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9B4D8-20D2-4F05-8A94-F20101D25C7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697D1AF6-C378-4978-BF9A-229EB3562930}">
      <dgm:prSet phldrT="[Text]"/>
      <dgm:spPr/>
      <dgm:t>
        <a:bodyPr/>
        <a:lstStyle/>
        <a:p>
          <a:pPr rtl="1"/>
          <a:r>
            <a:rPr lang="ar-SA" b="1" u="none" dirty="0" smtClean="0">
              <a:solidFill>
                <a:srgbClr val="002060"/>
              </a:solidFill>
            </a:rPr>
            <a:t>مفهوم ادارة الغرف الصفية</a:t>
          </a:r>
          <a:endParaRPr lang="ar-EG" b="1" u="none" dirty="0">
            <a:solidFill>
              <a:srgbClr val="002060"/>
            </a:solidFill>
          </a:endParaRPr>
        </a:p>
      </dgm:t>
    </dgm:pt>
    <dgm:pt modelId="{3492F61E-CFD4-4790-B4E4-05A36727C030}" type="par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CB1207CD-C04F-4D5A-A15C-1B450C577824}" type="sibTrans" cxnId="{6FED36E0-D91D-4C93-A65C-5CD9964C5E4D}">
      <dgm:prSet/>
      <dgm:spPr/>
      <dgm:t>
        <a:bodyPr/>
        <a:lstStyle/>
        <a:p>
          <a:pPr rtl="1"/>
          <a:endParaRPr lang="ar-EG" dirty="0"/>
        </a:p>
      </dgm:t>
    </dgm:pt>
    <dgm:pt modelId="{8643B5B7-C796-465D-8F97-9E9218853D8B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الادارة الفعالة</a:t>
          </a:r>
          <a:endParaRPr lang="ar-EG" b="1" dirty="0">
            <a:solidFill>
              <a:srgbClr val="002060"/>
            </a:solidFill>
          </a:endParaRPr>
        </a:p>
      </dgm:t>
    </dgm:pt>
    <dgm:pt modelId="{9F5EC83B-C0FE-4DCB-8057-970916E90DBA}" type="par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0999BA92-956A-41FD-B2B5-F55709403D03}" type="sib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FC38832B-C432-492A-885D-78A965C24926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2060"/>
              </a:solidFill>
            </a:rPr>
            <a:t>ا</a:t>
          </a:r>
          <a:r>
            <a:rPr lang="ar-JO" b="1" dirty="0" smtClean="0">
              <a:solidFill>
                <a:srgbClr val="002060"/>
              </a:solidFill>
            </a:rPr>
            <a:t>لنظام الصفي</a:t>
          </a:r>
          <a:endParaRPr lang="ar-EG" b="1" dirty="0">
            <a:solidFill>
              <a:srgbClr val="002060"/>
            </a:solidFill>
          </a:endParaRPr>
        </a:p>
      </dgm:t>
    </dgm:pt>
    <dgm:pt modelId="{896F8A6B-2405-418A-8472-FD4C49A6D194}" type="par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70D401A7-A14B-46CA-A07B-A0E57AC9C9D5}" type="sib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DF97E5C1-8F97-4524-A076-CD2A11F9441C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تعديل السلوك و ادارة الصف</a:t>
          </a:r>
          <a:endParaRPr lang="ar-EG" b="1" dirty="0">
            <a:solidFill>
              <a:srgbClr val="002060"/>
            </a:solidFill>
          </a:endParaRPr>
        </a:p>
      </dgm:t>
    </dgm:pt>
    <dgm:pt modelId="{C55CD48E-86E6-42C8-B06A-E7AB637C605F}" type="par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D71AD6E0-5A34-44B4-9018-5C70C8F6B265}" type="sib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F61C9E15-E806-4620-A11F-98DA2DF17CD5}" type="pres">
      <dgm:prSet presAssocID="{99D9B4D8-20D2-4F05-8A94-F20101D25C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C4A9C444-5A03-48CF-BC1E-3556F131B83A}" type="pres">
      <dgm:prSet presAssocID="{99D9B4D8-20D2-4F05-8A94-F20101D25C70}" presName="cycle" presStyleCnt="0"/>
      <dgm:spPr/>
    </dgm:pt>
    <dgm:pt modelId="{94C02CB0-4E52-4916-A763-5141FEA947E2}" type="pres">
      <dgm:prSet presAssocID="{697D1AF6-C378-4978-BF9A-229EB356293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1A18ACB-3FAE-4EDD-8E41-949BBB28A79B}" type="pres">
      <dgm:prSet presAssocID="{CB1207CD-C04F-4D5A-A15C-1B450C577824}" presName="sibTransFirstNode" presStyleLbl="bgShp" presStyleIdx="0" presStyleCnt="1"/>
      <dgm:spPr/>
      <dgm:t>
        <a:bodyPr/>
        <a:lstStyle/>
        <a:p>
          <a:pPr rtl="1"/>
          <a:endParaRPr lang="ar-EG"/>
        </a:p>
      </dgm:t>
    </dgm:pt>
    <dgm:pt modelId="{7B12B91E-4115-4398-94F3-35ADBBCDEE51}" type="pres">
      <dgm:prSet presAssocID="{8643B5B7-C796-465D-8F97-9E9218853D8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32F62CE-D1EC-4F22-AF39-10B84BF6B6A6}" type="pres">
      <dgm:prSet presAssocID="{FC38832B-C432-492A-885D-78A965C2492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AF8BAB0-C7BA-4264-9C4E-5EC7A31E0116}" type="pres">
      <dgm:prSet presAssocID="{DF97E5C1-8F97-4524-A076-CD2A11F9441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E95EBFE4-EE23-4C06-9683-C62827D793C2}" type="presOf" srcId="{697D1AF6-C378-4978-BF9A-229EB3562930}" destId="{94C02CB0-4E52-4916-A763-5141FEA947E2}" srcOrd="0" destOrd="0" presId="urn:microsoft.com/office/officeart/2005/8/layout/cycle3"/>
    <dgm:cxn modelId="{2CDCA59E-480D-4AED-9CA1-D471D258923F}" type="presOf" srcId="{CB1207CD-C04F-4D5A-A15C-1B450C577824}" destId="{61A18ACB-3FAE-4EDD-8E41-949BBB28A79B}" srcOrd="0" destOrd="0" presId="urn:microsoft.com/office/officeart/2005/8/layout/cycle3"/>
    <dgm:cxn modelId="{C2F476F5-09D3-4EED-822D-76ECB5F79BD7}" srcId="{99D9B4D8-20D2-4F05-8A94-F20101D25C70}" destId="{DF97E5C1-8F97-4524-A076-CD2A11F9441C}" srcOrd="3" destOrd="0" parTransId="{C55CD48E-86E6-42C8-B06A-E7AB637C605F}" sibTransId="{D71AD6E0-5A34-44B4-9018-5C70C8F6B265}"/>
    <dgm:cxn modelId="{10794073-832A-4803-9341-1A7E27ADE37A}" type="presOf" srcId="{DF97E5C1-8F97-4524-A076-CD2A11F9441C}" destId="{8AF8BAB0-C7BA-4264-9C4E-5EC7A31E0116}" srcOrd="0" destOrd="0" presId="urn:microsoft.com/office/officeart/2005/8/layout/cycle3"/>
    <dgm:cxn modelId="{D83837E4-3417-40ED-9E60-54F648E1A58E}" srcId="{99D9B4D8-20D2-4F05-8A94-F20101D25C70}" destId="{FC38832B-C432-492A-885D-78A965C24926}" srcOrd="2" destOrd="0" parTransId="{896F8A6B-2405-418A-8472-FD4C49A6D194}" sibTransId="{70D401A7-A14B-46CA-A07B-A0E57AC9C9D5}"/>
    <dgm:cxn modelId="{8D634BDD-EB36-4665-B9FB-A638FD341D09}" srcId="{99D9B4D8-20D2-4F05-8A94-F20101D25C70}" destId="{8643B5B7-C796-465D-8F97-9E9218853D8B}" srcOrd="1" destOrd="0" parTransId="{9F5EC83B-C0FE-4DCB-8057-970916E90DBA}" sibTransId="{0999BA92-956A-41FD-B2B5-F55709403D03}"/>
    <dgm:cxn modelId="{78EA45A6-E953-490E-9A55-8F3132766DD3}" type="presOf" srcId="{8643B5B7-C796-465D-8F97-9E9218853D8B}" destId="{7B12B91E-4115-4398-94F3-35ADBBCDEE51}" srcOrd="0" destOrd="0" presId="urn:microsoft.com/office/officeart/2005/8/layout/cycle3"/>
    <dgm:cxn modelId="{6FED36E0-D91D-4C93-A65C-5CD9964C5E4D}" srcId="{99D9B4D8-20D2-4F05-8A94-F20101D25C70}" destId="{697D1AF6-C378-4978-BF9A-229EB3562930}" srcOrd="0" destOrd="0" parTransId="{3492F61E-CFD4-4790-B4E4-05A36727C030}" sibTransId="{CB1207CD-C04F-4D5A-A15C-1B450C577824}"/>
    <dgm:cxn modelId="{859CD35F-EB02-40DA-A778-6949ED6F8332}" type="presOf" srcId="{99D9B4D8-20D2-4F05-8A94-F20101D25C70}" destId="{F61C9E15-E806-4620-A11F-98DA2DF17CD5}" srcOrd="0" destOrd="0" presId="urn:microsoft.com/office/officeart/2005/8/layout/cycle3"/>
    <dgm:cxn modelId="{66B01410-D0ED-4439-8895-03F504AA27AF}" type="presOf" srcId="{FC38832B-C432-492A-885D-78A965C24926}" destId="{732F62CE-D1EC-4F22-AF39-10B84BF6B6A6}" srcOrd="0" destOrd="0" presId="urn:microsoft.com/office/officeart/2005/8/layout/cycle3"/>
    <dgm:cxn modelId="{D54BCFBC-DE91-4A59-AD95-51BF338AF96A}" type="presParOf" srcId="{F61C9E15-E806-4620-A11F-98DA2DF17CD5}" destId="{C4A9C444-5A03-48CF-BC1E-3556F131B83A}" srcOrd="0" destOrd="0" presId="urn:microsoft.com/office/officeart/2005/8/layout/cycle3"/>
    <dgm:cxn modelId="{C6EAEE46-4AF4-40E9-A925-F8431D18D23D}" type="presParOf" srcId="{C4A9C444-5A03-48CF-BC1E-3556F131B83A}" destId="{94C02CB0-4E52-4916-A763-5141FEA947E2}" srcOrd="0" destOrd="0" presId="urn:microsoft.com/office/officeart/2005/8/layout/cycle3"/>
    <dgm:cxn modelId="{4E77FD50-90AD-4954-A2DD-460EC16622FD}" type="presParOf" srcId="{C4A9C444-5A03-48CF-BC1E-3556F131B83A}" destId="{61A18ACB-3FAE-4EDD-8E41-949BBB28A79B}" srcOrd="1" destOrd="0" presId="urn:microsoft.com/office/officeart/2005/8/layout/cycle3"/>
    <dgm:cxn modelId="{BBD5283F-2C92-46DB-B5CF-A8DB1F6BCC80}" type="presParOf" srcId="{C4A9C444-5A03-48CF-BC1E-3556F131B83A}" destId="{7B12B91E-4115-4398-94F3-35ADBBCDEE51}" srcOrd="2" destOrd="0" presId="urn:microsoft.com/office/officeart/2005/8/layout/cycle3"/>
    <dgm:cxn modelId="{536F807F-90B4-4AB0-AB3F-757055F8D111}" type="presParOf" srcId="{C4A9C444-5A03-48CF-BC1E-3556F131B83A}" destId="{732F62CE-D1EC-4F22-AF39-10B84BF6B6A6}" srcOrd="3" destOrd="0" presId="urn:microsoft.com/office/officeart/2005/8/layout/cycle3"/>
    <dgm:cxn modelId="{9EE29A6B-338D-4F11-859D-269E44CCB735}" type="presParOf" srcId="{C4A9C444-5A03-48CF-BC1E-3556F131B83A}" destId="{8AF8BAB0-C7BA-4264-9C4E-5EC7A31E011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18ACB-3FAE-4EDD-8E41-949BBB28A79B}">
      <dsp:nvSpPr>
        <dsp:cNvPr id="0" name=""/>
        <dsp:cNvSpPr/>
      </dsp:nvSpPr>
      <dsp:spPr>
        <a:xfrm>
          <a:off x="639890" y="358974"/>
          <a:ext cx="3749420" cy="3749420"/>
        </a:xfrm>
        <a:prstGeom prst="circularArrow">
          <a:avLst>
            <a:gd name="adj1" fmla="val 4668"/>
            <a:gd name="adj2" fmla="val 272909"/>
            <a:gd name="adj3" fmla="val 13080469"/>
            <a:gd name="adj4" fmla="val 17863434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02CB0-4E52-4916-A763-5141FEA947E2}">
      <dsp:nvSpPr>
        <dsp:cNvPr id="0" name=""/>
        <dsp:cNvSpPr/>
      </dsp:nvSpPr>
      <dsp:spPr>
        <a:xfrm>
          <a:off x="1346932" y="419373"/>
          <a:ext cx="2335337" cy="11676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u="none" kern="1200" dirty="0" smtClean="0">
              <a:solidFill>
                <a:srgbClr val="002060"/>
              </a:solidFill>
            </a:rPr>
            <a:t>مفهوم ادارة الغرف الصفية</a:t>
          </a:r>
          <a:endParaRPr lang="ar-EG" sz="3100" b="1" u="none" kern="1200" dirty="0">
            <a:solidFill>
              <a:srgbClr val="002060"/>
            </a:solidFill>
          </a:endParaRPr>
        </a:p>
      </dsp:txBody>
      <dsp:txXfrm>
        <a:off x="1346932" y="419373"/>
        <a:ext cx="2335337" cy="1167668"/>
      </dsp:txXfrm>
    </dsp:sp>
    <dsp:sp modelId="{7B12B91E-4115-4398-94F3-35ADBBCDEE51}">
      <dsp:nvSpPr>
        <dsp:cNvPr id="0" name=""/>
        <dsp:cNvSpPr/>
      </dsp:nvSpPr>
      <dsp:spPr>
        <a:xfrm>
          <a:off x="2693223" y="1765664"/>
          <a:ext cx="2335337" cy="116766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 smtClean="0">
              <a:solidFill>
                <a:srgbClr val="002060"/>
              </a:solidFill>
            </a:rPr>
            <a:t>الادارة الفعالة</a:t>
          </a:r>
          <a:endParaRPr lang="ar-EG" sz="3100" b="1" kern="1200" dirty="0">
            <a:solidFill>
              <a:srgbClr val="002060"/>
            </a:solidFill>
          </a:endParaRPr>
        </a:p>
      </dsp:txBody>
      <dsp:txXfrm>
        <a:off x="2693223" y="1765664"/>
        <a:ext cx="2335337" cy="1167668"/>
      </dsp:txXfrm>
    </dsp:sp>
    <dsp:sp modelId="{732F62CE-D1EC-4F22-AF39-10B84BF6B6A6}">
      <dsp:nvSpPr>
        <dsp:cNvPr id="0" name=""/>
        <dsp:cNvSpPr/>
      </dsp:nvSpPr>
      <dsp:spPr>
        <a:xfrm>
          <a:off x="1346932" y="3111955"/>
          <a:ext cx="2335337" cy="116766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rgbClr val="002060"/>
              </a:solidFill>
            </a:rPr>
            <a:t>ا</a:t>
          </a:r>
          <a:r>
            <a:rPr lang="ar-JO" sz="3100" b="1" kern="1200" dirty="0" smtClean="0">
              <a:solidFill>
                <a:srgbClr val="002060"/>
              </a:solidFill>
            </a:rPr>
            <a:t>لنظام الصفي</a:t>
          </a:r>
          <a:endParaRPr lang="ar-EG" sz="3100" b="1" kern="1200" dirty="0">
            <a:solidFill>
              <a:srgbClr val="002060"/>
            </a:solidFill>
          </a:endParaRPr>
        </a:p>
      </dsp:txBody>
      <dsp:txXfrm>
        <a:off x="1346932" y="3111955"/>
        <a:ext cx="2335337" cy="1167668"/>
      </dsp:txXfrm>
    </dsp:sp>
    <dsp:sp modelId="{8AF8BAB0-C7BA-4264-9C4E-5EC7A31E0116}">
      <dsp:nvSpPr>
        <dsp:cNvPr id="0" name=""/>
        <dsp:cNvSpPr/>
      </dsp:nvSpPr>
      <dsp:spPr>
        <a:xfrm>
          <a:off x="641" y="1765664"/>
          <a:ext cx="2335337" cy="116766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 smtClean="0">
              <a:solidFill>
                <a:srgbClr val="002060"/>
              </a:solidFill>
            </a:rPr>
            <a:t>تعديل السلوك و ادارة الصف</a:t>
          </a:r>
          <a:endParaRPr lang="ar-EG" sz="3100" b="1" kern="1200" dirty="0">
            <a:solidFill>
              <a:srgbClr val="002060"/>
            </a:solidFill>
          </a:endParaRPr>
        </a:p>
      </dsp:txBody>
      <dsp:txXfrm>
        <a:off x="641" y="1765664"/>
        <a:ext cx="2335337" cy="1167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E2D1D1-6F55-4DE6-9602-5327EAB6A95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4E50E-1D6E-4D22-9ABE-2EF05736338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950185"/>
            <a:ext cx="7772400" cy="1010543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PRESENTATION  NAME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1672696"/>
            <a:ext cx="6400800" cy="892209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Company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466661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792223"/>
            <a:ext cx="8229600" cy="4805131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Lorem ipsum dolor sit amet, consectetuer adipiscing elit. Vivamus et magna. Fusce sed sem sed magna suscipit egestas.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D68D9-F902-4B05-B805-076BEDC08B2C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E7B3-3204-4FAF-97C9-EEEA02A228C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rew_Classroom_De_La_Salle_University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9"/>
            <a:ext cx="9144000" cy="5157191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ctrTitle"/>
          </p:nvPr>
        </p:nvSpPr>
        <p:spPr>
          <a:xfrm>
            <a:off x="2627784" y="260648"/>
            <a:ext cx="3816424" cy="124813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ar-JO" b="1" u="none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ادارة الغرف الصفية</a:t>
            </a:r>
            <a:endParaRPr lang="ar-EG" b="1" u="none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54004" y="1518477"/>
            <a:ext cx="6184366" cy="4157803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4398" y="1379133"/>
            <a:ext cx="889330" cy="11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1" y="1833600"/>
            <a:ext cx="5739703" cy="35861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 lang="ar-JO" dirty="0" smtClean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  <a:p>
            <a:pPr marL="0" lvl="0" indent="0" algn="ctr">
              <a:buNone/>
            </a:pPr>
            <a:r>
              <a:rPr lang="ar-JO" dirty="0" smtClean="0"/>
              <a:t> </a:t>
            </a:r>
            <a:endParaRPr dirty="0"/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3275856" y="1838633"/>
            <a:ext cx="43194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6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200" dirty="0" smtClean="0">
                <a:solidFill>
                  <a:srgbClr val="FFFF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ثالثا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4400" dirty="0" smtClean="0">
              <a:solidFill>
                <a:srgbClr val="FF0000"/>
              </a:solidFill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العوامل الحاسمة في الادارة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room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863717539"/>
              </p:ext>
            </p:extLst>
          </p:nvPr>
        </p:nvGraphicFramePr>
        <p:xfrm>
          <a:off x="2286000" y="1473204"/>
          <a:ext cx="5029202" cy="469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45120" y="260648"/>
            <a:ext cx="1859328" cy="715963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>
            <a:normAutofit fontScale="85000" lnSpcReduction="10000"/>
          </a:bodyPr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600" b="1" dirty="0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547664" y="2660915"/>
            <a:ext cx="5616624" cy="1344149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أن يصبح المتدرب قادرا على إدارة غرفة صفية باحتراف </a:t>
            </a:r>
            <a:endParaRPr lang="ar-SA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9881" y="2290909"/>
            <a:ext cx="4617132" cy="1042081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lvl="0" algn="ctr"/>
            <a:endParaRPr lang="ar-SA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52669"/>
            <a:ext cx="4392488" cy="715963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100" b="1" dirty="0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483768" y="2468894"/>
            <a:ext cx="6435336" cy="3618884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763688" y="2756926"/>
            <a:ext cx="5165510" cy="2308313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marL="257175" lvl="0" indent="-257175" algn="r">
              <a:buFont typeface="Wingdings"/>
              <a:buChar char="ü"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035602" y="452670"/>
            <a:ext cx="6000896" cy="884196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000" b="1">
                <a:solidFill>
                  <a:schemeClr val="accent2">
                    <a:lumMod val="50000"/>
                  </a:schemeClr>
                </a:solidFill>
              </a:rPr>
              <a:t>الأهداف التفصيلية للبرنامج التدريبي </a:t>
            </a:r>
          </a:p>
        </p:txBody>
      </p:sp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3563888" y="3013745"/>
            <a:ext cx="489654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ar-SA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ar-JO" sz="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JO" sz="1600" dirty="0" smtClean="0">
                <a:solidFill>
                  <a:srgbClr val="6666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 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ان يتعرف المتدرب على المفهوم الصحيح للإدارة الصفية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ان يتعرف المتدرب على معرفة أنماط إدارة الصف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 ان يصبح  قادرا على التعامل مع المشكلات الصفية وفق الاسس التربوية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  ان يكون قادرا ان يتعامل مع الطلاب بكفاءة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</a:t>
            </a:r>
            <a:r>
              <a:rPr kumimoji="0" lang="ar-JO" sz="1600" b="0" i="0" u="none" strike="noStrike" cap="none" normalizeH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ان يطبق نظم الادارة لضبط الصف </a:t>
            </a: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xrceyGkvXtpfHuPzPM3vif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3808" y="0"/>
            <a:ext cx="3657600" cy="1380531"/>
          </a:xfrm>
          <a:prstGeom prst="rect">
            <a:avLst/>
          </a:prstGeom>
          <a:noFill/>
        </p:spPr>
        <p:txBody>
          <a:bodyPr wrap="none" lIns="68573" tIns="34286" rIns="68573" bIns="34286"/>
          <a:lstStyle>
            <a:lvl1pPr lvl="0">
              <a:defRPr/>
            </a:lvl1pPr>
          </a:lstStyle>
          <a:p>
            <a:pPr lvl="0" algn="ctr"/>
            <a:r>
              <a:rPr lang="ar-EG" sz="3600" b="1" dirty="0">
                <a:latin typeface="Times New Roman"/>
              </a:rPr>
              <a:t>لنبدأ البرنامج</a:t>
            </a: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71801" y="1220755"/>
            <a:ext cx="3888433" cy="3865612"/>
          </a:xfrm>
          <a:prstGeom prst="rect">
            <a:avLst/>
          </a:prstGeom>
          <a:ln>
            <a:noFill/>
          </a:ln>
          <a:effectLst>
            <a:outerShdw blurRad="76200" dist="38099" dir="7800002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>
                                      <p:cBhvr override="normal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m-fest-classroom-makeovers-think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4500" y="2059304"/>
            <a:ext cx="5643564" cy="2817496"/>
          </a:xfrm>
          <a:prstGeom prst="rect">
            <a:avLst/>
          </a:prstGeom>
          <a:solidFill>
            <a:srgbClr val="0070C0">
              <a:alpha val="78000"/>
            </a:srgbClr>
          </a:solidFill>
          <a:ln w="12700">
            <a:solidFill>
              <a:schemeClr val="bg1"/>
            </a:solidFill>
            <a:miter/>
          </a:ln>
        </p:spPr>
        <p:txBody>
          <a:bodyPr lIns="68573" tIns="34286" rIns="68573" bIns="34286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793081" y="1887856"/>
            <a:ext cx="5486400" cy="2853691"/>
          </a:xfrm>
          <a:prstGeom prst="rect">
            <a:avLst/>
          </a:prstGeom>
          <a:solidFill>
            <a:srgbClr val="00B0F0">
              <a:alpha val="71000"/>
            </a:srgbClr>
          </a:solidFill>
          <a:ln w="12700">
            <a:solidFill>
              <a:schemeClr val="bg1"/>
            </a:solidFill>
            <a:miter/>
          </a:ln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pPr lvl="0" algn="ctr"/>
            <a:r>
              <a:rPr lang="ar-EG" sz="3700" b="1" dirty="0">
                <a:solidFill>
                  <a:srgbClr val="002060"/>
                </a:solidFill>
              </a:rPr>
              <a:t>الوحدة التدريبية </a:t>
            </a:r>
            <a:r>
              <a:rPr lang="ar-EG" sz="3700" b="1" dirty="0" smtClean="0">
                <a:solidFill>
                  <a:srgbClr val="002060"/>
                </a:solidFill>
              </a:rPr>
              <a:t>الاولى</a:t>
            </a:r>
            <a:endParaRPr lang="ar-JO" sz="3700" b="1" dirty="0" smtClean="0">
              <a:solidFill>
                <a:srgbClr val="002060"/>
              </a:solidFill>
            </a:endParaRPr>
          </a:p>
          <a:p>
            <a:pPr lvl="0" algn="ctr"/>
            <a:r>
              <a:rPr lang="ar-JO" sz="2400" b="1" dirty="0" smtClean="0">
                <a:solidFill>
                  <a:srgbClr val="92D050"/>
                </a:solidFill>
              </a:rPr>
              <a:t>مفهوم إدارة الغرفة الصفية</a:t>
            </a:r>
            <a:endParaRPr lang="ar-EG" sz="2000" b="1" dirty="0">
              <a:solidFill>
                <a:srgbClr val="92D050"/>
              </a:solidFill>
            </a:endParaRPr>
          </a:p>
          <a:p>
            <a:pPr lvl="0" algn="ctr"/>
            <a:endParaRPr lang="ar-EG" sz="37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8100" y="2318385"/>
            <a:ext cx="5236369" cy="369321"/>
          </a:xfrm>
          <a:prstGeom prst="rect">
            <a:avLst/>
          </a:prstGeom>
          <a:noFill/>
          <a:ln>
            <a:noFill/>
          </a:ln>
        </p:spPr>
        <p:txBody>
          <a:bodyPr lIns="68573" tIns="34286" rIns="68573" bIns="34286"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roo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9405"/>
            <a:ext cx="91440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22041" y="548680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التدريبية الاولى </a:t>
            </a:r>
            <a:endParaRPr lang="ar-JO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059832" y="1796819"/>
            <a:ext cx="4536504" cy="43204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059832" y="2309102"/>
            <a:ext cx="4392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مفهوم إدارة الغرفة الصفية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أهمية الادارة الصفية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مواصفات الإدارة الناجحة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خصائص الغرفة الصفية </a:t>
            </a:r>
            <a:endParaRPr kumimoji="0" lang="ar-J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room-Rende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346827">
            <a:off x="1679088" y="1526627"/>
            <a:ext cx="6184366" cy="4157803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4398" y="1379133"/>
            <a:ext cx="889330" cy="11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21361315">
            <a:off x="1867291" y="1833600"/>
            <a:ext cx="5739703" cy="35861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>
              <a:buNone/>
            </a:pPr>
            <a:endParaRPr dirty="0"/>
          </a:p>
          <a:p>
            <a:pPr marL="0" lvl="0" indent="0" algn="ctr"/>
            <a:endParaRPr dirty="0"/>
          </a:p>
          <a:p>
            <a:pPr marL="0" lvl="0" indent="0" algn="ctr"/>
            <a:endParaRPr dirty="0"/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2555776" y="1652515"/>
            <a:ext cx="446348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rgbClr val="E36C0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200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اولا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مفهوم الادارة الصفية</a:t>
            </a:r>
            <a:r>
              <a:rPr kumimoji="0" lang="ar-JO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مجموعة من الانشطة والعلاقات الاجتماعية الانسانية الجيدة التي تساعد على ايجاد جو تعليمي واجتماعي فعال او الطريقة التي يخطط وينظم بها المعلم لعمله داخل الصف بغية الوصول للأهداف </a:t>
            </a: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347864" y="452669"/>
            <a:ext cx="2448272" cy="864096"/>
          </a:xfrm>
          <a:prstGeom prst="foldedCorner">
            <a:avLst/>
          </a:prstGeom>
          <a:solidFill>
            <a:schemeClr val="accent4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EG" dirty="0"/>
              <a:t> </a:t>
            </a:r>
          </a:p>
          <a:p>
            <a:pPr lvl="0" algn="ctr"/>
            <a:r>
              <a:rPr lang="ar-JO" sz="3200" b="1" dirty="0" smtClean="0">
                <a:latin typeface="Simplified Arabic"/>
              </a:rPr>
              <a:t>الاهمية </a:t>
            </a:r>
            <a:r>
              <a:rPr lang="ar-JO" sz="3200" b="1" dirty="0" err="1" smtClean="0">
                <a:latin typeface="Simplified Arabic"/>
              </a:rPr>
              <a:t>والاهداف</a:t>
            </a:r>
            <a:r>
              <a:rPr lang="ar-JO" sz="3200" b="1" dirty="0" smtClean="0">
                <a:latin typeface="Simplified Arabic"/>
              </a:rPr>
              <a:t> </a:t>
            </a:r>
            <a:endParaRPr lang="ar-EG" sz="3200" b="1" dirty="0">
              <a:latin typeface="Simplified Arab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7842" y="2929622"/>
            <a:ext cx="3195073" cy="446617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grpSp>
        <p:nvGrpSpPr>
          <p:cNvPr id="3" name="Group 4"/>
          <p:cNvGrpSpPr/>
          <p:nvPr/>
        </p:nvGrpSpPr>
        <p:grpSpPr>
          <a:xfrm>
            <a:off x="4788024" y="2852937"/>
            <a:ext cx="3888432" cy="729036"/>
            <a:chOff x="0" y="0"/>
            <a:chExt cx="6561756" cy="546060"/>
          </a:xfrm>
        </p:grpSpPr>
        <p:sp>
          <p:nvSpPr>
            <p:cNvPr id="6" name="Rectangle 5"/>
            <p:cNvSpPr/>
            <p:nvPr/>
          </p:nvSpPr>
          <p:spPr>
            <a:xfrm>
              <a:off x="0" y="192074"/>
              <a:ext cx="6561756" cy="353986"/>
            </a:xfrm>
            <a:prstGeom prst="rect">
              <a:avLst/>
            </a:prstGeom>
            <a:gradFill rotWithShape="1">
              <a:gsLst>
                <a:gs pos="0">
                  <a:srgbClr val="FFBCC9">
                    <a:tint val="50000"/>
                    <a:satMod val="300000"/>
                  </a:srgbClr>
                </a:gs>
                <a:gs pos="35000">
                  <a:srgbClr val="FFD0D9">
                    <a:tint val="37000"/>
                    <a:satMod val="300000"/>
                  </a:srgbClr>
                </a:gs>
                <a:gs pos="100000">
                  <a:srgbClr val="FFEDF1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>
              <a:solidFill>
                <a:srgbClr val="FA0071">
                  <a:shade val="95000"/>
                  <a:satMod val="105000"/>
                </a:srgb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331" y="0"/>
              <a:ext cx="6433094" cy="482482"/>
            </a:xfrm>
            <a:prstGeom prst="rect">
              <a:avLst/>
            </a:prstGeom>
            <a:solidFill>
              <a:srgbClr val="FF0174">
                <a:alpha val="70000"/>
              </a:srgbClr>
            </a:solidFill>
            <a:ln w="38100" cap="flat">
              <a:solidFill>
                <a:srgbClr val="FFFFFF"/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331" y="42335"/>
              <a:ext cx="6433094" cy="461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FFFFFF"/>
                  </a:solidFill>
                </a:rPr>
                <a:t>الاهداف </a:t>
              </a:r>
              <a:endParaRPr lang="ar-EG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2929622"/>
            <a:ext cx="3195072" cy="446617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grpSp>
        <p:nvGrpSpPr>
          <p:cNvPr id="5" name="Group 9"/>
          <p:cNvGrpSpPr/>
          <p:nvPr/>
        </p:nvGrpSpPr>
        <p:grpSpPr>
          <a:xfrm>
            <a:off x="171703" y="2795975"/>
            <a:ext cx="3888432" cy="729036"/>
            <a:chOff x="0" y="0"/>
            <a:chExt cx="6561756" cy="546060"/>
          </a:xfrm>
        </p:grpSpPr>
        <p:sp>
          <p:nvSpPr>
            <p:cNvPr id="11" name="Rectangle 10"/>
            <p:cNvSpPr/>
            <p:nvPr/>
          </p:nvSpPr>
          <p:spPr>
            <a:xfrm>
              <a:off x="0" y="192074"/>
              <a:ext cx="6561756" cy="353986"/>
            </a:xfrm>
            <a:prstGeom prst="rect">
              <a:avLst/>
            </a:prstGeom>
            <a:gradFill rotWithShape="1">
              <a:gsLst>
                <a:gs pos="0">
                  <a:srgbClr val="FFBCC9">
                    <a:tint val="50000"/>
                    <a:satMod val="300000"/>
                  </a:srgbClr>
                </a:gs>
                <a:gs pos="35000">
                  <a:srgbClr val="FFD0D9">
                    <a:tint val="37000"/>
                    <a:satMod val="300000"/>
                  </a:srgbClr>
                </a:gs>
                <a:gs pos="100000">
                  <a:srgbClr val="FFEDF1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>
              <a:solidFill>
                <a:srgbClr val="FA0071">
                  <a:shade val="95000"/>
                  <a:satMod val="105000"/>
                </a:srgbClr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331" y="0"/>
              <a:ext cx="6433094" cy="482482"/>
            </a:xfrm>
            <a:prstGeom prst="rect">
              <a:avLst/>
            </a:prstGeom>
            <a:solidFill>
              <a:srgbClr val="FF0174">
                <a:alpha val="70000"/>
              </a:srgbClr>
            </a:solidFill>
            <a:ln w="38100" cap="flat">
              <a:solidFill>
                <a:srgbClr val="FFFFFF"/>
              </a:solidFill>
            </a:ln>
            <a:effectLst>
              <a:outerShdw blurRad="40000" dist="19999" dir="540000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 lvl="0">
                <a:defRPr/>
              </a:lvl1pPr>
            </a:lstStyle>
            <a:p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331" y="42335"/>
              <a:ext cx="6433094" cy="461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/>
            <a:lstStyle>
              <a:lvl1pPr lvl="0">
                <a:defRPr/>
              </a:lvl1pPr>
            </a:lstStyle>
            <a:p>
              <a:pPr lvl="0" algn="ctr"/>
              <a:r>
                <a:rPr lang="ar-JO" sz="2400" b="1" dirty="0" smtClean="0">
                  <a:solidFill>
                    <a:srgbClr val="FFFFFF"/>
                  </a:solidFill>
                </a:rPr>
                <a:t>الاهمية </a:t>
              </a:r>
              <a:endParaRPr lang="ar-EG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ound Diagonal Corner Rectangle 13"/>
          <p:cNvSpPr/>
          <p:nvPr/>
        </p:nvSpPr>
        <p:spPr>
          <a:xfrm>
            <a:off x="5148064" y="3717033"/>
            <a:ext cx="3346254" cy="2976332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FF0174"/>
            </a:solidFill>
          </a:ln>
        </p:spPr>
        <p:txBody>
          <a:bodyPr wrap="none" lIns="91440" tIns="45720" rIns="91440" bIns="45720" anchor="ctr"/>
          <a:lstStyle>
            <a:lvl1pPr lvl="0">
              <a:defRPr/>
            </a:lvl1pPr>
          </a:lstStyle>
          <a:p>
            <a:endParaRPr lang="ar-J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4293097"/>
            <a:ext cx="3346254" cy="1764585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just"/>
            <a:endParaRPr lang="ar-SA" sz="2000" b="1" dirty="0">
              <a:solidFill>
                <a:srgbClr val="880B3C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95536" y="3717033"/>
            <a:ext cx="3346254" cy="2976332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FF0174"/>
            </a:solidFill>
          </a:ln>
        </p:spPr>
        <p:txBody>
          <a:bodyPr wrap="none"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95536" y="4389108"/>
            <a:ext cx="3346254" cy="1354217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800" b="1" dirty="0" smtClean="0">
                <a:solidFill>
                  <a:srgbClr val="880B3C"/>
                </a:solidFill>
              </a:rPr>
              <a:t>#حفظ النظام </a:t>
            </a:r>
          </a:p>
          <a:p>
            <a:pPr lvl="0" algn="just"/>
            <a:r>
              <a:rPr lang="ar-JO" sz="2800" b="1" dirty="0" smtClean="0">
                <a:solidFill>
                  <a:srgbClr val="880B3C"/>
                </a:solidFill>
              </a:rPr>
              <a:t>#توفر العلاقات الانسانية </a:t>
            </a:r>
          </a:p>
          <a:p>
            <a:pPr lvl="0" algn="just"/>
            <a:r>
              <a:rPr lang="ar-JO" sz="2800" b="1" dirty="0" smtClean="0">
                <a:solidFill>
                  <a:srgbClr val="880B3C"/>
                </a:solidFill>
              </a:rPr>
              <a:t>#متابعة الطلاب </a:t>
            </a:r>
            <a:endParaRPr lang="ar-SA" sz="2800" b="1" dirty="0">
              <a:solidFill>
                <a:srgbClr val="880B3C"/>
              </a:solidFill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5004048" y="4455797"/>
            <a:ext cx="341987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توفير المناخ التعليمي المناسب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Mudir MT" pitchFamily="2" charset="-78"/>
              </a:rPr>
              <a:t>#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توفير البيئة التعليمية الآمنة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رفع مستوى التحصيل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ترسيخ المبادئ والقيم والاتجاهات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#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مراعاة النمو المتكامل للمتعلمين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udir MT" pitchFamily="2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51520" y="452669"/>
            <a:ext cx="1008112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 smtClean="0">
                <a:solidFill>
                  <a:srgbClr val="FFFF00"/>
                </a:solidFill>
              </a:rPr>
              <a:t>ثانيا</a:t>
            </a:r>
            <a:endParaRPr lang="ar-JO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عرض على الشاشة (3:4)‏</PresentationFormat>
  <Paragraphs>46</Paragraphs>
  <Slides>10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ادارة الغرف الصفية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الغرف الصفية</dc:title>
  <dc:creator>mr</dc:creator>
  <cp:lastModifiedBy>mr</cp:lastModifiedBy>
  <cp:revision>1</cp:revision>
  <dcterms:created xsi:type="dcterms:W3CDTF">2018-12-29T17:19:05Z</dcterms:created>
  <dcterms:modified xsi:type="dcterms:W3CDTF">2018-12-29T17:19:45Z</dcterms:modified>
</cp:coreProperties>
</file>