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3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FFB7466-87DC-44E8-BBEF-1C3EBAFA83BA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76E506F-19E4-490C-A7D4-26DE5AC316ED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14.jpeg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14.jpeg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CDEAE-22CD-4674-B5AB-BA75B2ACCB9F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5" name="مجموعة 4"/>
          <p:cNvGrpSpPr/>
          <p:nvPr/>
        </p:nvGrpSpPr>
        <p:grpSpPr>
          <a:xfrm>
            <a:off x="979754" y="4625599"/>
            <a:ext cx="4886482" cy="3509578"/>
            <a:chOff x="949589" y="4946015"/>
            <a:chExt cx="4736042" cy="3752691"/>
          </a:xfrm>
        </p:grpSpPr>
        <p:cxnSp>
          <p:nvCxnSpPr>
            <p:cNvPr id="6" name="رابط مستقيم 5"/>
            <p:cNvCxnSpPr/>
            <p:nvPr/>
          </p:nvCxnSpPr>
          <p:spPr>
            <a:xfrm rot="10800000" flipH="1">
              <a:off x="949589" y="494601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rot="10800000" flipH="1">
              <a:off x="949589" y="5287168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/>
            <p:cNvCxnSpPr/>
            <p:nvPr/>
          </p:nvCxnSpPr>
          <p:spPr>
            <a:xfrm rot="10800000" flipH="1">
              <a:off x="949589" y="562832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10800000" flipH="1">
              <a:off x="949589" y="596947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rot="10800000" flipH="1">
              <a:off x="949589" y="6310630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10800000" flipH="1">
              <a:off x="949589" y="6651783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 flipH="1">
              <a:off x="949589" y="6992937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 flipH="1">
              <a:off x="949589" y="7334091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 flipH="1">
              <a:off x="949589" y="767524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 flipH="1">
              <a:off x="949589" y="8016399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 flipH="1">
              <a:off x="949589" y="835755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10800000" flipH="1">
              <a:off x="949589" y="869870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e Placeholder 17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32652" y="8394491"/>
            <a:ext cx="1416326" cy="479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 descr="D:\المتحدة للتدريب  والتطوير المؤسسي أساسي\تصاميم\DISIN FOR POWER POINT\U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586" t="6092" r="14034" b="34399"/>
          <a:stretch>
            <a:fillRect/>
          </a:stretch>
        </p:blipFill>
        <p:spPr bwMode="auto">
          <a:xfrm>
            <a:off x="894522" y="8394493"/>
            <a:ext cx="856873" cy="4701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549052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CDEAE-22CD-4674-B5AB-BA75B2ACCB9F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5" name="مجموعة 4"/>
          <p:cNvGrpSpPr/>
          <p:nvPr/>
        </p:nvGrpSpPr>
        <p:grpSpPr>
          <a:xfrm>
            <a:off x="979754" y="4625599"/>
            <a:ext cx="4886482" cy="3509578"/>
            <a:chOff x="949589" y="4946015"/>
            <a:chExt cx="4736042" cy="3752691"/>
          </a:xfrm>
        </p:grpSpPr>
        <p:cxnSp>
          <p:nvCxnSpPr>
            <p:cNvPr id="6" name="رابط مستقيم 5"/>
            <p:cNvCxnSpPr/>
            <p:nvPr/>
          </p:nvCxnSpPr>
          <p:spPr>
            <a:xfrm rot="10800000" flipH="1">
              <a:off x="949589" y="494601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رابط مستقيم 6"/>
            <p:cNvCxnSpPr/>
            <p:nvPr/>
          </p:nvCxnSpPr>
          <p:spPr>
            <a:xfrm rot="10800000" flipH="1">
              <a:off x="949589" y="5287168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رابط مستقيم 7"/>
            <p:cNvCxnSpPr/>
            <p:nvPr/>
          </p:nvCxnSpPr>
          <p:spPr>
            <a:xfrm rot="10800000" flipH="1">
              <a:off x="949589" y="562832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رابط مستقيم 8"/>
            <p:cNvCxnSpPr/>
            <p:nvPr/>
          </p:nvCxnSpPr>
          <p:spPr>
            <a:xfrm rot="10800000" flipH="1">
              <a:off x="949589" y="596947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رابط مستقيم 9"/>
            <p:cNvCxnSpPr/>
            <p:nvPr/>
          </p:nvCxnSpPr>
          <p:spPr>
            <a:xfrm rot="10800000" flipH="1">
              <a:off x="949589" y="6310630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رابط مستقيم 10"/>
            <p:cNvCxnSpPr/>
            <p:nvPr/>
          </p:nvCxnSpPr>
          <p:spPr>
            <a:xfrm rot="10800000" flipH="1">
              <a:off x="949589" y="6651783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0800000" flipH="1">
              <a:off x="949589" y="6992937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10800000" flipH="1">
              <a:off x="949589" y="7334091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رابط مستقيم 13"/>
            <p:cNvCxnSpPr/>
            <p:nvPr/>
          </p:nvCxnSpPr>
          <p:spPr>
            <a:xfrm rot="10800000" flipH="1">
              <a:off x="949589" y="7675245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رابط مستقيم 14"/>
            <p:cNvCxnSpPr/>
            <p:nvPr/>
          </p:nvCxnSpPr>
          <p:spPr>
            <a:xfrm rot="10800000" flipH="1">
              <a:off x="949589" y="8016399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0800000" flipH="1">
              <a:off x="949589" y="8357552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10800000" flipH="1">
              <a:off x="949589" y="8698706"/>
              <a:ext cx="47360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Date Placeholder 17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32652" y="8394491"/>
            <a:ext cx="1416326" cy="479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5" descr="D:\المتحدة للتدريب  والتطوير المؤسسي أساسي\تصاميم\DISIN FOR POWER POINT\U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586" t="6092" r="14034" b="34399"/>
          <a:stretch>
            <a:fillRect/>
          </a:stretch>
        </p:blipFill>
        <p:spPr bwMode="auto">
          <a:xfrm>
            <a:off x="894522" y="8394493"/>
            <a:ext cx="856873" cy="47014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463229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C02C8-DE9A-4BC7-B62B-CB2EF1EA8B6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77E2-6CA8-4326-AE6C-1940F26036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C02C8-DE9A-4BC7-B62B-CB2EF1EA8B6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77E2-6CA8-4326-AE6C-1940F26036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C02C8-DE9A-4BC7-B62B-CB2EF1EA8B6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77E2-6CA8-4326-AE6C-1940F26036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C02C8-DE9A-4BC7-B62B-CB2EF1EA8B6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77E2-6CA8-4326-AE6C-1940F26036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C02C8-DE9A-4BC7-B62B-CB2EF1EA8B6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77E2-6CA8-4326-AE6C-1940F26036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C02C8-DE9A-4BC7-B62B-CB2EF1EA8B6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77E2-6CA8-4326-AE6C-1940F26036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C02C8-DE9A-4BC7-B62B-CB2EF1EA8B6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77E2-6CA8-4326-AE6C-1940F26036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C02C8-DE9A-4BC7-B62B-CB2EF1EA8B6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77E2-6CA8-4326-AE6C-1940F26036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C02C8-DE9A-4BC7-B62B-CB2EF1EA8B6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77E2-6CA8-4326-AE6C-1940F26036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C02C8-DE9A-4BC7-B62B-CB2EF1EA8B6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77E2-6CA8-4326-AE6C-1940F26036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C02C8-DE9A-4BC7-B62B-CB2EF1EA8B6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A77E2-6CA8-4326-AE6C-1940F26036C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C02C8-DE9A-4BC7-B62B-CB2EF1EA8B6F}" type="datetimeFigureOut">
              <a:rPr lang="ar-SA" smtClean="0"/>
              <a:t>21/04/1440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A77E2-6CA8-4326-AE6C-1940F26036C7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2EA07CAACB494bf09C6B7463F47878FC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3385" t="50000" r="29532"/>
          <a:stretch>
            <a:fillRect/>
          </a:stretch>
        </p:blipFill>
        <p:spPr bwMode="auto">
          <a:xfrm>
            <a:off x="5795963" y="3429000"/>
            <a:ext cx="6477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2" descr="A32A9812DE504d1088A2729795CCEDD8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5833" t="50000" r="36615"/>
          <a:stretch>
            <a:fillRect/>
          </a:stretch>
        </p:blipFill>
        <p:spPr bwMode="auto">
          <a:xfrm>
            <a:off x="5105401" y="3429000"/>
            <a:ext cx="690563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2" descr="CEA913F9D5A94e76AC952E2AE1C6A752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5937" r="36615" b="50000"/>
          <a:stretch>
            <a:fillRect/>
          </a:stretch>
        </p:blipFill>
        <p:spPr bwMode="auto">
          <a:xfrm>
            <a:off x="5114925" y="0"/>
            <a:ext cx="681038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2" descr="035FB4945FF145b4B4A1E0E921563006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49219" t="50000" r="43698"/>
          <a:stretch>
            <a:fillRect/>
          </a:stretch>
        </p:blipFill>
        <p:spPr bwMode="auto">
          <a:xfrm>
            <a:off x="4500563" y="3429000"/>
            <a:ext cx="6477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2" descr="3B601517A97448abBA7626A1662506CF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49219" r="43698" b="50000"/>
          <a:stretch>
            <a:fillRect/>
          </a:stretch>
        </p:blipFill>
        <p:spPr bwMode="auto">
          <a:xfrm>
            <a:off x="4500563" y="0"/>
            <a:ext cx="6477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2" descr="41CA8F8EDD3E4f7f968671DDC8FDE0C6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42117" t="50000" r="50781"/>
          <a:stretch>
            <a:fillRect/>
          </a:stretch>
        </p:blipFill>
        <p:spPr bwMode="auto">
          <a:xfrm>
            <a:off x="3851275" y="3429000"/>
            <a:ext cx="649288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2" descr="B7C98D5BFBF44ee28FBC878A99BFF1B1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42117" r="50781" b="50000"/>
          <a:stretch>
            <a:fillRect/>
          </a:stretch>
        </p:blipFill>
        <p:spPr bwMode="auto">
          <a:xfrm>
            <a:off x="3851275" y="0"/>
            <a:ext cx="649288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2" descr="25A9A401F1A04fa3ABF3BEB55F248D12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036" t="50000" r="57883"/>
          <a:stretch>
            <a:fillRect/>
          </a:stretch>
        </p:blipFill>
        <p:spPr bwMode="auto">
          <a:xfrm>
            <a:off x="3203575" y="3429000"/>
            <a:ext cx="6477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2" descr="7001BAB92F2A4094BFA76E0562429F6B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036" r="57883" b="50000"/>
          <a:stretch>
            <a:fillRect/>
          </a:stretch>
        </p:blipFill>
        <p:spPr bwMode="auto">
          <a:xfrm>
            <a:off x="3203575" y="0"/>
            <a:ext cx="6477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2" descr="25019556A49C464991FD51711C5CD289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7951" t="50000" r="64966"/>
          <a:stretch>
            <a:fillRect/>
          </a:stretch>
        </p:blipFill>
        <p:spPr bwMode="auto">
          <a:xfrm>
            <a:off x="2555875" y="3429000"/>
            <a:ext cx="6477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2" name="Picture 2" descr="E9AF5587BED348efBBF14AE63EDC97D7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7951" r="64966" b="50000"/>
          <a:stretch>
            <a:fillRect/>
          </a:stretch>
        </p:blipFill>
        <p:spPr bwMode="auto">
          <a:xfrm>
            <a:off x="2555875" y="0"/>
            <a:ext cx="6477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3" name="Picture 2" descr="98DB4F37811D4e9e9CBB40D0FFA05DA5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0868" t="50000" r="72049"/>
          <a:stretch>
            <a:fillRect/>
          </a:stretch>
        </p:blipFill>
        <p:spPr bwMode="auto">
          <a:xfrm>
            <a:off x="1908175" y="3429000"/>
            <a:ext cx="6477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4" name="Picture 2" descr="CCC7CB9330AC4fee8F3F5C0788195FF8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0868" r="72049" b="50000"/>
          <a:stretch>
            <a:fillRect/>
          </a:stretch>
        </p:blipFill>
        <p:spPr bwMode="auto">
          <a:xfrm>
            <a:off x="1908175" y="0"/>
            <a:ext cx="6477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5" name="Picture 2" descr="5DBE4B01647F449dB158A13647B12BF8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3766" t="50000" r="79132"/>
          <a:stretch>
            <a:fillRect/>
          </a:stretch>
        </p:blipFill>
        <p:spPr bwMode="auto">
          <a:xfrm>
            <a:off x="1258889" y="3429000"/>
            <a:ext cx="649287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6" name="Picture 2" descr="C20E8CDB3BA448f2A4ABCA8DC752D227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3766" r="79132" b="50000"/>
          <a:stretch>
            <a:fillRect/>
          </a:stretch>
        </p:blipFill>
        <p:spPr bwMode="auto">
          <a:xfrm>
            <a:off x="1258889" y="0"/>
            <a:ext cx="649287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7" name="Picture 2" descr="73768834632E4b99B937AD9CDBDF3BBC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841" t="50000" r="86234"/>
          <a:stretch>
            <a:fillRect/>
          </a:stretch>
        </p:blipFill>
        <p:spPr bwMode="auto">
          <a:xfrm>
            <a:off x="625476" y="3429000"/>
            <a:ext cx="633413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8" name="Picture 2" descr="4376C904009447fe8515B496DFBF307D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841" r="86234" b="50000"/>
          <a:stretch>
            <a:fillRect/>
          </a:stretch>
        </p:blipFill>
        <p:spPr bwMode="auto">
          <a:xfrm>
            <a:off x="625476" y="0"/>
            <a:ext cx="633413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9" name="Picture 2" descr="C045BBCE2F774cb4A50AA1CE30F406F3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50000" r="93159"/>
          <a:stretch>
            <a:fillRect/>
          </a:stretch>
        </p:blipFill>
        <p:spPr bwMode="auto">
          <a:xfrm>
            <a:off x="1" y="3429000"/>
            <a:ext cx="6254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0" name="Picture 2" descr="E7200A08537748059C339A2158BF79AC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93159" b="50000"/>
          <a:stretch>
            <a:fillRect/>
          </a:stretch>
        </p:blipFill>
        <p:spPr bwMode="auto">
          <a:xfrm>
            <a:off x="1" y="0"/>
            <a:ext cx="6254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1" name="Picture 2" descr="B75320DD47EE4dd4B2549FF90BF32743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91734" t="50000" r="2"/>
          <a:stretch>
            <a:fillRect/>
          </a:stretch>
        </p:blipFill>
        <p:spPr bwMode="auto">
          <a:xfrm>
            <a:off x="8388350" y="3429000"/>
            <a:ext cx="75565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2" name="Picture 2" descr="4783EC966EAF4cd0A4DA34A95510567A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91734" r="2" b="50000"/>
          <a:stretch>
            <a:fillRect/>
          </a:stretch>
        </p:blipFill>
        <p:spPr bwMode="auto">
          <a:xfrm>
            <a:off x="8388350" y="0"/>
            <a:ext cx="75565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3" name="Picture 2" descr="9BF9ED91D54F41a58A80B6269D2AC5B2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4651" t="50000" r="8266"/>
          <a:stretch>
            <a:fillRect/>
          </a:stretch>
        </p:blipFill>
        <p:spPr bwMode="auto">
          <a:xfrm>
            <a:off x="7740650" y="3429000"/>
            <a:ext cx="6477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4" name="Picture 2" descr="7C6D9E84ACB6428eAB7E9BFA1D94FE2C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84651" r="8266" b="50000"/>
          <a:stretch>
            <a:fillRect/>
          </a:stretch>
        </p:blipFill>
        <p:spPr bwMode="auto">
          <a:xfrm>
            <a:off x="7740650" y="0"/>
            <a:ext cx="6477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5" name="Picture 2" descr="213BE4E595DE4717A0A9E53EE8CE140C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77568" t="50000" r="15349"/>
          <a:stretch>
            <a:fillRect/>
          </a:stretch>
        </p:blipFill>
        <p:spPr bwMode="auto">
          <a:xfrm>
            <a:off x="7092950" y="3429000"/>
            <a:ext cx="6477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6" name="Picture 2" descr="E9CEA3B968034e8bB4329FDDF4E152AC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77568" r="15349" b="50000"/>
          <a:stretch>
            <a:fillRect/>
          </a:stretch>
        </p:blipFill>
        <p:spPr bwMode="auto">
          <a:xfrm>
            <a:off x="7092950" y="0"/>
            <a:ext cx="6477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7" name="Picture 2" descr="02CFD2ECCBFE4e1fB199816D1D64E6FB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9894" t="50000" r="22432"/>
          <a:stretch>
            <a:fillRect/>
          </a:stretch>
        </p:blipFill>
        <p:spPr bwMode="auto">
          <a:xfrm>
            <a:off x="6391276" y="3429000"/>
            <a:ext cx="7016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8" name="Picture 2" descr="3070552FBC8D4d7d8266D68C51061C44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9894" r="22432" b="50000"/>
          <a:stretch>
            <a:fillRect/>
          </a:stretch>
        </p:blipFill>
        <p:spPr bwMode="auto">
          <a:xfrm>
            <a:off x="6391276" y="0"/>
            <a:ext cx="7016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9" name="Picture 2" descr="3470DE2D13484f76A3466854E911C65E# #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3385" r="29532" b="50000"/>
          <a:stretch>
            <a:fillRect/>
          </a:stretch>
        </p:blipFill>
        <p:spPr bwMode="auto">
          <a:xfrm>
            <a:off x="5795963" y="0"/>
            <a:ext cx="6477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0" name="Picture 3" descr="0E76BBF8F9B64090B7595FAE358F9047# #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93021"/>
          <a:stretch>
            <a:fillRect/>
          </a:stretch>
        </p:blipFill>
        <p:spPr bwMode="auto">
          <a:xfrm>
            <a:off x="0" y="0"/>
            <a:ext cx="6381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1" name="Picture 5" descr="E60BC0E4DBE342c9B0AB02A4332B3C67# #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38667" r="20625" b="3667"/>
          <a:stretch>
            <a:fillRect/>
          </a:stretch>
        </p:blipFill>
        <p:spPr bwMode="auto">
          <a:xfrm>
            <a:off x="0" y="2651760"/>
            <a:ext cx="7258050" cy="3954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2" name="Picture 6" descr="62F0484623214cdeBD1FCA56339DBF6F# #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3667" r="44489" b="85280"/>
          <a:stretch>
            <a:fillRect/>
          </a:stretch>
        </p:blipFill>
        <p:spPr bwMode="auto">
          <a:xfrm>
            <a:off x="1" y="251461"/>
            <a:ext cx="5076825" cy="758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3" name="Picture 7" descr="5EA9D474C2A74ec69BFB4FB6B20A0487# #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2000" r="45000" b="67000"/>
          <a:stretch>
            <a:fillRect/>
          </a:stretch>
        </p:blipFill>
        <p:spPr bwMode="auto">
          <a:xfrm>
            <a:off x="0" y="822960"/>
            <a:ext cx="5029200" cy="1440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4" name="Picture 8" descr="2903C2B4B6F14014AB00244AB55C5C13# #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9333" r="20209" b="57001"/>
          <a:stretch>
            <a:fillRect/>
          </a:stretch>
        </p:blipFill>
        <p:spPr bwMode="auto">
          <a:xfrm>
            <a:off x="0" y="2011680"/>
            <a:ext cx="7296150" cy="937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5" name="Picture 4" descr="994A7831E4CE4bf8A1E1729048E7F342# #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9668" r="76875" b="57333"/>
          <a:stretch>
            <a:fillRect/>
          </a:stretch>
        </p:blipFill>
        <p:spPr bwMode="auto">
          <a:xfrm>
            <a:off x="0" y="2034540"/>
            <a:ext cx="2114550" cy="891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TextBox 13" descr="B56F103BB23E47beACAB404F50AF11BD# #TextBox 13"/>
          <p:cNvSpPr txBox="1">
            <a:spLocks noChangeArrowheads="1"/>
          </p:cNvSpPr>
          <p:nvPr/>
        </p:nvSpPr>
        <p:spPr bwMode="auto">
          <a:xfrm>
            <a:off x="2232025" y="1999756"/>
            <a:ext cx="482058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algn="r" rtl="1">
              <a:lnSpc>
                <a:spcPct val="120000"/>
              </a:lnSpc>
              <a:spcBef>
                <a:spcPct val="50000"/>
              </a:spcBef>
            </a:pPr>
            <a:r>
              <a:rPr lang="ar-EG" altLang="zh-CN" sz="4000" b="1" dirty="0" smtClean="0">
                <a:solidFill>
                  <a:srgbClr val="002060"/>
                </a:solidFill>
                <a:latin typeface="Microsoft YaHei" pitchFamily="34" charset="-122"/>
                <a:ea typeface="Microsoft YaHei" pitchFamily="34" charset="-122"/>
              </a:rPr>
              <a:t>تقدير الذات والثقة بالنفس</a:t>
            </a:r>
            <a:endParaRPr lang="ar-EG" altLang="zh-CN" sz="4000" b="1" dirty="0">
              <a:solidFill>
                <a:srgbClr val="002060"/>
              </a:solidFill>
              <a:latin typeface="Microsoft YaHei" pitchFamily="34" charset="-122"/>
              <a:ea typeface="Microsoft YaHei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1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1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1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1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1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1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1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118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0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122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4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7" dur="5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2" presetClass="entr" presetSubtype="1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30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2" presetClass="entr" presetSubtype="4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3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13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7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3700"/>
                            </p:stCondLst>
                            <p:childTnLst>
                              <p:par>
                                <p:cTn id="13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Multidocument 1"/>
          <p:cNvSpPr/>
          <p:nvPr/>
        </p:nvSpPr>
        <p:spPr bwMode="auto">
          <a:xfrm>
            <a:off x="2187476" y="2392085"/>
            <a:ext cx="5184576" cy="2592288"/>
          </a:xfrm>
          <a:prstGeom prst="flowChartMultidocument">
            <a:avLst/>
          </a:prstGeom>
          <a:solidFill>
            <a:srgbClr val="33CC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 rtl="1">
              <a:lnSpc>
                <a:spcPct val="200000"/>
              </a:lnSpc>
            </a:pPr>
            <a:r>
              <a:rPr lang="ar-EG" sz="3200" b="1" dirty="0"/>
              <a:t> ما هو تقدير الذات</a:t>
            </a:r>
            <a:endParaRPr kumimoji="0" lang="ar-EG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428945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utoShape 7"/>
          <p:cNvSpPr>
            <a:spLocks noChangeArrowheads="1"/>
          </p:cNvSpPr>
          <p:nvPr/>
        </p:nvSpPr>
        <p:spPr bwMode="auto">
          <a:xfrm>
            <a:off x="2965946" y="1206312"/>
            <a:ext cx="46303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200" b="1" dirty="0">
                <a:latin typeface="Verdana" panose="020B0604030504040204" pitchFamily="34" charset="0"/>
                <a:ea typeface="HY헤드라인M" pitchFamily="2" charset="-127"/>
              </a:rPr>
              <a:t>الإلتزام بوقت البرنامج وفترات الاستراحة</a:t>
            </a:r>
          </a:p>
          <a:p>
            <a:pPr algn="ctr" rtl="1"/>
            <a:r>
              <a:rPr lang="ar-EG" sz="2200" b="1" dirty="0">
                <a:latin typeface="Verdana" panose="020B0604030504040204" pitchFamily="34" charset="0"/>
                <a:ea typeface="HY헤드라인M" pitchFamily="2" charset="-127"/>
              </a:rPr>
              <a:t> دليل وعيك</a:t>
            </a:r>
            <a:endParaRPr lang="en-GB" sz="22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0" name="AutoShape 7"/>
          <p:cNvSpPr>
            <a:spLocks noChangeArrowheads="1"/>
          </p:cNvSpPr>
          <p:nvPr/>
        </p:nvSpPr>
        <p:spPr bwMode="auto">
          <a:xfrm>
            <a:off x="2955616" y="2320030"/>
            <a:ext cx="46303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400" b="1">
                <a:latin typeface="Verdana" panose="020B0604030504040204" pitchFamily="34" charset="0"/>
                <a:ea typeface="HY헤드라인M" pitchFamily="2" charset="-127"/>
              </a:rPr>
              <a:t>لاتدع هاتفك </a:t>
            </a:r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المتنقل يشوش أفكار من حولك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1" name="AutoShape 7"/>
          <p:cNvSpPr>
            <a:spLocks noChangeArrowheads="1"/>
          </p:cNvSpPr>
          <p:nvPr/>
        </p:nvSpPr>
        <p:spPr bwMode="auto">
          <a:xfrm>
            <a:off x="2945287" y="3433746"/>
            <a:ext cx="46303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الأسئلة والنقاش متاحة في محتوى البرنامج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3" name="AutoShape 7"/>
          <p:cNvSpPr>
            <a:spLocks noChangeArrowheads="1"/>
          </p:cNvSpPr>
          <p:nvPr/>
        </p:nvSpPr>
        <p:spPr bwMode="auto">
          <a:xfrm>
            <a:off x="2934957" y="4547464"/>
            <a:ext cx="46303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400" b="1" dirty="0">
                <a:latin typeface="Verdana" panose="020B0604030504040204" pitchFamily="34" charset="0"/>
                <a:ea typeface="HY헤드라인M" pitchFamily="2" charset="-127"/>
              </a:rPr>
              <a:t>إبتسامتك و تعاونك دليل حب العمل الجماعي</a:t>
            </a:r>
            <a:endParaRPr lang="ar-SA" sz="24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sp>
        <p:nvSpPr>
          <p:cNvPr id="24" name="AutoShape 7"/>
          <p:cNvSpPr>
            <a:spLocks noChangeArrowheads="1"/>
          </p:cNvSpPr>
          <p:nvPr/>
        </p:nvSpPr>
        <p:spPr bwMode="auto">
          <a:xfrm>
            <a:off x="2924627" y="5661180"/>
            <a:ext cx="4630390" cy="668992"/>
          </a:xfrm>
          <a:prstGeom prst="roundRect">
            <a:avLst>
              <a:gd name="adj" fmla="val 50000"/>
            </a:avLst>
          </a:prstGeom>
          <a:ln/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30" tIns="45715" rIns="91430" bIns="45715" anchor="ctr"/>
          <a:lstStyle/>
          <a:p>
            <a:pPr algn="ctr" rtl="1"/>
            <a:r>
              <a:rPr lang="ar-EG" sz="2200" b="1" dirty="0">
                <a:latin typeface="Verdana" panose="020B0604030504040204" pitchFamily="34" charset="0"/>
                <a:ea typeface="HY헤드라인M" pitchFamily="2" charset="-127"/>
              </a:rPr>
              <a:t>تأقلمك مع المدرب و تنفيذ التمارين يسهل</a:t>
            </a:r>
          </a:p>
          <a:p>
            <a:pPr algn="ctr" rtl="1"/>
            <a:r>
              <a:rPr lang="ar-EG" sz="2200" b="1" dirty="0">
                <a:latin typeface="Verdana" panose="020B0604030504040204" pitchFamily="34" charset="0"/>
                <a:ea typeface="HY헤드라인M" pitchFamily="2" charset="-127"/>
              </a:rPr>
              <a:t> استيعاب المادة العلمية</a:t>
            </a:r>
            <a:endParaRPr lang="ar-SA" sz="2200" b="1" dirty="0">
              <a:latin typeface="Verdana" panose="020B0604030504040204" pitchFamily="34" charset="0"/>
              <a:ea typeface="HY헤드라인M" pitchFamily="2" charset="-127"/>
            </a:endParaRPr>
          </a:p>
        </p:txBody>
      </p:sp>
      <p:pic>
        <p:nvPicPr>
          <p:cNvPr id="25" name="Picture 6" descr="F:\دينى\work\صور\15460_IPhone_Lock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636" y="1939855"/>
            <a:ext cx="114300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8" descr="F:\دينى\work\صور\imagتe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2739" y="3082855"/>
            <a:ext cx="1155607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F:\دينى\work\صور\إدارة الوقت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868" y="751046"/>
            <a:ext cx="1061940" cy="1295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9" descr="F:\دينى\work\صور\848484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556" y="5292655"/>
            <a:ext cx="1107160" cy="13335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F:\دينى\work\صور\kid-smail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336" y="4225857"/>
            <a:ext cx="1302880" cy="12881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3" descr="B56F103BB23E47beACAB404F50AF11BD# #TextBox 13"/>
          <p:cNvSpPr txBox="1">
            <a:spLocks noChangeArrowheads="1"/>
          </p:cNvSpPr>
          <p:nvPr/>
        </p:nvSpPr>
        <p:spPr bwMode="auto">
          <a:xfrm>
            <a:off x="5940153" y="81967"/>
            <a:ext cx="3203848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algn="r" rtl="1">
              <a:lnSpc>
                <a:spcPct val="120000"/>
              </a:lnSpc>
              <a:spcBef>
                <a:spcPct val="50000"/>
              </a:spcBef>
            </a:pPr>
            <a:r>
              <a:rPr lang="ar-EG" altLang="zh-CN" sz="3200" b="1" dirty="0" smtClean="0"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</a:rPr>
              <a:t>الاتفاقيات</a:t>
            </a:r>
            <a:endParaRPr lang="ar-EG" altLang="zh-CN" sz="3200" b="1" dirty="0">
              <a:solidFill>
                <a:schemeClr val="bg1"/>
              </a:solidFill>
              <a:latin typeface="Microsoft YaHei" pitchFamily="34" charset="-122"/>
              <a:ea typeface="Microsoft YaHei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0842892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  <p:bldP spid="21" grpId="0" animBg="1"/>
      <p:bldP spid="23" grpId="0" animBg="1"/>
      <p:bldP spid="24" grpId="0" animBg="1"/>
      <p:bldP spid="1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3" descr="B56F103BB23E47beACAB404F50AF11BD# #TextBox 13"/>
          <p:cNvSpPr txBox="1">
            <a:spLocks noChangeArrowheads="1"/>
          </p:cNvSpPr>
          <p:nvPr/>
        </p:nvSpPr>
        <p:spPr bwMode="auto">
          <a:xfrm>
            <a:off x="5940153" y="-4443"/>
            <a:ext cx="3203848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algn="r" rtl="1">
              <a:lnSpc>
                <a:spcPct val="120000"/>
              </a:lnSpc>
              <a:spcBef>
                <a:spcPct val="50000"/>
              </a:spcBef>
            </a:pPr>
            <a:r>
              <a:rPr lang="ar-EG" altLang="zh-CN" sz="3200" b="1" dirty="0"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</a:rPr>
              <a:t>محاور الدورة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290639" y="2996953"/>
            <a:ext cx="6562725" cy="680442"/>
            <a:chOff x="0" y="-20933"/>
            <a:chExt cx="6561756" cy="566993"/>
          </a:xfrm>
        </p:grpSpPr>
        <p:sp>
          <p:nvSpPr>
            <p:cNvPr id="8" name="AutoShape 3"/>
            <p:cNvSpPr>
              <a:spLocks noChangeArrowheads="1"/>
            </p:cNvSpPr>
            <p:nvPr/>
          </p:nvSpPr>
          <p:spPr bwMode="auto">
            <a:xfrm>
              <a:off x="0" y="192074"/>
              <a:ext cx="6561756" cy="353986"/>
            </a:xfrm>
            <a:prstGeom prst="rect">
              <a:avLst/>
            </a:prstGeom>
            <a:solidFill>
              <a:srgbClr val="595959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endParaRPr lang="zh-CN" altLang="en-US">
                <a:latin typeface="Calibri" pitchFamily="34" charset="0"/>
              </a:endParaRPr>
            </a:p>
          </p:txBody>
        </p:sp>
        <p:sp>
          <p:nvSpPr>
            <p:cNvPr id="9" name="AutoShape 3"/>
            <p:cNvSpPr>
              <a:spLocks noChangeArrowheads="1"/>
            </p:cNvSpPr>
            <p:nvPr/>
          </p:nvSpPr>
          <p:spPr bwMode="auto">
            <a:xfrm>
              <a:off x="64331" y="0"/>
              <a:ext cx="6433094" cy="482482"/>
            </a:xfrm>
            <a:prstGeom prst="rect">
              <a:avLst/>
            </a:prstGeom>
            <a:solidFill>
              <a:srgbClr val="007E00">
                <a:alpha val="79999"/>
              </a:srgbClr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zh-CN" altLang="en-US" sz="2000">
                <a:solidFill>
                  <a:schemeClr val="tx2"/>
                </a:solidFill>
                <a:ea typeface="Microsoft YaHei" pitchFamily="34" charset="-122"/>
              </a:endParaRPr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1860562" y="-20933"/>
              <a:ext cx="2840633" cy="384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rtl="1"/>
              <a:r>
                <a:rPr lang="ar-EG" altLang="zh-CN" sz="2400" b="1" dirty="0">
                  <a:solidFill>
                    <a:schemeClr val="bg1"/>
                  </a:solidFill>
                </a:rPr>
                <a:t>تقدير الذات</a:t>
              </a:r>
              <a:endParaRPr lang="zh-CN" altLang="en-US" sz="2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1290639" y="5157192"/>
            <a:ext cx="6562725" cy="655320"/>
            <a:chOff x="0" y="0"/>
            <a:chExt cx="6561756" cy="546060"/>
          </a:xfrm>
        </p:grpSpPr>
        <p:grpSp>
          <p:nvGrpSpPr>
            <p:cNvPr id="5" name="Group 7"/>
            <p:cNvGrpSpPr>
              <a:grpSpLocks/>
            </p:cNvGrpSpPr>
            <p:nvPr/>
          </p:nvGrpSpPr>
          <p:grpSpPr bwMode="auto">
            <a:xfrm>
              <a:off x="0" y="0"/>
              <a:ext cx="6561756" cy="546060"/>
              <a:chOff x="0" y="0"/>
              <a:chExt cx="6561756" cy="546060"/>
            </a:xfrm>
          </p:grpSpPr>
          <p:sp>
            <p:nvSpPr>
              <p:cNvPr id="14" name="AutoShape 3"/>
              <p:cNvSpPr>
                <a:spLocks noChangeArrowheads="1"/>
              </p:cNvSpPr>
              <p:nvPr/>
            </p:nvSpPr>
            <p:spPr bwMode="auto">
              <a:xfrm>
                <a:off x="0" y="192074"/>
                <a:ext cx="6561756" cy="353986"/>
              </a:xfrm>
              <a:prstGeom prst="rect">
                <a:avLst/>
              </a:prstGeom>
              <a:solidFill>
                <a:srgbClr val="595959"/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zh-CN" altLang="en-US">
                  <a:latin typeface="Calibri" pitchFamily="34" charset="0"/>
                </a:endParaRPr>
              </a:p>
            </p:txBody>
          </p:sp>
          <p:sp>
            <p:nvSpPr>
              <p:cNvPr id="15" name="AutoShape 3"/>
              <p:cNvSpPr>
                <a:spLocks noChangeArrowheads="1"/>
              </p:cNvSpPr>
              <p:nvPr/>
            </p:nvSpPr>
            <p:spPr bwMode="auto">
              <a:xfrm>
                <a:off x="65077" y="0"/>
                <a:ext cx="6431600" cy="482565"/>
              </a:xfrm>
              <a:prstGeom prst="rect">
                <a:avLst/>
              </a:prstGeom>
              <a:solidFill>
                <a:srgbClr val="7F7F7F">
                  <a:alpha val="87842"/>
                </a:srgbClr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zh-CN" altLang="en-US" sz="2000">
                  <a:solidFill>
                    <a:schemeClr val="tx2"/>
                  </a:solidFill>
                  <a:latin typeface="Calibri" pitchFamily="34" charset="0"/>
                  <a:ea typeface="Microsoft YaHei" pitchFamily="34" charset="-122"/>
                </a:endParaRPr>
              </a:p>
            </p:txBody>
          </p:sp>
        </p:grp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860562" y="72003"/>
              <a:ext cx="2840633" cy="3846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 rtl="1"/>
              <a:r>
                <a:rPr lang="ar-EG" altLang="zh-CN" sz="2400" b="1" dirty="0">
                  <a:solidFill>
                    <a:schemeClr val="bg1"/>
                  </a:solidFill>
                </a:rPr>
                <a:t>الثقة بالنفس</a:t>
              </a:r>
              <a:endParaRPr lang="zh-CN" altLang="en-US" sz="2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ounded Rectangle 1"/>
          <p:cNvSpPr/>
          <p:nvPr/>
        </p:nvSpPr>
        <p:spPr bwMode="auto">
          <a:xfrm>
            <a:off x="2686687" y="1787218"/>
            <a:ext cx="3305840" cy="691277"/>
          </a:xfrm>
          <a:prstGeom prst="roundRect">
            <a:avLst/>
          </a:prstGeom>
          <a:solidFill>
            <a:srgbClr val="05C3CD"/>
          </a:solidFill>
          <a:ln>
            <a:headEnd type="none" w="med" len="med"/>
            <a:tailEnd type="none" w="med" len="med"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 rtl="1"/>
            <a:r>
              <a:rPr lang="ar-EG" sz="2800" b="1" dirty="0">
                <a:solidFill>
                  <a:schemeClr val="tx1"/>
                </a:solidFill>
                <a:latin typeface="Arial" pitchFamily="34" charset="0"/>
                <a:ea typeface="SimSun" pitchFamily="2" charset="-122"/>
              </a:rPr>
              <a:t>الوحدة التدريبية الاولى</a:t>
            </a:r>
            <a:endParaRPr kumimoji="0" lang="ar-EG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SimSun" pitchFamily="2" charset="-122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2699792" y="4206686"/>
            <a:ext cx="3305840" cy="691277"/>
          </a:xfrm>
          <a:prstGeom prst="roundRect">
            <a:avLst/>
          </a:prstGeom>
          <a:solidFill>
            <a:srgbClr val="05C3CD"/>
          </a:solidFill>
          <a:ln>
            <a:headEnd type="none" w="med" len="med"/>
            <a:tailEnd type="none" w="med" len="med"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 rtl="1"/>
            <a:r>
              <a:rPr lang="ar-EG" sz="2800" b="1" dirty="0">
                <a:solidFill>
                  <a:schemeClr val="tx1"/>
                </a:solidFill>
                <a:latin typeface="Arial" pitchFamily="34" charset="0"/>
                <a:ea typeface="SimSun" pitchFamily="2" charset="-122"/>
              </a:rPr>
              <a:t>الوحدة التدريبية </a:t>
            </a:r>
            <a:r>
              <a:rPr lang="ar-EG" sz="2800" b="1" dirty="0" smtClean="0">
                <a:solidFill>
                  <a:schemeClr val="tx1"/>
                </a:solidFill>
                <a:latin typeface="Arial" pitchFamily="34" charset="0"/>
                <a:ea typeface="SimSun" pitchFamily="2" charset="-122"/>
              </a:rPr>
              <a:t>الثانية</a:t>
            </a:r>
            <a:endParaRPr kumimoji="0" lang="ar-EG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3589364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3" descr="B56F103BB23E47beACAB404F50AF11BD# #TextBox 13"/>
          <p:cNvSpPr txBox="1">
            <a:spLocks noChangeArrowheads="1"/>
          </p:cNvSpPr>
          <p:nvPr/>
        </p:nvSpPr>
        <p:spPr bwMode="auto">
          <a:xfrm>
            <a:off x="4788025" y="-4444"/>
            <a:ext cx="4355977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algn="r" rtl="1">
              <a:lnSpc>
                <a:spcPct val="120000"/>
              </a:lnSpc>
              <a:spcBef>
                <a:spcPct val="50000"/>
              </a:spcBef>
            </a:pPr>
            <a:r>
              <a:rPr lang="ar-EG" altLang="zh-CN" sz="3200" b="1" dirty="0"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</a:rPr>
              <a:t>الهدف العام للبرنامج التدريبي </a:t>
            </a:r>
          </a:p>
        </p:txBody>
      </p:sp>
      <p:sp>
        <p:nvSpPr>
          <p:cNvPr id="16" name="Folded Corner 15"/>
          <p:cNvSpPr/>
          <p:nvPr/>
        </p:nvSpPr>
        <p:spPr bwMode="auto">
          <a:xfrm>
            <a:off x="2483768" y="2204121"/>
            <a:ext cx="6300192" cy="1224884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30" tIns="45715" rIns="91430" bIns="45715" numCol="1" rtlCol="1" anchor="ctr" anchorCtr="0" compatLnSpc="1">
            <a:prstTxWarp prst="textNoShape">
              <a:avLst/>
            </a:prstTxWarp>
          </a:bodyPr>
          <a:lstStyle/>
          <a:p>
            <a:pPr algn="ctr" defTabSz="914305"/>
            <a:endParaRPr lang="ar-EG" sz="2400" dirty="0"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483769" y="2362200"/>
            <a:ext cx="6156176" cy="861764"/>
          </a:xfrm>
          <a:prstGeom prst="rect">
            <a:avLst/>
          </a:prstGeom>
        </p:spPr>
        <p:txBody>
          <a:bodyPr wrap="square" lIns="91430" tIns="45715" rIns="91430" bIns="45715">
            <a:spAutoFit/>
          </a:bodyPr>
          <a:lstStyle/>
          <a:p>
            <a:pPr algn="ctr" rtl="1"/>
            <a:r>
              <a:rPr lang="ar-SA" sz="2500" b="1" dirty="0">
                <a:solidFill>
                  <a:schemeClr val="accent2">
                    <a:lumMod val="50000"/>
                  </a:schemeClr>
                </a:solidFill>
              </a:rPr>
              <a:t>تزويد المشاركين بالمعلومات والمهارات وتعريفهم بالسلوك اللازم للقائد وكيفية الاعداد المميز لبناء اتصالات جيدة </a:t>
            </a:r>
            <a:endParaRPr lang="ar-EG" sz="25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2515" y="3537861"/>
            <a:ext cx="1936519" cy="2115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5004880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16" grpId="0" animBg="1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3" descr="B56F103BB23E47beACAB404F50AF11BD# #TextBox 13"/>
          <p:cNvSpPr txBox="1">
            <a:spLocks noChangeArrowheads="1"/>
          </p:cNvSpPr>
          <p:nvPr/>
        </p:nvSpPr>
        <p:spPr bwMode="auto">
          <a:xfrm>
            <a:off x="3923929" y="103205"/>
            <a:ext cx="5220073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algn="r" rtl="1">
              <a:lnSpc>
                <a:spcPct val="120000"/>
              </a:lnSpc>
              <a:spcBef>
                <a:spcPct val="50000"/>
              </a:spcBef>
            </a:pPr>
            <a:r>
              <a:rPr lang="ar-EG" altLang="zh-CN" sz="3200" b="1" dirty="0"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</a:rPr>
              <a:t>الأهداف التفصيلية للبرنامج التدريبي </a:t>
            </a:r>
          </a:p>
        </p:txBody>
      </p:sp>
      <p:sp>
        <p:nvSpPr>
          <p:cNvPr id="6" name="Folded Corner 5"/>
          <p:cNvSpPr/>
          <p:nvPr/>
        </p:nvSpPr>
        <p:spPr bwMode="auto">
          <a:xfrm>
            <a:off x="1752602" y="2594424"/>
            <a:ext cx="6887345" cy="3340454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30" tIns="45715" rIns="91430" bIns="45715" numCol="1" rtlCol="1" anchor="ctr" anchorCtr="0" compatLnSpc="1">
            <a:prstTxWarp prst="textNoShape">
              <a:avLst/>
            </a:prstTxWarp>
          </a:bodyPr>
          <a:lstStyle/>
          <a:p>
            <a:pPr algn="ctr" defTabSz="914305"/>
            <a:endParaRPr lang="ar-EG" sz="2400" dirty="0"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52602" y="2564904"/>
            <a:ext cx="6887345" cy="2677646"/>
          </a:xfrm>
          <a:prstGeom prst="rect">
            <a:avLst/>
          </a:prstGeom>
        </p:spPr>
        <p:txBody>
          <a:bodyPr wrap="square" lIns="91430" tIns="45715" rIns="91430" bIns="45715">
            <a:spAutoFit/>
          </a:bodyPr>
          <a:lstStyle/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اكساب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المتدربين مهارات القيادة الناجحة .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معرفة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اتخاذ القرار الصحيح والفعال .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تززيد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المشاركين بمهارات تحفيز الاخرين .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تعريف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المشاركين بمراحل تطور الاتصال .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تعريف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المشاركين باهمية الاتصال الفعال .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تعريف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المشاركين بانواع الاتصال .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تزويد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المشاركين بمهارات التغلب على معوقات الاتصال . </a:t>
            </a:r>
          </a:p>
        </p:txBody>
      </p:sp>
      <p:sp>
        <p:nvSpPr>
          <p:cNvPr id="8" name="Rectangle 7"/>
          <p:cNvSpPr/>
          <p:nvPr/>
        </p:nvSpPr>
        <p:spPr>
          <a:xfrm>
            <a:off x="2771800" y="1196754"/>
            <a:ext cx="6012160" cy="769431"/>
          </a:xfrm>
          <a:prstGeom prst="rect">
            <a:avLst/>
          </a:prstGeom>
        </p:spPr>
        <p:txBody>
          <a:bodyPr wrap="square" lIns="91430" tIns="45715" rIns="91430" bIns="45715">
            <a:spAutoFit/>
          </a:bodyPr>
          <a:lstStyle/>
          <a:p>
            <a:pPr algn="justLow" rtl="1"/>
            <a:r>
              <a:rPr lang="ar-EG" sz="2200" b="1" dirty="0" smtClean="0">
                <a:solidFill>
                  <a:srgbClr val="C00000"/>
                </a:solidFill>
              </a:rPr>
              <a:t>بنهاية هذا البرنامج التدريبي نتوقع أن المشاركون قد حققوا النتائج الآتية (بمشيئة الله ) </a:t>
            </a:r>
            <a:endParaRPr lang="ar-EG" sz="2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979865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4"/>
          <p:cNvSpPr/>
          <p:nvPr/>
        </p:nvSpPr>
        <p:spPr>
          <a:xfrm>
            <a:off x="1979712" y="925145"/>
            <a:ext cx="4876800" cy="1380530"/>
          </a:xfrm>
          <a:prstGeom prst="rect">
            <a:avLst/>
          </a:prstGeom>
          <a:noFill/>
        </p:spPr>
        <p:txBody>
          <a:bodyPr wrap="none" lIns="91430" tIns="45715" rIns="91430" bIns="45715">
            <a:prstTxWarp prst="textWave1">
              <a:avLst>
                <a:gd name="adj1" fmla="val 6386"/>
                <a:gd name="adj2" fmla="val 0"/>
              </a:avLst>
            </a:prstTxWarp>
            <a:spAutoFit/>
          </a:bodyPr>
          <a:lstStyle/>
          <a:p>
            <a:pPr algn="ctr">
              <a:defRPr/>
            </a:pPr>
            <a:r>
              <a:rPr lang="ar-EG" sz="4800" b="1" dirty="0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لنبدأ البرنامج</a:t>
            </a:r>
            <a:endParaRPr lang="en-US" sz="4800" b="1" dirty="0">
              <a:solidFill>
                <a:schemeClr val="bg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501315"/>
            <a:ext cx="5184576" cy="38656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6236000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6" dur="5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evel 1"/>
          <p:cNvSpPr/>
          <p:nvPr/>
        </p:nvSpPr>
        <p:spPr bwMode="auto">
          <a:xfrm>
            <a:off x="1331640" y="2046447"/>
            <a:ext cx="6624736" cy="2765107"/>
          </a:xfrm>
          <a:prstGeom prst="bevel">
            <a:avLst/>
          </a:prstGeom>
          <a:solidFill>
            <a:srgbClr val="33CC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ctr" rtl="1">
              <a:lnSpc>
                <a:spcPct val="200000"/>
              </a:lnSpc>
            </a:pPr>
            <a:r>
              <a:rPr lang="ar-EG" sz="4000" b="1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تمرين مقايضة البطاقات</a:t>
            </a:r>
            <a:endParaRPr kumimoji="0" lang="ar-EG" sz="4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028995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AutoShape 3" descr="07CD1E3675BD4affA6CA63955D31575C# #AutoShape 3"/>
          <p:cNvSpPr>
            <a:spLocks noChangeArrowheads="1"/>
          </p:cNvSpPr>
          <p:nvPr/>
        </p:nvSpPr>
        <p:spPr bwMode="auto">
          <a:xfrm>
            <a:off x="809625" y="1885950"/>
            <a:ext cx="7524750" cy="2817496"/>
          </a:xfrm>
          <a:prstGeom prst="rect">
            <a:avLst/>
          </a:prstGeom>
          <a:solidFill>
            <a:srgbClr val="595959">
              <a:alpha val="78038"/>
            </a:srgb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zh-CN" altLang="en-US">
              <a:latin typeface="Calibri" pitchFamily="34" charset="0"/>
            </a:endParaRPr>
          </a:p>
        </p:txBody>
      </p:sp>
      <p:sp>
        <p:nvSpPr>
          <p:cNvPr id="6148" name="AutoShape 3" descr="D8FCD644EF414d608FD23FABDBB2453F# #AutoShape 3"/>
          <p:cNvSpPr>
            <a:spLocks noChangeArrowheads="1"/>
          </p:cNvSpPr>
          <p:nvPr/>
        </p:nvSpPr>
        <p:spPr bwMode="auto">
          <a:xfrm>
            <a:off x="914400" y="1714501"/>
            <a:ext cx="7315200" cy="2853690"/>
          </a:xfrm>
          <a:prstGeom prst="rect">
            <a:avLst/>
          </a:prstGeom>
          <a:solidFill>
            <a:srgbClr val="007E00">
              <a:alpha val="79999"/>
            </a:srgb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 eaLnBrk="0" hangingPunct="0"/>
            <a:r>
              <a:rPr lang="ar-EG" altLang="zh-CN" sz="4800" dirty="0">
                <a:solidFill>
                  <a:schemeClr val="bg1"/>
                </a:solidFill>
                <a:ea typeface="Microsoft YaHei" pitchFamily="34" charset="-122"/>
              </a:rPr>
              <a:t>الوحدة التدريبية </a:t>
            </a:r>
            <a:r>
              <a:rPr lang="ar-EG" altLang="zh-CN" sz="4800" dirty="0" smtClean="0">
                <a:solidFill>
                  <a:schemeClr val="bg1"/>
                </a:solidFill>
                <a:ea typeface="Microsoft YaHei" pitchFamily="34" charset="-122"/>
              </a:rPr>
              <a:t>الاولى</a:t>
            </a:r>
          </a:p>
          <a:p>
            <a:pPr algn="ctr" rtl="1" eaLnBrk="0" hangingPunct="0"/>
            <a:r>
              <a:rPr lang="ar-EG" altLang="zh-CN" sz="4800" b="1" dirty="0">
                <a:solidFill>
                  <a:schemeClr val="bg1"/>
                </a:solidFill>
              </a:rPr>
              <a:t>تقدير </a:t>
            </a:r>
            <a:r>
              <a:rPr lang="ar-EG" altLang="zh-CN" sz="4800" b="1" dirty="0" smtClean="0">
                <a:solidFill>
                  <a:schemeClr val="bg1"/>
                </a:solidFill>
              </a:rPr>
              <a:t>الذات</a:t>
            </a:r>
            <a:endParaRPr lang="zh-CN" altLang="en-US" sz="4800" b="1" dirty="0">
              <a:solidFill>
                <a:schemeClr val="bg1"/>
              </a:solidFill>
            </a:endParaRPr>
          </a:p>
        </p:txBody>
      </p:sp>
      <p:sp>
        <p:nvSpPr>
          <p:cNvPr id="6149" name="Rectangle 13" descr="FD1DDF730CE4456e89755B07FE1653D0# #Rectangle 13"/>
          <p:cNvSpPr>
            <a:spLocks noChangeArrowheads="1"/>
          </p:cNvSpPr>
          <p:nvPr/>
        </p:nvSpPr>
        <p:spPr bwMode="auto">
          <a:xfrm>
            <a:off x="1081089" y="2145030"/>
            <a:ext cx="698182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zh-CN" altLang="en-US" sz="1600">
              <a:solidFill>
                <a:schemeClr val="bg1"/>
              </a:solidFill>
              <a:latin typeface="Microsoft YaHei" pitchFamily="34" charset="-122"/>
              <a:ea typeface="Microsoft YaHei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688808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 autoUpdateAnimBg="0"/>
      <p:bldP spid="6148" grpId="0" animBg="1" autoUpdateAnimBg="0"/>
      <p:bldP spid="614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3" descr="B56F103BB23E47beACAB404F50AF11BD# #TextBox 13"/>
          <p:cNvSpPr txBox="1">
            <a:spLocks noChangeArrowheads="1"/>
          </p:cNvSpPr>
          <p:nvPr/>
        </p:nvSpPr>
        <p:spPr bwMode="auto">
          <a:xfrm>
            <a:off x="3923929" y="103205"/>
            <a:ext cx="5220073" cy="683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algn="r" rtl="1">
              <a:lnSpc>
                <a:spcPct val="120000"/>
              </a:lnSpc>
              <a:spcBef>
                <a:spcPct val="50000"/>
              </a:spcBef>
            </a:pPr>
            <a:r>
              <a:rPr lang="ar-EG" altLang="zh-CN" sz="3200" b="1" dirty="0"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</a:rPr>
              <a:t>محتويات الوحدة التدريبية الاولى</a:t>
            </a:r>
          </a:p>
        </p:txBody>
      </p:sp>
      <p:sp>
        <p:nvSpPr>
          <p:cNvPr id="6" name="Folded Corner 5"/>
          <p:cNvSpPr/>
          <p:nvPr/>
        </p:nvSpPr>
        <p:spPr bwMode="auto">
          <a:xfrm>
            <a:off x="1752602" y="1355170"/>
            <a:ext cx="6887345" cy="4752528"/>
          </a:xfrm>
          <a:prstGeom prst="foldedCorner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30" tIns="45715" rIns="91430" bIns="45715" numCol="1" rtlCol="1" anchor="ctr" anchorCtr="0" compatLnSpc="1">
            <a:prstTxWarp prst="textNoShape">
              <a:avLst/>
            </a:prstTxWarp>
          </a:bodyPr>
          <a:lstStyle/>
          <a:p>
            <a:pPr algn="ctr" defTabSz="914305"/>
            <a:endParaRPr lang="ar-EG" sz="2400" dirty="0"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91681" y="1355170"/>
            <a:ext cx="6887345" cy="3785642"/>
          </a:xfrm>
          <a:prstGeom prst="rect">
            <a:avLst/>
          </a:prstGeom>
        </p:spPr>
        <p:txBody>
          <a:bodyPr wrap="square" lIns="91430" tIns="45715" rIns="91430" bIns="45715">
            <a:spAutoFit/>
          </a:bodyPr>
          <a:lstStyle/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ما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هو تقدير الذات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أقسام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تقدير الذات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ما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هي الأمور التي يجب علينا الابتعاد عنها؟ 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ما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هي صفات المقدرين لأنفسهم؟ 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ما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هي صفات الغير مقدرين لأنفسهم؟ 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كيف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نزيد تقدير الذات لدينا؟ 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لماذا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احتاج لتقدير الذات؟ 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كيف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أحارب الأفكار السلبية؟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ما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هو التفكير السلبي؟</a:t>
            </a:r>
          </a:p>
          <a:p>
            <a:pPr marL="342900" indent="-342900" algn="r" rtl="1">
              <a:buFont typeface="Wingdings" pitchFamily="2" charset="2"/>
              <a:buChar char="ü"/>
            </a:pPr>
            <a:r>
              <a:rPr lang="ar-SA" sz="2400" b="1" dirty="0" smtClean="0">
                <a:solidFill>
                  <a:schemeClr val="accent2">
                    <a:lumMod val="50000"/>
                  </a:schemeClr>
                </a:solidFill>
              </a:rPr>
              <a:t>الفرق </a:t>
            </a:r>
            <a:r>
              <a:rPr lang="ar-SA" sz="2400" b="1" dirty="0">
                <a:solidFill>
                  <a:schemeClr val="accent2">
                    <a:lumMod val="50000"/>
                  </a:schemeClr>
                </a:solidFill>
              </a:rPr>
              <a:t>بين تقدير الذات والثقة بالنفس</a:t>
            </a:r>
          </a:p>
        </p:txBody>
      </p:sp>
    </p:spTree>
    <p:extLst>
      <p:ext uri="{BB962C8B-B14F-4D97-AF65-F5344CB8AC3E}">
        <p14:creationId xmlns="" xmlns:p14="http://schemas.microsoft.com/office/powerpoint/2010/main" val="22725384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" grpId="0" animBg="1"/>
      <p:bldP spid="7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213</Words>
  <Application>Microsoft Office PowerPoint</Application>
  <PresentationFormat>عرض على الشاشة (3:4)‏</PresentationFormat>
  <Paragraphs>43</Paragraphs>
  <Slides>10</Slides>
  <Notes>2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mr</dc:creator>
  <cp:lastModifiedBy>mr</cp:lastModifiedBy>
  <cp:revision>1</cp:revision>
  <dcterms:created xsi:type="dcterms:W3CDTF">2018-12-29T17:10:52Z</dcterms:created>
  <dcterms:modified xsi:type="dcterms:W3CDTF">2018-12-29T17:11:35Z</dcterms:modified>
</cp:coreProperties>
</file>