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9B4D8-20D2-4F05-8A94-F20101D25C70}" type="doc">
      <dgm:prSet loTypeId="urn:microsoft.com/office/officeart/2005/8/layout/cycle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697D1AF6-C378-4978-BF9A-229EB3562930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مفهوم الإيجابية</a:t>
          </a:r>
          <a:endParaRPr lang="ar-EG" b="1" dirty="0">
            <a:solidFill>
              <a:srgbClr val="002060"/>
            </a:solidFill>
          </a:endParaRPr>
        </a:p>
      </dgm:t>
    </dgm:pt>
    <dgm:pt modelId="{3492F61E-CFD4-4790-B4E4-05A36727C030}" type="parTrans" cxnId="{6FED36E0-D91D-4C93-A65C-5CD9964C5E4D}">
      <dgm:prSet/>
      <dgm:spPr/>
      <dgm:t>
        <a:bodyPr/>
        <a:lstStyle/>
        <a:p>
          <a:pPr rtl="1"/>
          <a:endParaRPr lang="ar-EG"/>
        </a:p>
      </dgm:t>
    </dgm:pt>
    <dgm:pt modelId="{CB1207CD-C04F-4D5A-A15C-1B450C577824}" type="sibTrans" cxnId="{6FED36E0-D91D-4C93-A65C-5CD9964C5E4D}">
      <dgm:prSet/>
      <dgm:spPr/>
      <dgm:t>
        <a:bodyPr/>
        <a:lstStyle/>
        <a:p>
          <a:pPr rtl="1"/>
          <a:endParaRPr lang="ar-EG"/>
        </a:p>
      </dgm:t>
    </dgm:pt>
    <dgm:pt modelId="{8643B5B7-C796-465D-8F97-9E9218853D8B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صفات الشخصية الايجابية</a:t>
          </a:r>
          <a:endParaRPr lang="ar-EG" b="1" dirty="0">
            <a:solidFill>
              <a:srgbClr val="002060"/>
            </a:solidFill>
          </a:endParaRPr>
        </a:p>
      </dgm:t>
    </dgm:pt>
    <dgm:pt modelId="{9F5EC83B-C0FE-4DCB-8057-970916E90DBA}" type="parTrans" cxnId="{8D634BDD-EB36-4665-B9FB-A638FD341D09}">
      <dgm:prSet/>
      <dgm:spPr/>
      <dgm:t>
        <a:bodyPr/>
        <a:lstStyle/>
        <a:p>
          <a:pPr rtl="1"/>
          <a:endParaRPr lang="ar-EG"/>
        </a:p>
      </dgm:t>
    </dgm:pt>
    <dgm:pt modelId="{0999BA92-956A-41FD-B2B5-F55709403D03}" type="sibTrans" cxnId="{8D634BDD-EB36-4665-B9FB-A638FD341D09}">
      <dgm:prSet/>
      <dgm:spPr/>
      <dgm:t>
        <a:bodyPr/>
        <a:lstStyle/>
        <a:p>
          <a:pPr rtl="1"/>
          <a:endParaRPr lang="ar-EG"/>
        </a:p>
      </dgm:t>
    </dgm:pt>
    <dgm:pt modelId="{FC38832B-C432-492A-885D-78A965C24926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خطوات صناعة الشخصية الايجابية</a:t>
          </a:r>
          <a:endParaRPr lang="ar-EG" b="1" dirty="0">
            <a:solidFill>
              <a:srgbClr val="002060"/>
            </a:solidFill>
          </a:endParaRPr>
        </a:p>
      </dgm:t>
    </dgm:pt>
    <dgm:pt modelId="{896F8A6B-2405-418A-8472-FD4C49A6D194}" type="parTrans" cxnId="{D83837E4-3417-40ED-9E60-54F648E1A58E}">
      <dgm:prSet/>
      <dgm:spPr/>
      <dgm:t>
        <a:bodyPr/>
        <a:lstStyle/>
        <a:p>
          <a:pPr rtl="1"/>
          <a:endParaRPr lang="ar-EG"/>
        </a:p>
      </dgm:t>
    </dgm:pt>
    <dgm:pt modelId="{70D401A7-A14B-46CA-A07B-A0E57AC9C9D5}" type="sibTrans" cxnId="{D83837E4-3417-40ED-9E60-54F648E1A58E}">
      <dgm:prSet/>
      <dgm:spPr/>
      <dgm:t>
        <a:bodyPr/>
        <a:lstStyle/>
        <a:p>
          <a:pPr rtl="1"/>
          <a:endParaRPr lang="ar-EG"/>
        </a:p>
      </dgm:t>
    </dgm:pt>
    <dgm:pt modelId="{056F125E-9D94-40FF-B945-0EAF82832E36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تقنيات بناء </a:t>
          </a:r>
          <a:r>
            <a:rPr lang="ar-SA" b="1" dirty="0" err="1" smtClean="0">
              <a:solidFill>
                <a:srgbClr val="002060"/>
              </a:solidFill>
            </a:rPr>
            <a:t>الثقه</a:t>
          </a:r>
          <a:r>
            <a:rPr lang="ar-SA" b="1" dirty="0" smtClean="0">
              <a:solidFill>
                <a:srgbClr val="002060"/>
              </a:solidFill>
            </a:rPr>
            <a:t> بالنفس</a:t>
          </a:r>
          <a:endParaRPr lang="ar-EG" b="1" dirty="0">
            <a:solidFill>
              <a:srgbClr val="002060"/>
            </a:solidFill>
          </a:endParaRPr>
        </a:p>
      </dgm:t>
    </dgm:pt>
    <dgm:pt modelId="{4A68795F-5142-436C-B695-B9D056259497}" type="parTrans" cxnId="{B9EB00DC-D367-41AA-A9F1-D5BDC4DEEB93}">
      <dgm:prSet/>
      <dgm:spPr/>
      <dgm:t>
        <a:bodyPr/>
        <a:lstStyle/>
        <a:p>
          <a:pPr rtl="1"/>
          <a:endParaRPr lang="ar-EG"/>
        </a:p>
      </dgm:t>
    </dgm:pt>
    <dgm:pt modelId="{F116AE45-56E3-4754-BCDB-488529474370}" type="sibTrans" cxnId="{B9EB00DC-D367-41AA-A9F1-D5BDC4DEEB93}">
      <dgm:prSet/>
      <dgm:spPr/>
      <dgm:t>
        <a:bodyPr/>
        <a:lstStyle/>
        <a:p>
          <a:pPr rtl="1"/>
          <a:endParaRPr lang="ar-EG"/>
        </a:p>
      </dgm:t>
    </dgm:pt>
    <dgm:pt modelId="{6CEC7691-89E7-4546-9FC5-D4143F669193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تهيئة بيئة عمل ايجابية ومنتجة وناجحة</a:t>
          </a:r>
          <a:endParaRPr lang="ar-EG" b="1" dirty="0">
            <a:solidFill>
              <a:srgbClr val="002060"/>
            </a:solidFill>
          </a:endParaRPr>
        </a:p>
      </dgm:t>
    </dgm:pt>
    <dgm:pt modelId="{1D6F8B23-FF92-4170-B1E6-A78F3E716979}" type="parTrans" cxnId="{BEA98F0F-5144-4A4F-8B77-4D10FEDF1AA0}">
      <dgm:prSet/>
      <dgm:spPr/>
      <dgm:t>
        <a:bodyPr/>
        <a:lstStyle/>
        <a:p>
          <a:pPr rtl="1"/>
          <a:endParaRPr lang="ar-EG"/>
        </a:p>
      </dgm:t>
    </dgm:pt>
    <dgm:pt modelId="{D26F84B1-44B4-4ED8-AD82-F5296C44EA5B}" type="sibTrans" cxnId="{BEA98F0F-5144-4A4F-8B77-4D10FEDF1AA0}">
      <dgm:prSet/>
      <dgm:spPr/>
      <dgm:t>
        <a:bodyPr/>
        <a:lstStyle/>
        <a:p>
          <a:pPr rtl="1"/>
          <a:endParaRPr lang="ar-EG"/>
        </a:p>
      </dgm:t>
    </dgm:pt>
    <dgm:pt modelId="{3F9098D9-0F55-40DC-9FF4-4B8F37B814EA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مفاتيح النجاح في العمل</a:t>
          </a:r>
          <a:endParaRPr lang="ar-EG" b="1" dirty="0">
            <a:solidFill>
              <a:srgbClr val="002060"/>
            </a:solidFill>
          </a:endParaRPr>
        </a:p>
      </dgm:t>
    </dgm:pt>
    <dgm:pt modelId="{0395550D-5119-47C2-8A73-ADC952634945}" type="parTrans" cxnId="{BB7568D8-1D27-4942-A868-1C83FEC4531F}">
      <dgm:prSet/>
      <dgm:spPr/>
      <dgm:t>
        <a:bodyPr/>
        <a:lstStyle/>
        <a:p>
          <a:pPr rtl="1"/>
          <a:endParaRPr lang="ar-EG"/>
        </a:p>
      </dgm:t>
    </dgm:pt>
    <dgm:pt modelId="{504F80E5-4AB6-4E42-9A38-E9768D4D53F3}" type="sibTrans" cxnId="{BB7568D8-1D27-4942-A868-1C83FEC4531F}">
      <dgm:prSet/>
      <dgm:spPr/>
      <dgm:t>
        <a:bodyPr/>
        <a:lstStyle/>
        <a:p>
          <a:pPr rtl="1"/>
          <a:endParaRPr lang="ar-EG"/>
        </a:p>
      </dgm:t>
    </dgm:pt>
    <dgm:pt modelId="{70777C9F-C937-4B5B-BE9E-B18C82CE5722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إستراتيجيات التعامل مع ضغوط العمل</a:t>
          </a:r>
          <a:endParaRPr lang="ar-EG" b="1" dirty="0">
            <a:solidFill>
              <a:srgbClr val="002060"/>
            </a:solidFill>
          </a:endParaRPr>
        </a:p>
      </dgm:t>
    </dgm:pt>
    <dgm:pt modelId="{A9CE66DC-6D9C-40DC-832B-A19EA6EEA105}" type="parTrans" cxnId="{25F1D878-AAC0-49FB-84DB-28D827E62A38}">
      <dgm:prSet/>
      <dgm:spPr/>
      <dgm:t>
        <a:bodyPr/>
        <a:lstStyle/>
        <a:p>
          <a:pPr rtl="1"/>
          <a:endParaRPr lang="ar-EG"/>
        </a:p>
      </dgm:t>
    </dgm:pt>
    <dgm:pt modelId="{BC1121C5-84FE-4C32-81F3-87BE3575909D}" type="sibTrans" cxnId="{25F1D878-AAC0-49FB-84DB-28D827E62A38}">
      <dgm:prSet/>
      <dgm:spPr/>
      <dgm:t>
        <a:bodyPr/>
        <a:lstStyle/>
        <a:p>
          <a:pPr rtl="1"/>
          <a:endParaRPr lang="ar-EG"/>
        </a:p>
      </dgm:t>
    </dgm:pt>
    <dgm:pt modelId="{F61C9E15-E806-4620-A11F-98DA2DF17CD5}" type="pres">
      <dgm:prSet presAssocID="{99D9B4D8-20D2-4F05-8A94-F20101D25C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C4A9C444-5A03-48CF-BC1E-3556F131B83A}" type="pres">
      <dgm:prSet presAssocID="{99D9B4D8-20D2-4F05-8A94-F20101D25C70}" presName="cycle" presStyleCnt="0"/>
      <dgm:spPr/>
      <dgm:t>
        <a:bodyPr/>
        <a:lstStyle/>
        <a:p>
          <a:pPr rtl="1"/>
          <a:endParaRPr lang="ar-EG"/>
        </a:p>
      </dgm:t>
    </dgm:pt>
    <dgm:pt modelId="{94C02CB0-4E52-4916-A763-5141FEA947E2}" type="pres">
      <dgm:prSet presAssocID="{697D1AF6-C378-4978-BF9A-229EB3562930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1A18ACB-3FAE-4EDD-8E41-949BBB28A79B}" type="pres">
      <dgm:prSet presAssocID="{CB1207CD-C04F-4D5A-A15C-1B450C577824}" presName="sibTransFirstNode" presStyleLbl="bgShp" presStyleIdx="0" presStyleCnt="1"/>
      <dgm:spPr/>
      <dgm:t>
        <a:bodyPr/>
        <a:lstStyle/>
        <a:p>
          <a:pPr rtl="1"/>
          <a:endParaRPr lang="ar-EG"/>
        </a:p>
      </dgm:t>
    </dgm:pt>
    <dgm:pt modelId="{7B12B91E-4115-4398-94F3-35ADBBCDEE51}" type="pres">
      <dgm:prSet presAssocID="{8643B5B7-C796-465D-8F97-9E9218853D8B}" presName="nodeFollowingNodes" presStyleLbl="node1" presStyleIdx="1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32F62CE-D1EC-4F22-AF39-10B84BF6B6A6}" type="pres">
      <dgm:prSet presAssocID="{FC38832B-C432-492A-885D-78A965C24926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F9D841A-9616-46F0-91AA-CD9B95BB2DCA}" type="pres">
      <dgm:prSet presAssocID="{056F125E-9D94-40FF-B945-0EAF82832E36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2B77A6E-B8A5-421E-850F-FDA790202CA1}" type="pres">
      <dgm:prSet presAssocID="{6CEC7691-89E7-4546-9FC5-D4143F669193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8BD4EB3-5752-41C0-8406-C6FB813687DC}" type="pres">
      <dgm:prSet presAssocID="{3F9098D9-0F55-40DC-9FF4-4B8F37B814EA}" presName="nodeFollowingNodes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2ABBEC9-1D95-4952-AD45-7677167D48C3}" type="pres">
      <dgm:prSet presAssocID="{70777C9F-C937-4B5B-BE9E-B18C82CE5722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08013F18-5431-42D7-A1DA-9FD105B43300}" type="presOf" srcId="{CB1207CD-C04F-4D5A-A15C-1B450C577824}" destId="{61A18ACB-3FAE-4EDD-8E41-949BBB28A79B}" srcOrd="0" destOrd="0" presId="urn:microsoft.com/office/officeart/2005/8/layout/cycle3"/>
    <dgm:cxn modelId="{25F1D878-AAC0-49FB-84DB-28D827E62A38}" srcId="{99D9B4D8-20D2-4F05-8A94-F20101D25C70}" destId="{70777C9F-C937-4B5B-BE9E-B18C82CE5722}" srcOrd="6" destOrd="0" parTransId="{A9CE66DC-6D9C-40DC-832B-A19EA6EEA105}" sibTransId="{BC1121C5-84FE-4C32-81F3-87BE3575909D}"/>
    <dgm:cxn modelId="{46F731B8-59B0-401F-BB51-E676E6BA077A}" type="presOf" srcId="{056F125E-9D94-40FF-B945-0EAF82832E36}" destId="{3F9D841A-9616-46F0-91AA-CD9B95BB2DCA}" srcOrd="0" destOrd="0" presId="urn:microsoft.com/office/officeart/2005/8/layout/cycle3"/>
    <dgm:cxn modelId="{BB7568D8-1D27-4942-A868-1C83FEC4531F}" srcId="{99D9B4D8-20D2-4F05-8A94-F20101D25C70}" destId="{3F9098D9-0F55-40DC-9FF4-4B8F37B814EA}" srcOrd="5" destOrd="0" parTransId="{0395550D-5119-47C2-8A73-ADC952634945}" sibTransId="{504F80E5-4AB6-4E42-9A38-E9768D4D53F3}"/>
    <dgm:cxn modelId="{3451398E-3996-4B39-A4D2-E9CA82668F19}" type="presOf" srcId="{3F9098D9-0F55-40DC-9FF4-4B8F37B814EA}" destId="{48BD4EB3-5752-41C0-8406-C6FB813687DC}" srcOrd="0" destOrd="0" presId="urn:microsoft.com/office/officeart/2005/8/layout/cycle3"/>
    <dgm:cxn modelId="{0BB3E033-E928-42B1-8E11-C0C090609AB3}" type="presOf" srcId="{70777C9F-C937-4B5B-BE9E-B18C82CE5722}" destId="{32ABBEC9-1D95-4952-AD45-7677167D48C3}" srcOrd="0" destOrd="0" presId="urn:microsoft.com/office/officeart/2005/8/layout/cycle3"/>
    <dgm:cxn modelId="{BEA98F0F-5144-4A4F-8B77-4D10FEDF1AA0}" srcId="{99D9B4D8-20D2-4F05-8A94-F20101D25C70}" destId="{6CEC7691-89E7-4546-9FC5-D4143F669193}" srcOrd="4" destOrd="0" parTransId="{1D6F8B23-FF92-4170-B1E6-A78F3E716979}" sibTransId="{D26F84B1-44B4-4ED8-AD82-F5296C44EA5B}"/>
    <dgm:cxn modelId="{D83837E4-3417-40ED-9E60-54F648E1A58E}" srcId="{99D9B4D8-20D2-4F05-8A94-F20101D25C70}" destId="{FC38832B-C432-492A-885D-78A965C24926}" srcOrd="2" destOrd="0" parTransId="{896F8A6B-2405-418A-8472-FD4C49A6D194}" sibTransId="{70D401A7-A14B-46CA-A07B-A0E57AC9C9D5}"/>
    <dgm:cxn modelId="{D109AF59-4614-413D-A351-08B1FFAB03EA}" type="presOf" srcId="{99D9B4D8-20D2-4F05-8A94-F20101D25C70}" destId="{F61C9E15-E806-4620-A11F-98DA2DF17CD5}" srcOrd="0" destOrd="0" presId="urn:microsoft.com/office/officeart/2005/8/layout/cycle3"/>
    <dgm:cxn modelId="{D5E185E9-B7F9-41D2-B6F6-CC7AB5A9258A}" type="presOf" srcId="{8643B5B7-C796-465D-8F97-9E9218853D8B}" destId="{7B12B91E-4115-4398-94F3-35ADBBCDEE51}" srcOrd="0" destOrd="0" presId="urn:microsoft.com/office/officeart/2005/8/layout/cycle3"/>
    <dgm:cxn modelId="{8D634BDD-EB36-4665-B9FB-A638FD341D09}" srcId="{99D9B4D8-20D2-4F05-8A94-F20101D25C70}" destId="{8643B5B7-C796-465D-8F97-9E9218853D8B}" srcOrd="1" destOrd="0" parTransId="{9F5EC83B-C0FE-4DCB-8057-970916E90DBA}" sibTransId="{0999BA92-956A-41FD-B2B5-F55709403D03}"/>
    <dgm:cxn modelId="{B9EB00DC-D367-41AA-A9F1-D5BDC4DEEB93}" srcId="{99D9B4D8-20D2-4F05-8A94-F20101D25C70}" destId="{056F125E-9D94-40FF-B945-0EAF82832E36}" srcOrd="3" destOrd="0" parTransId="{4A68795F-5142-436C-B695-B9D056259497}" sibTransId="{F116AE45-56E3-4754-BCDB-488529474370}"/>
    <dgm:cxn modelId="{6FED36E0-D91D-4C93-A65C-5CD9964C5E4D}" srcId="{99D9B4D8-20D2-4F05-8A94-F20101D25C70}" destId="{697D1AF6-C378-4978-BF9A-229EB3562930}" srcOrd="0" destOrd="0" parTransId="{3492F61E-CFD4-4790-B4E4-05A36727C030}" sibTransId="{CB1207CD-C04F-4D5A-A15C-1B450C577824}"/>
    <dgm:cxn modelId="{D7B53750-FDE6-48F4-A873-5DA3B1B49F94}" type="presOf" srcId="{697D1AF6-C378-4978-BF9A-229EB3562930}" destId="{94C02CB0-4E52-4916-A763-5141FEA947E2}" srcOrd="0" destOrd="0" presId="urn:microsoft.com/office/officeart/2005/8/layout/cycle3"/>
    <dgm:cxn modelId="{C166F8BA-F407-4254-B067-01DCC42B4C25}" type="presOf" srcId="{6CEC7691-89E7-4546-9FC5-D4143F669193}" destId="{42B77A6E-B8A5-421E-850F-FDA790202CA1}" srcOrd="0" destOrd="0" presId="urn:microsoft.com/office/officeart/2005/8/layout/cycle3"/>
    <dgm:cxn modelId="{87279021-84D1-421C-8EFE-71BDFB29A517}" type="presOf" srcId="{FC38832B-C432-492A-885D-78A965C24926}" destId="{732F62CE-D1EC-4F22-AF39-10B84BF6B6A6}" srcOrd="0" destOrd="0" presId="urn:microsoft.com/office/officeart/2005/8/layout/cycle3"/>
    <dgm:cxn modelId="{56F7D38A-CEF1-46B4-B040-00C8D3A4F10A}" type="presParOf" srcId="{F61C9E15-E806-4620-A11F-98DA2DF17CD5}" destId="{C4A9C444-5A03-48CF-BC1E-3556F131B83A}" srcOrd="0" destOrd="0" presId="urn:microsoft.com/office/officeart/2005/8/layout/cycle3"/>
    <dgm:cxn modelId="{F1BDBAED-399D-4FC9-BB80-0F855B03B4F0}" type="presParOf" srcId="{C4A9C444-5A03-48CF-BC1E-3556F131B83A}" destId="{94C02CB0-4E52-4916-A763-5141FEA947E2}" srcOrd="0" destOrd="0" presId="urn:microsoft.com/office/officeart/2005/8/layout/cycle3"/>
    <dgm:cxn modelId="{E751CA63-D9E5-4C5F-9555-936D5145E7F6}" type="presParOf" srcId="{C4A9C444-5A03-48CF-BC1E-3556F131B83A}" destId="{61A18ACB-3FAE-4EDD-8E41-949BBB28A79B}" srcOrd="1" destOrd="0" presId="urn:microsoft.com/office/officeart/2005/8/layout/cycle3"/>
    <dgm:cxn modelId="{BB7E2A04-BD72-4F1D-AC66-6A748B031FEE}" type="presParOf" srcId="{C4A9C444-5A03-48CF-BC1E-3556F131B83A}" destId="{7B12B91E-4115-4398-94F3-35ADBBCDEE51}" srcOrd="2" destOrd="0" presId="urn:microsoft.com/office/officeart/2005/8/layout/cycle3"/>
    <dgm:cxn modelId="{4CBA71A3-252F-468D-B965-F4A6D01D32AC}" type="presParOf" srcId="{C4A9C444-5A03-48CF-BC1E-3556F131B83A}" destId="{732F62CE-D1EC-4F22-AF39-10B84BF6B6A6}" srcOrd="3" destOrd="0" presId="urn:microsoft.com/office/officeart/2005/8/layout/cycle3"/>
    <dgm:cxn modelId="{03C08760-E2C6-48EF-AFD0-7818536ED1F1}" type="presParOf" srcId="{C4A9C444-5A03-48CF-BC1E-3556F131B83A}" destId="{3F9D841A-9616-46F0-91AA-CD9B95BB2DCA}" srcOrd="4" destOrd="0" presId="urn:microsoft.com/office/officeart/2005/8/layout/cycle3"/>
    <dgm:cxn modelId="{F856FB90-F9AF-429E-A68E-5ECC25CD23A7}" type="presParOf" srcId="{C4A9C444-5A03-48CF-BC1E-3556F131B83A}" destId="{42B77A6E-B8A5-421E-850F-FDA790202CA1}" srcOrd="5" destOrd="0" presId="urn:microsoft.com/office/officeart/2005/8/layout/cycle3"/>
    <dgm:cxn modelId="{97A3052B-A964-46F7-9C1F-EC7EA23D537C}" type="presParOf" srcId="{C4A9C444-5A03-48CF-BC1E-3556F131B83A}" destId="{48BD4EB3-5752-41C0-8406-C6FB813687DC}" srcOrd="6" destOrd="0" presId="urn:microsoft.com/office/officeart/2005/8/layout/cycle3"/>
    <dgm:cxn modelId="{BEF06D34-EF55-4FF7-A399-1E6767D1EB2B}" type="presParOf" srcId="{C4A9C444-5A03-48CF-BC1E-3556F131B83A}" destId="{32ABBEC9-1D95-4952-AD45-7677167D48C3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A18ACB-3FAE-4EDD-8E41-949BBB28A79B}">
      <dsp:nvSpPr>
        <dsp:cNvPr id="0" name=""/>
        <dsp:cNvSpPr/>
      </dsp:nvSpPr>
      <dsp:spPr>
        <a:xfrm>
          <a:off x="1228692" y="-35959"/>
          <a:ext cx="5535502" cy="5535502"/>
        </a:xfrm>
        <a:prstGeom prst="circularArrow">
          <a:avLst>
            <a:gd name="adj1" fmla="val 5544"/>
            <a:gd name="adj2" fmla="val 330680"/>
            <a:gd name="adj3" fmla="val 14504830"/>
            <a:gd name="adj4" fmla="val 16956495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02CB0-4E52-4916-A763-5141FEA947E2}">
      <dsp:nvSpPr>
        <dsp:cNvPr id="0" name=""/>
        <dsp:cNvSpPr/>
      </dsp:nvSpPr>
      <dsp:spPr>
        <a:xfrm>
          <a:off x="3128076" y="1338"/>
          <a:ext cx="1736735" cy="86836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>
              <a:solidFill>
                <a:srgbClr val="002060"/>
              </a:solidFill>
            </a:rPr>
            <a:t>مفهوم الإيجابية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3128076" y="1338"/>
        <a:ext cx="1736735" cy="868367"/>
      </dsp:txXfrm>
    </dsp:sp>
    <dsp:sp modelId="{7B12B91E-4115-4398-94F3-35ADBBCDEE51}">
      <dsp:nvSpPr>
        <dsp:cNvPr id="0" name=""/>
        <dsp:cNvSpPr/>
      </dsp:nvSpPr>
      <dsp:spPr>
        <a:xfrm>
          <a:off x="4973632" y="890111"/>
          <a:ext cx="1736735" cy="868367"/>
        </a:xfrm>
        <a:prstGeom prst="roundRect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>
              <a:solidFill>
                <a:srgbClr val="002060"/>
              </a:solidFill>
            </a:rPr>
            <a:t>صفات الشخصية الايجابية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4973632" y="890111"/>
        <a:ext cx="1736735" cy="868367"/>
      </dsp:txXfrm>
    </dsp:sp>
    <dsp:sp modelId="{732F62CE-D1EC-4F22-AF39-10B84BF6B6A6}">
      <dsp:nvSpPr>
        <dsp:cNvPr id="0" name=""/>
        <dsp:cNvSpPr/>
      </dsp:nvSpPr>
      <dsp:spPr>
        <a:xfrm>
          <a:off x="5429447" y="2887166"/>
          <a:ext cx="1736735" cy="868367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>
              <a:solidFill>
                <a:srgbClr val="002060"/>
              </a:solidFill>
            </a:rPr>
            <a:t>خطوات صناعة الشخصية الايجابية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5429447" y="2887166"/>
        <a:ext cx="1736735" cy="868367"/>
      </dsp:txXfrm>
    </dsp:sp>
    <dsp:sp modelId="{3F9D841A-9616-46F0-91AA-CD9B95BB2DCA}">
      <dsp:nvSpPr>
        <dsp:cNvPr id="0" name=""/>
        <dsp:cNvSpPr/>
      </dsp:nvSpPr>
      <dsp:spPr>
        <a:xfrm>
          <a:off x="4152282" y="4488680"/>
          <a:ext cx="1736735" cy="86836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rgbClr val="002060"/>
              </a:solidFill>
            </a:rPr>
            <a:t>تقنيات بناء </a:t>
          </a:r>
          <a:r>
            <a:rPr lang="ar-SA" sz="1600" b="1" kern="1200" dirty="0" err="1" smtClean="0">
              <a:solidFill>
                <a:srgbClr val="002060"/>
              </a:solidFill>
            </a:rPr>
            <a:t>الثقه</a:t>
          </a:r>
          <a:r>
            <a:rPr lang="ar-SA" sz="1600" b="1" kern="1200" dirty="0" smtClean="0">
              <a:solidFill>
                <a:srgbClr val="002060"/>
              </a:solidFill>
            </a:rPr>
            <a:t> بالنفس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4152282" y="4488680"/>
        <a:ext cx="1736735" cy="868367"/>
      </dsp:txXfrm>
    </dsp:sp>
    <dsp:sp modelId="{42B77A6E-B8A5-421E-850F-FDA790202CA1}">
      <dsp:nvSpPr>
        <dsp:cNvPr id="0" name=""/>
        <dsp:cNvSpPr/>
      </dsp:nvSpPr>
      <dsp:spPr>
        <a:xfrm>
          <a:off x="2103869" y="4488680"/>
          <a:ext cx="1736735" cy="868367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rgbClr val="002060"/>
              </a:solidFill>
            </a:rPr>
            <a:t>تهيئة بيئة عمل ايجابية ومنتجة وناجحة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2103869" y="4488680"/>
        <a:ext cx="1736735" cy="868367"/>
      </dsp:txXfrm>
    </dsp:sp>
    <dsp:sp modelId="{48BD4EB3-5752-41C0-8406-C6FB813687DC}">
      <dsp:nvSpPr>
        <dsp:cNvPr id="0" name=""/>
        <dsp:cNvSpPr/>
      </dsp:nvSpPr>
      <dsp:spPr>
        <a:xfrm>
          <a:off x="826704" y="2887166"/>
          <a:ext cx="1736735" cy="868367"/>
        </a:xfrm>
        <a:prstGeom prst="roundRect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rgbClr val="002060"/>
              </a:solidFill>
            </a:rPr>
            <a:t>مفاتيح النجاح في العمل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826704" y="2887166"/>
        <a:ext cx="1736735" cy="868367"/>
      </dsp:txXfrm>
    </dsp:sp>
    <dsp:sp modelId="{32ABBEC9-1D95-4952-AD45-7677167D48C3}">
      <dsp:nvSpPr>
        <dsp:cNvPr id="0" name=""/>
        <dsp:cNvSpPr/>
      </dsp:nvSpPr>
      <dsp:spPr>
        <a:xfrm>
          <a:off x="1282519" y="890111"/>
          <a:ext cx="1736735" cy="86836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rgbClr val="002060"/>
              </a:solidFill>
            </a:rPr>
            <a:t>إستراتيجيات التعامل مع ضغوط العمل</a:t>
          </a:r>
          <a:endParaRPr lang="ar-EG" sz="1600" b="1" kern="1200" dirty="0">
            <a:solidFill>
              <a:srgbClr val="002060"/>
            </a:solidFill>
          </a:endParaRPr>
        </a:p>
      </dsp:txBody>
      <dsp:txXfrm>
        <a:off x="1282519" y="890111"/>
        <a:ext cx="1736735" cy="868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4845CBF-7960-4577-82E0-FD6510F6E8A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D136A80-00EF-4721-BB2D-61EC3DC1A7D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7F1F33-D16B-4FEB-9E85-4028A3DEAB2E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F1F33-D16B-4FEB-9E85-4028A3DEAB2E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عنوان، ونص، ومخط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خطط 3"/>
          <p:cNvSpPr>
            <a:spLocks noGrp="1"/>
          </p:cNvSpPr>
          <p:nvPr>
            <p:ph type="chart"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60867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D50F-D50E-4738-8B83-C500532C5FE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E993-BFE3-4C1B-A78F-9BF9FA80F4FA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12" Type="http://schemas.openxmlformats.org/officeDocument/2006/relationships/image" Target="../media/image19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11" Type="http://schemas.openxmlformats.org/officeDocument/2006/relationships/image" Target="../media/image18.jpeg"/><Relationship Id="rId5" Type="http://schemas.openxmlformats.org/officeDocument/2006/relationships/image" Target="../media/image12.pn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071802" y="714356"/>
            <a:ext cx="5786478" cy="1582284"/>
          </a:xfrm>
        </p:spPr>
        <p:txBody>
          <a:bodyPr/>
          <a:lstStyle/>
          <a:p>
            <a:pPr algn="ctr"/>
            <a:r>
              <a:rPr lang="ar-SA" sz="4800" dirty="0" smtClean="0">
                <a:solidFill>
                  <a:schemeClr val="tx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 Bold" pitchFamily="2" charset="-78"/>
              </a:rPr>
              <a:t>الشخصية الإيجابية</a:t>
            </a:r>
            <a:br>
              <a:rPr lang="ar-SA" sz="4800" dirty="0" smtClean="0">
                <a:solidFill>
                  <a:schemeClr val="tx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 Bold" pitchFamily="2" charset="-78"/>
              </a:rPr>
            </a:br>
            <a:r>
              <a:rPr lang="ar-SA" sz="4800" dirty="0" smtClean="0">
                <a:solidFill>
                  <a:schemeClr val="tx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 Bold" pitchFamily="2" charset="-78"/>
              </a:rPr>
              <a:t>وصناعة النجاح في بيئة العمل</a:t>
            </a:r>
            <a:endParaRPr lang="ar-SA" sz="4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uslimah" pitchFamily="34" charset="-78"/>
              <a:ea typeface="Muslimah" pitchFamily="34" charset="-78"/>
              <a:cs typeface="Muslimah" pitchFamily="34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354442" y="4828082"/>
            <a:ext cx="5114778" cy="110124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36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cs typeface="AL-Mohanad Bold" pitchFamily="2" charset="-78"/>
              </a:rPr>
              <a:t>تقديم</a:t>
            </a:r>
          </a:p>
        </p:txBody>
      </p:sp>
      <p:pic>
        <p:nvPicPr>
          <p:cNvPr id="9" name="صورة 8" descr="2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546" y="500042"/>
            <a:ext cx="1800000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 descr="30 ‫(3)‬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3714752"/>
            <a:ext cx="1785950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صورة 13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0400" y="2595562"/>
            <a:ext cx="5086376" cy="1666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77355" y="1748782"/>
            <a:ext cx="2065735" cy="2752725"/>
            <a:chOff x="0" y="0"/>
            <a:chExt cx="2754313" cy="2752725"/>
          </a:xfrm>
        </p:grpSpPr>
        <p:grpSp>
          <p:nvGrpSpPr>
            <p:cNvPr id="3" name="Group 3"/>
            <p:cNvGrpSpPr>
              <a:grpSpLocks noChangeAspect="1"/>
            </p:cNvGrpSpPr>
            <p:nvPr/>
          </p:nvGrpSpPr>
          <p:grpSpPr bwMode="auto">
            <a:xfrm>
              <a:off x="0" y="0"/>
              <a:ext cx="2754313" cy="2752725"/>
              <a:chOff x="0" y="0"/>
              <a:chExt cx="3060000" cy="3060000"/>
            </a:xfrm>
          </p:grpSpPr>
          <p:sp>
            <p:nvSpPr>
              <p:cNvPr id="37" name="椭圆 2"/>
              <p:cNvSpPr>
                <a:spLocks noChangeAspect="1"/>
              </p:cNvSpPr>
              <p:nvPr/>
            </p:nvSpPr>
            <p:spPr bwMode="auto">
              <a:xfrm>
                <a:off x="0" y="0"/>
                <a:ext cx="3060000" cy="3060000"/>
              </a:xfrm>
              <a:prstGeom prst="ellipse">
                <a:avLst/>
              </a:prstGeom>
              <a:noFill/>
              <a:ln w="76200">
                <a:solidFill>
                  <a:srgbClr val="59595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zh-CN" altLang="en-US">
                  <a:solidFill>
                    <a:srgbClr val="FFFFFF"/>
                  </a:solidFill>
                  <a:latin typeface="Calibri" panose="020F050202020403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" name="椭圆 3"/>
              <p:cNvSpPr>
                <a:spLocks noChangeAspect="1"/>
              </p:cNvSpPr>
              <p:nvPr/>
            </p:nvSpPr>
            <p:spPr bwMode="auto">
              <a:xfrm>
                <a:off x="234571" y="234706"/>
                <a:ext cx="2590858" cy="2590588"/>
              </a:xfrm>
              <a:prstGeom prst="ellipse">
                <a:avLst/>
              </a:prstGeom>
              <a:solidFill>
                <a:schemeClr val="bg1">
                  <a:alpha val="25098"/>
                </a:schemeClr>
              </a:solidFill>
              <a:ln w="76200">
                <a:solidFill>
                  <a:srgbClr val="595959">
                    <a:alpha val="25098"/>
                  </a:srgbClr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zh-CN" altLang="en-US">
                  <a:solidFill>
                    <a:srgbClr val="FFFFFF"/>
                  </a:solidFill>
                  <a:latin typeface="Calibri" panose="020F050202020403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6" name="Rectangle 13"/>
            <p:cNvSpPr>
              <a:spLocks noChangeArrowheads="1"/>
            </p:cNvSpPr>
            <p:nvPr/>
          </p:nvSpPr>
          <p:spPr bwMode="auto">
            <a:xfrm>
              <a:off x="690563" y="1022350"/>
              <a:ext cx="13731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endParaRPr lang="ar-EG" altLang="zh-CN" sz="200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422812" y="1607167"/>
            <a:ext cx="3278981" cy="726181"/>
            <a:chOff x="0" y="0"/>
            <a:chExt cx="4371975" cy="388938"/>
          </a:xfrm>
        </p:grpSpPr>
        <p:sp>
          <p:nvSpPr>
            <p:cNvPr id="40" name="矩形 6"/>
            <p:cNvSpPr>
              <a:spLocks/>
            </p:cNvSpPr>
            <p:nvPr/>
          </p:nvSpPr>
          <p:spPr bwMode="auto">
            <a:xfrm>
              <a:off x="0" y="0"/>
              <a:ext cx="4371975" cy="388938"/>
            </a:xfrm>
            <a:prstGeom prst="rect">
              <a:avLst/>
            </a:prstGeom>
            <a:solidFill>
              <a:srgbClr val="22BAD8">
                <a:alpha val="85097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fontAlgn="ctr">
                <a:buClr>
                  <a:srgbClr val="FF0000"/>
                </a:buClr>
                <a:buSzPct val="70000"/>
              </a:pPr>
              <a:endParaRPr lang="zh-CN" altLang="en-US" sz="2000">
                <a:solidFill>
                  <a:schemeClr val="tx2"/>
                </a:solidFill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41" name="TextBox 146"/>
            <p:cNvSpPr txBox="1">
              <a:spLocks noChangeArrowheads="1"/>
            </p:cNvSpPr>
            <p:nvPr/>
          </p:nvSpPr>
          <p:spPr bwMode="auto">
            <a:xfrm>
              <a:off x="193675" y="19437"/>
              <a:ext cx="4178300" cy="313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ar-SA" sz="32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cs typeface="AGA Aladdin Regular" pitchFamily="2" charset="-78"/>
                </a:rPr>
                <a:t>الإسم</a:t>
              </a:r>
              <a:endParaRPr lang="zh-CN" altLang="en-US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905006" y="2801294"/>
            <a:ext cx="2796778" cy="735783"/>
            <a:chOff x="0" y="0"/>
            <a:chExt cx="3729037" cy="388937"/>
          </a:xfrm>
          <a:noFill/>
        </p:grpSpPr>
        <p:sp>
          <p:nvSpPr>
            <p:cNvPr id="43" name="矩形 5"/>
            <p:cNvSpPr>
              <a:spLocks/>
            </p:cNvSpPr>
            <p:nvPr/>
          </p:nvSpPr>
          <p:spPr bwMode="auto">
            <a:xfrm>
              <a:off x="0" y="0"/>
              <a:ext cx="3729037" cy="388937"/>
            </a:xfrm>
            <a:prstGeom prst="rect">
              <a:avLst/>
            </a:prstGeom>
            <a:grpFill/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fontAlgn="ctr">
                <a:buClr>
                  <a:srgbClr val="FF0000"/>
                </a:buClr>
                <a:buSzPct val="70000"/>
              </a:pPr>
              <a:endParaRPr lang="zh-CN" altLang="en-US" sz="2000">
                <a:solidFill>
                  <a:schemeClr val="tx2"/>
                </a:solidFill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44" name="TextBox 146"/>
            <p:cNvSpPr txBox="1">
              <a:spLocks noChangeArrowheads="1"/>
            </p:cNvSpPr>
            <p:nvPr/>
          </p:nvSpPr>
          <p:spPr bwMode="auto">
            <a:xfrm>
              <a:off x="255587" y="55562"/>
              <a:ext cx="3473450" cy="30911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ar-SA" sz="3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cs typeface="AGA Aladdin Regular" pitchFamily="2" charset="-78"/>
                </a:rPr>
                <a:t>العمل</a:t>
              </a:r>
              <a:endParaRPr lang="zh-CN" altLang="en-US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4422812" y="3976022"/>
            <a:ext cx="3278981" cy="724172"/>
            <a:chOff x="0" y="0"/>
            <a:chExt cx="4371975" cy="388937"/>
          </a:xfrm>
        </p:grpSpPr>
        <p:sp>
          <p:nvSpPr>
            <p:cNvPr id="46" name="矩形 4"/>
            <p:cNvSpPr>
              <a:spLocks/>
            </p:cNvSpPr>
            <p:nvPr/>
          </p:nvSpPr>
          <p:spPr bwMode="auto">
            <a:xfrm>
              <a:off x="0" y="0"/>
              <a:ext cx="4371975" cy="388937"/>
            </a:xfrm>
            <a:prstGeom prst="rect">
              <a:avLst/>
            </a:prstGeom>
            <a:solidFill>
              <a:srgbClr val="595959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fontAlgn="ctr">
                <a:buClr>
                  <a:srgbClr val="FF0000"/>
                </a:buClr>
                <a:buSzPct val="70000"/>
              </a:pPr>
              <a:endParaRPr lang="zh-CN" altLang="en-US" sz="2000">
                <a:solidFill>
                  <a:schemeClr val="tx2"/>
                </a:solidFill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47" name="TextBox 146"/>
            <p:cNvSpPr txBox="1">
              <a:spLocks noChangeArrowheads="1"/>
            </p:cNvSpPr>
            <p:nvPr/>
          </p:nvSpPr>
          <p:spPr bwMode="auto">
            <a:xfrm>
              <a:off x="193675" y="55562"/>
              <a:ext cx="4178300" cy="31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ar-SA" sz="3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cs typeface="AGA Aladdin Regular" pitchFamily="2" charset="-78"/>
                </a:rPr>
                <a:t>لماذا ؟</a:t>
              </a:r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3915605" y="1588422"/>
            <a:ext cx="560785" cy="741362"/>
            <a:chOff x="0" y="0"/>
            <a:chExt cx="747713" cy="741362"/>
          </a:xfrm>
        </p:grpSpPr>
        <p:grpSp>
          <p:nvGrpSpPr>
            <p:cNvPr id="8" name="Group 20"/>
            <p:cNvGrpSpPr>
              <a:grpSpLocks noChangeAspect="1"/>
            </p:cNvGrpSpPr>
            <p:nvPr/>
          </p:nvGrpSpPr>
          <p:grpSpPr bwMode="auto">
            <a:xfrm>
              <a:off x="3175" y="0"/>
              <a:ext cx="741363" cy="741362"/>
              <a:chOff x="0" y="0"/>
              <a:chExt cx="823237" cy="823237"/>
            </a:xfrm>
          </p:grpSpPr>
          <p:sp>
            <p:nvSpPr>
              <p:cNvPr id="51" name="椭圆 11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3237" cy="82323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52" name="椭圆 12"/>
              <p:cNvSpPr>
                <a:spLocks noChangeAspect="1"/>
              </p:cNvSpPr>
              <p:nvPr/>
            </p:nvSpPr>
            <p:spPr bwMode="auto">
              <a:xfrm>
                <a:off x="51620" y="51621"/>
                <a:ext cx="720000" cy="720000"/>
              </a:xfrm>
              <a:prstGeom prst="ellipse">
                <a:avLst/>
              </a:prstGeom>
              <a:solidFill>
                <a:srgbClr val="22BAD8">
                  <a:alpha val="79999"/>
                </a:srgbClr>
              </a:solidFill>
              <a:ln w="12700">
                <a:solidFill>
                  <a:srgbClr val="1E8FB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50" name="Rectangle 13"/>
            <p:cNvSpPr>
              <a:spLocks noChangeArrowheads="1"/>
            </p:cNvSpPr>
            <p:nvPr/>
          </p:nvSpPr>
          <p:spPr bwMode="auto">
            <a:xfrm>
              <a:off x="0" y="171450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1</a:t>
              </a:r>
              <a:endPara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4446617" y="2755257"/>
            <a:ext cx="560785" cy="739775"/>
            <a:chOff x="0" y="0"/>
            <a:chExt cx="747713" cy="739775"/>
          </a:xfrm>
        </p:grpSpPr>
        <p:grpSp>
          <p:nvGrpSpPr>
            <p:cNvPr id="10" name="Group 25"/>
            <p:cNvGrpSpPr>
              <a:grpSpLocks noChangeAspect="1"/>
            </p:cNvGrpSpPr>
            <p:nvPr/>
          </p:nvGrpSpPr>
          <p:grpSpPr bwMode="auto">
            <a:xfrm>
              <a:off x="3175" y="0"/>
              <a:ext cx="739775" cy="739775"/>
              <a:chOff x="0" y="0"/>
              <a:chExt cx="822211" cy="822211"/>
            </a:xfrm>
          </p:grpSpPr>
          <p:sp>
            <p:nvSpPr>
              <p:cNvPr id="56" name="椭圆 8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2211" cy="82221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57" name="椭圆 9"/>
              <p:cNvSpPr>
                <a:spLocks noChangeAspect="1"/>
              </p:cNvSpPr>
              <p:nvPr/>
            </p:nvSpPr>
            <p:spPr bwMode="auto">
              <a:xfrm>
                <a:off x="51168" y="51168"/>
                <a:ext cx="719876" cy="719876"/>
              </a:xfrm>
              <a:prstGeom prst="ellipse">
                <a:avLst/>
              </a:prstGeom>
              <a:solidFill>
                <a:srgbClr val="7F7F7F">
                  <a:alpha val="79999"/>
                </a:srgbClr>
              </a:solidFill>
              <a:ln w="1270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55" name="Rectangle 13"/>
            <p:cNvSpPr>
              <a:spLocks noChangeArrowheads="1"/>
            </p:cNvSpPr>
            <p:nvPr/>
          </p:nvSpPr>
          <p:spPr bwMode="auto">
            <a:xfrm>
              <a:off x="0" y="169863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2</a:t>
              </a:r>
              <a:endPara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3915605" y="3930007"/>
            <a:ext cx="560785" cy="739775"/>
            <a:chOff x="0" y="0"/>
            <a:chExt cx="747713" cy="739775"/>
          </a:xfrm>
        </p:grpSpPr>
        <p:grpSp>
          <p:nvGrpSpPr>
            <p:cNvPr id="12" name="Group 30"/>
            <p:cNvGrpSpPr>
              <a:grpSpLocks noChangeAspect="1"/>
            </p:cNvGrpSpPr>
            <p:nvPr/>
          </p:nvGrpSpPr>
          <p:grpSpPr bwMode="auto">
            <a:xfrm>
              <a:off x="4763" y="0"/>
              <a:ext cx="739775" cy="739775"/>
              <a:chOff x="0" y="0"/>
              <a:chExt cx="822355" cy="822355"/>
            </a:xfrm>
          </p:grpSpPr>
          <p:sp>
            <p:nvSpPr>
              <p:cNvPr id="61" name="椭圆 14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2355" cy="8223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62" name="椭圆 15"/>
              <p:cNvSpPr>
                <a:spLocks noChangeAspect="1"/>
              </p:cNvSpPr>
              <p:nvPr/>
            </p:nvSpPr>
            <p:spPr bwMode="auto">
              <a:xfrm>
                <a:off x="51176" y="51177"/>
                <a:ext cx="720002" cy="720002"/>
              </a:xfrm>
              <a:prstGeom prst="ellipse">
                <a:avLst/>
              </a:prstGeom>
              <a:solidFill>
                <a:srgbClr val="595959">
                  <a:alpha val="79999"/>
                </a:srgbClr>
              </a:solidFill>
              <a:ln w="12700">
                <a:solidFill>
                  <a:srgbClr val="595959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60" name="Rectangle 13"/>
            <p:cNvSpPr>
              <a:spLocks noChangeArrowheads="1"/>
            </p:cNvSpPr>
            <p:nvPr/>
          </p:nvSpPr>
          <p:spPr bwMode="auto">
            <a:xfrm>
              <a:off x="0" y="169863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3</a:t>
              </a:r>
              <a:endPara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pic>
        <p:nvPicPr>
          <p:cNvPr id="66" name="صورة 65" descr="1312988697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6988" y="2169487"/>
            <a:ext cx="1468434" cy="188072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079077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6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friday_retro_b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857232"/>
            <a:ext cx="5500726" cy="4991100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 rot="21322133">
            <a:off x="1304364" y="4186906"/>
            <a:ext cx="46434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Cap Medium" pitchFamily="18" charset="-78"/>
                <a:ea typeface="GE Cap Medium" pitchFamily="18" charset="-78"/>
                <a:cs typeface="GE Cap Medium" pitchFamily="18" charset="-78"/>
              </a:rPr>
              <a:t>السلام عليكم ورحمـة الله وبركاته</a:t>
            </a:r>
            <a:endParaRPr lang="ar-SA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Cap Medium" pitchFamily="18" charset="-78"/>
              <a:ea typeface="GE Cap Medium" pitchFamily="18" charset="-78"/>
              <a:cs typeface="GE Cap Medium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1380608820_28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428868"/>
            <a:ext cx="1166819" cy="2243883"/>
          </a:xfrm>
          <a:prstGeom prst="rect">
            <a:avLst/>
          </a:prstGeom>
        </p:spPr>
      </p:pic>
      <p:sp>
        <p:nvSpPr>
          <p:cNvPr id="8" name="مستطيل مستدير الزوايا 7"/>
          <p:cNvSpPr/>
          <p:nvPr/>
        </p:nvSpPr>
        <p:spPr>
          <a:xfrm>
            <a:off x="2786082" y="367152"/>
            <a:ext cx="5072098" cy="620491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AL-Mohanad Bold" pitchFamily="2" charset="-78"/>
              </a:rPr>
              <a:t>الاسم</a:t>
            </a:r>
            <a:endParaRPr lang="ar-S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000264" y="1142984"/>
            <a:ext cx="6500826" cy="587833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009788" y="1802255"/>
            <a:ext cx="6490630" cy="5551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000264" y="2451319"/>
            <a:ext cx="6500826" cy="76336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2000264" y="3308575"/>
            <a:ext cx="6500826" cy="5715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000264" y="3951517"/>
            <a:ext cx="6500826" cy="57150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000264" y="4610788"/>
            <a:ext cx="6500826" cy="571504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000264" y="5270058"/>
            <a:ext cx="6500826" cy="73070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28638" y="3714752"/>
            <a:ext cx="7186634" cy="42862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ar-SA" sz="2400" dirty="0" smtClean="0">
                <a:cs typeface="AL-Mohanad Bold" pitchFamily="2" charset="-78"/>
              </a:rPr>
              <a:t> </a:t>
            </a:r>
            <a:endParaRPr lang="ar-SA" sz="2400" dirty="0">
              <a:cs typeface="AL-Mohanad Bold" pitchFamily="2" charset="-78"/>
            </a:endParaRPr>
          </a:p>
        </p:txBody>
      </p:sp>
      <p:pic>
        <p:nvPicPr>
          <p:cNvPr id="4" name="صورة 3" descr="friday_retro_ban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285728"/>
            <a:ext cx="5643602" cy="3000396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 rot="21407461">
            <a:off x="2639958" y="2167680"/>
            <a:ext cx="28421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L-Mohanad Bold" pitchFamily="2" charset="-78"/>
              </a:rPr>
              <a:t>الدورات التي قدمتها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528638" y="4286256"/>
            <a:ext cx="7186634" cy="42862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500034" y="4786322"/>
            <a:ext cx="7186634" cy="428628"/>
          </a:xfrm>
          <a:prstGeom prst="rect">
            <a:avLst/>
          </a:prstGeom>
          <a:solidFill>
            <a:srgbClr val="7D0E80"/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00034" y="5286388"/>
            <a:ext cx="7186634" cy="428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00034" y="5857892"/>
            <a:ext cx="7186634" cy="42862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26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571480"/>
            <a:ext cx="4214842" cy="2804786"/>
          </a:xfrm>
          <a:prstGeom prst="rect">
            <a:avLst/>
          </a:prstGeom>
        </p:spPr>
      </p:pic>
      <p:pic>
        <p:nvPicPr>
          <p:cNvPr id="5" name="صورة 4" descr="2392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8926" y="3544427"/>
            <a:ext cx="2571742" cy="2670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80" y="1214422"/>
            <a:ext cx="4714908" cy="4611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00B0F0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الاتفاقيات </a:t>
            </a:r>
          </a:p>
        </p:txBody>
      </p:sp>
      <p:sp>
        <p:nvSpPr>
          <p:cNvPr id="43" name="AutoShape 7"/>
          <p:cNvSpPr>
            <a:spLocks noChangeArrowheads="1"/>
          </p:cNvSpPr>
          <p:nvPr/>
        </p:nvSpPr>
        <p:spPr bwMode="auto">
          <a:xfrm>
            <a:off x="6621810" y="1247657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الابتسامة طوال الوقت 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1973610" y="1247657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الحضور </a:t>
            </a:r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والانصراف</a:t>
            </a:r>
          </a:p>
          <a:p>
            <a:pPr algn="ctr"/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 </a:t>
            </a:r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في الوقت المحدد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auto">
          <a:xfrm>
            <a:off x="6611480" y="2361374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 rtl="1"/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تقبل جميع </a:t>
            </a:r>
          </a:p>
          <a:p>
            <a:pPr algn="ctr" rtl="1"/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الآراء </a:t>
            </a:r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بصدر رحب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6" name="AutoShape 7"/>
          <p:cNvSpPr>
            <a:spLocks noChangeArrowheads="1"/>
          </p:cNvSpPr>
          <p:nvPr/>
        </p:nvSpPr>
        <p:spPr bwMode="auto">
          <a:xfrm>
            <a:off x="1963280" y="2361374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التفاعل مع المجموعة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6601150" y="3475091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المحمول مغلق 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auto">
          <a:xfrm>
            <a:off x="1952950" y="3475091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تنفيذ جميع التمارين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9" name="AutoShape 7"/>
          <p:cNvSpPr>
            <a:spLocks noChangeArrowheads="1"/>
          </p:cNvSpPr>
          <p:nvPr/>
        </p:nvSpPr>
        <p:spPr bwMode="auto">
          <a:xfrm>
            <a:off x="6590820" y="4588808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المحافظة على الانظباط 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0" name="AutoShape 7"/>
          <p:cNvSpPr>
            <a:spLocks noChangeArrowheads="1"/>
          </p:cNvSpPr>
          <p:nvPr/>
        </p:nvSpPr>
        <p:spPr bwMode="auto">
          <a:xfrm>
            <a:off x="1942620" y="4588808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تقبل قرارات المدرب 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6580490" y="5702525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حسن الظن </a:t>
            </a:r>
            <a:endParaRPr lang="ar-EG" b="1" dirty="0" smtClean="0">
              <a:latin typeface="Verdana" panose="020B0604030504040204" pitchFamily="34" charset="0"/>
              <a:ea typeface="HY헤드라인M" pitchFamily="2" charset="-127"/>
            </a:endParaRPr>
          </a:p>
          <a:p>
            <a:pPr algn="ctr"/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والثقة </a:t>
            </a:r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المتبادلة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1932290" y="5702525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b="1" dirty="0" smtClean="0">
                <a:latin typeface="Verdana" panose="020B0604030504040204" pitchFamily="34" charset="0"/>
                <a:ea typeface="HY헤드라인M" pitchFamily="2" charset="-127"/>
              </a:rPr>
              <a:t>الحب بين المجموعات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54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060" y="8382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40" y="1981200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 descr="F:\دينى\work\صور\imagتe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0080" y="43053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 descr="F:\دينى\work\صور\84848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40" y="42672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0" descr="F:\دينى\work\صور\zan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4940" y="5391702"/>
            <a:ext cx="1143000" cy="1161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F:\دينى\work\صور\Love-Is-Love_6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094" y="5391702"/>
            <a:ext cx="1045652" cy="1165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صورة 24" descr="6 ‫(3)‬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286380" y="1142984"/>
            <a:ext cx="1190623" cy="10001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6" name="صورة 25" descr="8 ‫‬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86380" y="2285992"/>
            <a:ext cx="1214252" cy="7905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7" name="صورة 26" descr="15 ‫(4)‬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14348" y="3288317"/>
            <a:ext cx="942974" cy="9140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35844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2542163860"/>
              </p:ext>
            </p:extLst>
          </p:nvPr>
        </p:nvGraphicFramePr>
        <p:xfrm>
          <a:off x="611560" y="1166957"/>
          <a:ext cx="7992888" cy="5358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00B0F0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محاور الدورة</a:t>
            </a:r>
          </a:p>
        </p:txBody>
      </p:sp>
    </p:spTree>
    <p:extLst>
      <p:ext uri="{BB962C8B-B14F-4D97-AF65-F5344CB8AC3E}">
        <p14:creationId xmlns:p14="http://schemas.microsoft.com/office/powerpoint/2010/main" xmlns="" val="2706043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تمرير أفقي 8"/>
          <p:cNvSpPr/>
          <p:nvPr/>
        </p:nvSpPr>
        <p:spPr bwMode="auto">
          <a:xfrm>
            <a:off x="2558948" y="2060837"/>
            <a:ext cx="4012449" cy="1910687"/>
          </a:xfrm>
          <a:prstGeom prst="horizontalScroll">
            <a:avLst/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</a:pPr>
            <a:endParaRPr lang="ar-EG" dirty="0" smtClean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 fontAlgn="base" latinLnBrk="1">
              <a:spcBef>
                <a:spcPct val="0"/>
              </a:spcBef>
              <a:spcAft>
                <a:spcPct val="0"/>
              </a:spcAft>
            </a:pPr>
            <a:r>
              <a:rPr lang="ar-EG" sz="5000" dirty="0" smtClean="0">
                <a:latin typeface="Gulim" panose="020B0600000101010101" pitchFamily="34" charset="-127"/>
                <a:ea typeface="Gulim" panose="020B0600000101010101" pitchFamily="34" charset="-127"/>
              </a:rPr>
              <a:t>تعارف</a:t>
            </a:r>
            <a:endParaRPr lang="ar-SA" sz="5000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9850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عرض على الشاشة (3:4)‏</PresentationFormat>
  <Paragraphs>49</Paragraphs>
  <Slides>10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الشخصية الإيجابية وصناعة النجاح في بيئة العمل</vt:lpstr>
      <vt:lpstr>الشريحة 2</vt:lpstr>
      <vt:lpstr>الشريحة 3</vt:lpstr>
      <vt:lpstr> 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الشخصية الإيجابية وصناعة النجاح في بيئة العمل</dc:title>
  <dc:creator>mr</dc:creator>
  <cp:lastModifiedBy>mr</cp:lastModifiedBy>
  <cp:revision>1</cp:revision>
  <dcterms:created xsi:type="dcterms:W3CDTF">2018-12-29T10:20:33Z</dcterms:created>
  <dcterms:modified xsi:type="dcterms:W3CDTF">2018-12-29T10:21:09Z</dcterms:modified>
</cp:coreProperties>
</file>