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A16CB6C-1A4D-4540-B53C-E46C97C6204F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211602-45B6-4323-B6CD-7D7FC116A6D8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8.jpeg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8.jpeg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8.jpeg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8.jpeg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8.jpeg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8.jpeg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8.jpeg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F7251A-0736-490A-83A8-24A69BCB6F4C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898737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D5D7BC-1329-4241-B972-BD68EEB06CEA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24814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2687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CDEAE-22CD-4674-B5AB-BA75B2ACCB9F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5" name="مجموعة 4"/>
          <p:cNvGrpSpPr/>
          <p:nvPr/>
        </p:nvGrpSpPr>
        <p:grpSpPr>
          <a:xfrm>
            <a:off x="970909" y="5021505"/>
            <a:ext cx="4842368" cy="3809964"/>
            <a:chOff x="949589" y="4946015"/>
            <a:chExt cx="4736042" cy="3752691"/>
          </a:xfrm>
        </p:grpSpPr>
        <p:cxnSp>
          <p:nvCxnSpPr>
            <p:cNvPr id="6" name="رابط مستقيم 5"/>
            <p:cNvCxnSpPr/>
            <p:nvPr/>
          </p:nvCxnSpPr>
          <p:spPr>
            <a:xfrm rot="10800000" flipH="1">
              <a:off x="949589" y="494601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/>
            <p:cNvCxnSpPr/>
            <p:nvPr/>
          </p:nvCxnSpPr>
          <p:spPr>
            <a:xfrm rot="10800000" flipH="1">
              <a:off x="949589" y="5287168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/>
            <p:cNvCxnSpPr/>
            <p:nvPr/>
          </p:nvCxnSpPr>
          <p:spPr>
            <a:xfrm rot="10800000" flipH="1">
              <a:off x="949589" y="562832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10800000" flipH="1">
              <a:off x="949589" y="596947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rot="10800000" flipH="1">
              <a:off x="949589" y="6310630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 rot="10800000" flipH="1">
              <a:off x="949589" y="6651783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0800000" flipH="1">
              <a:off x="949589" y="6992937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10800000" flipH="1">
              <a:off x="949589" y="7334091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/>
            <p:cNvCxnSpPr/>
            <p:nvPr/>
          </p:nvCxnSpPr>
          <p:spPr>
            <a:xfrm rot="10800000" flipH="1">
              <a:off x="949589" y="767524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/>
            <p:nvPr/>
          </p:nvCxnSpPr>
          <p:spPr>
            <a:xfrm rot="10800000" flipH="1">
              <a:off x="949589" y="8016399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0800000" flipH="1">
              <a:off x="949589" y="835755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10800000" flipH="1">
              <a:off x="949589" y="869870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Date Placeholder 1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080" y="9112979"/>
            <a:ext cx="1403540" cy="52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 descr="D:\المتحدة للتدريب  والتطوير المؤسسي أساسي\تصاميم\DISIN FOR POWER POINT\U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86" t="6092" r="14034" b="34399"/>
          <a:stretch>
            <a:fillRect/>
          </a:stretch>
        </p:blipFill>
        <p:spPr bwMode="auto">
          <a:xfrm>
            <a:off x="886446" y="9112980"/>
            <a:ext cx="849137" cy="510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32684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2687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CDEAE-22CD-4674-B5AB-BA75B2ACCB9F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5" name="مجموعة 4"/>
          <p:cNvGrpSpPr/>
          <p:nvPr/>
        </p:nvGrpSpPr>
        <p:grpSpPr>
          <a:xfrm>
            <a:off x="970909" y="5021505"/>
            <a:ext cx="4842368" cy="3809964"/>
            <a:chOff x="949589" y="4946015"/>
            <a:chExt cx="4736042" cy="3752691"/>
          </a:xfrm>
        </p:grpSpPr>
        <p:cxnSp>
          <p:nvCxnSpPr>
            <p:cNvPr id="6" name="رابط مستقيم 5"/>
            <p:cNvCxnSpPr/>
            <p:nvPr/>
          </p:nvCxnSpPr>
          <p:spPr>
            <a:xfrm rot="10800000" flipH="1">
              <a:off x="949589" y="494601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/>
            <p:cNvCxnSpPr/>
            <p:nvPr/>
          </p:nvCxnSpPr>
          <p:spPr>
            <a:xfrm rot="10800000" flipH="1">
              <a:off x="949589" y="5287168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/>
            <p:cNvCxnSpPr/>
            <p:nvPr/>
          </p:nvCxnSpPr>
          <p:spPr>
            <a:xfrm rot="10800000" flipH="1">
              <a:off x="949589" y="562832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10800000" flipH="1">
              <a:off x="949589" y="596947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rot="10800000" flipH="1">
              <a:off x="949589" y="6310630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 rot="10800000" flipH="1">
              <a:off x="949589" y="6651783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0800000" flipH="1">
              <a:off x="949589" y="6992937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10800000" flipH="1">
              <a:off x="949589" y="7334091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/>
            <p:cNvCxnSpPr/>
            <p:nvPr/>
          </p:nvCxnSpPr>
          <p:spPr>
            <a:xfrm rot="10800000" flipH="1">
              <a:off x="949589" y="767524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/>
            <p:nvPr/>
          </p:nvCxnSpPr>
          <p:spPr>
            <a:xfrm rot="10800000" flipH="1">
              <a:off x="949589" y="8016399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0800000" flipH="1">
              <a:off x="949589" y="835755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10800000" flipH="1">
              <a:off x="949589" y="869870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Date Placeholder 1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080" y="9112979"/>
            <a:ext cx="1403540" cy="52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 descr="D:\المتحدة للتدريب  والتطوير المؤسسي أساسي\تصاميم\DISIN FOR POWER POINT\U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86" t="6092" r="14034" b="34399"/>
          <a:stretch>
            <a:fillRect/>
          </a:stretch>
        </p:blipFill>
        <p:spPr bwMode="auto">
          <a:xfrm>
            <a:off x="886446" y="9112980"/>
            <a:ext cx="849137" cy="510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5120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2687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CDEAE-22CD-4674-B5AB-BA75B2ACCB9F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5" name="مجموعة 4"/>
          <p:cNvGrpSpPr/>
          <p:nvPr/>
        </p:nvGrpSpPr>
        <p:grpSpPr>
          <a:xfrm>
            <a:off x="970909" y="5021505"/>
            <a:ext cx="4842368" cy="3809964"/>
            <a:chOff x="949589" y="4946015"/>
            <a:chExt cx="4736042" cy="3752691"/>
          </a:xfrm>
        </p:grpSpPr>
        <p:cxnSp>
          <p:nvCxnSpPr>
            <p:cNvPr id="6" name="رابط مستقيم 5"/>
            <p:cNvCxnSpPr/>
            <p:nvPr/>
          </p:nvCxnSpPr>
          <p:spPr>
            <a:xfrm rot="10800000" flipH="1">
              <a:off x="949589" y="494601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/>
            <p:cNvCxnSpPr/>
            <p:nvPr/>
          </p:nvCxnSpPr>
          <p:spPr>
            <a:xfrm rot="10800000" flipH="1">
              <a:off x="949589" y="5287168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/>
            <p:cNvCxnSpPr/>
            <p:nvPr/>
          </p:nvCxnSpPr>
          <p:spPr>
            <a:xfrm rot="10800000" flipH="1">
              <a:off x="949589" y="562832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10800000" flipH="1">
              <a:off x="949589" y="596947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rot="10800000" flipH="1">
              <a:off x="949589" y="6310630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 rot="10800000" flipH="1">
              <a:off x="949589" y="6651783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0800000" flipH="1">
              <a:off x="949589" y="6992937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10800000" flipH="1">
              <a:off x="949589" y="7334091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/>
            <p:cNvCxnSpPr/>
            <p:nvPr/>
          </p:nvCxnSpPr>
          <p:spPr>
            <a:xfrm rot="10800000" flipH="1">
              <a:off x="949589" y="767524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/>
            <p:nvPr/>
          </p:nvCxnSpPr>
          <p:spPr>
            <a:xfrm rot="10800000" flipH="1">
              <a:off x="949589" y="8016399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0800000" flipH="1">
              <a:off x="949589" y="835755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10800000" flipH="1">
              <a:off x="949589" y="869870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Date Placeholder 1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080" y="9112979"/>
            <a:ext cx="1403540" cy="52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 descr="D:\المتحدة للتدريب  والتطوير المؤسسي أساسي\تصاميم\DISIN FOR POWER POINT\U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86" t="6092" r="14034" b="34399"/>
          <a:stretch>
            <a:fillRect/>
          </a:stretch>
        </p:blipFill>
        <p:spPr bwMode="auto">
          <a:xfrm>
            <a:off x="886446" y="9112980"/>
            <a:ext cx="849137" cy="510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9703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2687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CDEAE-22CD-4674-B5AB-BA75B2ACCB9F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" name="مجموعة 4"/>
          <p:cNvGrpSpPr/>
          <p:nvPr/>
        </p:nvGrpSpPr>
        <p:grpSpPr>
          <a:xfrm>
            <a:off x="970909" y="5021505"/>
            <a:ext cx="4842368" cy="3809964"/>
            <a:chOff x="949589" y="4946015"/>
            <a:chExt cx="4736042" cy="3752691"/>
          </a:xfrm>
        </p:grpSpPr>
        <p:cxnSp>
          <p:nvCxnSpPr>
            <p:cNvPr id="6" name="رابط مستقيم 5"/>
            <p:cNvCxnSpPr/>
            <p:nvPr/>
          </p:nvCxnSpPr>
          <p:spPr>
            <a:xfrm rot="10800000" flipH="1">
              <a:off x="949589" y="494601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/>
            <p:cNvCxnSpPr/>
            <p:nvPr/>
          </p:nvCxnSpPr>
          <p:spPr>
            <a:xfrm rot="10800000" flipH="1">
              <a:off x="949589" y="5287168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/>
            <p:cNvCxnSpPr/>
            <p:nvPr/>
          </p:nvCxnSpPr>
          <p:spPr>
            <a:xfrm rot="10800000" flipH="1">
              <a:off x="949589" y="562832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10800000" flipH="1">
              <a:off x="949589" y="596947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rot="10800000" flipH="1">
              <a:off x="949589" y="6310630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 rot="10800000" flipH="1">
              <a:off x="949589" y="6651783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0800000" flipH="1">
              <a:off x="949589" y="6992937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10800000" flipH="1">
              <a:off x="949589" y="7334091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/>
            <p:cNvCxnSpPr/>
            <p:nvPr/>
          </p:nvCxnSpPr>
          <p:spPr>
            <a:xfrm rot="10800000" flipH="1">
              <a:off x="949589" y="767524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/>
            <p:nvPr/>
          </p:nvCxnSpPr>
          <p:spPr>
            <a:xfrm rot="10800000" flipH="1">
              <a:off x="949589" y="8016399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0800000" flipH="1">
              <a:off x="949589" y="835755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10800000" flipH="1">
              <a:off x="949589" y="869870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Date Placeholder 1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080" y="9112979"/>
            <a:ext cx="1403540" cy="52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 descr="D:\المتحدة للتدريب  والتطوير المؤسسي أساسي\تصاميم\DISIN FOR POWER POINT\U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86" t="6092" r="14034" b="34399"/>
          <a:stretch>
            <a:fillRect/>
          </a:stretch>
        </p:blipFill>
        <p:spPr bwMode="auto">
          <a:xfrm>
            <a:off x="886446" y="9112980"/>
            <a:ext cx="849137" cy="510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7342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2687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CDEAE-22CD-4674-B5AB-BA75B2ACCB9F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5" name="مجموعة 4"/>
          <p:cNvGrpSpPr/>
          <p:nvPr/>
        </p:nvGrpSpPr>
        <p:grpSpPr>
          <a:xfrm>
            <a:off x="970909" y="5021505"/>
            <a:ext cx="4842368" cy="3809964"/>
            <a:chOff x="949589" y="4946015"/>
            <a:chExt cx="4736042" cy="3752691"/>
          </a:xfrm>
        </p:grpSpPr>
        <p:cxnSp>
          <p:nvCxnSpPr>
            <p:cNvPr id="6" name="رابط مستقيم 5"/>
            <p:cNvCxnSpPr/>
            <p:nvPr/>
          </p:nvCxnSpPr>
          <p:spPr>
            <a:xfrm rot="10800000" flipH="1">
              <a:off x="949589" y="494601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/>
            <p:cNvCxnSpPr/>
            <p:nvPr/>
          </p:nvCxnSpPr>
          <p:spPr>
            <a:xfrm rot="10800000" flipH="1">
              <a:off x="949589" y="5287168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/>
            <p:cNvCxnSpPr/>
            <p:nvPr/>
          </p:nvCxnSpPr>
          <p:spPr>
            <a:xfrm rot="10800000" flipH="1">
              <a:off x="949589" y="562832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10800000" flipH="1">
              <a:off x="949589" y="596947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rot="10800000" flipH="1">
              <a:off x="949589" y="6310630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 rot="10800000" flipH="1">
              <a:off x="949589" y="6651783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0800000" flipH="1">
              <a:off x="949589" y="6992937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10800000" flipH="1">
              <a:off x="949589" y="7334091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/>
            <p:cNvCxnSpPr/>
            <p:nvPr/>
          </p:nvCxnSpPr>
          <p:spPr>
            <a:xfrm rot="10800000" flipH="1">
              <a:off x="949589" y="767524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/>
            <p:nvPr/>
          </p:nvCxnSpPr>
          <p:spPr>
            <a:xfrm rot="10800000" flipH="1">
              <a:off x="949589" y="8016399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0800000" flipH="1">
              <a:off x="949589" y="835755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10800000" flipH="1">
              <a:off x="949589" y="869870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Date Placeholder 1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080" y="9112979"/>
            <a:ext cx="1403540" cy="52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 descr="D:\المتحدة للتدريب  والتطوير المؤسسي أساسي\تصاميم\DISIN FOR POWER POINT\U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86" t="6092" r="14034" b="34399"/>
          <a:stretch>
            <a:fillRect/>
          </a:stretch>
        </p:blipFill>
        <p:spPr bwMode="auto">
          <a:xfrm>
            <a:off x="886446" y="9112980"/>
            <a:ext cx="849137" cy="510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4604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2687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CDEAE-22CD-4674-B5AB-BA75B2ACCB9F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5" name="مجموعة 4"/>
          <p:cNvGrpSpPr/>
          <p:nvPr/>
        </p:nvGrpSpPr>
        <p:grpSpPr>
          <a:xfrm>
            <a:off x="970909" y="5021505"/>
            <a:ext cx="4842368" cy="3809964"/>
            <a:chOff x="949589" y="4946015"/>
            <a:chExt cx="4736042" cy="3752691"/>
          </a:xfrm>
        </p:grpSpPr>
        <p:cxnSp>
          <p:nvCxnSpPr>
            <p:cNvPr id="6" name="رابط مستقيم 5"/>
            <p:cNvCxnSpPr/>
            <p:nvPr/>
          </p:nvCxnSpPr>
          <p:spPr>
            <a:xfrm rot="10800000" flipH="1">
              <a:off x="949589" y="494601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/>
            <p:cNvCxnSpPr/>
            <p:nvPr/>
          </p:nvCxnSpPr>
          <p:spPr>
            <a:xfrm rot="10800000" flipH="1">
              <a:off x="949589" y="5287168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/>
            <p:cNvCxnSpPr/>
            <p:nvPr/>
          </p:nvCxnSpPr>
          <p:spPr>
            <a:xfrm rot="10800000" flipH="1">
              <a:off x="949589" y="562832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10800000" flipH="1">
              <a:off x="949589" y="596947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rot="10800000" flipH="1">
              <a:off x="949589" y="6310630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 rot="10800000" flipH="1">
              <a:off x="949589" y="6651783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0800000" flipH="1">
              <a:off x="949589" y="6992937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10800000" flipH="1">
              <a:off x="949589" y="7334091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/>
            <p:cNvCxnSpPr/>
            <p:nvPr/>
          </p:nvCxnSpPr>
          <p:spPr>
            <a:xfrm rot="10800000" flipH="1">
              <a:off x="949589" y="767524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/>
            <p:nvPr/>
          </p:nvCxnSpPr>
          <p:spPr>
            <a:xfrm rot="10800000" flipH="1">
              <a:off x="949589" y="8016399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0800000" flipH="1">
              <a:off x="949589" y="835755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10800000" flipH="1">
              <a:off x="949589" y="869870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Date Placeholder 1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080" y="9112979"/>
            <a:ext cx="1403540" cy="52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 descr="D:\المتحدة للتدريب  والتطوير المؤسسي أساسي\تصاميم\DISIN FOR POWER POINT\U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86" t="6092" r="14034" b="34399"/>
          <a:stretch>
            <a:fillRect/>
          </a:stretch>
        </p:blipFill>
        <p:spPr bwMode="auto">
          <a:xfrm>
            <a:off x="886446" y="9112980"/>
            <a:ext cx="849137" cy="510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7551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2687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CDEAE-22CD-4674-B5AB-BA75B2ACCB9F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5" name="مجموعة 4"/>
          <p:cNvGrpSpPr/>
          <p:nvPr/>
        </p:nvGrpSpPr>
        <p:grpSpPr>
          <a:xfrm>
            <a:off x="970909" y="5021505"/>
            <a:ext cx="4842368" cy="3809964"/>
            <a:chOff x="949589" y="4946015"/>
            <a:chExt cx="4736042" cy="3752691"/>
          </a:xfrm>
        </p:grpSpPr>
        <p:cxnSp>
          <p:nvCxnSpPr>
            <p:cNvPr id="6" name="رابط مستقيم 5"/>
            <p:cNvCxnSpPr/>
            <p:nvPr/>
          </p:nvCxnSpPr>
          <p:spPr>
            <a:xfrm rot="10800000" flipH="1">
              <a:off x="949589" y="494601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/>
            <p:cNvCxnSpPr/>
            <p:nvPr/>
          </p:nvCxnSpPr>
          <p:spPr>
            <a:xfrm rot="10800000" flipH="1">
              <a:off x="949589" y="5287168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/>
            <p:cNvCxnSpPr/>
            <p:nvPr/>
          </p:nvCxnSpPr>
          <p:spPr>
            <a:xfrm rot="10800000" flipH="1">
              <a:off x="949589" y="562832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10800000" flipH="1">
              <a:off x="949589" y="596947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rot="10800000" flipH="1">
              <a:off x="949589" y="6310630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 rot="10800000" flipH="1">
              <a:off x="949589" y="6651783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0800000" flipH="1">
              <a:off x="949589" y="6992937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10800000" flipH="1">
              <a:off x="949589" y="7334091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/>
            <p:cNvCxnSpPr/>
            <p:nvPr/>
          </p:nvCxnSpPr>
          <p:spPr>
            <a:xfrm rot="10800000" flipH="1">
              <a:off x="949589" y="767524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/>
            <p:nvPr/>
          </p:nvCxnSpPr>
          <p:spPr>
            <a:xfrm rot="10800000" flipH="1">
              <a:off x="949589" y="8016399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0800000" flipH="1">
              <a:off x="949589" y="835755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10800000" flipH="1">
              <a:off x="949589" y="869870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Date Placeholder 1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080" y="9112979"/>
            <a:ext cx="1403540" cy="52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 descr="D:\المتحدة للتدريب  والتطوير المؤسسي أساسي\تصاميم\DISIN FOR POWER POINT\U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86" t="6092" r="14034" b="34399"/>
          <a:stretch>
            <a:fillRect/>
          </a:stretch>
        </p:blipFill>
        <p:spPr bwMode="auto">
          <a:xfrm>
            <a:off x="886446" y="9112980"/>
            <a:ext cx="849137" cy="510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6771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D5D7BC-1329-4241-B972-BD68EEB06CEA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868963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917F-290C-4E01-932F-7435D49E1826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42DE-9CEC-4AB0-B9EA-387803DFCA2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917F-290C-4E01-932F-7435D49E1826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42DE-9CEC-4AB0-B9EA-387803DFCA2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917F-290C-4E01-932F-7435D49E1826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42DE-9CEC-4AB0-B9EA-387803DFCA2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917F-290C-4E01-932F-7435D49E1826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42DE-9CEC-4AB0-B9EA-387803DFCA2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917F-290C-4E01-932F-7435D49E1826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42DE-9CEC-4AB0-B9EA-387803DFCA2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917F-290C-4E01-932F-7435D49E1826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42DE-9CEC-4AB0-B9EA-387803DFCA2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917F-290C-4E01-932F-7435D49E1826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42DE-9CEC-4AB0-B9EA-387803DFCA2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917F-290C-4E01-932F-7435D49E1826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42DE-9CEC-4AB0-B9EA-387803DFCA2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917F-290C-4E01-932F-7435D49E1826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42DE-9CEC-4AB0-B9EA-387803DFCA2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917F-290C-4E01-932F-7435D49E1826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42DE-9CEC-4AB0-B9EA-387803DFCA2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917F-290C-4E01-932F-7435D49E1826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42DE-9CEC-4AB0-B9EA-387803DFCA2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F917F-290C-4E01-932F-7435D49E1826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D42DE-9CEC-4AB0-B9EA-387803DFCA2F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618692" y="260648"/>
            <a:ext cx="5906616" cy="1554088"/>
          </a:xfrm>
          <a:ex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 eaLnBrk="1" hangingPunct="1"/>
            <a:r>
              <a:rPr lang="ar-EG" sz="5400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برنامج الادارة المتقدمة </a:t>
            </a:r>
            <a:br>
              <a:rPr lang="ar-EG" sz="5400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EG" sz="5400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والامتياز الادارى</a:t>
            </a:r>
            <a:endParaRPr lang="ru-RU" sz="5400" dirty="0" smtClean="0">
              <a:solidFill>
                <a:srgbClr val="002060"/>
              </a:solidFill>
              <a:cs typeface="Simplified Arabic" panose="02020603050405020304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29974" y="3167390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 bwMode="auto">
          <a:xfrm>
            <a:off x="755576" y="3746069"/>
            <a:ext cx="7738742" cy="1699155"/>
          </a:xfrm>
          <a:prstGeom prst="round2Diag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3875564"/>
            <a:ext cx="77387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2400" b="1" dirty="0">
                <a:solidFill>
                  <a:schemeClr val="bg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تحديد الاهداف وتقرير كيفية الوصول اليها التنظيم: ترتيب الوظائف والموارد الاخرى لإنجاز العمل قيادة الآخرين: تحميس الناس للعمل بجدية لتحقيق اعلى الاداء الرقابة: قياس الاداء واتخاذ التصرف العلاجى للتأكد من الوصول للنتائج المرغوبة عمليات الادارة </a:t>
            </a:r>
            <a:endParaRPr lang="ar-EG" sz="2400" dirty="0">
              <a:solidFill>
                <a:schemeClr val="bg2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2339752" y="321883"/>
            <a:ext cx="4752528" cy="864096"/>
          </a:xfrm>
          <a:prstGeom prst="round2Diag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32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التخطيط</a:t>
            </a:r>
            <a:endParaRPr kumimoji="0" lang="ar-EG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4590" y="1546120"/>
            <a:ext cx="4752530" cy="185126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7236296" y="321883"/>
            <a:ext cx="936104" cy="864096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32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596389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2913410" y="1057157"/>
            <a:ext cx="4630390" cy="668992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30" tIns="45715" rIns="91430" bIns="45715" anchor="ctr"/>
          <a:lstStyle/>
          <a:p>
            <a:pPr algn="ctr" rtl="1"/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الإلتزام بوقت البرنامج وفترات الاستراحة</a:t>
            </a:r>
          </a:p>
          <a:p>
            <a:pPr algn="ctr" rtl="1"/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 دليل وعيك</a:t>
            </a:r>
            <a:endParaRPr lang="en-GB" sz="24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2903080" y="2170874"/>
            <a:ext cx="4630390" cy="668992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30" tIns="45715" rIns="91430" bIns="45715" anchor="ctr"/>
          <a:lstStyle/>
          <a:p>
            <a:pPr algn="ctr" rtl="1"/>
            <a:r>
              <a:rPr lang="ar-EG" sz="2400" b="1">
                <a:latin typeface="Verdana" panose="020B0604030504040204" pitchFamily="34" charset="0"/>
                <a:ea typeface="HY헤드라인M" pitchFamily="2" charset="-127"/>
              </a:rPr>
              <a:t>لاتدع هاتفك </a:t>
            </a:r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المتنقل يشوش أفكار من حولك</a:t>
            </a:r>
            <a:endParaRPr lang="ar-SA" sz="24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2892751" y="3284591"/>
            <a:ext cx="4630390" cy="668992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30" tIns="45715" rIns="91430" bIns="45715" anchor="ctr"/>
          <a:lstStyle/>
          <a:p>
            <a:pPr algn="ctr" rtl="1"/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الأسئلة والنقاش متاحة في محتوى البرنامج</a:t>
            </a:r>
            <a:endParaRPr lang="ar-SA" sz="24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2882421" y="4398308"/>
            <a:ext cx="4630390" cy="668992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30" tIns="45715" rIns="91430" bIns="45715" anchor="ctr"/>
          <a:lstStyle/>
          <a:p>
            <a:pPr algn="ctr" rtl="1"/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إبتسامتك و تعاونك دليل حب العمل الجماعي</a:t>
            </a:r>
            <a:endParaRPr lang="ar-SA" sz="24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2872091" y="5512025"/>
            <a:ext cx="4630390" cy="668992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30" tIns="45715" rIns="91430" bIns="45715" anchor="ctr"/>
          <a:lstStyle/>
          <a:p>
            <a:pPr algn="ctr" rtl="1"/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تأقلمك مع المدرب و تنفيذ التمارين يسهل</a:t>
            </a:r>
          </a:p>
          <a:p>
            <a:pPr algn="ctr" rtl="1"/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 استيعاب المادة العلمية</a:t>
            </a:r>
            <a:endParaRPr lang="ar-SA" sz="24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pic>
        <p:nvPicPr>
          <p:cNvPr id="25" name="Picture 6" descr="F:\دينى\work\صور\15460_IPhone_Lock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790700"/>
            <a:ext cx="114300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F:\دينى\work\صور\imagت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1" y="2933700"/>
            <a:ext cx="1155607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F:\دينى\work\صور\إدارة الوقت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47700"/>
            <a:ext cx="106194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F:\دينى\work\صور\8484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0020" y="5143500"/>
            <a:ext cx="1107160" cy="133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:\دينى\work\صور\kid-smai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76701"/>
            <a:ext cx="1302880" cy="1288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629400" y="116633"/>
            <a:ext cx="2479104" cy="715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30" tIns="45715" rIns="91430" bIns="45715" rtlCol="0" anchor="ctr">
            <a:normAutofit fontScale="92500" lnSpcReduction="10000"/>
          </a:bodyPr>
          <a:lstStyle>
            <a:lvl1pPr algn="ctr" defTabSz="1007943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b="1" dirty="0">
                <a:solidFill>
                  <a:schemeClr val="accent2">
                    <a:lumMod val="50000"/>
                  </a:schemeClr>
                </a:solidFill>
              </a:rPr>
              <a:t>الاتفاقيات 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838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rcular Arrow 4"/>
          <p:cNvSpPr/>
          <p:nvPr/>
        </p:nvSpPr>
        <p:spPr>
          <a:xfrm>
            <a:off x="1357041" y="523030"/>
            <a:ext cx="6394420" cy="6394420"/>
          </a:xfrm>
          <a:prstGeom prst="circularArrow">
            <a:avLst>
              <a:gd name="adj1" fmla="val 5544"/>
              <a:gd name="adj2" fmla="val 330680"/>
              <a:gd name="adj3" fmla="val 14932486"/>
              <a:gd name="adj4" fmla="val 16714959"/>
              <a:gd name="adj5" fmla="val 5757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3858216" y="623059"/>
            <a:ext cx="1392071" cy="696035"/>
          </a:xfrm>
          <a:custGeom>
            <a:avLst/>
            <a:gdLst>
              <a:gd name="connsiteX0" fmla="*/ 0 w 1392071"/>
              <a:gd name="connsiteY0" fmla="*/ 116008 h 696035"/>
              <a:gd name="connsiteX1" fmla="*/ 116008 w 1392071"/>
              <a:gd name="connsiteY1" fmla="*/ 0 h 696035"/>
              <a:gd name="connsiteX2" fmla="*/ 1276063 w 1392071"/>
              <a:gd name="connsiteY2" fmla="*/ 0 h 696035"/>
              <a:gd name="connsiteX3" fmla="*/ 1392071 w 1392071"/>
              <a:gd name="connsiteY3" fmla="*/ 116008 h 696035"/>
              <a:gd name="connsiteX4" fmla="*/ 1392071 w 1392071"/>
              <a:gd name="connsiteY4" fmla="*/ 580027 h 696035"/>
              <a:gd name="connsiteX5" fmla="*/ 1276063 w 1392071"/>
              <a:gd name="connsiteY5" fmla="*/ 696035 h 696035"/>
              <a:gd name="connsiteX6" fmla="*/ 116008 w 1392071"/>
              <a:gd name="connsiteY6" fmla="*/ 696035 h 696035"/>
              <a:gd name="connsiteX7" fmla="*/ 0 w 1392071"/>
              <a:gd name="connsiteY7" fmla="*/ 580027 h 696035"/>
              <a:gd name="connsiteX8" fmla="*/ 0 w 1392071"/>
              <a:gd name="connsiteY8" fmla="*/ 116008 h 69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2071" h="696035">
                <a:moveTo>
                  <a:pt x="0" y="116008"/>
                </a:moveTo>
                <a:cubicBezTo>
                  <a:pt x="0" y="51939"/>
                  <a:pt x="51939" y="0"/>
                  <a:pt x="116008" y="0"/>
                </a:cubicBezTo>
                <a:lnTo>
                  <a:pt x="1276063" y="0"/>
                </a:lnTo>
                <a:cubicBezTo>
                  <a:pt x="1340132" y="0"/>
                  <a:pt x="1392071" y="51939"/>
                  <a:pt x="1392071" y="116008"/>
                </a:cubicBezTo>
                <a:lnTo>
                  <a:pt x="1392071" y="580027"/>
                </a:lnTo>
                <a:cubicBezTo>
                  <a:pt x="1392071" y="644096"/>
                  <a:pt x="1340132" y="696035"/>
                  <a:pt x="1276063" y="696035"/>
                </a:cubicBezTo>
                <a:lnTo>
                  <a:pt x="116008" y="696035"/>
                </a:lnTo>
                <a:cubicBezTo>
                  <a:pt x="51939" y="696035"/>
                  <a:pt x="0" y="644096"/>
                  <a:pt x="0" y="580027"/>
                </a:cubicBezTo>
                <a:lnTo>
                  <a:pt x="0" y="1160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558" tIns="102558" rIns="102558" bIns="102558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1800" b="1" kern="1200" dirty="0" smtClean="0">
                <a:solidFill>
                  <a:srgbClr val="002060"/>
                </a:solidFill>
              </a:rPr>
              <a:t>مدخل الى الادارة الحديثة</a:t>
            </a:r>
            <a:endParaRPr lang="ar-EG" sz="1800" b="1" kern="1200" dirty="0">
              <a:solidFill>
                <a:srgbClr val="00206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332453" y="1055934"/>
            <a:ext cx="1392071" cy="696035"/>
          </a:xfrm>
          <a:custGeom>
            <a:avLst/>
            <a:gdLst>
              <a:gd name="connsiteX0" fmla="*/ 0 w 1392071"/>
              <a:gd name="connsiteY0" fmla="*/ 116008 h 696035"/>
              <a:gd name="connsiteX1" fmla="*/ 116008 w 1392071"/>
              <a:gd name="connsiteY1" fmla="*/ 0 h 696035"/>
              <a:gd name="connsiteX2" fmla="*/ 1276063 w 1392071"/>
              <a:gd name="connsiteY2" fmla="*/ 0 h 696035"/>
              <a:gd name="connsiteX3" fmla="*/ 1392071 w 1392071"/>
              <a:gd name="connsiteY3" fmla="*/ 116008 h 696035"/>
              <a:gd name="connsiteX4" fmla="*/ 1392071 w 1392071"/>
              <a:gd name="connsiteY4" fmla="*/ 580027 h 696035"/>
              <a:gd name="connsiteX5" fmla="*/ 1276063 w 1392071"/>
              <a:gd name="connsiteY5" fmla="*/ 696035 h 696035"/>
              <a:gd name="connsiteX6" fmla="*/ 116008 w 1392071"/>
              <a:gd name="connsiteY6" fmla="*/ 696035 h 696035"/>
              <a:gd name="connsiteX7" fmla="*/ 0 w 1392071"/>
              <a:gd name="connsiteY7" fmla="*/ 580027 h 696035"/>
              <a:gd name="connsiteX8" fmla="*/ 0 w 1392071"/>
              <a:gd name="connsiteY8" fmla="*/ 116008 h 69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2071" h="696035">
                <a:moveTo>
                  <a:pt x="0" y="116008"/>
                </a:moveTo>
                <a:cubicBezTo>
                  <a:pt x="0" y="51939"/>
                  <a:pt x="51939" y="0"/>
                  <a:pt x="116008" y="0"/>
                </a:cubicBezTo>
                <a:lnTo>
                  <a:pt x="1276063" y="0"/>
                </a:lnTo>
                <a:cubicBezTo>
                  <a:pt x="1340132" y="0"/>
                  <a:pt x="1392071" y="51939"/>
                  <a:pt x="1392071" y="116008"/>
                </a:cubicBezTo>
                <a:lnTo>
                  <a:pt x="1392071" y="580027"/>
                </a:lnTo>
                <a:cubicBezTo>
                  <a:pt x="1392071" y="644096"/>
                  <a:pt x="1340132" y="696035"/>
                  <a:pt x="1276063" y="696035"/>
                </a:cubicBezTo>
                <a:lnTo>
                  <a:pt x="116008" y="696035"/>
                </a:lnTo>
                <a:cubicBezTo>
                  <a:pt x="51939" y="696035"/>
                  <a:pt x="0" y="644096"/>
                  <a:pt x="0" y="580027"/>
                </a:cubicBezTo>
                <a:lnTo>
                  <a:pt x="0" y="1160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948309"/>
              <a:satOff val="-1920"/>
              <a:lumOff val="-3432"/>
              <a:alphaOff val="0"/>
            </a:schemeClr>
          </a:fillRef>
          <a:effectRef idx="0">
            <a:schemeClr val="accent5">
              <a:hueOff val="-1948309"/>
              <a:satOff val="-1920"/>
              <a:lumOff val="-343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558" tIns="102558" rIns="102558" bIns="102558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1800" b="1" kern="1200" smtClean="0">
                <a:solidFill>
                  <a:srgbClr val="002060"/>
                </a:solidFill>
              </a:rPr>
              <a:t>الجودة الادارية</a:t>
            </a:r>
            <a:endParaRPr lang="ar-EG" sz="1800" b="1" kern="1200" dirty="0">
              <a:solidFill>
                <a:srgbClr val="00206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338629" y="2217124"/>
            <a:ext cx="1392071" cy="696035"/>
          </a:xfrm>
          <a:custGeom>
            <a:avLst/>
            <a:gdLst>
              <a:gd name="connsiteX0" fmla="*/ 0 w 1392071"/>
              <a:gd name="connsiteY0" fmla="*/ 116008 h 696035"/>
              <a:gd name="connsiteX1" fmla="*/ 116008 w 1392071"/>
              <a:gd name="connsiteY1" fmla="*/ 0 h 696035"/>
              <a:gd name="connsiteX2" fmla="*/ 1276063 w 1392071"/>
              <a:gd name="connsiteY2" fmla="*/ 0 h 696035"/>
              <a:gd name="connsiteX3" fmla="*/ 1392071 w 1392071"/>
              <a:gd name="connsiteY3" fmla="*/ 116008 h 696035"/>
              <a:gd name="connsiteX4" fmla="*/ 1392071 w 1392071"/>
              <a:gd name="connsiteY4" fmla="*/ 580027 h 696035"/>
              <a:gd name="connsiteX5" fmla="*/ 1276063 w 1392071"/>
              <a:gd name="connsiteY5" fmla="*/ 696035 h 696035"/>
              <a:gd name="connsiteX6" fmla="*/ 116008 w 1392071"/>
              <a:gd name="connsiteY6" fmla="*/ 696035 h 696035"/>
              <a:gd name="connsiteX7" fmla="*/ 0 w 1392071"/>
              <a:gd name="connsiteY7" fmla="*/ 580027 h 696035"/>
              <a:gd name="connsiteX8" fmla="*/ 0 w 1392071"/>
              <a:gd name="connsiteY8" fmla="*/ 116008 h 69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2071" h="696035">
                <a:moveTo>
                  <a:pt x="0" y="116008"/>
                </a:moveTo>
                <a:cubicBezTo>
                  <a:pt x="0" y="51939"/>
                  <a:pt x="51939" y="0"/>
                  <a:pt x="116008" y="0"/>
                </a:cubicBezTo>
                <a:lnTo>
                  <a:pt x="1276063" y="0"/>
                </a:lnTo>
                <a:cubicBezTo>
                  <a:pt x="1340132" y="0"/>
                  <a:pt x="1392071" y="51939"/>
                  <a:pt x="1392071" y="116008"/>
                </a:cubicBezTo>
                <a:lnTo>
                  <a:pt x="1392071" y="580027"/>
                </a:lnTo>
                <a:cubicBezTo>
                  <a:pt x="1392071" y="644096"/>
                  <a:pt x="1340132" y="696035"/>
                  <a:pt x="1276063" y="696035"/>
                </a:cubicBezTo>
                <a:lnTo>
                  <a:pt x="116008" y="696035"/>
                </a:lnTo>
                <a:cubicBezTo>
                  <a:pt x="51939" y="696035"/>
                  <a:pt x="0" y="644096"/>
                  <a:pt x="0" y="580027"/>
                </a:cubicBezTo>
                <a:lnTo>
                  <a:pt x="0" y="1160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896617"/>
              <a:satOff val="-3839"/>
              <a:lumOff val="-6863"/>
              <a:alphaOff val="0"/>
            </a:schemeClr>
          </a:fillRef>
          <a:effectRef idx="0">
            <a:schemeClr val="accent5">
              <a:hueOff val="-3896617"/>
              <a:satOff val="-3839"/>
              <a:lumOff val="-686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558" tIns="102558" rIns="102558" bIns="102558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1800" b="1" kern="1200" smtClean="0">
                <a:solidFill>
                  <a:srgbClr val="002060"/>
                </a:solidFill>
              </a:rPr>
              <a:t>مقدمة عن الامتياز الادارى</a:t>
            </a:r>
            <a:endParaRPr lang="ar-EG" sz="1800" b="1" kern="1200" dirty="0">
              <a:solidFill>
                <a:srgbClr val="00206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557293" y="3737960"/>
            <a:ext cx="1392071" cy="696035"/>
          </a:xfrm>
          <a:custGeom>
            <a:avLst/>
            <a:gdLst>
              <a:gd name="connsiteX0" fmla="*/ 0 w 1392071"/>
              <a:gd name="connsiteY0" fmla="*/ 116008 h 696035"/>
              <a:gd name="connsiteX1" fmla="*/ 116008 w 1392071"/>
              <a:gd name="connsiteY1" fmla="*/ 0 h 696035"/>
              <a:gd name="connsiteX2" fmla="*/ 1276063 w 1392071"/>
              <a:gd name="connsiteY2" fmla="*/ 0 h 696035"/>
              <a:gd name="connsiteX3" fmla="*/ 1392071 w 1392071"/>
              <a:gd name="connsiteY3" fmla="*/ 116008 h 696035"/>
              <a:gd name="connsiteX4" fmla="*/ 1392071 w 1392071"/>
              <a:gd name="connsiteY4" fmla="*/ 580027 h 696035"/>
              <a:gd name="connsiteX5" fmla="*/ 1276063 w 1392071"/>
              <a:gd name="connsiteY5" fmla="*/ 696035 h 696035"/>
              <a:gd name="connsiteX6" fmla="*/ 116008 w 1392071"/>
              <a:gd name="connsiteY6" fmla="*/ 696035 h 696035"/>
              <a:gd name="connsiteX7" fmla="*/ 0 w 1392071"/>
              <a:gd name="connsiteY7" fmla="*/ 580027 h 696035"/>
              <a:gd name="connsiteX8" fmla="*/ 0 w 1392071"/>
              <a:gd name="connsiteY8" fmla="*/ 116008 h 69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2071" h="696035">
                <a:moveTo>
                  <a:pt x="0" y="116008"/>
                </a:moveTo>
                <a:cubicBezTo>
                  <a:pt x="0" y="51939"/>
                  <a:pt x="51939" y="0"/>
                  <a:pt x="116008" y="0"/>
                </a:cubicBezTo>
                <a:lnTo>
                  <a:pt x="1276063" y="0"/>
                </a:lnTo>
                <a:cubicBezTo>
                  <a:pt x="1340132" y="0"/>
                  <a:pt x="1392071" y="51939"/>
                  <a:pt x="1392071" y="116008"/>
                </a:cubicBezTo>
                <a:lnTo>
                  <a:pt x="1392071" y="580027"/>
                </a:lnTo>
                <a:cubicBezTo>
                  <a:pt x="1392071" y="644096"/>
                  <a:pt x="1340132" y="696035"/>
                  <a:pt x="1276063" y="696035"/>
                </a:cubicBezTo>
                <a:lnTo>
                  <a:pt x="116008" y="696035"/>
                </a:lnTo>
                <a:cubicBezTo>
                  <a:pt x="51939" y="696035"/>
                  <a:pt x="0" y="644096"/>
                  <a:pt x="0" y="580027"/>
                </a:cubicBezTo>
                <a:lnTo>
                  <a:pt x="0" y="1160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844926"/>
              <a:satOff val="-5759"/>
              <a:lumOff val="-10294"/>
              <a:alphaOff val="0"/>
            </a:schemeClr>
          </a:fillRef>
          <a:effectRef idx="0">
            <a:schemeClr val="accent5">
              <a:hueOff val="-5844926"/>
              <a:satOff val="-5759"/>
              <a:lumOff val="-1029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558" tIns="102558" rIns="102558" bIns="102558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1800" b="1" kern="1200" smtClean="0">
                <a:solidFill>
                  <a:srgbClr val="002060"/>
                </a:solidFill>
              </a:rPr>
              <a:t>قواعد اساسية فى الادارة</a:t>
            </a:r>
            <a:endParaRPr lang="ar-EG" sz="1800" b="1" kern="1200" dirty="0">
              <a:solidFill>
                <a:srgbClr val="00206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919018" y="5135586"/>
            <a:ext cx="1392071" cy="696035"/>
          </a:xfrm>
          <a:custGeom>
            <a:avLst/>
            <a:gdLst>
              <a:gd name="connsiteX0" fmla="*/ 0 w 1392071"/>
              <a:gd name="connsiteY0" fmla="*/ 116008 h 696035"/>
              <a:gd name="connsiteX1" fmla="*/ 116008 w 1392071"/>
              <a:gd name="connsiteY1" fmla="*/ 0 h 696035"/>
              <a:gd name="connsiteX2" fmla="*/ 1276063 w 1392071"/>
              <a:gd name="connsiteY2" fmla="*/ 0 h 696035"/>
              <a:gd name="connsiteX3" fmla="*/ 1392071 w 1392071"/>
              <a:gd name="connsiteY3" fmla="*/ 116008 h 696035"/>
              <a:gd name="connsiteX4" fmla="*/ 1392071 w 1392071"/>
              <a:gd name="connsiteY4" fmla="*/ 580027 h 696035"/>
              <a:gd name="connsiteX5" fmla="*/ 1276063 w 1392071"/>
              <a:gd name="connsiteY5" fmla="*/ 696035 h 696035"/>
              <a:gd name="connsiteX6" fmla="*/ 116008 w 1392071"/>
              <a:gd name="connsiteY6" fmla="*/ 696035 h 696035"/>
              <a:gd name="connsiteX7" fmla="*/ 0 w 1392071"/>
              <a:gd name="connsiteY7" fmla="*/ 580027 h 696035"/>
              <a:gd name="connsiteX8" fmla="*/ 0 w 1392071"/>
              <a:gd name="connsiteY8" fmla="*/ 116008 h 69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2071" h="696035">
                <a:moveTo>
                  <a:pt x="0" y="116008"/>
                </a:moveTo>
                <a:cubicBezTo>
                  <a:pt x="0" y="51939"/>
                  <a:pt x="51939" y="0"/>
                  <a:pt x="116008" y="0"/>
                </a:cubicBezTo>
                <a:lnTo>
                  <a:pt x="1276063" y="0"/>
                </a:lnTo>
                <a:cubicBezTo>
                  <a:pt x="1340132" y="0"/>
                  <a:pt x="1392071" y="51939"/>
                  <a:pt x="1392071" y="116008"/>
                </a:cubicBezTo>
                <a:lnTo>
                  <a:pt x="1392071" y="580027"/>
                </a:lnTo>
                <a:cubicBezTo>
                  <a:pt x="1392071" y="644096"/>
                  <a:pt x="1340132" y="696035"/>
                  <a:pt x="1276063" y="696035"/>
                </a:cubicBezTo>
                <a:lnTo>
                  <a:pt x="116008" y="696035"/>
                </a:lnTo>
                <a:cubicBezTo>
                  <a:pt x="51939" y="696035"/>
                  <a:pt x="0" y="644096"/>
                  <a:pt x="0" y="580027"/>
                </a:cubicBezTo>
                <a:lnTo>
                  <a:pt x="0" y="1160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793234"/>
              <a:satOff val="-7678"/>
              <a:lumOff val="-13726"/>
              <a:alphaOff val="0"/>
            </a:schemeClr>
          </a:fillRef>
          <a:effectRef idx="0">
            <a:schemeClr val="accent5">
              <a:hueOff val="-7793234"/>
              <a:satOff val="-7678"/>
              <a:lumOff val="-1372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558" tIns="102558" rIns="102558" bIns="102558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1800" b="1" kern="1200" dirty="0" smtClean="0">
                <a:solidFill>
                  <a:srgbClr val="002060"/>
                </a:solidFill>
              </a:rPr>
              <a:t>ادارة الاداء المتميز</a:t>
            </a:r>
            <a:endParaRPr lang="ar-EG" sz="1800" b="1" kern="1200" dirty="0">
              <a:solidFill>
                <a:srgbClr val="00206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626453" y="5966267"/>
            <a:ext cx="1392071" cy="696035"/>
          </a:xfrm>
          <a:custGeom>
            <a:avLst/>
            <a:gdLst>
              <a:gd name="connsiteX0" fmla="*/ 0 w 1392071"/>
              <a:gd name="connsiteY0" fmla="*/ 116008 h 696035"/>
              <a:gd name="connsiteX1" fmla="*/ 116008 w 1392071"/>
              <a:gd name="connsiteY1" fmla="*/ 0 h 696035"/>
              <a:gd name="connsiteX2" fmla="*/ 1276063 w 1392071"/>
              <a:gd name="connsiteY2" fmla="*/ 0 h 696035"/>
              <a:gd name="connsiteX3" fmla="*/ 1392071 w 1392071"/>
              <a:gd name="connsiteY3" fmla="*/ 116008 h 696035"/>
              <a:gd name="connsiteX4" fmla="*/ 1392071 w 1392071"/>
              <a:gd name="connsiteY4" fmla="*/ 580027 h 696035"/>
              <a:gd name="connsiteX5" fmla="*/ 1276063 w 1392071"/>
              <a:gd name="connsiteY5" fmla="*/ 696035 h 696035"/>
              <a:gd name="connsiteX6" fmla="*/ 116008 w 1392071"/>
              <a:gd name="connsiteY6" fmla="*/ 696035 h 696035"/>
              <a:gd name="connsiteX7" fmla="*/ 0 w 1392071"/>
              <a:gd name="connsiteY7" fmla="*/ 580027 h 696035"/>
              <a:gd name="connsiteX8" fmla="*/ 0 w 1392071"/>
              <a:gd name="connsiteY8" fmla="*/ 116008 h 69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2071" h="696035">
                <a:moveTo>
                  <a:pt x="0" y="116008"/>
                </a:moveTo>
                <a:cubicBezTo>
                  <a:pt x="0" y="51939"/>
                  <a:pt x="51939" y="0"/>
                  <a:pt x="116008" y="0"/>
                </a:cubicBezTo>
                <a:lnTo>
                  <a:pt x="1276063" y="0"/>
                </a:lnTo>
                <a:cubicBezTo>
                  <a:pt x="1340132" y="0"/>
                  <a:pt x="1392071" y="51939"/>
                  <a:pt x="1392071" y="116008"/>
                </a:cubicBezTo>
                <a:lnTo>
                  <a:pt x="1392071" y="580027"/>
                </a:lnTo>
                <a:cubicBezTo>
                  <a:pt x="1392071" y="644096"/>
                  <a:pt x="1340132" y="696035"/>
                  <a:pt x="1276063" y="696035"/>
                </a:cubicBezTo>
                <a:lnTo>
                  <a:pt x="116008" y="696035"/>
                </a:lnTo>
                <a:cubicBezTo>
                  <a:pt x="51939" y="696035"/>
                  <a:pt x="0" y="644096"/>
                  <a:pt x="0" y="580027"/>
                </a:cubicBezTo>
                <a:lnTo>
                  <a:pt x="0" y="1160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741542"/>
              <a:satOff val="-9598"/>
              <a:lumOff val="-17157"/>
              <a:alphaOff val="0"/>
            </a:schemeClr>
          </a:fillRef>
          <a:effectRef idx="0">
            <a:schemeClr val="accent5">
              <a:hueOff val="-9741542"/>
              <a:satOff val="-9598"/>
              <a:lumOff val="-17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558" tIns="102558" rIns="102558" bIns="102558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1800" b="1" kern="1200" smtClean="0">
                <a:solidFill>
                  <a:srgbClr val="002060"/>
                </a:solidFill>
              </a:rPr>
              <a:t>التخطيط طريقك للامتياز الادارى</a:t>
            </a:r>
            <a:endParaRPr lang="ar-EG" sz="1800" b="1" kern="1200" dirty="0">
              <a:solidFill>
                <a:srgbClr val="00206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089979" y="5966267"/>
            <a:ext cx="1392071" cy="696035"/>
          </a:xfrm>
          <a:custGeom>
            <a:avLst/>
            <a:gdLst>
              <a:gd name="connsiteX0" fmla="*/ 0 w 1392071"/>
              <a:gd name="connsiteY0" fmla="*/ 116008 h 696035"/>
              <a:gd name="connsiteX1" fmla="*/ 116008 w 1392071"/>
              <a:gd name="connsiteY1" fmla="*/ 0 h 696035"/>
              <a:gd name="connsiteX2" fmla="*/ 1276063 w 1392071"/>
              <a:gd name="connsiteY2" fmla="*/ 0 h 696035"/>
              <a:gd name="connsiteX3" fmla="*/ 1392071 w 1392071"/>
              <a:gd name="connsiteY3" fmla="*/ 116008 h 696035"/>
              <a:gd name="connsiteX4" fmla="*/ 1392071 w 1392071"/>
              <a:gd name="connsiteY4" fmla="*/ 580027 h 696035"/>
              <a:gd name="connsiteX5" fmla="*/ 1276063 w 1392071"/>
              <a:gd name="connsiteY5" fmla="*/ 696035 h 696035"/>
              <a:gd name="connsiteX6" fmla="*/ 116008 w 1392071"/>
              <a:gd name="connsiteY6" fmla="*/ 696035 h 696035"/>
              <a:gd name="connsiteX7" fmla="*/ 0 w 1392071"/>
              <a:gd name="connsiteY7" fmla="*/ 580027 h 696035"/>
              <a:gd name="connsiteX8" fmla="*/ 0 w 1392071"/>
              <a:gd name="connsiteY8" fmla="*/ 116008 h 69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2071" h="696035">
                <a:moveTo>
                  <a:pt x="0" y="116008"/>
                </a:moveTo>
                <a:cubicBezTo>
                  <a:pt x="0" y="51939"/>
                  <a:pt x="51939" y="0"/>
                  <a:pt x="116008" y="0"/>
                </a:cubicBezTo>
                <a:lnTo>
                  <a:pt x="1276063" y="0"/>
                </a:lnTo>
                <a:cubicBezTo>
                  <a:pt x="1340132" y="0"/>
                  <a:pt x="1392071" y="51939"/>
                  <a:pt x="1392071" y="116008"/>
                </a:cubicBezTo>
                <a:lnTo>
                  <a:pt x="1392071" y="580027"/>
                </a:lnTo>
                <a:cubicBezTo>
                  <a:pt x="1392071" y="644096"/>
                  <a:pt x="1340132" y="696035"/>
                  <a:pt x="1276063" y="696035"/>
                </a:cubicBezTo>
                <a:lnTo>
                  <a:pt x="116008" y="696035"/>
                </a:lnTo>
                <a:cubicBezTo>
                  <a:pt x="51939" y="696035"/>
                  <a:pt x="0" y="644096"/>
                  <a:pt x="0" y="580027"/>
                </a:cubicBezTo>
                <a:lnTo>
                  <a:pt x="0" y="1160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1689851"/>
              <a:satOff val="-11517"/>
              <a:lumOff val="-20589"/>
              <a:alphaOff val="0"/>
            </a:schemeClr>
          </a:fillRef>
          <a:effectRef idx="0">
            <a:schemeClr val="accent5">
              <a:hueOff val="-11689851"/>
              <a:satOff val="-11517"/>
              <a:lumOff val="-2058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558" tIns="102558" rIns="102558" bIns="102558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1800" b="1" kern="1200" smtClean="0">
                <a:solidFill>
                  <a:srgbClr val="002060"/>
                </a:solidFill>
              </a:rPr>
              <a:t>اجعل وقتك متميزاً</a:t>
            </a:r>
            <a:endParaRPr lang="ar-EG" sz="1800" b="1" kern="1200" dirty="0">
              <a:solidFill>
                <a:srgbClr val="00206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797414" y="5135586"/>
            <a:ext cx="1392071" cy="696035"/>
          </a:xfrm>
          <a:custGeom>
            <a:avLst/>
            <a:gdLst>
              <a:gd name="connsiteX0" fmla="*/ 0 w 1392071"/>
              <a:gd name="connsiteY0" fmla="*/ 116008 h 696035"/>
              <a:gd name="connsiteX1" fmla="*/ 116008 w 1392071"/>
              <a:gd name="connsiteY1" fmla="*/ 0 h 696035"/>
              <a:gd name="connsiteX2" fmla="*/ 1276063 w 1392071"/>
              <a:gd name="connsiteY2" fmla="*/ 0 h 696035"/>
              <a:gd name="connsiteX3" fmla="*/ 1392071 w 1392071"/>
              <a:gd name="connsiteY3" fmla="*/ 116008 h 696035"/>
              <a:gd name="connsiteX4" fmla="*/ 1392071 w 1392071"/>
              <a:gd name="connsiteY4" fmla="*/ 580027 h 696035"/>
              <a:gd name="connsiteX5" fmla="*/ 1276063 w 1392071"/>
              <a:gd name="connsiteY5" fmla="*/ 696035 h 696035"/>
              <a:gd name="connsiteX6" fmla="*/ 116008 w 1392071"/>
              <a:gd name="connsiteY6" fmla="*/ 696035 h 696035"/>
              <a:gd name="connsiteX7" fmla="*/ 0 w 1392071"/>
              <a:gd name="connsiteY7" fmla="*/ 580027 h 696035"/>
              <a:gd name="connsiteX8" fmla="*/ 0 w 1392071"/>
              <a:gd name="connsiteY8" fmla="*/ 116008 h 69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2071" h="696035">
                <a:moveTo>
                  <a:pt x="0" y="116008"/>
                </a:moveTo>
                <a:cubicBezTo>
                  <a:pt x="0" y="51939"/>
                  <a:pt x="51939" y="0"/>
                  <a:pt x="116008" y="0"/>
                </a:cubicBezTo>
                <a:lnTo>
                  <a:pt x="1276063" y="0"/>
                </a:lnTo>
                <a:cubicBezTo>
                  <a:pt x="1340132" y="0"/>
                  <a:pt x="1392071" y="51939"/>
                  <a:pt x="1392071" y="116008"/>
                </a:cubicBezTo>
                <a:lnTo>
                  <a:pt x="1392071" y="580027"/>
                </a:lnTo>
                <a:cubicBezTo>
                  <a:pt x="1392071" y="644096"/>
                  <a:pt x="1340132" y="696035"/>
                  <a:pt x="1276063" y="696035"/>
                </a:cubicBezTo>
                <a:lnTo>
                  <a:pt x="116008" y="696035"/>
                </a:lnTo>
                <a:cubicBezTo>
                  <a:pt x="51939" y="696035"/>
                  <a:pt x="0" y="644096"/>
                  <a:pt x="0" y="580027"/>
                </a:cubicBezTo>
                <a:lnTo>
                  <a:pt x="0" y="1160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3638159"/>
              <a:satOff val="-13437"/>
              <a:lumOff val="-24020"/>
              <a:alphaOff val="0"/>
            </a:schemeClr>
          </a:fillRef>
          <a:effectRef idx="0">
            <a:schemeClr val="accent5">
              <a:hueOff val="-13638159"/>
              <a:satOff val="-13437"/>
              <a:lumOff val="-2402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558" tIns="102558" rIns="102558" bIns="102558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1800" b="1" kern="1200" smtClean="0">
                <a:solidFill>
                  <a:srgbClr val="002060"/>
                </a:solidFill>
              </a:rPr>
              <a:t>كيف تدير الاجتماع بتميز</a:t>
            </a:r>
            <a:endParaRPr lang="ar-EG" sz="1800" b="1" kern="1200" dirty="0">
              <a:solidFill>
                <a:srgbClr val="00206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159139" y="3737960"/>
            <a:ext cx="1392071" cy="696035"/>
          </a:xfrm>
          <a:custGeom>
            <a:avLst/>
            <a:gdLst>
              <a:gd name="connsiteX0" fmla="*/ 0 w 1392071"/>
              <a:gd name="connsiteY0" fmla="*/ 116008 h 696035"/>
              <a:gd name="connsiteX1" fmla="*/ 116008 w 1392071"/>
              <a:gd name="connsiteY1" fmla="*/ 0 h 696035"/>
              <a:gd name="connsiteX2" fmla="*/ 1276063 w 1392071"/>
              <a:gd name="connsiteY2" fmla="*/ 0 h 696035"/>
              <a:gd name="connsiteX3" fmla="*/ 1392071 w 1392071"/>
              <a:gd name="connsiteY3" fmla="*/ 116008 h 696035"/>
              <a:gd name="connsiteX4" fmla="*/ 1392071 w 1392071"/>
              <a:gd name="connsiteY4" fmla="*/ 580027 h 696035"/>
              <a:gd name="connsiteX5" fmla="*/ 1276063 w 1392071"/>
              <a:gd name="connsiteY5" fmla="*/ 696035 h 696035"/>
              <a:gd name="connsiteX6" fmla="*/ 116008 w 1392071"/>
              <a:gd name="connsiteY6" fmla="*/ 696035 h 696035"/>
              <a:gd name="connsiteX7" fmla="*/ 0 w 1392071"/>
              <a:gd name="connsiteY7" fmla="*/ 580027 h 696035"/>
              <a:gd name="connsiteX8" fmla="*/ 0 w 1392071"/>
              <a:gd name="connsiteY8" fmla="*/ 116008 h 69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2071" h="696035">
                <a:moveTo>
                  <a:pt x="0" y="116008"/>
                </a:moveTo>
                <a:cubicBezTo>
                  <a:pt x="0" y="51939"/>
                  <a:pt x="51939" y="0"/>
                  <a:pt x="116008" y="0"/>
                </a:cubicBezTo>
                <a:lnTo>
                  <a:pt x="1276063" y="0"/>
                </a:lnTo>
                <a:cubicBezTo>
                  <a:pt x="1340132" y="0"/>
                  <a:pt x="1392071" y="51939"/>
                  <a:pt x="1392071" y="116008"/>
                </a:cubicBezTo>
                <a:lnTo>
                  <a:pt x="1392071" y="580027"/>
                </a:lnTo>
                <a:cubicBezTo>
                  <a:pt x="1392071" y="644096"/>
                  <a:pt x="1340132" y="696035"/>
                  <a:pt x="1276063" y="696035"/>
                </a:cubicBezTo>
                <a:lnTo>
                  <a:pt x="116008" y="696035"/>
                </a:lnTo>
                <a:cubicBezTo>
                  <a:pt x="51939" y="696035"/>
                  <a:pt x="0" y="644096"/>
                  <a:pt x="0" y="580027"/>
                </a:cubicBezTo>
                <a:lnTo>
                  <a:pt x="0" y="1160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5586469"/>
              <a:satOff val="-15356"/>
              <a:lumOff val="-27452"/>
              <a:alphaOff val="0"/>
            </a:schemeClr>
          </a:fillRef>
          <a:effectRef idx="0">
            <a:schemeClr val="accent5">
              <a:hueOff val="-15586469"/>
              <a:satOff val="-15356"/>
              <a:lumOff val="-274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558" tIns="102558" rIns="102558" bIns="102558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1800" b="1" kern="1200" smtClean="0">
                <a:solidFill>
                  <a:srgbClr val="002060"/>
                </a:solidFill>
              </a:rPr>
              <a:t>المديرون</a:t>
            </a:r>
            <a:endParaRPr lang="ar-EG" sz="1800" b="1" kern="1200" dirty="0">
              <a:solidFill>
                <a:srgbClr val="00206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377802" y="2217124"/>
            <a:ext cx="1392071" cy="696035"/>
          </a:xfrm>
          <a:custGeom>
            <a:avLst/>
            <a:gdLst>
              <a:gd name="connsiteX0" fmla="*/ 0 w 1392071"/>
              <a:gd name="connsiteY0" fmla="*/ 116008 h 696035"/>
              <a:gd name="connsiteX1" fmla="*/ 116008 w 1392071"/>
              <a:gd name="connsiteY1" fmla="*/ 0 h 696035"/>
              <a:gd name="connsiteX2" fmla="*/ 1276063 w 1392071"/>
              <a:gd name="connsiteY2" fmla="*/ 0 h 696035"/>
              <a:gd name="connsiteX3" fmla="*/ 1392071 w 1392071"/>
              <a:gd name="connsiteY3" fmla="*/ 116008 h 696035"/>
              <a:gd name="connsiteX4" fmla="*/ 1392071 w 1392071"/>
              <a:gd name="connsiteY4" fmla="*/ 580027 h 696035"/>
              <a:gd name="connsiteX5" fmla="*/ 1276063 w 1392071"/>
              <a:gd name="connsiteY5" fmla="*/ 696035 h 696035"/>
              <a:gd name="connsiteX6" fmla="*/ 116008 w 1392071"/>
              <a:gd name="connsiteY6" fmla="*/ 696035 h 696035"/>
              <a:gd name="connsiteX7" fmla="*/ 0 w 1392071"/>
              <a:gd name="connsiteY7" fmla="*/ 580027 h 696035"/>
              <a:gd name="connsiteX8" fmla="*/ 0 w 1392071"/>
              <a:gd name="connsiteY8" fmla="*/ 116008 h 69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2071" h="696035">
                <a:moveTo>
                  <a:pt x="0" y="116008"/>
                </a:moveTo>
                <a:cubicBezTo>
                  <a:pt x="0" y="51939"/>
                  <a:pt x="51939" y="0"/>
                  <a:pt x="116008" y="0"/>
                </a:cubicBezTo>
                <a:lnTo>
                  <a:pt x="1276063" y="0"/>
                </a:lnTo>
                <a:cubicBezTo>
                  <a:pt x="1340132" y="0"/>
                  <a:pt x="1392071" y="51939"/>
                  <a:pt x="1392071" y="116008"/>
                </a:cubicBezTo>
                <a:lnTo>
                  <a:pt x="1392071" y="580027"/>
                </a:lnTo>
                <a:cubicBezTo>
                  <a:pt x="1392071" y="644096"/>
                  <a:pt x="1340132" y="696035"/>
                  <a:pt x="1276063" y="696035"/>
                </a:cubicBezTo>
                <a:lnTo>
                  <a:pt x="116008" y="696035"/>
                </a:lnTo>
                <a:cubicBezTo>
                  <a:pt x="51939" y="696035"/>
                  <a:pt x="0" y="644096"/>
                  <a:pt x="0" y="580027"/>
                </a:cubicBezTo>
                <a:lnTo>
                  <a:pt x="0" y="1160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7534777"/>
              <a:satOff val="-17276"/>
              <a:lumOff val="-30883"/>
              <a:alphaOff val="0"/>
            </a:schemeClr>
          </a:fillRef>
          <a:effectRef idx="0">
            <a:schemeClr val="accent5">
              <a:hueOff val="-17534777"/>
              <a:satOff val="-17276"/>
              <a:lumOff val="-30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558" tIns="102558" rIns="102558" bIns="102558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1800" b="1" kern="1200" smtClean="0">
                <a:solidFill>
                  <a:srgbClr val="002060"/>
                </a:solidFill>
              </a:rPr>
              <a:t>الفرق بين المدير والقائد</a:t>
            </a:r>
            <a:endParaRPr lang="ar-EG" sz="1800" b="1" kern="1200" dirty="0">
              <a:solidFill>
                <a:srgbClr val="002060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383979" y="1055934"/>
            <a:ext cx="1392071" cy="696035"/>
          </a:xfrm>
          <a:custGeom>
            <a:avLst/>
            <a:gdLst>
              <a:gd name="connsiteX0" fmla="*/ 0 w 1392071"/>
              <a:gd name="connsiteY0" fmla="*/ 116008 h 696035"/>
              <a:gd name="connsiteX1" fmla="*/ 116008 w 1392071"/>
              <a:gd name="connsiteY1" fmla="*/ 0 h 696035"/>
              <a:gd name="connsiteX2" fmla="*/ 1276063 w 1392071"/>
              <a:gd name="connsiteY2" fmla="*/ 0 h 696035"/>
              <a:gd name="connsiteX3" fmla="*/ 1392071 w 1392071"/>
              <a:gd name="connsiteY3" fmla="*/ 116008 h 696035"/>
              <a:gd name="connsiteX4" fmla="*/ 1392071 w 1392071"/>
              <a:gd name="connsiteY4" fmla="*/ 580027 h 696035"/>
              <a:gd name="connsiteX5" fmla="*/ 1276063 w 1392071"/>
              <a:gd name="connsiteY5" fmla="*/ 696035 h 696035"/>
              <a:gd name="connsiteX6" fmla="*/ 116008 w 1392071"/>
              <a:gd name="connsiteY6" fmla="*/ 696035 h 696035"/>
              <a:gd name="connsiteX7" fmla="*/ 0 w 1392071"/>
              <a:gd name="connsiteY7" fmla="*/ 580027 h 696035"/>
              <a:gd name="connsiteX8" fmla="*/ 0 w 1392071"/>
              <a:gd name="connsiteY8" fmla="*/ 116008 h 69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2071" h="696035">
                <a:moveTo>
                  <a:pt x="0" y="116008"/>
                </a:moveTo>
                <a:cubicBezTo>
                  <a:pt x="0" y="51939"/>
                  <a:pt x="51939" y="0"/>
                  <a:pt x="116008" y="0"/>
                </a:cubicBezTo>
                <a:lnTo>
                  <a:pt x="1276063" y="0"/>
                </a:lnTo>
                <a:cubicBezTo>
                  <a:pt x="1340132" y="0"/>
                  <a:pt x="1392071" y="51939"/>
                  <a:pt x="1392071" y="116008"/>
                </a:cubicBezTo>
                <a:lnTo>
                  <a:pt x="1392071" y="580027"/>
                </a:lnTo>
                <a:cubicBezTo>
                  <a:pt x="1392071" y="644096"/>
                  <a:pt x="1340132" y="696035"/>
                  <a:pt x="1276063" y="696035"/>
                </a:cubicBezTo>
                <a:lnTo>
                  <a:pt x="116008" y="696035"/>
                </a:lnTo>
                <a:cubicBezTo>
                  <a:pt x="51939" y="696035"/>
                  <a:pt x="0" y="644096"/>
                  <a:pt x="0" y="580027"/>
                </a:cubicBezTo>
                <a:lnTo>
                  <a:pt x="0" y="1160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9483085"/>
              <a:satOff val="-19195"/>
              <a:lumOff val="-34315"/>
              <a:alphaOff val="0"/>
            </a:schemeClr>
          </a:fillRef>
          <a:effectRef idx="0">
            <a:schemeClr val="accent5">
              <a:hueOff val="-19483085"/>
              <a:satOff val="-19195"/>
              <a:lumOff val="-343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558" tIns="102558" rIns="102558" bIns="102558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1800" b="1" kern="1200" dirty="0" smtClean="0">
                <a:solidFill>
                  <a:srgbClr val="002060"/>
                </a:solidFill>
              </a:rPr>
              <a:t>اسرار القيادة</a:t>
            </a:r>
            <a:r>
              <a:rPr lang="ar-EG" sz="1800" b="1" kern="1200" dirty="0" smtClean="0">
                <a:solidFill>
                  <a:srgbClr val="002060"/>
                </a:solidFill>
              </a:rPr>
              <a:t> الناجحة</a:t>
            </a:r>
            <a:endParaRPr lang="ar-EG" sz="1800" b="1" kern="1200" dirty="0">
              <a:solidFill>
                <a:srgbClr val="002060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5652120" y="116633"/>
            <a:ext cx="3456384" cy="715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30" tIns="45715" rIns="91430" bIns="45715" rtlCol="0" anchor="ctr">
            <a:normAutofit fontScale="92500" lnSpcReduction="10000"/>
          </a:bodyPr>
          <a:lstStyle>
            <a:lvl1pPr algn="ctr" defTabSz="1007943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EG" b="1" dirty="0" smtClean="0">
                <a:solidFill>
                  <a:schemeClr val="accent2">
                    <a:lumMod val="50000"/>
                  </a:schemeClr>
                </a:solidFill>
              </a:rPr>
              <a:t>محاور الدورة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401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174304" y="116633"/>
            <a:ext cx="6934200" cy="715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30" tIns="45715" rIns="91430" bIns="45715" rtlCol="0" anchor="ctr">
            <a:normAutofit fontScale="92500" lnSpcReduction="10000"/>
          </a:bodyPr>
          <a:lstStyle>
            <a:lvl1pPr algn="ctr" defTabSz="1007943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EG" b="1" dirty="0" smtClean="0">
                <a:solidFill>
                  <a:schemeClr val="accent2">
                    <a:lumMod val="50000"/>
                  </a:schemeClr>
                </a:solidFill>
              </a:rPr>
              <a:t>الهدف العام للبرنامج التدريبي 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Folded Corner 13"/>
          <p:cNvSpPr/>
          <p:nvPr/>
        </p:nvSpPr>
        <p:spPr bwMode="auto">
          <a:xfrm>
            <a:off x="2483768" y="2204120"/>
            <a:ext cx="6300192" cy="1224884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30" tIns="45715" rIns="91430" bIns="45715" numCol="1" rtlCol="1" anchor="ctr" anchorCtr="0" compatLnSpc="1">
            <a:prstTxWarp prst="textNoShape">
              <a:avLst/>
            </a:prstTxWarp>
          </a:bodyPr>
          <a:lstStyle/>
          <a:p>
            <a:pPr algn="ctr" defTabSz="914305"/>
            <a:endParaRPr lang="ar-EG" sz="2400" dirty="0"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83769" y="2362200"/>
            <a:ext cx="6156176" cy="861764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rtl="1"/>
            <a:r>
              <a:rPr lang="ar-SA" sz="2500" b="1" dirty="0">
                <a:solidFill>
                  <a:schemeClr val="accent2">
                    <a:lumMod val="50000"/>
                  </a:schemeClr>
                </a:solidFill>
              </a:rPr>
              <a:t>تزويد المشاركين بأساسيات وأهمية الإدارة الحديثة مهارات اللازمة للتميز الادارى </a:t>
            </a:r>
            <a:endParaRPr lang="ar-EG" sz="2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2514" y="3537860"/>
            <a:ext cx="1936519" cy="21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6709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174304" y="116633"/>
            <a:ext cx="6934200" cy="715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30" tIns="45715" rIns="91430" bIns="45715" rtlCol="0" anchor="ctr">
            <a:normAutofit fontScale="92500" lnSpcReduction="10000"/>
          </a:bodyPr>
          <a:lstStyle>
            <a:lvl1pPr algn="ctr" defTabSz="1007943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EG" b="1" dirty="0">
                <a:solidFill>
                  <a:schemeClr val="accent2">
                    <a:lumMod val="50000"/>
                  </a:schemeClr>
                </a:solidFill>
              </a:rPr>
              <a:t>الأهداف التفصيلية للبرنامج التدريبي </a:t>
            </a:r>
          </a:p>
        </p:txBody>
      </p:sp>
      <p:sp>
        <p:nvSpPr>
          <p:cNvPr id="14" name="Folded Corner 13"/>
          <p:cNvSpPr/>
          <p:nvPr/>
        </p:nvSpPr>
        <p:spPr bwMode="auto">
          <a:xfrm>
            <a:off x="179512" y="2594424"/>
            <a:ext cx="8460433" cy="3282847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30" tIns="45715" rIns="91430" bIns="45715" numCol="1" rtlCol="1" anchor="ctr" anchorCtr="0" compatLnSpc="1">
            <a:prstTxWarp prst="textNoShape">
              <a:avLst/>
            </a:prstTxWarp>
          </a:bodyPr>
          <a:lstStyle/>
          <a:p>
            <a:pPr algn="ctr" defTabSz="914305"/>
            <a:endParaRPr lang="ar-EG" sz="2400" dirty="0"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594399"/>
            <a:ext cx="8460433" cy="3046978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marL="342900" indent="-342900" algn="r" rtl="1">
              <a:buFont typeface="Wingdings" pitchFamily="2" charset="2"/>
              <a:buChar char="ü"/>
            </a:pPr>
            <a:r>
              <a:rPr lang="ar-SA" sz="2400" b="1" dirty="0" smtClean="0">
                <a:solidFill>
                  <a:schemeClr val="accent2">
                    <a:lumMod val="50000"/>
                  </a:schemeClr>
                </a:solidFill>
              </a:rPr>
              <a:t>تعريف </a:t>
            </a:r>
            <a:r>
              <a:rPr lang="ar-SA" sz="2400" b="1" dirty="0">
                <a:solidFill>
                  <a:schemeClr val="accent2">
                    <a:lumMod val="50000"/>
                  </a:schemeClr>
                </a:solidFill>
              </a:rPr>
              <a:t>المشاركين بالمبادىء والاساسيات حول الإدارة الحديثة .</a:t>
            </a:r>
          </a:p>
          <a:p>
            <a:pPr marL="342900" indent="-342900" algn="r" rtl="1">
              <a:buFont typeface="Wingdings" pitchFamily="2" charset="2"/>
              <a:buChar char="ü"/>
            </a:pPr>
            <a:r>
              <a:rPr lang="ar-SA" sz="2400" b="1" dirty="0" smtClean="0">
                <a:solidFill>
                  <a:schemeClr val="accent2">
                    <a:lumMod val="50000"/>
                  </a:schemeClr>
                </a:solidFill>
              </a:rPr>
              <a:t>تزويد </a:t>
            </a:r>
            <a:r>
              <a:rPr lang="ar-SA" sz="2400" b="1" dirty="0">
                <a:solidFill>
                  <a:schemeClr val="accent2">
                    <a:lumMod val="50000"/>
                  </a:schemeClr>
                </a:solidFill>
              </a:rPr>
              <a:t>المشاركين بالخطوات العملية لصناعة التمييز الادارى 0</a:t>
            </a:r>
          </a:p>
          <a:p>
            <a:pPr marL="342900" indent="-342900" algn="r" rtl="1">
              <a:buFont typeface="Wingdings" pitchFamily="2" charset="2"/>
              <a:buChar char="ü"/>
            </a:pPr>
            <a:r>
              <a:rPr lang="ar-SA" sz="2400" b="1" dirty="0" smtClean="0">
                <a:solidFill>
                  <a:schemeClr val="accent2">
                    <a:lumMod val="50000"/>
                  </a:schemeClr>
                </a:solidFill>
              </a:rPr>
              <a:t>معرفة </a:t>
            </a:r>
            <a:r>
              <a:rPr lang="ar-SA" sz="2400" b="1" dirty="0">
                <a:solidFill>
                  <a:schemeClr val="accent2">
                    <a:lumMod val="50000"/>
                  </a:schemeClr>
                </a:solidFill>
              </a:rPr>
              <a:t>قواعد الإدارة والتعرف على كيفية إدارة الاداء 0</a:t>
            </a:r>
          </a:p>
          <a:p>
            <a:pPr marL="342900" indent="-342900" algn="r" rtl="1">
              <a:buFont typeface="Wingdings" pitchFamily="2" charset="2"/>
              <a:buChar char="ü"/>
            </a:pPr>
            <a:r>
              <a:rPr lang="ar-SA" sz="2400" b="1" dirty="0" smtClean="0">
                <a:solidFill>
                  <a:schemeClr val="accent2">
                    <a:lumMod val="50000"/>
                  </a:schemeClr>
                </a:solidFill>
              </a:rPr>
              <a:t>رفع </a:t>
            </a:r>
            <a:r>
              <a:rPr lang="ar-SA" sz="2400" b="1" dirty="0">
                <a:solidFill>
                  <a:schemeClr val="accent2">
                    <a:lumMod val="50000"/>
                  </a:schemeClr>
                </a:solidFill>
              </a:rPr>
              <a:t>اداء المشاركين من خلال مهارات التخطيط 0</a:t>
            </a:r>
          </a:p>
          <a:p>
            <a:pPr marL="342900" indent="-342900" algn="r" rtl="1">
              <a:buFont typeface="Wingdings" pitchFamily="2" charset="2"/>
              <a:buChar char="ü"/>
            </a:pPr>
            <a:r>
              <a:rPr lang="ar-SA" sz="2400" b="1" dirty="0" smtClean="0">
                <a:solidFill>
                  <a:schemeClr val="accent2">
                    <a:lumMod val="50000"/>
                  </a:schemeClr>
                </a:solidFill>
              </a:rPr>
              <a:t>تزويد </a:t>
            </a:r>
            <a:r>
              <a:rPr lang="ar-SA" sz="2400" b="1" dirty="0">
                <a:solidFill>
                  <a:schemeClr val="accent2">
                    <a:lumMod val="50000"/>
                  </a:schemeClr>
                </a:solidFill>
              </a:rPr>
              <a:t>المشاركين بمفاتيح النجاح والتمييز من خلال ادارتهم للوقت 0</a:t>
            </a:r>
          </a:p>
          <a:p>
            <a:pPr marL="342900" indent="-342900" algn="r" rtl="1">
              <a:buFont typeface="Wingdings" pitchFamily="2" charset="2"/>
              <a:buChar char="ü"/>
            </a:pPr>
            <a:r>
              <a:rPr lang="ar-SA" sz="2400" b="1" dirty="0" smtClean="0">
                <a:solidFill>
                  <a:schemeClr val="accent2">
                    <a:lumMod val="50000"/>
                  </a:schemeClr>
                </a:solidFill>
              </a:rPr>
              <a:t>رفع </a:t>
            </a:r>
            <a:r>
              <a:rPr lang="ar-SA" sz="2400" b="1" dirty="0">
                <a:solidFill>
                  <a:schemeClr val="accent2">
                    <a:lumMod val="50000"/>
                  </a:schemeClr>
                </a:solidFill>
              </a:rPr>
              <a:t>اداء المشاركين من خلال اكسابهم كيفية التعامل الجيد على الاجتماعات 0</a:t>
            </a:r>
          </a:p>
          <a:p>
            <a:pPr marL="342900" indent="-342900" algn="r" rtl="1">
              <a:buFont typeface="Wingdings" pitchFamily="2" charset="2"/>
              <a:buChar char="ü"/>
            </a:pPr>
            <a:r>
              <a:rPr lang="ar-SA" sz="2400" b="1" dirty="0" smtClean="0">
                <a:solidFill>
                  <a:schemeClr val="accent2">
                    <a:lumMod val="50000"/>
                  </a:schemeClr>
                </a:solidFill>
              </a:rPr>
              <a:t>اكتساب </a:t>
            </a:r>
            <a:r>
              <a:rPr lang="ar-SA" sz="2400" b="1" dirty="0">
                <a:solidFill>
                  <a:schemeClr val="accent2">
                    <a:lumMod val="50000"/>
                  </a:schemeClr>
                </a:solidFill>
              </a:rPr>
              <a:t>خبرات جديدة للمدير الجديد والقديم .</a:t>
            </a:r>
          </a:p>
          <a:p>
            <a:pPr marL="342900" indent="-342900" algn="r" rtl="1">
              <a:buFont typeface="Wingdings" pitchFamily="2" charset="2"/>
              <a:buChar char="ü"/>
            </a:pPr>
            <a:r>
              <a:rPr lang="ar-SA" sz="2400" b="1" dirty="0" smtClean="0">
                <a:solidFill>
                  <a:schemeClr val="accent2">
                    <a:lumMod val="50000"/>
                  </a:schemeClr>
                </a:solidFill>
              </a:rPr>
              <a:t>التعرف </a:t>
            </a:r>
            <a:r>
              <a:rPr lang="ar-SA" sz="2400" b="1" dirty="0">
                <a:solidFill>
                  <a:schemeClr val="accent2">
                    <a:lumMod val="50000"/>
                  </a:schemeClr>
                </a:solidFill>
              </a:rPr>
              <a:t>على اسرار القيادة الناجحة 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71800" y="1196753"/>
            <a:ext cx="6012160" cy="769431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justLow" rtl="1"/>
            <a:r>
              <a:rPr lang="ar-EG" sz="2200" b="1" dirty="0">
                <a:solidFill>
                  <a:srgbClr val="C00000"/>
                </a:solidFill>
              </a:rPr>
              <a:t>بنهاية هذا البرنامج التدريبي نتوقع أن المشاركون قد حققوا النتائج الآتية (بمشيئة الله ) </a:t>
            </a:r>
          </a:p>
        </p:txBody>
      </p:sp>
    </p:spTree>
    <p:extLst>
      <p:ext uri="{BB962C8B-B14F-4D97-AF65-F5344CB8AC3E}">
        <p14:creationId xmlns:p14="http://schemas.microsoft.com/office/powerpoint/2010/main" xmlns="" val="327278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4"/>
          <p:cNvSpPr/>
          <p:nvPr/>
        </p:nvSpPr>
        <p:spPr>
          <a:xfrm>
            <a:off x="2287488" y="304800"/>
            <a:ext cx="4876800" cy="1380530"/>
          </a:xfrm>
          <a:prstGeom prst="rect">
            <a:avLst/>
          </a:prstGeom>
          <a:noFill/>
        </p:spPr>
        <p:txBody>
          <a:bodyPr wrap="none" lIns="91430" tIns="45715" rIns="91430" bIns="45715">
            <a:prstTxWarp prst="textWave1">
              <a:avLst>
                <a:gd name="adj1" fmla="val 6386"/>
                <a:gd name="adj2" fmla="val 0"/>
              </a:avLst>
            </a:prstTxWarp>
            <a:spAutoFit/>
          </a:bodyPr>
          <a:lstStyle/>
          <a:p>
            <a:pPr algn="ctr">
              <a:defRPr/>
            </a:pPr>
            <a:r>
              <a:rPr lang="ar-EG" sz="48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لنبدأ البرنامج</a:t>
            </a:r>
            <a:endParaRPr lang="en-US" sz="4800" b="1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88976"/>
            <a:ext cx="5184576" cy="3865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0419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3" descr="07CD1E3675BD4affA6CA63955D31575C# #AutoShape 3"/>
          <p:cNvSpPr>
            <a:spLocks noChangeArrowheads="1"/>
          </p:cNvSpPr>
          <p:nvPr/>
        </p:nvSpPr>
        <p:spPr bwMode="auto">
          <a:xfrm>
            <a:off x="762000" y="2059304"/>
            <a:ext cx="7524750" cy="2817496"/>
          </a:xfrm>
          <a:prstGeom prst="rect">
            <a:avLst/>
          </a:prstGeom>
          <a:solidFill>
            <a:schemeClr val="bg2">
              <a:lumMod val="60000"/>
              <a:lumOff val="40000"/>
              <a:alpha val="78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algn="l" rtl="0"/>
            <a:endParaRPr lang="zh-CN" altLang="en-US">
              <a:latin typeface="Calibri" pitchFamily="34" charset="0"/>
            </a:endParaRPr>
          </a:p>
        </p:txBody>
      </p:sp>
      <p:sp>
        <p:nvSpPr>
          <p:cNvPr id="16" name="AutoShape 3" descr="D8FCD644EF414d608FD23FABDBB2453F# #AutoShape 3"/>
          <p:cNvSpPr>
            <a:spLocks noChangeArrowheads="1"/>
          </p:cNvSpPr>
          <p:nvPr/>
        </p:nvSpPr>
        <p:spPr bwMode="auto">
          <a:xfrm>
            <a:off x="866775" y="1887856"/>
            <a:ext cx="7315200" cy="2853690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rtl="1" eaLnBrk="0"/>
            <a:r>
              <a:rPr lang="ar-EG" altLang="zh-CN" sz="5000" b="1" dirty="0">
                <a:solidFill>
                  <a:srgbClr val="002060"/>
                </a:solidFill>
                <a:ea typeface="Microsoft YaHei" pitchFamily="34" charset="-122"/>
              </a:rPr>
              <a:t>تمرين لكسر الحواجز</a:t>
            </a:r>
            <a:endParaRPr lang="ar-EG" altLang="zh-CN" sz="3600" b="1" dirty="0">
              <a:solidFill>
                <a:srgbClr val="002060"/>
              </a:solidFill>
              <a:ea typeface="Microsoft YaHei" pitchFamily="34" charset="-122"/>
            </a:endParaRPr>
          </a:p>
        </p:txBody>
      </p:sp>
      <p:sp>
        <p:nvSpPr>
          <p:cNvPr id="20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33465" y="2318384"/>
            <a:ext cx="6981825" cy="36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/>
          <a:p>
            <a:pPr algn="l" rtl="0"/>
            <a:endParaRPr lang="zh-CN" altLang="en-US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12851"/>
            <a:ext cx="1979712" cy="1745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5778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  <p:bldP spid="16" grpId="0" animBg="1" autoUpdateAnimBg="0"/>
      <p:bldP spid="2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3" descr="07CD1E3675BD4affA6CA63955D31575C# #AutoShape 3"/>
          <p:cNvSpPr>
            <a:spLocks noChangeArrowheads="1"/>
          </p:cNvSpPr>
          <p:nvPr/>
        </p:nvSpPr>
        <p:spPr bwMode="auto">
          <a:xfrm>
            <a:off x="762000" y="2059304"/>
            <a:ext cx="7524750" cy="2817496"/>
          </a:xfrm>
          <a:prstGeom prst="rect">
            <a:avLst/>
          </a:prstGeom>
          <a:solidFill>
            <a:schemeClr val="bg2">
              <a:lumMod val="60000"/>
              <a:lumOff val="40000"/>
              <a:alpha val="78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algn="l" rtl="0"/>
            <a:endParaRPr lang="zh-CN" altLang="en-US">
              <a:latin typeface="Calibri" pitchFamily="34" charset="0"/>
            </a:endParaRPr>
          </a:p>
        </p:txBody>
      </p:sp>
      <p:sp>
        <p:nvSpPr>
          <p:cNvPr id="16" name="AutoShape 3" descr="D8FCD644EF414d608FD23FABDBB2453F# #AutoShape 3"/>
          <p:cNvSpPr>
            <a:spLocks noChangeArrowheads="1"/>
          </p:cNvSpPr>
          <p:nvPr/>
        </p:nvSpPr>
        <p:spPr bwMode="auto">
          <a:xfrm>
            <a:off x="866775" y="1887856"/>
            <a:ext cx="7315200" cy="2853690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rtl="1" eaLnBrk="0"/>
            <a:r>
              <a:rPr lang="ar-EG" altLang="zh-CN" sz="5000" b="1" dirty="0">
                <a:solidFill>
                  <a:srgbClr val="002060"/>
                </a:solidFill>
                <a:ea typeface="Microsoft YaHei" pitchFamily="34" charset="-122"/>
              </a:rPr>
              <a:t>مدخل الى الادارة الحديثة</a:t>
            </a:r>
            <a:endParaRPr lang="ar-EG" altLang="zh-CN" sz="3600" b="1" dirty="0">
              <a:solidFill>
                <a:srgbClr val="002060"/>
              </a:solidFill>
              <a:ea typeface="Microsoft YaHei" pitchFamily="34" charset="-122"/>
            </a:endParaRPr>
          </a:p>
        </p:txBody>
      </p:sp>
      <p:sp>
        <p:nvSpPr>
          <p:cNvPr id="20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33465" y="2318384"/>
            <a:ext cx="6981825" cy="36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/>
          <a:p>
            <a:pPr algn="l" rtl="0"/>
            <a:endParaRPr lang="zh-CN" altLang="en-US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083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  <p:bldP spid="16" grpId="0" animBg="1" autoUpdateAnimBg="0"/>
      <p:bldP spid="2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4867841" y="1657027"/>
            <a:ext cx="319507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rtl="0"/>
            <a:endParaRPr lang="zh-CN" altLang="en-US" sz="160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724128" y="186904"/>
            <a:ext cx="3419872" cy="64807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EG" sz="3200" b="1" dirty="0">
                <a:solidFill>
                  <a:srgbClr val="7030A0"/>
                </a:solidFill>
                <a:latin typeface="Arial" charset="0"/>
              </a:rPr>
              <a:t>تعريف الإدارة</a:t>
            </a:r>
            <a:endParaRPr kumimoji="0" lang="ar-EG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525785" y="1484784"/>
            <a:ext cx="1791890" cy="1791890"/>
          </a:xfrm>
          <a:custGeom>
            <a:avLst/>
            <a:gdLst>
              <a:gd name="connsiteX0" fmla="*/ 0 w 1791890"/>
              <a:gd name="connsiteY0" fmla="*/ 895945 h 1791890"/>
              <a:gd name="connsiteX1" fmla="*/ 895945 w 1791890"/>
              <a:gd name="connsiteY1" fmla="*/ 0 h 1791890"/>
              <a:gd name="connsiteX2" fmla="*/ 1791890 w 1791890"/>
              <a:gd name="connsiteY2" fmla="*/ 895945 h 1791890"/>
              <a:gd name="connsiteX3" fmla="*/ 895945 w 1791890"/>
              <a:gd name="connsiteY3" fmla="*/ 1791890 h 1791890"/>
              <a:gd name="connsiteX4" fmla="*/ 0 w 1791890"/>
              <a:gd name="connsiteY4" fmla="*/ 895945 h 179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1890" h="1791890">
                <a:moveTo>
                  <a:pt x="0" y="895945"/>
                </a:moveTo>
                <a:cubicBezTo>
                  <a:pt x="0" y="401128"/>
                  <a:pt x="401128" y="0"/>
                  <a:pt x="895945" y="0"/>
                </a:cubicBezTo>
                <a:cubicBezTo>
                  <a:pt x="1390762" y="0"/>
                  <a:pt x="1791890" y="401128"/>
                  <a:pt x="1791890" y="895945"/>
                </a:cubicBezTo>
                <a:cubicBezTo>
                  <a:pt x="1791890" y="1390762"/>
                  <a:pt x="1390762" y="1791890"/>
                  <a:pt x="895945" y="1791890"/>
                </a:cubicBezTo>
                <a:cubicBezTo>
                  <a:pt x="401128" y="1791890"/>
                  <a:pt x="0" y="1390762"/>
                  <a:pt x="0" y="89594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61030" tIns="297976" rIns="361030" bIns="297976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b="1" kern="1200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الرقابة </a:t>
            </a:r>
            <a:endParaRPr lang="ar-EG" sz="2800" b="1" kern="1200" dirty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959298" y="1484784"/>
            <a:ext cx="1791890" cy="1791890"/>
          </a:xfrm>
          <a:custGeom>
            <a:avLst/>
            <a:gdLst>
              <a:gd name="connsiteX0" fmla="*/ 0 w 1791890"/>
              <a:gd name="connsiteY0" fmla="*/ 895945 h 1791890"/>
              <a:gd name="connsiteX1" fmla="*/ 895945 w 1791890"/>
              <a:gd name="connsiteY1" fmla="*/ 0 h 1791890"/>
              <a:gd name="connsiteX2" fmla="*/ 1791890 w 1791890"/>
              <a:gd name="connsiteY2" fmla="*/ 895945 h 1791890"/>
              <a:gd name="connsiteX3" fmla="*/ 895945 w 1791890"/>
              <a:gd name="connsiteY3" fmla="*/ 1791890 h 1791890"/>
              <a:gd name="connsiteX4" fmla="*/ 0 w 1791890"/>
              <a:gd name="connsiteY4" fmla="*/ 895945 h 179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1890" h="1791890">
                <a:moveTo>
                  <a:pt x="0" y="895945"/>
                </a:moveTo>
                <a:cubicBezTo>
                  <a:pt x="0" y="401128"/>
                  <a:pt x="401128" y="0"/>
                  <a:pt x="895945" y="0"/>
                </a:cubicBezTo>
                <a:cubicBezTo>
                  <a:pt x="1390762" y="0"/>
                  <a:pt x="1791890" y="401128"/>
                  <a:pt x="1791890" y="895945"/>
                </a:cubicBezTo>
                <a:cubicBezTo>
                  <a:pt x="1791890" y="1390762"/>
                  <a:pt x="1390762" y="1791890"/>
                  <a:pt x="895945" y="1791890"/>
                </a:cubicBezTo>
                <a:cubicBezTo>
                  <a:pt x="401128" y="1791890"/>
                  <a:pt x="0" y="1390762"/>
                  <a:pt x="0" y="89594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-6494362"/>
              <a:satOff val="-6398"/>
              <a:lumOff val="-11438"/>
              <a:alphaOff val="0"/>
            </a:schemeClr>
          </a:fillRef>
          <a:effectRef idx="0">
            <a:schemeClr val="accent5">
              <a:alpha val="50000"/>
              <a:hueOff val="-6494362"/>
              <a:satOff val="-6398"/>
              <a:lumOff val="-11438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61030" tIns="297976" rIns="361030" bIns="297976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b="1" kern="1200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القيادة </a:t>
            </a:r>
            <a:endParaRPr lang="ar-EG" sz="2800" b="1" kern="1200" dirty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392810" y="1484784"/>
            <a:ext cx="1791890" cy="1791890"/>
          </a:xfrm>
          <a:custGeom>
            <a:avLst/>
            <a:gdLst>
              <a:gd name="connsiteX0" fmla="*/ 0 w 1791890"/>
              <a:gd name="connsiteY0" fmla="*/ 895945 h 1791890"/>
              <a:gd name="connsiteX1" fmla="*/ 895945 w 1791890"/>
              <a:gd name="connsiteY1" fmla="*/ 0 h 1791890"/>
              <a:gd name="connsiteX2" fmla="*/ 1791890 w 1791890"/>
              <a:gd name="connsiteY2" fmla="*/ 895945 h 1791890"/>
              <a:gd name="connsiteX3" fmla="*/ 895945 w 1791890"/>
              <a:gd name="connsiteY3" fmla="*/ 1791890 h 1791890"/>
              <a:gd name="connsiteX4" fmla="*/ 0 w 1791890"/>
              <a:gd name="connsiteY4" fmla="*/ 895945 h 179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1890" h="1791890">
                <a:moveTo>
                  <a:pt x="0" y="895945"/>
                </a:moveTo>
                <a:cubicBezTo>
                  <a:pt x="0" y="401128"/>
                  <a:pt x="401128" y="0"/>
                  <a:pt x="895945" y="0"/>
                </a:cubicBezTo>
                <a:cubicBezTo>
                  <a:pt x="1390762" y="0"/>
                  <a:pt x="1791890" y="401128"/>
                  <a:pt x="1791890" y="895945"/>
                </a:cubicBezTo>
                <a:cubicBezTo>
                  <a:pt x="1791890" y="1390762"/>
                  <a:pt x="1390762" y="1791890"/>
                  <a:pt x="895945" y="1791890"/>
                </a:cubicBezTo>
                <a:cubicBezTo>
                  <a:pt x="401128" y="1791890"/>
                  <a:pt x="0" y="1390762"/>
                  <a:pt x="0" y="89594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-12988724"/>
              <a:satOff val="-12797"/>
              <a:lumOff val="-22877"/>
              <a:alphaOff val="0"/>
            </a:schemeClr>
          </a:fillRef>
          <a:effectRef idx="0">
            <a:schemeClr val="accent5">
              <a:alpha val="50000"/>
              <a:hueOff val="-12988724"/>
              <a:satOff val="-12797"/>
              <a:lumOff val="-22877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61030" tIns="297976" rIns="361030" bIns="297976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b="1" kern="1200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التنظيم </a:t>
            </a:r>
            <a:endParaRPr lang="ar-EG" sz="2800" b="1" kern="1200" dirty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826323" y="1484784"/>
            <a:ext cx="1791890" cy="1791890"/>
          </a:xfrm>
          <a:custGeom>
            <a:avLst/>
            <a:gdLst>
              <a:gd name="connsiteX0" fmla="*/ 0 w 1791890"/>
              <a:gd name="connsiteY0" fmla="*/ 895945 h 1791890"/>
              <a:gd name="connsiteX1" fmla="*/ 895945 w 1791890"/>
              <a:gd name="connsiteY1" fmla="*/ 0 h 1791890"/>
              <a:gd name="connsiteX2" fmla="*/ 1791890 w 1791890"/>
              <a:gd name="connsiteY2" fmla="*/ 895945 h 1791890"/>
              <a:gd name="connsiteX3" fmla="*/ 895945 w 1791890"/>
              <a:gd name="connsiteY3" fmla="*/ 1791890 h 1791890"/>
              <a:gd name="connsiteX4" fmla="*/ 0 w 1791890"/>
              <a:gd name="connsiteY4" fmla="*/ 895945 h 179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1890" h="1791890">
                <a:moveTo>
                  <a:pt x="0" y="895945"/>
                </a:moveTo>
                <a:cubicBezTo>
                  <a:pt x="0" y="401128"/>
                  <a:pt x="401128" y="0"/>
                  <a:pt x="895945" y="0"/>
                </a:cubicBezTo>
                <a:cubicBezTo>
                  <a:pt x="1390762" y="0"/>
                  <a:pt x="1791890" y="401128"/>
                  <a:pt x="1791890" y="895945"/>
                </a:cubicBezTo>
                <a:cubicBezTo>
                  <a:pt x="1791890" y="1390762"/>
                  <a:pt x="1390762" y="1791890"/>
                  <a:pt x="895945" y="1791890"/>
                </a:cubicBezTo>
                <a:cubicBezTo>
                  <a:pt x="401128" y="1791890"/>
                  <a:pt x="0" y="1390762"/>
                  <a:pt x="0" y="89594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-19483085"/>
              <a:satOff val="-19195"/>
              <a:lumOff val="-34315"/>
              <a:alphaOff val="0"/>
            </a:schemeClr>
          </a:fillRef>
          <a:effectRef idx="0">
            <a:schemeClr val="accent5">
              <a:alpha val="50000"/>
              <a:hueOff val="-19483085"/>
              <a:satOff val="-19195"/>
              <a:lumOff val="-34315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61030" tIns="297976" rIns="361030" bIns="297976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b="1" kern="1200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التخطيط </a:t>
            </a:r>
            <a:endParaRPr lang="ar-EG" sz="2800" b="1" kern="1200" dirty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1194" y="3424335"/>
            <a:ext cx="6151397" cy="2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3496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عرض على الشاشة (3:4)‏</PresentationFormat>
  <Paragraphs>55</Paragraphs>
  <Slides>10</Slides>
  <Notes>10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برنامج الادارة المتقدمة  والامتياز الادارى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برنامج الادارة المتقدمة  والامتياز الادارى</dc:title>
  <dc:creator>mr</dc:creator>
  <cp:lastModifiedBy>mr</cp:lastModifiedBy>
  <cp:revision>1</cp:revision>
  <dcterms:created xsi:type="dcterms:W3CDTF">2018-12-29T10:02:32Z</dcterms:created>
  <dcterms:modified xsi:type="dcterms:W3CDTF">2018-12-29T10:03:15Z</dcterms:modified>
</cp:coreProperties>
</file>