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4" d="100"/>
          <a:sy n="44" d="100"/>
        </p:scale>
        <p:origin x="-36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B1964112-786E-4315-B11B-647AE5109B20}"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28F903A-ACD4-425F-8601-F09B2423CD1F}"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1964112-786E-4315-B11B-647AE5109B20}"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28F903A-ACD4-425F-8601-F09B2423CD1F}"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1964112-786E-4315-B11B-647AE5109B20}"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28F903A-ACD4-425F-8601-F09B2423CD1F}"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1964112-786E-4315-B11B-647AE5109B20}"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28F903A-ACD4-425F-8601-F09B2423CD1F}"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1964112-786E-4315-B11B-647AE5109B20}"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28F903A-ACD4-425F-8601-F09B2423CD1F}"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1964112-786E-4315-B11B-647AE5109B20}"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28F903A-ACD4-425F-8601-F09B2423CD1F}"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B1964112-786E-4315-B11B-647AE5109B20}" type="datetimeFigureOut">
              <a:rPr lang="ar-SA" smtClean="0"/>
              <a:t>21/04/1440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328F903A-ACD4-425F-8601-F09B2423CD1F}"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B1964112-786E-4315-B11B-647AE5109B20}" type="datetimeFigureOut">
              <a:rPr lang="ar-SA" smtClean="0"/>
              <a:t>21/04/1440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328F903A-ACD4-425F-8601-F09B2423CD1F}"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1964112-786E-4315-B11B-647AE5109B20}" type="datetimeFigureOut">
              <a:rPr lang="ar-SA" smtClean="0"/>
              <a:t>21/04/1440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328F903A-ACD4-425F-8601-F09B2423CD1F}"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1964112-786E-4315-B11B-647AE5109B20}"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28F903A-ACD4-425F-8601-F09B2423CD1F}"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1964112-786E-4315-B11B-647AE5109B20}"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28F903A-ACD4-425F-8601-F09B2423CD1F}"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1964112-786E-4315-B11B-647AE5109B20}" type="datetimeFigureOut">
              <a:rPr lang="ar-SA" smtClean="0"/>
              <a:t>21/04/1440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28F903A-ACD4-425F-8601-F09B2423CD1F}"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p:cNvSpPr/>
          <p:nvPr/>
        </p:nvSpPr>
        <p:spPr bwMode="auto">
          <a:xfrm>
            <a:off x="4535996" y="4897963"/>
            <a:ext cx="576064" cy="504056"/>
          </a:xfrm>
          <a:prstGeom prst="heart">
            <a:avLst/>
          </a:prstGeom>
          <a:solidFill>
            <a:srgbClr val="FF7C8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6" name="Heart 5"/>
          <p:cNvSpPr/>
          <p:nvPr/>
        </p:nvSpPr>
        <p:spPr bwMode="auto">
          <a:xfrm>
            <a:off x="7511206" y="4163481"/>
            <a:ext cx="576064" cy="504056"/>
          </a:xfrm>
          <a:prstGeom prst="heart">
            <a:avLst/>
          </a:prstGeom>
          <a:solidFill>
            <a:srgbClr val="FF7C8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stretch>
            <a:fillRect/>
          </a:stretch>
        </p:blipFill>
        <p:spPr>
          <a:xfrm>
            <a:off x="3059832" y="1143000"/>
            <a:ext cx="5472608" cy="3420380"/>
          </a:xfrm>
          <a:prstGeom prst="ellipse">
            <a:avLst/>
          </a:prstGeom>
          <a:ln>
            <a:noFill/>
          </a:ln>
          <a:effectLst>
            <a:softEdge rad="112500"/>
          </a:effectLst>
        </p:spPr>
      </p:pic>
      <p:sp>
        <p:nvSpPr>
          <p:cNvPr id="12290" name="Rectangle 2"/>
          <p:cNvSpPr>
            <a:spLocks noGrp="1" noChangeArrowheads="1"/>
          </p:cNvSpPr>
          <p:nvPr>
            <p:ph type="title"/>
          </p:nvPr>
        </p:nvSpPr>
        <p:spPr>
          <a:xfrm>
            <a:off x="4552590" y="236917"/>
            <a:ext cx="5747594" cy="1143000"/>
          </a:xfrm>
        </p:spPr>
        <p:txBody>
          <a:bodyPr/>
          <a:lstStyle/>
          <a:p>
            <a:r>
              <a:rPr lang="ar-EG" altLang="ar-EG" sz="5400" b="1" dirty="0" smtClean="0">
                <a:solidFill>
                  <a:srgbClr val="C00000"/>
                </a:solidFill>
              </a:rPr>
              <a:t>اسرار الحب</a:t>
            </a:r>
            <a:endParaRPr lang="ar-EG" altLang="ar-EG" sz="5400" b="1" dirty="0">
              <a:solidFill>
                <a:srgbClr val="C00000"/>
              </a:solidFill>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07504" y="2598443"/>
            <a:ext cx="9036496" cy="1175252"/>
          </a:xfrm>
          <a:prstGeom prst="roundRect">
            <a:avLst/>
          </a:prstGeom>
          <a:solidFill>
            <a:srgbClr val="FF5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smtClean="0">
                <a:solidFill>
                  <a:schemeClr val="bg1"/>
                </a:solidFill>
              </a:rPr>
              <a:t>فالحب </a:t>
            </a:r>
            <a:r>
              <a:rPr lang="ar-EG" sz="2400" b="1" dirty="0">
                <a:solidFill>
                  <a:schemeClr val="bg1"/>
                </a:solidFill>
              </a:rPr>
              <a:t>المطلق (او كما يسميه البعض الحب الغير مشروط) </a:t>
            </a:r>
            <a:r>
              <a:rPr lang="ar-EG" sz="2400" b="1" dirty="0" smtClean="0">
                <a:solidFill>
                  <a:schemeClr val="bg1"/>
                </a:solidFill>
              </a:rPr>
              <a:t>هو </a:t>
            </a:r>
            <a:r>
              <a:rPr lang="ar-EG" sz="2400" b="1" dirty="0">
                <a:solidFill>
                  <a:schemeClr val="bg1"/>
                </a:solidFill>
              </a:rPr>
              <a:t>الذي تحبين فيه الاخرين دون القيود والشروط، انت تحبينهم كما هم ليس كما تريدين ان يكونوا</a:t>
            </a:r>
            <a:endParaRPr kumimoji="0" lang="ar-EG" sz="2400" b="1" i="0" u="none" strike="noStrike" cap="none" normalizeH="0" baseline="0" dirty="0" smtClean="0">
              <a:ln>
                <a:noFill/>
              </a:ln>
              <a:solidFill>
                <a:schemeClr val="bg1"/>
              </a:solidFill>
              <a:effectLst/>
            </a:endParaRPr>
          </a:p>
        </p:txBody>
      </p:sp>
      <p:sp>
        <p:nvSpPr>
          <p:cNvPr id="7" name="Rounded Rectangle 6"/>
          <p:cNvSpPr/>
          <p:nvPr/>
        </p:nvSpPr>
        <p:spPr bwMode="auto">
          <a:xfrm>
            <a:off x="107504" y="3873930"/>
            <a:ext cx="9036496" cy="1984771"/>
          </a:xfrm>
          <a:prstGeom prst="roundRect">
            <a:avLst/>
          </a:prstGeom>
          <a:solidFill>
            <a:srgbClr val="FF7C8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chemeClr val="bg1"/>
                </a:solidFill>
              </a:rPr>
              <a:t>اما الحب المشروط هو الذي يحمل في حناياه "إذا"..." احبك اذ اشتريت لي خاتما".." أحبك متي عملت الذي اطلبه منك".." لو كنت فقط تحسن سلوكك لحبيبتك". ان هذا هو الحب المشروط، والذي عادة ما نتلقاه في الطفولة دون وعي من الوالدين بخطورته، هذا النوع من الحب ينشئ نفوسا مشروطة تؤذي </a:t>
            </a:r>
            <a:r>
              <a:rPr lang="ar-EG" sz="2400" b="1" dirty="0" smtClean="0">
                <a:solidFill>
                  <a:schemeClr val="bg1"/>
                </a:solidFill>
              </a:rPr>
              <a:t>وتتأذي</a:t>
            </a:r>
            <a:endParaRPr lang="ar-EG" sz="2400" b="1" dirty="0">
              <a:solidFill>
                <a:schemeClr val="bg1"/>
              </a:solidFill>
            </a:endParaRPr>
          </a:p>
        </p:txBody>
      </p:sp>
      <p:sp>
        <p:nvSpPr>
          <p:cNvPr id="9" name="Wave 8"/>
          <p:cNvSpPr/>
          <p:nvPr/>
        </p:nvSpPr>
        <p:spPr>
          <a:xfrm>
            <a:off x="3113584" y="44624"/>
            <a:ext cx="3024336" cy="1224136"/>
          </a:xfrm>
          <a:prstGeom prst="wave">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800" b="1" kern="0" dirty="0">
                <a:solidFill>
                  <a:prstClr val="white"/>
                </a:solidFill>
                <a:latin typeface="Calibri"/>
              </a:rPr>
              <a:t>ان الحب نوعان </a:t>
            </a:r>
            <a:r>
              <a:rPr lang="ar-EG" sz="2800" b="1" kern="0" dirty="0" smtClean="0">
                <a:solidFill>
                  <a:prstClr val="white"/>
                </a:solidFill>
                <a:latin typeface="Calibri"/>
              </a:rPr>
              <a:t>رئيسان</a:t>
            </a:r>
            <a:endParaRPr kumimoji="0" lang="ar-EG" sz="2800" b="1"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endParaRPr>
          </a:p>
        </p:txBody>
      </p:sp>
      <p:sp>
        <p:nvSpPr>
          <p:cNvPr id="10" name="Left Arrow 9"/>
          <p:cNvSpPr/>
          <p:nvPr/>
        </p:nvSpPr>
        <p:spPr bwMode="auto">
          <a:xfrm>
            <a:off x="5220072" y="1546547"/>
            <a:ext cx="3528392" cy="1126369"/>
          </a:xfrm>
          <a:prstGeom prst="leftArrow">
            <a:avLst/>
          </a:prstGeom>
          <a:solidFill>
            <a:srgbClr val="FF7C8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r>
              <a:rPr lang="ar-EG" sz="2400" b="1" dirty="0">
                <a:solidFill>
                  <a:srgbClr val="002060"/>
                </a:solidFill>
              </a:rPr>
              <a:t>الحب المطلق والحب المشروط</a:t>
            </a:r>
            <a:endParaRPr kumimoji="0" lang="ar-EG" sz="2400" b="1" i="0" u="none" strike="noStrike" cap="none" normalizeH="0" baseline="0" dirty="0" smtClean="0">
              <a:ln>
                <a:noFill/>
              </a:ln>
              <a:solidFill>
                <a:srgbClr val="002060"/>
              </a:solidFill>
              <a:effectLst/>
            </a:endParaRPr>
          </a:p>
        </p:txBody>
      </p:sp>
      <p:pic>
        <p:nvPicPr>
          <p:cNvPr id="11" name="Picture 10"/>
          <p:cNvPicPr>
            <a:picLocks noChangeAspect="1"/>
          </p:cNvPicPr>
          <p:nvPr/>
        </p:nvPicPr>
        <p:blipFill>
          <a:blip r:embed="rId2" cstate="print"/>
          <a:stretch>
            <a:fillRect/>
          </a:stretch>
        </p:blipFill>
        <p:spPr>
          <a:xfrm>
            <a:off x="141834" y="1090164"/>
            <a:ext cx="1944215" cy="14581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11"/>
          <p:cNvPicPr>
            <a:picLocks noChangeAspect="1"/>
          </p:cNvPicPr>
          <p:nvPr/>
        </p:nvPicPr>
        <p:blipFill>
          <a:blip r:embed="rId3" cstate="print"/>
          <a:stretch>
            <a:fillRect/>
          </a:stretch>
        </p:blipFill>
        <p:spPr>
          <a:xfrm>
            <a:off x="141834" y="5196602"/>
            <a:ext cx="2399928" cy="13499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Heart 12"/>
          <p:cNvSpPr/>
          <p:nvPr/>
        </p:nvSpPr>
        <p:spPr bwMode="auto">
          <a:xfrm>
            <a:off x="2339751" y="1568439"/>
            <a:ext cx="576064" cy="504056"/>
          </a:xfrm>
          <a:prstGeom prst="heart">
            <a:avLst/>
          </a:prstGeom>
          <a:solidFill>
            <a:srgbClr val="FF7C8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4" name="Heart 13"/>
          <p:cNvSpPr/>
          <p:nvPr/>
        </p:nvSpPr>
        <p:spPr bwMode="auto">
          <a:xfrm>
            <a:off x="6696236" y="942256"/>
            <a:ext cx="576064" cy="504056"/>
          </a:xfrm>
          <a:prstGeom prst="heart">
            <a:avLst/>
          </a:prstGeom>
          <a:solidFill>
            <a:srgbClr val="FF7C8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87637867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7"/>
          <p:cNvSpPr>
            <a:spLocks noChangeArrowheads="1"/>
          </p:cNvSpPr>
          <p:nvPr/>
        </p:nvSpPr>
        <p:spPr bwMode="auto">
          <a:xfrm>
            <a:off x="2821931" y="1393747"/>
            <a:ext cx="4630390" cy="66892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29" tIns="45714" rIns="91429" bIns="45714" anchor="ctr"/>
          <a:lstStyle/>
          <a:p>
            <a:pPr algn="ctr" rtl="1"/>
            <a:r>
              <a:rPr lang="ar-EG" sz="2358" b="1" dirty="0">
                <a:latin typeface="Verdana" panose="020B0604030504040204" pitchFamily="34" charset="0"/>
                <a:ea typeface="HY헤드라인M" pitchFamily="2" charset="-127"/>
              </a:rPr>
              <a:t>الإلتزام بوقت البرنامج وفترات الاستراحة</a:t>
            </a:r>
          </a:p>
          <a:p>
            <a:pPr algn="ctr" rtl="1"/>
            <a:r>
              <a:rPr lang="ar-EG" sz="2358" b="1" dirty="0">
                <a:latin typeface="Verdana" panose="020B0604030504040204" pitchFamily="34" charset="0"/>
                <a:ea typeface="HY헤드라인M" pitchFamily="2" charset="-127"/>
              </a:rPr>
              <a:t> دليل وعيك</a:t>
            </a:r>
            <a:endParaRPr lang="en-GB" sz="2358" b="1" dirty="0">
              <a:latin typeface="Verdana" panose="020B0604030504040204" pitchFamily="34" charset="0"/>
              <a:ea typeface="HY헤드라인M" pitchFamily="2" charset="-127"/>
            </a:endParaRPr>
          </a:p>
        </p:txBody>
      </p:sp>
      <p:sp>
        <p:nvSpPr>
          <p:cNvPr id="33" name="AutoShape 7"/>
          <p:cNvSpPr>
            <a:spLocks noChangeArrowheads="1"/>
          </p:cNvSpPr>
          <p:nvPr/>
        </p:nvSpPr>
        <p:spPr bwMode="auto">
          <a:xfrm>
            <a:off x="2811601" y="2507347"/>
            <a:ext cx="4630390" cy="66892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29" tIns="45714" rIns="91429" bIns="45714" anchor="ctr"/>
          <a:lstStyle/>
          <a:p>
            <a:pPr algn="ctr" rtl="1"/>
            <a:r>
              <a:rPr lang="ar-EG" sz="2358" b="1">
                <a:latin typeface="Verdana" panose="020B0604030504040204" pitchFamily="34" charset="0"/>
                <a:ea typeface="HY헤드라인M" pitchFamily="2" charset="-127"/>
              </a:rPr>
              <a:t>لاتدع هاتفك </a:t>
            </a:r>
            <a:r>
              <a:rPr lang="ar-EG" sz="2358" b="1" dirty="0">
                <a:latin typeface="Verdana" panose="020B0604030504040204" pitchFamily="34" charset="0"/>
                <a:ea typeface="HY헤드라인M" pitchFamily="2" charset="-127"/>
              </a:rPr>
              <a:t>المتنقل يشوش أفكار من حولك</a:t>
            </a:r>
            <a:endParaRPr lang="ar-SA" sz="2358" b="1" dirty="0">
              <a:latin typeface="Verdana" panose="020B0604030504040204" pitchFamily="34" charset="0"/>
              <a:ea typeface="HY헤드라인M" pitchFamily="2" charset="-127"/>
            </a:endParaRPr>
          </a:p>
        </p:txBody>
      </p:sp>
      <p:sp>
        <p:nvSpPr>
          <p:cNvPr id="34" name="AutoShape 7"/>
          <p:cNvSpPr>
            <a:spLocks noChangeArrowheads="1"/>
          </p:cNvSpPr>
          <p:nvPr/>
        </p:nvSpPr>
        <p:spPr bwMode="auto">
          <a:xfrm>
            <a:off x="2801271" y="3620947"/>
            <a:ext cx="4630390" cy="66892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29" tIns="45714" rIns="91429" bIns="45714" anchor="ctr"/>
          <a:lstStyle/>
          <a:p>
            <a:pPr algn="ctr" rtl="1"/>
            <a:r>
              <a:rPr lang="ar-EG" sz="2358" b="1" dirty="0">
                <a:latin typeface="Verdana" panose="020B0604030504040204" pitchFamily="34" charset="0"/>
                <a:ea typeface="HY헤드라인M" pitchFamily="2" charset="-127"/>
              </a:rPr>
              <a:t>الأسئلة والنقاش متاحة في محتوى البرنامج</a:t>
            </a:r>
            <a:endParaRPr lang="ar-SA" sz="2358" b="1" dirty="0">
              <a:latin typeface="Verdana" panose="020B0604030504040204" pitchFamily="34" charset="0"/>
              <a:ea typeface="HY헤드라인M" pitchFamily="2" charset="-127"/>
            </a:endParaRPr>
          </a:p>
        </p:txBody>
      </p:sp>
      <p:sp>
        <p:nvSpPr>
          <p:cNvPr id="35" name="AutoShape 7"/>
          <p:cNvSpPr>
            <a:spLocks noChangeArrowheads="1"/>
          </p:cNvSpPr>
          <p:nvPr/>
        </p:nvSpPr>
        <p:spPr bwMode="auto">
          <a:xfrm>
            <a:off x="2790941" y="4734547"/>
            <a:ext cx="4630390" cy="66892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29" tIns="45714" rIns="91429" bIns="45714" anchor="ctr"/>
          <a:lstStyle/>
          <a:p>
            <a:pPr algn="ctr" rtl="1"/>
            <a:r>
              <a:rPr lang="ar-EG" sz="2358" b="1" dirty="0">
                <a:latin typeface="Verdana" panose="020B0604030504040204" pitchFamily="34" charset="0"/>
                <a:ea typeface="HY헤드라인M" pitchFamily="2" charset="-127"/>
              </a:rPr>
              <a:t>إبتسامتك و تعاونك دليل حب العمل الجماعي</a:t>
            </a:r>
            <a:endParaRPr lang="ar-SA" sz="2358" b="1" dirty="0">
              <a:latin typeface="Verdana" panose="020B0604030504040204" pitchFamily="34" charset="0"/>
              <a:ea typeface="HY헤드라인M" pitchFamily="2" charset="-127"/>
            </a:endParaRPr>
          </a:p>
        </p:txBody>
      </p:sp>
      <p:sp>
        <p:nvSpPr>
          <p:cNvPr id="36" name="AutoShape 7"/>
          <p:cNvSpPr>
            <a:spLocks noChangeArrowheads="1"/>
          </p:cNvSpPr>
          <p:nvPr/>
        </p:nvSpPr>
        <p:spPr bwMode="auto">
          <a:xfrm>
            <a:off x="2780611" y="5848147"/>
            <a:ext cx="4630390" cy="66892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29" tIns="45714" rIns="91429" bIns="45714" anchor="ctr"/>
          <a:lstStyle/>
          <a:p>
            <a:pPr algn="ctr" rtl="1"/>
            <a:r>
              <a:rPr lang="ar-EG" sz="2358" b="1" dirty="0">
                <a:latin typeface="Verdana" panose="020B0604030504040204" pitchFamily="34" charset="0"/>
                <a:ea typeface="HY헤드라인M" pitchFamily="2" charset="-127"/>
              </a:rPr>
              <a:t>تأقلمك مع المدرب و تنفيذ التمارين يسهل</a:t>
            </a:r>
          </a:p>
          <a:p>
            <a:pPr algn="ctr" rtl="1"/>
            <a:r>
              <a:rPr lang="ar-EG" sz="2358" b="1" dirty="0">
                <a:latin typeface="Verdana" panose="020B0604030504040204" pitchFamily="34" charset="0"/>
                <a:ea typeface="HY헤드라인M" pitchFamily="2" charset="-127"/>
              </a:rPr>
              <a:t> استيعاب المادة العلمية</a:t>
            </a:r>
            <a:endParaRPr lang="ar-SA" sz="2358" b="1" dirty="0">
              <a:latin typeface="Verdana" panose="020B0604030504040204" pitchFamily="34" charset="0"/>
              <a:ea typeface="HY헤드라인M" pitchFamily="2" charset="-127"/>
            </a:endParaRPr>
          </a:p>
        </p:txBody>
      </p:sp>
      <p:pic>
        <p:nvPicPr>
          <p:cNvPr id="37" name="Picture 6" descr="F:\دينى\work\صور\15460_IPhone_Locked.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0620" y="2127213"/>
            <a:ext cx="1143000" cy="12952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38" name="Picture 8" descr="F:\دينى\work\صور\imagتe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08721" y="3270094"/>
            <a:ext cx="1155607" cy="12952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39" name="Picture 3" descr="F:\دينى\work\صور\إدارة الوقت.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61120" y="984333"/>
            <a:ext cx="1061940" cy="12952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40" name="Picture 9" descr="F:\دينى\work\صور\848484.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88541" y="5479661"/>
            <a:ext cx="1107160" cy="13333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41" name="Picture 2" descr="F:\دينى\work\صور\kid-smail.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356320" y="4412974"/>
            <a:ext cx="1302880" cy="12879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sp>
        <p:nvSpPr>
          <p:cNvPr id="13" name="Text Box 4"/>
          <p:cNvSpPr txBox="1">
            <a:spLocks noChangeArrowheads="1"/>
          </p:cNvSpPr>
          <p:nvPr/>
        </p:nvSpPr>
        <p:spPr bwMode="auto">
          <a:xfrm>
            <a:off x="3923928" y="308850"/>
            <a:ext cx="7935840" cy="63438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66" b="1" dirty="0">
                <a:solidFill>
                  <a:srgbClr val="FF0000"/>
                </a:solidFill>
                <a:latin typeface="Arial Black" pitchFamily="34" charset="0"/>
              </a:rPr>
              <a:t>الاتفاقيات</a:t>
            </a:r>
            <a:endParaRPr lang="en-US" sz="3266" b="1" dirty="0">
              <a:solidFill>
                <a:srgbClr val="FF0000"/>
              </a:solidFill>
              <a:latin typeface="Arial Black" pitchFamily="34" charset="0"/>
            </a:endParaRPr>
          </a:p>
        </p:txBody>
      </p:sp>
    </p:spTree>
    <p:extLst>
      <p:ext uri="{BB962C8B-B14F-4D97-AF65-F5344CB8AC3E}">
        <p14:creationId xmlns="" xmlns:p14="http://schemas.microsoft.com/office/powerpoint/2010/main" val="331450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par>
                                <p:cTn id="11" presetID="3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1000" fill="hold"/>
                                        <p:tgtEl>
                                          <p:spTgt spid="33"/>
                                        </p:tgtEl>
                                        <p:attrNameLst>
                                          <p:attrName>ppt_w</p:attrName>
                                        </p:attrNameLst>
                                      </p:cBhvr>
                                      <p:tavLst>
                                        <p:tav tm="0">
                                          <p:val>
                                            <p:fltVal val="0"/>
                                          </p:val>
                                        </p:tav>
                                        <p:tav tm="100000">
                                          <p:val>
                                            <p:strVal val="#ppt_w"/>
                                          </p:val>
                                        </p:tav>
                                      </p:tavLst>
                                    </p:anim>
                                    <p:anim calcmode="lin" valueType="num">
                                      <p:cBhvr>
                                        <p:cTn id="22" dur="1000" fill="hold"/>
                                        <p:tgtEl>
                                          <p:spTgt spid="33"/>
                                        </p:tgtEl>
                                        <p:attrNameLst>
                                          <p:attrName>ppt_h</p:attrName>
                                        </p:attrNameLst>
                                      </p:cBhvr>
                                      <p:tavLst>
                                        <p:tav tm="0">
                                          <p:val>
                                            <p:fltVal val="0"/>
                                          </p:val>
                                        </p:tav>
                                        <p:tav tm="100000">
                                          <p:val>
                                            <p:strVal val="#ppt_h"/>
                                          </p:val>
                                        </p:tav>
                                      </p:tavLst>
                                    </p:anim>
                                    <p:anim calcmode="lin" valueType="num">
                                      <p:cBhvr>
                                        <p:cTn id="23" dur="1000" fill="hold"/>
                                        <p:tgtEl>
                                          <p:spTgt spid="33"/>
                                        </p:tgtEl>
                                        <p:attrNameLst>
                                          <p:attrName>style.rotation</p:attrName>
                                        </p:attrNameLst>
                                      </p:cBhvr>
                                      <p:tavLst>
                                        <p:tav tm="0">
                                          <p:val>
                                            <p:fltVal val="90"/>
                                          </p:val>
                                        </p:tav>
                                        <p:tav tm="100000">
                                          <p:val>
                                            <p:fltVal val="0"/>
                                          </p:val>
                                        </p:tav>
                                      </p:tavLst>
                                    </p:anim>
                                    <p:animEffect transition="in" filter="fade">
                                      <p:cBhvr>
                                        <p:cTn id="24" dur="1000"/>
                                        <p:tgtEl>
                                          <p:spTgt spid="33"/>
                                        </p:tgtEl>
                                      </p:cBhvr>
                                    </p:animEffect>
                                  </p:childTnLst>
                                </p:cTn>
                              </p:par>
                              <p:par>
                                <p:cTn id="25" presetID="3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1000" fill="hold"/>
                                        <p:tgtEl>
                                          <p:spTgt spid="37"/>
                                        </p:tgtEl>
                                        <p:attrNameLst>
                                          <p:attrName>ppt_w</p:attrName>
                                        </p:attrNameLst>
                                      </p:cBhvr>
                                      <p:tavLst>
                                        <p:tav tm="0">
                                          <p:val>
                                            <p:fltVal val="0"/>
                                          </p:val>
                                        </p:tav>
                                        <p:tav tm="100000">
                                          <p:val>
                                            <p:strVal val="#ppt_w"/>
                                          </p:val>
                                        </p:tav>
                                      </p:tavLst>
                                    </p:anim>
                                    <p:anim calcmode="lin" valueType="num">
                                      <p:cBhvr>
                                        <p:cTn id="28" dur="1000" fill="hold"/>
                                        <p:tgtEl>
                                          <p:spTgt spid="37"/>
                                        </p:tgtEl>
                                        <p:attrNameLst>
                                          <p:attrName>ppt_h</p:attrName>
                                        </p:attrNameLst>
                                      </p:cBhvr>
                                      <p:tavLst>
                                        <p:tav tm="0">
                                          <p:val>
                                            <p:fltVal val="0"/>
                                          </p:val>
                                        </p:tav>
                                        <p:tav tm="100000">
                                          <p:val>
                                            <p:strVal val="#ppt_h"/>
                                          </p:val>
                                        </p:tav>
                                      </p:tavLst>
                                    </p:anim>
                                    <p:anim calcmode="lin" valueType="num">
                                      <p:cBhvr>
                                        <p:cTn id="29" dur="1000" fill="hold"/>
                                        <p:tgtEl>
                                          <p:spTgt spid="37"/>
                                        </p:tgtEl>
                                        <p:attrNameLst>
                                          <p:attrName>style.rotation</p:attrName>
                                        </p:attrNameLst>
                                      </p:cBhvr>
                                      <p:tavLst>
                                        <p:tav tm="0">
                                          <p:val>
                                            <p:fltVal val="90"/>
                                          </p:val>
                                        </p:tav>
                                        <p:tav tm="100000">
                                          <p:val>
                                            <p:fltVal val="0"/>
                                          </p:val>
                                        </p:tav>
                                      </p:tavLst>
                                    </p:anim>
                                    <p:animEffect transition="in" filter="fade">
                                      <p:cBhvr>
                                        <p:cTn id="30" dur="10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1000" fill="hold"/>
                                        <p:tgtEl>
                                          <p:spTgt spid="34"/>
                                        </p:tgtEl>
                                        <p:attrNameLst>
                                          <p:attrName>ppt_w</p:attrName>
                                        </p:attrNameLst>
                                      </p:cBhvr>
                                      <p:tavLst>
                                        <p:tav tm="0">
                                          <p:val>
                                            <p:fltVal val="0"/>
                                          </p:val>
                                        </p:tav>
                                        <p:tav tm="100000">
                                          <p:val>
                                            <p:strVal val="#ppt_w"/>
                                          </p:val>
                                        </p:tav>
                                      </p:tavLst>
                                    </p:anim>
                                    <p:anim calcmode="lin" valueType="num">
                                      <p:cBhvr>
                                        <p:cTn id="36" dur="1000" fill="hold"/>
                                        <p:tgtEl>
                                          <p:spTgt spid="34"/>
                                        </p:tgtEl>
                                        <p:attrNameLst>
                                          <p:attrName>ppt_h</p:attrName>
                                        </p:attrNameLst>
                                      </p:cBhvr>
                                      <p:tavLst>
                                        <p:tav tm="0">
                                          <p:val>
                                            <p:fltVal val="0"/>
                                          </p:val>
                                        </p:tav>
                                        <p:tav tm="100000">
                                          <p:val>
                                            <p:strVal val="#ppt_h"/>
                                          </p:val>
                                        </p:tav>
                                      </p:tavLst>
                                    </p:anim>
                                    <p:anim calcmode="lin" valueType="num">
                                      <p:cBhvr>
                                        <p:cTn id="37" dur="1000" fill="hold"/>
                                        <p:tgtEl>
                                          <p:spTgt spid="34"/>
                                        </p:tgtEl>
                                        <p:attrNameLst>
                                          <p:attrName>style.rotation</p:attrName>
                                        </p:attrNameLst>
                                      </p:cBhvr>
                                      <p:tavLst>
                                        <p:tav tm="0">
                                          <p:val>
                                            <p:fltVal val="90"/>
                                          </p:val>
                                        </p:tav>
                                        <p:tav tm="100000">
                                          <p:val>
                                            <p:fltVal val="0"/>
                                          </p:val>
                                        </p:tav>
                                      </p:tavLst>
                                    </p:anim>
                                    <p:animEffect transition="in" filter="fade">
                                      <p:cBhvr>
                                        <p:cTn id="38" dur="1000"/>
                                        <p:tgtEl>
                                          <p:spTgt spid="34"/>
                                        </p:tgtEl>
                                      </p:cBhvr>
                                    </p:animEffect>
                                  </p:childTnLst>
                                </p:cTn>
                              </p:par>
                              <p:par>
                                <p:cTn id="39" presetID="3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fltVal val="0"/>
                                          </p:val>
                                        </p:tav>
                                        <p:tav tm="100000">
                                          <p:val>
                                            <p:strVal val="#ppt_w"/>
                                          </p:val>
                                        </p:tav>
                                      </p:tavLst>
                                    </p:anim>
                                    <p:anim calcmode="lin" valueType="num">
                                      <p:cBhvr>
                                        <p:cTn id="42" dur="1000" fill="hold"/>
                                        <p:tgtEl>
                                          <p:spTgt spid="38"/>
                                        </p:tgtEl>
                                        <p:attrNameLst>
                                          <p:attrName>ppt_h</p:attrName>
                                        </p:attrNameLst>
                                      </p:cBhvr>
                                      <p:tavLst>
                                        <p:tav tm="0">
                                          <p:val>
                                            <p:fltVal val="0"/>
                                          </p:val>
                                        </p:tav>
                                        <p:tav tm="100000">
                                          <p:val>
                                            <p:strVal val="#ppt_h"/>
                                          </p:val>
                                        </p:tav>
                                      </p:tavLst>
                                    </p:anim>
                                    <p:anim calcmode="lin" valueType="num">
                                      <p:cBhvr>
                                        <p:cTn id="43" dur="1000" fill="hold"/>
                                        <p:tgtEl>
                                          <p:spTgt spid="38"/>
                                        </p:tgtEl>
                                        <p:attrNameLst>
                                          <p:attrName>style.rotation</p:attrName>
                                        </p:attrNameLst>
                                      </p:cBhvr>
                                      <p:tavLst>
                                        <p:tav tm="0">
                                          <p:val>
                                            <p:fltVal val="90"/>
                                          </p:val>
                                        </p:tav>
                                        <p:tav tm="100000">
                                          <p:val>
                                            <p:fltVal val="0"/>
                                          </p:val>
                                        </p:tav>
                                      </p:tavLst>
                                    </p:anim>
                                    <p:animEffect transition="in" filter="fade">
                                      <p:cBhvr>
                                        <p:cTn id="44" dur="10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1000" fill="hold"/>
                                        <p:tgtEl>
                                          <p:spTgt spid="35"/>
                                        </p:tgtEl>
                                        <p:attrNameLst>
                                          <p:attrName>ppt_w</p:attrName>
                                        </p:attrNameLst>
                                      </p:cBhvr>
                                      <p:tavLst>
                                        <p:tav tm="0">
                                          <p:val>
                                            <p:fltVal val="0"/>
                                          </p:val>
                                        </p:tav>
                                        <p:tav tm="100000">
                                          <p:val>
                                            <p:strVal val="#ppt_w"/>
                                          </p:val>
                                        </p:tav>
                                      </p:tavLst>
                                    </p:anim>
                                    <p:anim calcmode="lin" valueType="num">
                                      <p:cBhvr>
                                        <p:cTn id="50" dur="1000" fill="hold"/>
                                        <p:tgtEl>
                                          <p:spTgt spid="35"/>
                                        </p:tgtEl>
                                        <p:attrNameLst>
                                          <p:attrName>ppt_h</p:attrName>
                                        </p:attrNameLst>
                                      </p:cBhvr>
                                      <p:tavLst>
                                        <p:tav tm="0">
                                          <p:val>
                                            <p:fltVal val="0"/>
                                          </p:val>
                                        </p:tav>
                                        <p:tav tm="100000">
                                          <p:val>
                                            <p:strVal val="#ppt_h"/>
                                          </p:val>
                                        </p:tav>
                                      </p:tavLst>
                                    </p:anim>
                                    <p:anim calcmode="lin" valueType="num">
                                      <p:cBhvr>
                                        <p:cTn id="51" dur="1000" fill="hold"/>
                                        <p:tgtEl>
                                          <p:spTgt spid="35"/>
                                        </p:tgtEl>
                                        <p:attrNameLst>
                                          <p:attrName>style.rotation</p:attrName>
                                        </p:attrNameLst>
                                      </p:cBhvr>
                                      <p:tavLst>
                                        <p:tav tm="0">
                                          <p:val>
                                            <p:fltVal val="90"/>
                                          </p:val>
                                        </p:tav>
                                        <p:tav tm="100000">
                                          <p:val>
                                            <p:fltVal val="0"/>
                                          </p:val>
                                        </p:tav>
                                      </p:tavLst>
                                    </p:anim>
                                    <p:animEffect transition="in" filter="fade">
                                      <p:cBhvr>
                                        <p:cTn id="52" dur="1000"/>
                                        <p:tgtEl>
                                          <p:spTgt spid="35"/>
                                        </p:tgtEl>
                                      </p:cBhvr>
                                    </p:animEffect>
                                  </p:childTnLst>
                                </p:cTn>
                              </p:par>
                              <p:par>
                                <p:cTn id="53" presetID="31"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p:cTn id="55" dur="1000" fill="hold"/>
                                        <p:tgtEl>
                                          <p:spTgt spid="41"/>
                                        </p:tgtEl>
                                        <p:attrNameLst>
                                          <p:attrName>ppt_w</p:attrName>
                                        </p:attrNameLst>
                                      </p:cBhvr>
                                      <p:tavLst>
                                        <p:tav tm="0">
                                          <p:val>
                                            <p:fltVal val="0"/>
                                          </p:val>
                                        </p:tav>
                                        <p:tav tm="100000">
                                          <p:val>
                                            <p:strVal val="#ppt_w"/>
                                          </p:val>
                                        </p:tav>
                                      </p:tavLst>
                                    </p:anim>
                                    <p:anim calcmode="lin" valueType="num">
                                      <p:cBhvr>
                                        <p:cTn id="56" dur="1000" fill="hold"/>
                                        <p:tgtEl>
                                          <p:spTgt spid="41"/>
                                        </p:tgtEl>
                                        <p:attrNameLst>
                                          <p:attrName>ppt_h</p:attrName>
                                        </p:attrNameLst>
                                      </p:cBhvr>
                                      <p:tavLst>
                                        <p:tav tm="0">
                                          <p:val>
                                            <p:fltVal val="0"/>
                                          </p:val>
                                        </p:tav>
                                        <p:tav tm="100000">
                                          <p:val>
                                            <p:strVal val="#ppt_h"/>
                                          </p:val>
                                        </p:tav>
                                      </p:tavLst>
                                    </p:anim>
                                    <p:anim calcmode="lin" valueType="num">
                                      <p:cBhvr>
                                        <p:cTn id="57" dur="1000" fill="hold"/>
                                        <p:tgtEl>
                                          <p:spTgt spid="41"/>
                                        </p:tgtEl>
                                        <p:attrNameLst>
                                          <p:attrName>style.rotation</p:attrName>
                                        </p:attrNameLst>
                                      </p:cBhvr>
                                      <p:tavLst>
                                        <p:tav tm="0">
                                          <p:val>
                                            <p:fltVal val="90"/>
                                          </p:val>
                                        </p:tav>
                                        <p:tav tm="100000">
                                          <p:val>
                                            <p:fltVal val="0"/>
                                          </p:val>
                                        </p:tav>
                                      </p:tavLst>
                                    </p:anim>
                                    <p:animEffect transition="in" filter="fade">
                                      <p:cBhvr>
                                        <p:cTn id="58" dur="10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1000" fill="hold"/>
                                        <p:tgtEl>
                                          <p:spTgt spid="36"/>
                                        </p:tgtEl>
                                        <p:attrNameLst>
                                          <p:attrName>ppt_w</p:attrName>
                                        </p:attrNameLst>
                                      </p:cBhvr>
                                      <p:tavLst>
                                        <p:tav tm="0">
                                          <p:val>
                                            <p:fltVal val="0"/>
                                          </p:val>
                                        </p:tav>
                                        <p:tav tm="100000">
                                          <p:val>
                                            <p:strVal val="#ppt_w"/>
                                          </p:val>
                                        </p:tav>
                                      </p:tavLst>
                                    </p:anim>
                                    <p:anim calcmode="lin" valueType="num">
                                      <p:cBhvr>
                                        <p:cTn id="64" dur="1000" fill="hold"/>
                                        <p:tgtEl>
                                          <p:spTgt spid="36"/>
                                        </p:tgtEl>
                                        <p:attrNameLst>
                                          <p:attrName>ppt_h</p:attrName>
                                        </p:attrNameLst>
                                      </p:cBhvr>
                                      <p:tavLst>
                                        <p:tav tm="0">
                                          <p:val>
                                            <p:fltVal val="0"/>
                                          </p:val>
                                        </p:tav>
                                        <p:tav tm="100000">
                                          <p:val>
                                            <p:strVal val="#ppt_h"/>
                                          </p:val>
                                        </p:tav>
                                      </p:tavLst>
                                    </p:anim>
                                    <p:anim calcmode="lin" valueType="num">
                                      <p:cBhvr>
                                        <p:cTn id="65" dur="1000" fill="hold"/>
                                        <p:tgtEl>
                                          <p:spTgt spid="36"/>
                                        </p:tgtEl>
                                        <p:attrNameLst>
                                          <p:attrName>style.rotation</p:attrName>
                                        </p:attrNameLst>
                                      </p:cBhvr>
                                      <p:tavLst>
                                        <p:tav tm="0">
                                          <p:val>
                                            <p:fltVal val="90"/>
                                          </p:val>
                                        </p:tav>
                                        <p:tav tm="100000">
                                          <p:val>
                                            <p:fltVal val="0"/>
                                          </p:val>
                                        </p:tav>
                                      </p:tavLst>
                                    </p:anim>
                                    <p:animEffect transition="in" filter="fade">
                                      <p:cBhvr>
                                        <p:cTn id="66" dur="1000"/>
                                        <p:tgtEl>
                                          <p:spTgt spid="36"/>
                                        </p:tgtEl>
                                      </p:cBhvr>
                                    </p:animEffect>
                                  </p:childTnLst>
                                </p:cTn>
                              </p:par>
                              <p:par>
                                <p:cTn id="67" presetID="31" presetClass="entr" presetSubtype="0"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p:cTn id="69" dur="1000" fill="hold"/>
                                        <p:tgtEl>
                                          <p:spTgt spid="40"/>
                                        </p:tgtEl>
                                        <p:attrNameLst>
                                          <p:attrName>ppt_w</p:attrName>
                                        </p:attrNameLst>
                                      </p:cBhvr>
                                      <p:tavLst>
                                        <p:tav tm="0">
                                          <p:val>
                                            <p:fltVal val="0"/>
                                          </p:val>
                                        </p:tav>
                                        <p:tav tm="100000">
                                          <p:val>
                                            <p:strVal val="#ppt_w"/>
                                          </p:val>
                                        </p:tav>
                                      </p:tavLst>
                                    </p:anim>
                                    <p:anim calcmode="lin" valueType="num">
                                      <p:cBhvr>
                                        <p:cTn id="70" dur="1000" fill="hold"/>
                                        <p:tgtEl>
                                          <p:spTgt spid="40"/>
                                        </p:tgtEl>
                                        <p:attrNameLst>
                                          <p:attrName>ppt_h</p:attrName>
                                        </p:attrNameLst>
                                      </p:cBhvr>
                                      <p:tavLst>
                                        <p:tav tm="0">
                                          <p:val>
                                            <p:fltVal val="0"/>
                                          </p:val>
                                        </p:tav>
                                        <p:tav tm="100000">
                                          <p:val>
                                            <p:strVal val="#ppt_h"/>
                                          </p:val>
                                        </p:tav>
                                      </p:tavLst>
                                    </p:anim>
                                    <p:anim calcmode="lin" valueType="num">
                                      <p:cBhvr>
                                        <p:cTn id="71" dur="1000" fill="hold"/>
                                        <p:tgtEl>
                                          <p:spTgt spid="40"/>
                                        </p:tgtEl>
                                        <p:attrNameLst>
                                          <p:attrName>style.rotation</p:attrName>
                                        </p:attrNameLst>
                                      </p:cBhvr>
                                      <p:tavLst>
                                        <p:tav tm="0">
                                          <p:val>
                                            <p:fltVal val="90"/>
                                          </p:val>
                                        </p:tav>
                                        <p:tav tm="100000">
                                          <p:val>
                                            <p:fltVal val="0"/>
                                          </p:val>
                                        </p:tav>
                                      </p:tavLst>
                                    </p:anim>
                                    <p:animEffect transition="in" filter="fade">
                                      <p:cBhvr>
                                        <p:cTn id="72"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779912" y="242215"/>
            <a:ext cx="7935840" cy="62258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66" b="1" dirty="0">
                <a:solidFill>
                  <a:srgbClr val="FF0000"/>
                </a:solidFill>
                <a:latin typeface="Arial Black" pitchFamily="34" charset="0"/>
              </a:rPr>
              <a:t>محاور الدورة</a:t>
            </a:r>
          </a:p>
        </p:txBody>
      </p:sp>
      <p:sp>
        <p:nvSpPr>
          <p:cNvPr id="3" name="Heart 2"/>
          <p:cNvSpPr/>
          <p:nvPr/>
        </p:nvSpPr>
        <p:spPr bwMode="auto">
          <a:xfrm rot="1414773">
            <a:off x="5796136" y="980728"/>
            <a:ext cx="2743784" cy="2160240"/>
          </a:xfrm>
          <a:prstGeom prst="heart">
            <a:avLst/>
          </a:prstGeom>
          <a:solidFill>
            <a:srgbClr val="FF0066"/>
          </a:solidFill>
          <a:ln w="9525" cap="flat" cmpd="sng" algn="ctr">
            <a:solidFill>
              <a:srgbClr val="FF3300"/>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2400" b="1" dirty="0" smtClean="0">
              <a:solidFill>
                <a:schemeClr val="bg1"/>
              </a:solidFill>
              <a:latin typeface="Simplified Arabic" panose="02020603050405020304" pitchFamily="18" charset="-78"/>
              <a:cs typeface="Simplified Arabic" panose="02020603050405020304" pitchFamily="18" charset="-78"/>
            </a:endParaRPr>
          </a:p>
          <a:p>
            <a:pPr algn="ctr" rtl="1"/>
            <a:r>
              <a:rPr lang="ar-SA" sz="2400" b="1" dirty="0" smtClean="0">
                <a:solidFill>
                  <a:schemeClr val="bg1"/>
                </a:solidFill>
                <a:latin typeface="Simplified Arabic" panose="02020603050405020304" pitchFamily="18" charset="-78"/>
                <a:cs typeface="Simplified Arabic" panose="02020603050405020304" pitchFamily="18" charset="-78"/>
              </a:rPr>
              <a:t>مقدمات</a:t>
            </a:r>
            <a:endParaRPr lang="ar-EG" sz="2400" b="1" dirty="0">
              <a:solidFill>
                <a:schemeClr val="bg1"/>
              </a:solidFill>
              <a:latin typeface="Simplified Arabic" panose="02020603050405020304" pitchFamily="18" charset="-78"/>
              <a:cs typeface="Simplified Arabic" panose="02020603050405020304" pitchFamily="18" charset="-78"/>
            </a:endParaRPr>
          </a:p>
        </p:txBody>
      </p:sp>
      <p:sp>
        <p:nvSpPr>
          <p:cNvPr id="10" name="Heart 9"/>
          <p:cNvSpPr/>
          <p:nvPr/>
        </p:nvSpPr>
        <p:spPr bwMode="auto">
          <a:xfrm rot="19957972">
            <a:off x="611560" y="980728"/>
            <a:ext cx="2743784" cy="2160240"/>
          </a:xfrm>
          <a:prstGeom prst="heart">
            <a:avLst/>
          </a:prstGeom>
          <a:solidFill>
            <a:srgbClr val="FF0066"/>
          </a:solidFill>
          <a:ln w="9525" cap="flat" cmpd="sng" algn="ctr">
            <a:solidFill>
              <a:srgbClr val="FF3300"/>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SA" sz="2400" b="1" dirty="0">
                <a:solidFill>
                  <a:schemeClr val="bg1"/>
                </a:solidFill>
                <a:latin typeface="Simplified Arabic" panose="02020603050405020304" pitchFamily="18" charset="-78"/>
                <a:cs typeface="Simplified Arabic" panose="02020603050405020304" pitchFamily="18" charset="-78"/>
              </a:rPr>
              <a:t>شروط السعادة الزوجية</a:t>
            </a:r>
            <a:endParaRPr lang="ar-EG" sz="2400" b="1" dirty="0">
              <a:solidFill>
                <a:schemeClr val="bg1"/>
              </a:solidFill>
              <a:latin typeface="Simplified Arabic" panose="02020603050405020304" pitchFamily="18" charset="-78"/>
              <a:cs typeface="Simplified Arabic" panose="02020603050405020304" pitchFamily="18" charset="-78"/>
            </a:endParaRPr>
          </a:p>
        </p:txBody>
      </p:sp>
      <p:sp>
        <p:nvSpPr>
          <p:cNvPr id="11" name="Heart 10"/>
          <p:cNvSpPr/>
          <p:nvPr/>
        </p:nvSpPr>
        <p:spPr bwMode="auto">
          <a:xfrm>
            <a:off x="3355344" y="2176778"/>
            <a:ext cx="2743784" cy="2160240"/>
          </a:xfrm>
          <a:prstGeom prst="heart">
            <a:avLst/>
          </a:prstGeom>
          <a:solidFill>
            <a:srgbClr val="FF0066"/>
          </a:solidFill>
          <a:ln w="9525" cap="flat" cmpd="sng" algn="ctr">
            <a:solidFill>
              <a:srgbClr val="FF3300"/>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SA" sz="2400" b="1" dirty="0">
                <a:solidFill>
                  <a:schemeClr val="bg1"/>
                </a:solidFill>
                <a:latin typeface="Simplified Arabic" panose="02020603050405020304" pitchFamily="18" charset="-78"/>
                <a:cs typeface="Simplified Arabic" panose="02020603050405020304" pitchFamily="18" charset="-78"/>
              </a:rPr>
              <a:t>تتغيرين ذاتياً وتتغيرين واقعك إلى إلى الأفضل</a:t>
            </a:r>
            <a:endParaRPr lang="ar-EG" sz="2400" b="1" dirty="0">
              <a:solidFill>
                <a:schemeClr val="bg1"/>
              </a:solidFill>
              <a:latin typeface="Simplified Arabic" panose="02020603050405020304" pitchFamily="18" charset="-78"/>
              <a:cs typeface="Simplified Arabic" panose="02020603050405020304" pitchFamily="18" charset="-78"/>
            </a:endParaRPr>
          </a:p>
        </p:txBody>
      </p:sp>
      <p:sp>
        <p:nvSpPr>
          <p:cNvPr id="12" name="Heart 11"/>
          <p:cNvSpPr/>
          <p:nvPr/>
        </p:nvSpPr>
        <p:spPr bwMode="auto">
          <a:xfrm rot="1601760">
            <a:off x="914552" y="3372828"/>
            <a:ext cx="2743784" cy="2160240"/>
          </a:xfrm>
          <a:prstGeom prst="heart">
            <a:avLst/>
          </a:prstGeom>
          <a:solidFill>
            <a:srgbClr val="FF0066"/>
          </a:solidFill>
          <a:ln w="9525" cap="flat" cmpd="sng" algn="ctr">
            <a:solidFill>
              <a:srgbClr val="FF3300"/>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SA" sz="2400" b="1" dirty="0">
                <a:solidFill>
                  <a:schemeClr val="bg1"/>
                </a:solidFill>
                <a:latin typeface="Simplified Arabic" panose="02020603050405020304" pitchFamily="18" charset="-78"/>
                <a:cs typeface="Simplified Arabic" panose="02020603050405020304" pitchFamily="18" charset="-78"/>
              </a:rPr>
              <a:t>متى يواجه الرجل بالنقد والنصحية؟</a:t>
            </a:r>
          </a:p>
          <a:p>
            <a:pPr algn="ctr" rtl="1"/>
            <a:r>
              <a:rPr lang="ar-SA" sz="2400" b="1" dirty="0">
                <a:solidFill>
                  <a:schemeClr val="bg1"/>
                </a:solidFill>
                <a:latin typeface="Simplified Arabic" panose="02020603050405020304" pitchFamily="18" charset="-78"/>
                <a:cs typeface="Simplified Arabic" panose="02020603050405020304" pitchFamily="18" charset="-78"/>
              </a:rPr>
              <a:t>وتعطى المرأه الحلول</a:t>
            </a:r>
          </a:p>
          <a:p>
            <a:pPr algn="ctr" rtl="1"/>
            <a:endParaRPr kumimoji="0" lang="ar-EG" sz="2400" b="0" i="0" u="none" strike="noStrike" cap="none" normalizeH="0" baseline="0" dirty="0" smtClean="0">
              <a:ln>
                <a:noFill/>
              </a:ln>
              <a:solidFill>
                <a:schemeClr val="bg1"/>
              </a:solidFill>
              <a:effectLst/>
              <a:latin typeface="Simplified Arabic" panose="02020603050405020304" pitchFamily="18" charset="-78"/>
              <a:cs typeface="Simplified Arabic" panose="02020603050405020304" pitchFamily="18" charset="-78"/>
            </a:endParaRPr>
          </a:p>
        </p:txBody>
      </p:sp>
      <p:sp>
        <p:nvSpPr>
          <p:cNvPr id="13" name="Heart 12"/>
          <p:cNvSpPr/>
          <p:nvPr/>
        </p:nvSpPr>
        <p:spPr bwMode="auto">
          <a:xfrm rot="19745357">
            <a:off x="5796136" y="3645024"/>
            <a:ext cx="2743784" cy="2160240"/>
          </a:xfrm>
          <a:prstGeom prst="heart">
            <a:avLst/>
          </a:prstGeom>
          <a:solidFill>
            <a:srgbClr val="FF0066"/>
          </a:solidFill>
          <a:ln w="9525" cap="flat" cmpd="sng" algn="ctr">
            <a:solidFill>
              <a:srgbClr val="FF3300"/>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SA" sz="2400" b="1" dirty="0">
                <a:solidFill>
                  <a:schemeClr val="bg1"/>
                </a:solidFill>
                <a:latin typeface="Simplified Arabic" panose="02020603050405020304" pitchFamily="18" charset="-78"/>
                <a:cs typeface="Simplified Arabic" panose="02020603050405020304" pitchFamily="18" charset="-78"/>
              </a:rPr>
              <a:t>تكسبين زوجك؟ طرق عملية</a:t>
            </a:r>
            <a:endParaRPr lang="ar-EG" sz="2400" b="1"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 xmlns:p14="http://schemas.microsoft.com/office/powerpoint/2010/main" val="351728549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674297" y="188640"/>
            <a:ext cx="2109664" cy="715888"/>
          </a:xfrm>
          <a:prstGeom prst="rect">
            <a:avLst/>
          </a:prstGeom>
        </p:spPr>
        <p:txBody>
          <a:bodyPr vert="horz" lIns="91429" tIns="45714" rIns="91429" bIns="45714" rtlCol="0" anchor="ctr">
            <a:normAutofit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r>
              <a:rPr lang="ar-EG" sz="4445" b="1" dirty="0">
                <a:solidFill>
                  <a:srgbClr val="FF3300"/>
                </a:solidFill>
              </a:rPr>
              <a:t>مقدمة </a:t>
            </a:r>
            <a:endParaRPr lang="en-US" sz="4445" b="1" dirty="0">
              <a:solidFill>
                <a:srgbClr val="FF3300"/>
              </a:solidFill>
            </a:endParaRPr>
          </a:p>
        </p:txBody>
      </p:sp>
      <p:sp>
        <p:nvSpPr>
          <p:cNvPr id="8" name="Rectangle 7"/>
          <p:cNvSpPr/>
          <p:nvPr/>
        </p:nvSpPr>
        <p:spPr>
          <a:xfrm>
            <a:off x="2483768" y="1628800"/>
            <a:ext cx="6156176" cy="2046702"/>
          </a:xfrm>
          <a:prstGeom prst="rect">
            <a:avLst/>
          </a:prstGeom>
        </p:spPr>
        <p:txBody>
          <a:bodyPr wrap="square" lIns="91429" tIns="45714" rIns="91429" bIns="45714">
            <a:spAutoFit/>
          </a:bodyPr>
          <a:lstStyle/>
          <a:p>
            <a:pPr algn="justLow" rtl="1"/>
            <a:r>
              <a:rPr lang="ar-SA" sz="2540" b="1" dirty="0">
                <a:solidFill>
                  <a:srgbClr val="C00000"/>
                </a:solidFill>
              </a:rPr>
              <a:t>إن الحب مهارة مكتسبة غالبية الناس لا يعرفون عنها شيئاً . أن لا تعرف هذه المهارة يعنى ذلك انك عرضة للعيش فى كراهية وحسد وتعاسة هذه الدورة تبين لك معانى الحب المطلق وكيف تكسبه من خلاله فى تطبيقات عملية ومبسطة محبوبتك وشريكة عمرك .</a:t>
            </a:r>
            <a:endParaRPr lang="ar-EG" sz="2540" b="1" dirty="0">
              <a:solidFill>
                <a:srgbClr val="C00000"/>
              </a:solidFill>
            </a:endParaRPr>
          </a:p>
        </p:txBody>
      </p:sp>
    </p:spTree>
    <p:extLst>
      <p:ext uri="{BB962C8B-B14F-4D97-AF65-F5344CB8AC3E}">
        <p14:creationId xmlns="" xmlns:p14="http://schemas.microsoft.com/office/powerpoint/2010/main" val="108036516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228184" y="188640"/>
            <a:ext cx="2555777" cy="1296144"/>
          </a:xfrm>
          <a:prstGeom prst="rect">
            <a:avLst/>
          </a:prstGeom>
        </p:spPr>
        <p:txBody>
          <a:bodyPr vert="horz" lIns="91429" tIns="45714" rIns="91429" bIns="45714" rtlCol="0" anchor="ctr">
            <a:normAutofit fontScale="70000" lnSpcReduction="2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r>
              <a:rPr lang="ar-EG" sz="4445" b="1" dirty="0">
                <a:solidFill>
                  <a:srgbClr val="FF3300"/>
                </a:solidFill>
              </a:rPr>
              <a:t>الأهداف التفصيلية للبرنامج</a:t>
            </a:r>
            <a:endParaRPr lang="en-US" sz="4445" b="1" dirty="0">
              <a:solidFill>
                <a:srgbClr val="FF3300"/>
              </a:solidFill>
            </a:endParaRPr>
          </a:p>
        </p:txBody>
      </p:sp>
      <p:sp>
        <p:nvSpPr>
          <p:cNvPr id="8" name="Rectangle 7"/>
          <p:cNvSpPr/>
          <p:nvPr/>
        </p:nvSpPr>
        <p:spPr>
          <a:xfrm>
            <a:off x="2483768" y="1628800"/>
            <a:ext cx="6156176" cy="2828454"/>
          </a:xfrm>
          <a:prstGeom prst="rect">
            <a:avLst/>
          </a:prstGeom>
        </p:spPr>
        <p:txBody>
          <a:bodyPr wrap="square" lIns="91429" tIns="45714" rIns="91429" bIns="45714">
            <a:spAutoFit/>
          </a:bodyPr>
          <a:lstStyle/>
          <a:p>
            <a:pPr algn="justLow" rtl="1"/>
            <a:r>
              <a:rPr lang="ar-SA" sz="2540" b="1" dirty="0">
                <a:solidFill>
                  <a:srgbClr val="C00000"/>
                </a:solidFill>
              </a:rPr>
              <a:t>•	قمة ما تحتاجين اليه .</a:t>
            </a:r>
          </a:p>
          <a:p>
            <a:pPr algn="justLow" rtl="1"/>
            <a:r>
              <a:rPr lang="ar-SA" sz="2540" b="1" dirty="0">
                <a:solidFill>
                  <a:srgbClr val="C00000"/>
                </a:solidFill>
              </a:rPr>
              <a:t>•	قاعدة الفرق بين الفعل والفاعل .</a:t>
            </a:r>
          </a:p>
          <a:p>
            <a:pPr algn="justLow" rtl="1"/>
            <a:r>
              <a:rPr lang="ar-SA" sz="2540" b="1" dirty="0">
                <a:solidFill>
                  <a:srgbClr val="C00000"/>
                </a:solidFill>
              </a:rPr>
              <a:t>•	شروط السعادة الزوجية .</a:t>
            </a:r>
          </a:p>
          <a:p>
            <a:pPr algn="justLow" rtl="1"/>
            <a:r>
              <a:rPr lang="ar-SA" sz="2540" b="1" dirty="0">
                <a:solidFill>
                  <a:srgbClr val="C00000"/>
                </a:solidFill>
              </a:rPr>
              <a:t>•	سيكولوجية الأمان لدى الزوج .</a:t>
            </a:r>
          </a:p>
          <a:p>
            <a:pPr algn="justLow" rtl="1"/>
            <a:r>
              <a:rPr lang="ar-SA" sz="2540" b="1" dirty="0">
                <a:solidFill>
                  <a:srgbClr val="C00000"/>
                </a:solidFill>
              </a:rPr>
              <a:t>•	الاستماع والفهم وكيفية التطبيق .</a:t>
            </a:r>
          </a:p>
          <a:p>
            <a:pPr algn="justLow" rtl="1"/>
            <a:r>
              <a:rPr lang="ar-SA" sz="2540" b="1" dirty="0">
                <a:solidFill>
                  <a:srgbClr val="C00000"/>
                </a:solidFill>
              </a:rPr>
              <a:t>•	طريقة إدارة الحوار الاسرى .</a:t>
            </a:r>
          </a:p>
          <a:p>
            <a:pPr algn="justLow" rtl="1"/>
            <a:r>
              <a:rPr lang="ar-SA" sz="2540" b="1" dirty="0">
                <a:solidFill>
                  <a:srgbClr val="C00000"/>
                </a:solidFill>
              </a:rPr>
              <a:t>•	متى يواجه الرجل بالنقد والمراة بالحلول .</a:t>
            </a:r>
          </a:p>
        </p:txBody>
      </p:sp>
    </p:spTree>
    <p:extLst>
      <p:ext uri="{BB962C8B-B14F-4D97-AF65-F5344CB8AC3E}">
        <p14:creationId xmlns="" xmlns:p14="http://schemas.microsoft.com/office/powerpoint/2010/main" val="108599462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63888" y="1556792"/>
            <a:ext cx="3873804" cy="2887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1393215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87624" y="2420888"/>
            <a:ext cx="8229600" cy="1143000"/>
          </a:xfrm>
        </p:spPr>
        <p:txBody>
          <a:bodyPr/>
          <a:lstStyle/>
          <a:p>
            <a:r>
              <a:rPr lang="ar-EG" altLang="ar-EG" sz="5400" b="1" dirty="0">
                <a:solidFill>
                  <a:srgbClr val="C00000"/>
                </a:solidFill>
              </a:rPr>
              <a:t>مقدمات</a:t>
            </a:r>
          </a:p>
        </p:txBody>
      </p:sp>
      <p:sp>
        <p:nvSpPr>
          <p:cNvPr id="5" name="Heart 4"/>
          <p:cNvSpPr/>
          <p:nvPr/>
        </p:nvSpPr>
        <p:spPr bwMode="auto">
          <a:xfrm>
            <a:off x="4535996" y="4897963"/>
            <a:ext cx="576064" cy="504056"/>
          </a:xfrm>
          <a:prstGeom prst="heart">
            <a:avLst/>
          </a:prstGeom>
          <a:solidFill>
            <a:srgbClr val="FF7C8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6" name="Heart 5"/>
          <p:cNvSpPr/>
          <p:nvPr/>
        </p:nvSpPr>
        <p:spPr bwMode="auto">
          <a:xfrm>
            <a:off x="7511206" y="4163481"/>
            <a:ext cx="576064" cy="504056"/>
          </a:xfrm>
          <a:prstGeom prst="heart">
            <a:avLst/>
          </a:prstGeom>
          <a:solidFill>
            <a:srgbClr val="FF7C8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40861497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43608" y="908720"/>
            <a:ext cx="6984776" cy="3024336"/>
          </a:xfrm>
          <a:prstGeom prst="roundRect">
            <a:avLst/>
          </a:prstGeom>
          <a:solidFill>
            <a:srgbClr val="FF9966"/>
          </a:soli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1" anchor="ctr"/>
          <a:lstStyle/>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EG" sz="2400" b="1" i="0" u="none" strike="noStrike" kern="0" cap="none" spc="0" normalizeH="0" baseline="0" noProof="0" dirty="0" smtClean="0">
              <a:ln>
                <a:noFill/>
              </a:ln>
              <a:solidFill>
                <a:srgbClr val="002060"/>
              </a:solidFill>
              <a:effectLst/>
              <a:uLnTx/>
              <a:uFillTx/>
              <a:latin typeface="Calibri"/>
              <a:ea typeface="+mn-ea"/>
              <a:cs typeface="Arial" panose="020B0604020202020204" pitchFamily="34" charset="0"/>
            </a:endParaRPr>
          </a:p>
          <a:p>
            <a:pPr marL="0" marR="0" lvl="0" indent="0" algn="justLow" defTabSz="914400" rtl="1" eaLnBrk="1" fontAlgn="auto" latinLnBrk="0" hangingPunct="1">
              <a:lnSpc>
                <a:spcPct val="100000"/>
              </a:lnSpc>
              <a:spcBef>
                <a:spcPts val="0"/>
              </a:spcBef>
              <a:spcAft>
                <a:spcPts val="0"/>
              </a:spcAft>
              <a:buClrTx/>
              <a:buSzTx/>
              <a:buFontTx/>
              <a:buNone/>
              <a:tabLst/>
              <a:defRPr/>
            </a:pPr>
            <a:r>
              <a:rPr lang="ar-SA" sz="2400" b="1" kern="0" dirty="0">
                <a:solidFill>
                  <a:schemeClr val="bg1"/>
                </a:solidFill>
                <a:latin typeface="Calibri"/>
              </a:rPr>
              <a:t>ان الحب هو اسمي المطالب في الحياة، سعيد من فهمه وناله، شقي من جهله وحرمه، ان الحب سر من أعظم اسرار الحياة. والحب محرك رئيس للحياة إذا فقد فقدت الحياة، وإذا وجد وجدت الحياة. فلئن كان الماء سر وجود الكائنات فان الحب سر وجود الأرواح.</a:t>
            </a:r>
          </a:p>
          <a:p>
            <a:pPr marL="0" marR="0" lvl="0" indent="0" algn="justLow" defTabSz="914400" rtl="1" eaLnBrk="1" fontAlgn="auto" latinLnBrk="0" hangingPunct="1">
              <a:lnSpc>
                <a:spcPct val="100000"/>
              </a:lnSpc>
              <a:spcBef>
                <a:spcPts val="0"/>
              </a:spcBef>
              <a:spcAft>
                <a:spcPts val="0"/>
              </a:spcAft>
              <a:buClrTx/>
              <a:buSzTx/>
              <a:buFontTx/>
              <a:buNone/>
              <a:tabLst/>
              <a:defRPr/>
            </a:pPr>
            <a:r>
              <a:rPr lang="ar-SA" sz="2400" b="1" kern="0" dirty="0">
                <a:solidFill>
                  <a:schemeClr val="bg1"/>
                </a:solidFill>
                <a:latin typeface="Calibri"/>
              </a:rPr>
              <a:t>ورغم ان الحب أجمل معاني الاتصال، والسبب الرئيسي للحياة، الا ان الكثيرات لا يفهمنه، من هنا، فان اول ما نبدأ به طرح هذا المعني بتعريفه وشرحه</a:t>
            </a:r>
          </a:p>
        </p:txBody>
      </p:sp>
      <p:sp>
        <p:nvSpPr>
          <p:cNvPr id="4" name="Rectangle 3"/>
          <p:cNvSpPr/>
          <p:nvPr/>
        </p:nvSpPr>
        <p:spPr>
          <a:xfrm>
            <a:off x="1619672" y="188640"/>
            <a:ext cx="5832648" cy="936104"/>
          </a:xfrm>
          <a:prstGeom prst="rect">
            <a:avLst/>
          </a:prstGeom>
          <a:solidFill>
            <a:srgbClr val="FF5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1" anchor="ctr"/>
          <a:lstStyle/>
          <a:p>
            <a:pPr algn="ctr" rtl="1"/>
            <a:r>
              <a:rPr lang="ar-EG" sz="3200" b="1" dirty="0">
                <a:solidFill>
                  <a:schemeClr val="bg1"/>
                </a:solidFill>
              </a:rPr>
              <a:t>الحب هو كل ما تحتاجينه</a:t>
            </a:r>
            <a:endParaRPr lang="en-US" sz="3200" b="1" dirty="0">
              <a:solidFill>
                <a:schemeClr val="bg1"/>
              </a:solidFill>
            </a:endParaRPr>
          </a:p>
        </p:txBody>
      </p:sp>
      <p:pic>
        <p:nvPicPr>
          <p:cNvPr id="2" name="Picture 1"/>
          <p:cNvPicPr>
            <a:picLocks noChangeAspect="1"/>
          </p:cNvPicPr>
          <p:nvPr/>
        </p:nvPicPr>
        <p:blipFill>
          <a:blip r:embed="rId2" cstate="print"/>
          <a:stretch>
            <a:fillRect/>
          </a:stretch>
        </p:blipFill>
        <p:spPr>
          <a:xfrm>
            <a:off x="503548" y="4005064"/>
            <a:ext cx="2484276" cy="17857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Heart 5"/>
          <p:cNvSpPr/>
          <p:nvPr/>
        </p:nvSpPr>
        <p:spPr bwMode="auto">
          <a:xfrm>
            <a:off x="4535996" y="4897963"/>
            <a:ext cx="576064" cy="504056"/>
          </a:xfrm>
          <a:prstGeom prst="heart">
            <a:avLst/>
          </a:prstGeom>
          <a:solidFill>
            <a:srgbClr val="FF7C8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7" name="Heart 6"/>
          <p:cNvSpPr/>
          <p:nvPr/>
        </p:nvSpPr>
        <p:spPr bwMode="auto">
          <a:xfrm>
            <a:off x="7511206" y="4163481"/>
            <a:ext cx="576064" cy="504056"/>
          </a:xfrm>
          <a:prstGeom prst="heart">
            <a:avLst/>
          </a:prstGeom>
          <a:solidFill>
            <a:srgbClr val="FF7C8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51133047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87624" y="2420888"/>
            <a:ext cx="8229600" cy="1143000"/>
          </a:xfrm>
        </p:spPr>
        <p:txBody>
          <a:bodyPr>
            <a:normAutofit fontScale="90000"/>
          </a:bodyPr>
          <a:lstStyle/>
          <a:p>
            <a:r>
              <a:rPr lang="ar-EG" altLang="ar-EG" sz="5400" b="1" dirty="0">
                <a:solidFill>
                  <a:srgbClr val="C00000"/>
                </a:solidFill>
              </a:rPr>
              <a:t>ما الذي نقصده بالحب؟</a:t>
            </a:r>
            <a:br>
              <a:rPr lang="ar-EG" altLang="ar-EG" sz="5400" b="1" dirty="0">
                <a:solidFill>
                  <a:srgbClr val="C00000"/>
                </a:solidFill>
              </a:rPr>
            </a:br>
            <a:endParaRPr lang="ar-EG" altLang="ar-EG" sz="5400" b="1" dirty="0">
              <a:solidFill>
                <a:srgbClr val="C00000"/>
              </a:solidFill>
            </a:endParaRPr>
          </a:p>
        </p:txBody>
      </p:sp>
      <p:sp>
        <p:nvSpPr>
          <p:cNvPr id="3" name="Heart 2"/>
          <p:cNvSpPr/>
          <p:nvPr/>
        </p:nvSpPr>
        <p:spPr bwMode="auto">
          <a:xfrm>
            <a:off x="4535996" y="4897963"/>
            <a:ext cx="576064" cy="504056"/>
          </a:xfrm>
          <a:prstGeom prst="heart">
            <a:avLst/>
          </a:prstGeom>
          <a:solidFill>
            <a:srgbClr val="FF7C8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 name="Heart 3"/>
          <p:cNvSpPr/>
          <p:nvPr/>
        </p:nvSpPr>
        <p:spPr bwMode="auto">
          <a:xfrm>
            <a:off x="7511206" y="4163481"/>
            <a:ext cx="576064" cy="504056"/>
          </a:xfrm>
          <a:prstGeom prst="heart">
            <a:avLst/>
          </a:prstGeom>
          <a:solidFill>
            <a:srgbClr val="FF7C8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87880266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306</Words>
  <Application>Microsoft Office PowerPoint</Application>
  <PresentationFormat>عرض على الشاشة (3:4)‏</PresentationFormat>
  <Paragraphs>37</Paragraphs>
  <Slides>10</Slides>
  <Notes>0</Notes>
  <HiddenSlides>0</HiddenSlides>
  <MMClips>0</MMClips>
  <ScaleCrop>false</ScaleCrop>
  <HeadingPairs>
    <vt:vector size="4" baseType="variant">
      <vt:variant>
        <vt:lpstr>سمة</vt:lpstr>
      </vt:variant>
      <vt:variant>
        <vt:i4>1</vt:i4>
      </vt:variant>
      <vt:variant>
        <vt:lpstr>عناوين الشرائح</vt:lpstr>
      </vt:variant>
      <vt:variant>
        <vt:i4>10</vt:i4>
      </vt:variant>
    </vt:vector>
  </HeadingPairs>
  <TitlesOfParts>
    <vt:vector size="11" baseType="lpstr">
      <vt:lpstr>سمة Office</vt:lpstr>
      <vt:lpstr>اسرار الحب</vt:lpstr>
      <vt:lpstr>الشريحة 2</vt:lpstr>
      <vt:lpstr>الشريحة 3</vt:lpstr>
      <vt:lpstr>الشريحة 4</vt:lpstr>
      <vt:lpstr>الشريحة 5</vt:lpstr>
      <vt:lpstr>الشريحة 6</vt:lpstr>
      <vt:lpstr>مقدمات</vt:lpstr>
      <vt:lpstr>الشريحة 8</vt:lpstr>
      <vt:lpstr>ما الذي نقصده بالحب؟ </vt:lpstr>
      <vt:lpstr>الشريحة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اسرار الحب</dc:title>
  <dc:creator>mr</dc:creator>
  <cp:lastModifiedBy>mr</cp:lastModifiedBy>
  <cp:revision>1</cp:revision>
  <dcterms:created xsi:type="dcterms:W3CDTF">2018-12-29T09:53:59Z</dcterms:created>
  <dcterms:modified xsi:type="dcterms:W3CDTF">2018-12-29T09:54:44Z</dcterms:modified>
</cp:coreProperties>
</file>