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11.png"/></Relationships>
</file>

<file path=ppt/diagrams/_rels/drawing2.xml.rels><?xml version="1.0" encoding="UTF-8" standalone="yes"?>
<Relationships xmlns="http://schemas.openxmlformats.org/package/2006/relationships"><Relationship Id="rId1"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9C14AC-C94E-428E-879C-401C0BCD95E3}" type="doc">
      <dgm:prSet loTypeId="urn:microsoft.com/office/officeart/2005/8/layout/cycle3" loCatId="cycle" qsTypeId="urn:microsoft.com/office/officeart/2005/8/quickstyle/simple1" qsCatId="simple" csTypeId="urn:microsoft.com/office/officeart/2005/8/colors/colorful1#1" csCatId="colorful" phldr="1"/>
      <dgm:spPr/>
      <dgm:t>
        <a:bodyPr/>
        <a:lstStyle/>
        <a:p>
          <a:pPr rtl="1"/>
          <a:endParaRPr lang="ar-EG"/>
        </a:p>
      </dgm:t>
    </dgm:pt>
    <dgm:pt modelId="{8DF27F56-5F64-4EE0-9351-8CB2D0F7A782}">
      <dgm:prSet phldrT="[Text]" custT="1"/>
      <dgm:spPr/>
      <dgm:t>
        <a:bodyPr/>
        <a:lstStyle/>
        <a:p>
          <a:pPr rtl="1"/>
          <a:r>
            <a:rPr lang="ar-EG" sz="2000" b="1" dirty="0" smtClean="0"/>
            <a:t>التعريف بفلسفة كايزن اليابانية    </a:t>
          </a:r>
          <a:endParaRPr lang="ar-EG" sz="2000" b="1" dirty="0"/>
        </a:p>
      </dgm:t>
    </dgm:pt>
    <dgm:pt modelId="{96A99246-0E72-4C71-860C-B3BE5646EC16}" type="parTrans" cxnId="{B0523BC4-2DC4-4B45-B444-F8A715A8E45C}">
      <dgm:prSet/>
      <dgm:spPr/>
      <dgm:t>
        <a:bodyPr/>
        <a:lstStyle/>
        <a:p>
          <a:pPr rtl="1"/>
          <a:endParaRPr lang="ar-EG"/>
        </a:p>
      </dgm:t>
    </dgm:pt>
    <dgm:pt modelId="{D98B5DC0-B716-4FE7-99EB-4F3C51ADB7BB}" type="sibTrans" cxnId="{B0523BC4-2DC4-4B45-B444-F8A715A8E45C}">
      <dgm:prSet/>
      <dgm:spPr/>
      <dgm:t>
        <a:bodyPr/>
        <a:lstStyle/>
        <a:p>
          <a:pPr rtl="1"/>
          <a:endParaRPr lang="ar-EG"/>
        </a:p>
      </dgm:t>
    </dgm:pt>
    <dgm:pt modelId="{91C588C5-38D2-489F-8E23-221DA1CD6A1D}">
      <dgm:prSet phldrT="[Text]" custT="1"/>
      <dgm:spPr/>
      <dgm:t>
        <a:bodyPr/>
        <a:lstStyle/>
        <a:p>
          <a:pPr rtl="1"/>
          <a:r>
            <a:rPr lang="ar-EG" sz="2000" b="1" dirty="0" smtClean="0"/>
            <a:t>كايزن فى بيئة العمل</a:t>
          </a:r>
          <a:endParaRPr lang="ar-EG" sz="2000" b="1" dirty="0"/>
        </a:p>
      </dgm:t>
    </dgm:pt>
    <dgm:pt modelId="{A73CBB97-CF59-4B52-80D4-79C26F3E1400}" type="parTrans" cxnId="{9880188E-AD85-4046-9920-478F75C9F3BE}">
      <dgm:prSet/>
      <dgm:spPr/>
      <dgm:t>
        <a:bodyPr/>
        <a:lstStyle/>
        <a:p>
          <a:pPr rtl="1"/>
          <a:endParaRPr lang="ar-EG"/>
        </a:p>
      </dgm:t>
    </dgm:pt>
    <dgm:pt modelId="{2886B24C-CFB7-4A35-B39E-2B11A60D50A6}" type="sibTrans" cxnId="{9880188E-AD85-4046-9920-478F75C9F3BE}">
      <dgm:prSet/>
      <dgm:spPr/>
      <dgm:t>
        <a:bodyPr/>
        <a:lstStyle/>
        <a:p>
          <a:pPr rtl="1"/>
          <a:endParaRPr lang="ar-EG"/>
        </a:p>
      </dgm:t>
    </dgm:pt>
    <dgm:pt modelId="{9E188381-14FC-49DB-A093-422EDAE67162}">
      <dgm:prSet phldrT="[Text]" custT="1"/>
      <dgm:spPr/>
      <dgm:t>
        <a:bodyPr/>
        <a:lstStyle/>
        <a:p>
          <a:pPr rtl="1"/>
          <a:r>
            <a:rPr lang="ar-EG" sz="2000" b="1" dirty="0" smtClean="0"/>
            <a:t>أستراتيجية كايزن</a:t>
          </a:r>
          <a:endParaRPr lang="ar-EG" sz="2000" b="1" dirty="0"/>
        </a:p>
      </dgm:t>
    </dgm:pt>
    <dgm:pt modelId="{C7B37881-8019-44A0-928A-28F80D5A5EB4}" type="parTrans" cxnId="{E1DC07F5-E2D5-415C-975C-3B17476AAF2A}">
      <dgm:prSet/>
      <dgm:spPr/>
      <dgm:t>
        <a:bodyPr/>
        <a:lstStyle/>
        <a:p>
          <a:pPr rtl="1"/>
          <a:endParaRPr lang="ar-EG"/>
        </a:p>
      </dgm:t>
    </dgm:pt>
    <dgm:pt modelId="{029514F2-CC5F-40C2-B013-268C50F16D57}" type="sibTrans" cxnId="{E1DC07F5-E2D5-415C-975C-3B17476AAF2A}">
      <dgm:prSet/>
      <dgm:spPr/>
      <dgm:t>
        <a:bodyPr/>
        <a:lstStyle/>
        <a:p>
          <a:pPr rtl="1"/>
          <a:endParaRPr lang="ar-EG"/>
        </a:p>
      </dgm:t>
    </dgm:pt>
    <dgm:pt modelId="{55253242-7D18-4EB9-8243-AAF6121BABAA}">
      <dgm:prSet phldrT="[Text]" custT="1"/>
      <dgm:spPr/>
      <dgm:t>
        <a:bodyPr/>
        <a:lstStyle/>
        <a:p>
          <a:pPr rtl="1"/>
          <a:r>
            <a:rPr lang="ar-EG" sz="2000" b="1" dirty="0" smtClean="0"/>
            <a:t>الهدر فى كايزن </a:t>
          </a:r>
          <a:endParaRPr lang="ar-EG" sz="2000" b="1" dirty="0"/>
        </a:p>
      </dgm:t>
    </dgm:pt>
    <dgm:pt modelId="{E7774644-F584-4571-8BC0-9DB5DE279E6F}" type="parTrans" cxnId="{38F3FAF2-C018-4083-BF8A-80FFD9755EB8}">
      <dgm:prSet/>
      <dgm:spPr/>
      <dgm:t>
        <a:bodyPr/>
        <a:lstStyle/>
        <a:p>
          <a:pPr rtl="1"/>
          <a:endParaRPr lang="ar-EG"/>
        </a:p>
      </dgm:t>
    </dgm:pt>
    <dgm:pt modelId="{F6CA43B7-4A80-4BE9-8B0E-AAF8DF0FDA4D}" type="sibTrans" cxnId="{38F3FAF2-C018-4083-BF8A-80FFD9755EB8}">
      <dgm:prSet/>
      <dgm:spPr/>
      <dgm:t>
        <a:bodyPr/>
        <a:lstStyle/>
        <a:p>
          <a:pPr rtl="1"/>
          <a:endParaRPr lang="ar-EG"/>
        </a:p>
      </dgm:t>
    </dgm:pt>
    <dgm:pt modelId="{07B78506-EEFD-4F0D-8CE1-AA7545B923F2}">
      <dgm:prSet phldrT="[Text]" custT="1"/>
      <dgm:spPr/>
      <dgm:t>
        <a:bodyPr/>
        <a:lstStyle/>
        <a:p>
          <a:pPr rtl="1"/>
          <a:r>
            <a:rPr lang="ar-EG" sz="2000" b="1" dirty="0" smtClean="0"/>
            <a:t>أساليب تحليل المشكلات فى كايزن </a:t>
          </a:r>
          <a:endParaRPr lang="ar-EG" sz="2000" b="1" dirty="0"/>
        </a:p>
      </dgm:t>
    </dgm:pt>
    <dgm:pt modelId="{6901A60E-51DE-424A-BCCC-CE57A4AAC6CB}" type="parTrans" cxnId="{E0A7CFE6-77F4-4227-A29D-3494CC7FF798}">
      <dgm:prSet/>
      <dgm:spPr/>
      <dgm:t>
        <a:bodyPr/>
        <a:lstStyle/>
        <a:p>
          <a:pPr rtl="1"/>
          <a:endParaRPr lang="ar-EG"/>
        </a:p>
      </dgm:t>
    </dgm:pt>
    <dgm:pt modelId="{C8FE81E4-695A-4B81-9BEC-487C7E027988}" type="sibTrans" cxnId="{E0A7CFE6-77F4-4227-A29D-3494CC7FF798}">
      <dgm:prSet/>
      <dgm:spPr/>
      <dgm:t>
        <a:bodyPr/>
        <a:lstStyle/>
        <a:p>
          <a:pPr rtl="1"/>
          <a:endParaRPr lang="ar-EG"/>
        </a:p>
      </dgm:t>
    </dgm:pt>
    <dgm:pt modelId="{45DDF3C2-CE7F-45B4-A84F-91F3D7A988A3}">
      <dgm:prSet phldrT="[Text]" custT="1"/>
      <dgm:spPr/>
      <dgm:t>
        <a:bodyPr/>
        <a:lstStyle/>
        <a:p>
          <a:pPr rtl="1"/>
          <a:r>
            <a:rPr lang="ar-EG" sz="2000" b="1" dirty="0" smtClean="0"/>
            <a:t>تنظيم بيئة العمل</a:t>
          </a:r>
          <a:endParaRPr lang="ar-EG" sz="2000" b="1" dirty="0"/>
        </a:p>
      </dgm:t>
    </dgm:pt>
    <dgm:pt modelId="{DB1B9A12-92A7-401B-A42B-CE2AA3F50D75}" type="parTrans" cxnId="{D0917BCB-0DA2-419E-A7DE-2DF909E99ABC}">
      <dgm:prSet/>
      <dgm:spPr/>
      <dgm:t>
        <a:bodyPr/>
        <a:lstStyle/>
        <a:p>
          <a:pPr rtl="1"/>
          <a:endParaRPr lang="ar-EG"/>
        </a:p>
      </dgm:t>
    </dgm:pt>
    <dgm:pt modelId="{754F1467-B69D-4BA9-AC5D-6C4EEB3EB560}" type="sibTrans" cxnId="{D0917BCB-0DA2-419E-A7DE-2DF909E99ABC}">
      <dgm:prSet/>
      <dgm:spPr/>
      <dgm:t>
        <a:bodyPr/>
        <a:lstStyle/>
        <a:p>
          <a:pPr rtl="1"/>
          <a:endParaRPr lang="ar-EG"/>
        </a:p>
      </dgm:t>
    </dgm:pt>
    <dgm:pt modelId="{8E7485E7-AE21-4D65-AE50-AC8A32DD07EE}" type="pres">
      <dgm:prSet presAssocID="{449C14AC-C94E-428E-879C-401C0BCD95E3}" presName="Name0" presStyleCnt="0">
        <dgm:presLayoutVars>
          <dgm:dir/>
          <dgm:resizeHandles val="exact"/>
        </dgm:presLayoutVars>
      </dgm:prSet>
      <dgm:spPr/>
      <dgm:t>
        <a:bodyPr/>
        <a:lstStyle/>
        <a:p>
          <a:pPr rtl="1"/>
          <a:endParaRPr lang="ar-EG"/>
        </a:p>
      </dgm:t>
    </dgm:pt>
    <dgm:pt modelId="{BC2FCC1B-751E-4800-AD62-C15917CD7D54}" type="pres">
      <dgm:prSet presAssocID="{449C14AC-C94E-428E-879C-401C0BCD95E3}" presName="cycle" presStyleCnt="0"/>
      <dgm:spPr/>
      <dgm:t>
        <a:bodyPr/>
        <a:lstStyle/>
        <a:p>
          <a:pPr rtl="1"/>
          <a:endParaRPr lang="ar-EG"/>
        </a:p>
      </dgm:t>
    </dgm:pt>
    <dgm:pt modelId="{BCCF2A79-3D7C-4DC9-9C99-FF3EC39235A5}" type="pres">
      <dgm:prSet presAssocID="{8DF27F56-5F64-4EE0-9351-8CB2D0F7A782}" presName="nodeFirstNode" presStyleLbl="node1" presStyleIdx="0" presStyleCnt="6">
        <dgm:presLayoutVars>
          <dgm:bulletEnabled val="1"/>
        </dgm:presLayoutVars>
      </dgm:prSet>
      <dgm:spPr/>
      <dgm:t>
        <a:bodyPr/>
        <a:lstStyle/>
        <a:p>
          <a:pPr rtl="1"/>
          <a:endParaRPr lang="ar-EG"/>
        </a:p>
      </dgm:t>
    </dgm:pt>
    <dgm:pt modelId="{93FEAAFC-3603-4243-AE0D-5F20C4E10391}" type="pres">
      <dgm:prSet presAssocID="{D98B5DC0-B716-4FE7-99EB-4F3C51ADB7BB}" presName="sibTransFirstNode" presStyleLbl="bgShp" presStyleIdx="0" presStyleCnt="1"/>
      <dgm:spPr/>
      <dgm:t>
        <a:bodyPr/>
        <a:lstStyle/>
        <a:p>
          <a:pPr rtl="1"/>
          <a:endParaRPr lang="ar-EG"/>
        </a:p>
      </dgm:t>
    </dgm:pt>
    <dgm:pt modelId="{170E0D10-6D5E-4592-92E5-9E0DCC6414D5}" type="pres">
      <dgm:prSet presAssocID="{9E188381-14FC-49DB-A093-422EDAE67162}" presName="nodeFollowingNodes" presStyleLbl="node1" presStyleIdx="1" presStyleCnt="6">
        <dgm:presLayoutVars>
          <dgm:bulletEnabled val="1"/>
        </dgm:presLayoutVars>
      </dgm:prSet>
      <dgm:spPr/>
      <dgm:t>
        <a:bodyPr/>
        <a:lstStyle/>
        <a:p>
          <a:pPr rtl="1"/>
          <a:endParaRPr lang="ar-EG"/>
        </a:p>
      </dgm:t>
    </dgm:pt>
    <dgm:pt modelId="{24977FF7-24C6-4564-9A9A-2296096DF009}" type="pres">
      <dgm:prSet presAssocID="{55253242-7D18-4EB9-8243-AAF6121BABAA}" presName="nodeFollowingNodes" presStyleLbl="node1" presStyleIdx="2" presStyleCnt="6">
        <dgm:presLayoutVars>
          <dgm:bulletEnabled val="1"/>
        </dgm:presLayoutVars>
      </dgm:prSet>
      <dgm:spPr/>
      <dgm:t>
        <a:bodyPr/>
        <a:lstStyle/>
        <a:p>
          <a:pPr rtl="1"/>
          <a:endParaRPr lang="ar-EG"/>
        </a:p>
      </dgm:t>
    </dgm:pt>
    <dgm:pt modelId="{6FB6ECA8-DB54-4014-A002-2BBE422E6BFE}" type="pres">
      <dgm:prSet presAssocID="{07B78506-EEFD-4F0D-8CE1-AA7545B923F2}" presName="nodeFollowingNodes" presStyleLbl="node1" presStyleIdx="3" presStyleCnt="6">
        <dgm:presLayoutVars>
          <dgm:bulletEnabled val="1"/>
        </dgm:presLayoutVars>
      </dgm:prSet>
      <dgm:spPr/>
      <dgm:t>
        <a:bodyPr/>
        <a:lstStyle/>
        <a:p>
          <a:pPr rtl="1"/>
          <a:endParaRPr lang="ar-EG"/>
        </a:p>
      </dgm:t>
    </dgm:pt>
    <dgm:pt modelId="{76B0D321-7150-4A42-90FA-9E06671BD8DE}" type="pres">
      <dgm:prSet presAssocID="{91C588C5-38D2-489F-8E23-221DA1CD6A1D}" presName="nodeFollowingNodes" presStyleLbl="node1" presStyleIdx="4" presStyleCnt="6">
        <dgm:presLayoutVars>
          <dgm:bulletEnabled val="1"/>
        </dgm:presLayoutVars>
      </dgm:prSet>
      <dgm:spPr/>
      <dgm:t>
        <a:bodyPr/>
        <a:lstStyle/>
        <a:p>
          <a:pPr rtl="1"/>
          <a:endParaRPr lang="ar-EG"/>
        </a:p>
      </dgm:t>
    </dgm:pt>
    <dgm:pt modelId="{6F1D6EA8-5127-4F6D-BE06-079820468343}" type="pres">
      <dgm:prSet presAssocID="{45DDF3C2-CE7F-45B4-A84F-91F3D7A988A3}" presName="nodeFollowingNodes" presStyleLbl="node1" presStyleIdx="5" presStyleCnt="6">
        <dgm:presLayoutVars>
          <dgm:bulletEnabled val="1"/>
        </dgm:presLayoutVars>
      </dgm:prSet>
      <dgm:spPr/>
      <dgm:t>
        <a:bodyPr/>
        <a:lstStyle/>
        <a:p>
          <a:pPr rtl="1"/>
          <a:endParaRPr lang="ar-EG"/>
        </a:p>
      </dgm:t>
    </dgm:pt>
  </dgm:ptLst>
  <dgm:cxnLst>
    <dgm:cxn modelId="{BED5705C-8C81-45F7-B249-0AC5E0459D9D}" type="presOf" srcId="{8DF27F56-5F64-4EE0-9351-8CB2D0F7A782}" destId="{BCCF2A79-3D7C-4DC9-9C99-FF3EC39235A5}" srcOrd="0" destOrd="0" presId="urn:microsoft.com/office/officeart/2005/8/layout/cycle3"/>
    <dgm:cxn modelId="{EF619AF0-AF7B-4D85-8025-32B17CB2B7CE}" type="presOf" srcId="{D98B5DC0-B716-4FE7-99EB-4F3C51ADB7BB}" destId="{93FEAAFC-3603-4243-AE0D-5F20C4E10391}" srcOrd="0" destOrd="0" presId="urn:microsoft.com/office/officeart/2005/8/layout/cycle3"/>
    <dgm:cxn modelId="{C957E269-C674-4C84-B4C8-EA0134DCDE4A}" type="presOf" srcId="{45DDF3C2-CE7F-45B4-A84F-91F3D7A988A3}" destId="{6F1D6EA8-5127-4F6D-BE06-079820468343}" srcOrd="0" destOrd="0" presId="urn:microsoft.com/office/officeart/2005/8/layout/cycle3"/>
    <dgm:cxn modelId="{DF4EACAC-CF30-4338-B786-841B885B3E1F}" type="presOf" srcId="{91C588C5-38D2-489F-8E23-221DA1CD6A1D}" destId="{76B0D321-7150-4A42-90FA-9E06671BD8DE}" srcOrd="0" destOrd="0" presId="urn:microsoft.com/office/officeart/2005/8/layout/cycle3"/>
    <dgm:cxn modelId="{E0A7CFE6-77F4-4227-A29D-3494CC7FF798}" srcId="{449C14AC-C94E-428E-879C-401C0BCD95E3}" destId="{07B78506-EEFD-4F0D-8CE1-AA7545B923F2}" srcOrd="3" destOrd="0" parTransId="{6901A60E-51DE-424A-BCCC-CE57A4AAC6CB}" sibTransId="{C8FE81E4-695A-4B81-9BEC-487C7E027988}"/>
    <dgm:cxn modelId="{87A2AD45-AC7D-46C2-AB6E-69DA1521B938}" type="presOf" srcId="{449C14AC-C94E-428E-879C-401C0BCD95E3}" destId="{8E7485E7-AE21-4D65-AE50-AC8A32DD07EE}" srcOrd="0" destOrd="0" presId="urn:microsoft.com/office/officeart/2005/8/layout/cycle3"/>
    <dgm:cxn modelId="{ADED0DFC-BF0D-4C68-AE11-FFA609E66EA1}" type="presOf" srcId="{55253242-7D18-4EB9-8243-AAF6121BABAA}" destId="{24977FF7-24C6-4564-9A9A-2296096DF009}" srcOrd="0" destOrd="0" presId="urn:microsoft.com/office/officeart/2005/8/layout/cycle3"/>
    <dgm:cxn modelId="{22A1C571-4341-4942-846D-D38F7C33B0BB}" type="presOf" srcId="{07B78506-EEFD-4F0D-8CE1-AA7545B923F2}" destId="{6FB6ECA8-DB54-4014-A002-2BBE422E6BFE}" srcOrd="0" destOrd="0" presId="urn:microsoft.com/office/officeart/2005/8/layout/cycle3"/>
    <dgm:cxn modelId="{E1DC07F5-E2D5-415C-975C-3B17476AAF2A}" srcId="{449C14AC-C94E-428E-879C-401C0BCD95E3}" destId="{9E188381-14FC-49DB-A093-422EDAE67162}" srcOrd="1" destOrd="0" parTransId="{C7B37881-8019-44A0-928A-28F80D5A5EB4}" sibTransId="{029514F2-CC5F-40C2-B013-268C50F16D57}"/>
    <dgm:cxn modelId="{D0917BCB-0DA2-419E-A7DE-2DF909E99ABC}" srcId="{449C14AC-C94E-428E-879C-401C0BCD95E3}" destId="{45DDF3C2-CE7F-45B4-A84F-91F3D7A988A3}" srcOrd="5" destOrd="0" parTransId="{DB1B9A12-92A7-401B-A42B-CE2AA3F50D75}" sibTransId="{754F1467-B69D-4BA9-AC5D-6C4EEB3EB560}"/>
    <dgm:cxn modelId="{9880188E-AD85-4046-9920-478F75C9F3BE}" srcId="{449C14AC-C94E-428E-879C-401C0BCD95E3}" destId="{91C588C5-38D2-489F-8E23-221DA1CD6A1D}" srcOrd="4" destOrd="0" parTransId="{A73CBB97-CF59-4B52-80D4-79C26F3E1400}" sibTransId="{2886B24C-CFB7-4A35-B39E-2B11A60D50A6}"/>
    <dgm:cxn modelId="{B0523BC4-2DC4-4B45-B444-F8A715A8E45C}" srcId="{449C14AC-C94E-428E-879C-401C0BCD95E3}" destId="{8DF27F56-5F64-4EE0-9351-8CB2D0F7A782}" srcOrd="0" destOrd="0" parTransId="{96A99246-0E72-4C71-860C-B3BE5646EC16}" sibTransId="{D98B5DC0-B716-4FE7-99EB-4F3C51ADB7BB}"/>
    <dgm:cxn modelId="{1FF9416B-6379-4DA1-A582-537E3D3AA61C}" type="presOf" srcId="{9E188381-14FC-49DB-A093-422EDAE67162}" destId="{170E0D10-6D5E-4592-92E5-9E0DCC6414D5}" srcOrd="0" destOrd="0" presId="urn:microsoft.com/office/officeart/2005/8/layout/cycle3"/>
    <dgm:cxn modelId="{38F3FAF2-C018-4083-BF8A-80FFD9755EB8}" srcId="{449C14AC-C94E-428E-879C-401C0BCD95E3}" destId="{55253242-7D18-4EB9-8243-AAF6121BABAA}" srcOrd="2" destOrd="0" parTransId="{E7774644-F584-4571-8BC0-9DB5DE279E6F}" sibTransId="{F6CA43B7-4A80-4BE9-8B0E-AAF8DF0FDA4D}"/>
    <dgm:cxn modelId="{BE55BE13-1472-4D2E-9FB3-26CE79B4A28A}" type="presParOf" srcId="{8E7485E7-AE21-4D65-AE50-AC8A32DD07EE}" destId="{BC2FCC1B-751E-4800-AD62-C15917CD7D54}" srcOrd="0" destOrd="0" presId="urn:microsoft.com/office/officeart/2005/8/layout/cycle3"/>
    <dgm:cxn modelId="{8186A2E5-C5E0-4CC2-8112-C31CEBA9BE17}" type="presParOf" srcId="{BC2FCC1B-751E-4800-AD62-C15917CD7D54}" destId="{BCCF2A79-3D7C-4DC9-9C99-FF3EC39235A5}" srcOrd="0" destOrd="0" presId="urn:microsoft.com/office/officeart/2005/8/layout/cycle3"/>
    <dgm:cxn modelId="{5C46ABFB-A686-4115-AC26-79F09073CEEB}" type="presParOf" srcId="{BC2FCC1B-751E-4800-AD62-C15917CD7D54}" destId="{93FEAAFC-3603-4243-AE0D-5F20C4E10391}" srcOrd="1" destOrd="0" presId="urn:microsoft.com/office/officeart/2005/8/layout/cycle3"/>
    <dgm:cxn modelId="{0198FC1B-4AE3-4C2F-AE67-4D8A22DE49A2}" type="presParOf" srcId="{BC2FCC1B-751E-4800-AD62-C15917CD7D54}" destId="{170E0D10-6D5E-4592-92E5-9E0DCC6414D5}" srcOrd="2" destOrd="0" presId="urn:microsoft.com/office/officeart/2005/8/layout/cycle3"/>
    <dgm:cxn modelId="{FFA1A201-8B9A-40D0-AB64-481BE32FD058}" type="presParOf" srcId="{BC2FCC1B-751E-4800-AD62-C15917CD7D54}" destId="{24977FF7-24C6-4564-9A9A-2296096DF009}" srcOrd="3" destOrd="0" presId="urn:microsoft.com/office/officeart/2005/8/layout/cycle3"/>
    <dgm:cxn modelId="{671C8CCD-C6EB-411E-9CCD-89F39A93BAF1}" type="presParOf" srcId="{BC2FCC1B-751E-4800-AD62-C15917CD7D54}" destId="{6FB6ECA8-DB54-4014-A002-2BBE422E6BFE}" srcOrd="4" destOrd="0" presId="urn:microsoft.com/office/officeart/2005/8/layout/cycle3"/>
    <dgm:cxn modelId="{39C4C35B-5EDA-4693-BBB9-268FF40912EF}" type="presParOf" srcId="{BC2FCC1B-751E-4800-AD62-C15917CD7D54}" destId="{76B0D321-7150-4A42-90FA-9E06671BD8DE}" srcOrd="5" destOrd="0" presId="urn:microsoft.com/office/officeart/2005/8/layout/cycle3"/>
    <dgm:cxn modelId="{7A76ABAC-A80A-4600-AD17-B71F0BE9E66F}" type="presParOf" srcId="{BC2FCC1B-751E-4800-AD62-C15917CD7D54}" destId="{6F1D6EA8-5127-4F6D-BE06-079820468343}" srcOrd="6" destOrd="0" presId="urn:microsoft.com/office/officeart/2005/8/layout/cycle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2F1625-A456-4851-B879-42E5DE58890F}" type="doc">
      <dgm:prSet loTypeId="urn:microsoft.com/office/officeart/2005/8/layout/pList1#1" loCatId="list" qsTypeId="urn:microsoft.com/office/officeart/2005/8/quickstyle/simple1" qsCatId="simple" csTypeId="urn:microsoft.com/office/officeart/2005/8/colors/colorful1#2" csCatId="colorful" phldr="1"/>
      <dgm:spPr/>
    </dgm:pt>
    <dgm:pt modelId="{7BF3C3F9-B10C-4BB3-B1AC-9624E43CEF96}">
      <dgm:prSet phldrT="[Text]" custT="1"/>
      <dgm:spPr/>
      <dgm:t>
        <a:bodyPr/>
        <a:lstStyle/>
        <a:p>
          <a:pPr algn="justLow" rtl="1"/>
          <a:r>
            <a:rPr lang="ar-EG" sz="2000" b="1" dirty="0" smtClean="0">
              <a:solidFill>
                <a:srgbClr val="002060"/>
              </a:solidFill>
              <a:latin typeface="Simplified Arabic" panose="02020603050405020304" pitchFamily="18" charset="-78"/>
              <a:cs typeface="Simplified Arabic" panose="02020603050405020304" pitchFamily="18" charset="-78"/>
            </a:rPr>
            <a:t>إن التغيير المستمر المتسارع فى شتى مناحى الحياة يضع أمام الآفراد والمنظمات تحديات جمة تدفعها إلى التطوير والتحسين المستمر فالتغيير هو السمة الامعة للقرن الحادى والعشرين والتطوير والتحسين المستمر بمثابة الوجه الآخر لهذه العملة ومن لا يتقدم يتقادم . </a:t>
          </a:r>
          <a:endParaRPr lang="ar-EG" sz="2000" b="1" dirty="0">
            <a:solidFill>
              <a:srgbClr val="002060"/>
            </a:solidFill>
            <a:latin typeface="Simplified Arabic" panose="02020603050405020304" pitchFamily="18" charset="-78"/>
            <a:cs typeface="Simplified Arabic" panose="02020603050405020304" pitchFamily="18" charset="-78"/>
          </a:endParaRPr>
        </a:p>
      </dgm:t>
    </dgm:pt>
    <dgm:pt modelId="{FA906E09-1C29-4E81-AE42-05BFF9BCA097}" type="parTrans" cxnId="{0A2B37DD-666E-40EE-91A0-1C8A2B77A38D}">
      <dgm:prSet/>
      <dgm:spPr/>
      <dgm:t>
        <a:bodyPr/>
        <a:lstStyle/>
        <a:p>
          <a:pPr rtl="1"/>
          <a:endParaRPr lang="ar-EG"/>
        </a:p>
      </dgm:t>
    </dgm:pt>
    <dgm:pt modelId="{3A1B0EE2-FBA8-47F5-842B-A64656266BBB}" type="sibTrans" cxnId="{0A2B37DD-666E-40EE-91A0-1C8A2B77A38D}">
      <dgm:prSet/>
      <dgm:spPr/>
      <dgm:t>
        <a:bodyPr/>
        <a:lstStyle/>
        <a:p>
          <a:pPr rtl="1"/>
          <a:endParaRPr lang="ar-EG"/>
        </a:p>
      </dgm:t>
    </dgm:pt>
    <dgm:pt modelId="{17E1D029-47AF-4C16-8FEA-EBF00716410A}" type="pres">
      <dgm:prSet presAssocID="{A92F1625-A456-4851-B879-42E5DE58890F}" presName="Name0" presStyleCnt="0">
        <dgm:presLayoutVars>
          <dgm:dir/>
          <dgm:resizeHandles val="exact"/>
        </dgm:presLayoutVars>
      </dgm:prSet>
      <dgm:spPr/>
    </dgm:pt>
    <dgm:pt modelId="{CF3C73EF-5134-47A8-B64F-BC46BCF50635}" type="pres">
      <dgm:prSet presAssocID="{7BF3C3F9-B10C-4BB3-B1AC-9624E43CEF96}" presName="compNode" presStyleCnt="0"/>
      <dgm:spPr/>
    </dgm:pt>
    <dgm:pt modelId="{E1117B67-66E9-4444-A699-E54F3C44ADFE}" type="pres">
      <dgm:prSet presAssocID="{7BF3C3F9-B10C-4BB3-B1AC-9624E43CEF96}" presName="pictRect" presStyleLbl="node1" presStyleIdx="0" presStyleCnt="1" custScaleY="90375"/>
      <dgm:spPr>
        <a:blipFill rotWithShape="1">
          <a:blip xmlns:r="http://schemas.openxmlformats.org/officeDocument/2006/relationships" r:embed="rId1"/>
          <a:stretch>
            <a:fillRect/>
          </a:stretch>
        </a:blipFill>
      </dgm:spPr>
    </dgm:pt>
    <dgm:pt modelId="{7EDF9CF1-2C96-42E0-9AC4-6C6DD8C288AF}" type="pres">
      <dgm:prSet presAssocID="{7BF3C3F9-B10C-4BB3-B1AC-9624E43CEF96}" presName="textRect" presStyleLbl="revTx" presStyleIdx="0" presStyleCnt="1" custScaleY="122937" custLinFactNeighborX="474" custLinFactNeighborY="-5254">
        <dgm:presLayoutVars>
          <dgm:bulletEnabled val="1"/>
        </dgm:presLayoutVars>
      </dgm:prSet>
      <dgm:spPr/>
      <dgm:t>
        <a:bodyPr/>
        <a:lstStyle/>
        <a:p>
          <a:pPr rtl="1"/>
          <a:endParaRPr lang="ar-EG"/>
        </a:p>
      </dgm:t>
    </dgm:pt>
  </dgm:ptLst>
  <dgm:cxnLst>
    <dgm:cxn modelId="{0A2B37DD-666E-40EE-91A0-1C8A2B77A38D}" srcId="{A92F1625-A456-4851-B879-42E5DE58890F}" destId="{7BF3C3F9-B10C-4BB3-B1AC-9624E43CEF96}" srcOrd="0" destOrd="0" parTransId="{FA906E09-1C29-4E81-AE42-05BFF9BCA097}" sibTransId="{3A1B0EE2-FBA8-47F5-842B-A64656266BBB}"/>
    <dgm:cxn modelId="{84AFD2E6-3A26-49F2-8A77-A71D84F4752D}" type="presOf" srcId="{A92F1625-A456-4851-B879-42E5DE58890F}" destId="{17E1D029-47AF-4C16-8FEA-EBF00716410A}" srcOrd="0" destOrd="0" presId="urn:microsoft.com/office/officeart/2005/8/layout/pList1#1"/>
    <dgm:cxn modelId="{CB1801DC-D29D-4F22-8846-7EABCBFEF736}" type="presOf" srcId="{7BF3C3F9-B10C-4BB3-B1AC-9624E43CEF96}" destId="{7EDF9CF1-2C96-42E0-9AC4-6C6DD8C288AF}" srcOrd="0" destOrd="0" presId="urn:microsoft.com/office/officeart/2005/8/layout/pList1#1"/>
    <dgm:cxn modelId="{21ADB837-805C-4627-A8B9-92F260EECD63}" type="presParOf" srcId="{17E1D029-47AF-4C16-8FEA-EBF00716410A}" destId="{CF3C73EF-5134-47A8-B64F-BC46BCF50635}" srcOrd="0" destOrd="0" presId="urn:microsoft.com/office/officeart/2005/8/layout/pList1#1"/>
    <dgm:cxn modelId="{1FAD1F7B-627F-4410-8C43-2F3650270ACD}" type="presParOf" srcId="{CF3C73EF-5134-47A8-B64F-BC46BCF50635}" destId="{E1117B67-66E9-4444-A699-E54F3C44ADFE}" srcOrd="0" destOrd="0" presId="urn:microsoft.com/office/officeart/2005/8/layout/pList1#1"/>
    <dgm:cxn modelId="{8F3516C5-2D38-4B13-8795-A3210FC9C80F}" type="presParOf" srcId="{CF3C73EF-5134-47A8-B64F-BC46BCF50635}" destId="{7EDF9CF1-2C96-42E0-9AC4-6C6DD8C288AF}" srcOrd="1" destOrd="0" presId="urn:microsoft.com/office/officeart/2005/8/layout/pList1#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3FEAAFC-3603-4243-AE0D-5F20C4E10391}">
      <dsp:nvSpPr>
        <dsp:cNvPr id="0" name=""/>
        <dsp:cNvSpPr/>
      </dsp:nvSpPr>
      <dsp:spPr>
        <a:xfrm>
          <a:off x="1389811" y="-3160"/>
          <a:ext cx="4992776" cy="4992776"/>
        </a:xfrm>
        <a:prstGeom prst="circularArrow">
          <a:avLst>
            <a:gd name="adj1" fmla="val 5274"/>
            <a:gd name="adj2" fmla="val 312630"/>
            <a:gd name="adj3" fmla="val 14232271"/>
            <a:gd name="adj4" fmla="val 17124597"/>
            <a:gd name="adj5" fmla="val 547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CF2A79-3D7C-4DC9-9C99-FF3EC39235A5}">
      <dsp:nvSpPr>
        <dsp:cNvPr id="0" name=""/>
        <dsp:cNvSpPr/>
      </dsp:nvSpPr>
      <dsp:spPr>
        <a:xfrm>
          <a:off x="2939318" y="2991"/>
          <a:ext cx="1893763" cy="94688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t>التعريف بفلسفة كايزن اليابانية    </a:t>
          </a:r>
          <a:endParaRPr lang="ar-EG" sz="2000" b="1" kern="1200" dirty="0"/>
        </a:p>
      </dsp:txBody>
      <dsp:txXfrm>
        <a:off x="2939318" y="2991"/>
        <a:ext cx="1893763" cy="946881"/>
      </dsp:txXfrm>
    </dsp:sp>
    <dsp:sp modelId="{170E0D10-6D5E-4592-92E5-9E0DCC6414D5}">
      <dsp:nvSpPr>
        <dsp:cNvPr id="0" name=""/>
        <dsp:cNvSpPr/>
      </dsp:nvSpPr>
      <dsp:spPr>
        <a:xfrm>
          <a:off x="4693424" y="1015725"/>
          <a:ext cx="1893763" cy="946881"/>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t>أستراتيجية كايزن</a:t>
          </a:r>
          <a:endParaRPr lang="ar-EG" sz="2000" b="1" kern="1200" dirty="0"/>
        </a:p>
      </dsp:txBody>
      <dsp:txXfrm>
        <a:off x="4693424" y="1015725"/>
        <a:ext cx="1893763" cy="946881"/>
      </dsp:txXfrm>
    </dsp:sp>
    <dsp:sp modelId="{24977FF7-24C6-4564-9A9A-2296096DF009}">
      <dsp:nvSpPr>
        <dsp:cNvPr id="0" name=""/>
        <dsp:cNvSpPr/>
      </dsp:nvSpPr>
      <dsp:spPr>
        <a:xfrm>
          <a:off x="4693424" y="3041192"/>
          <a:ext cx="1893763" cy="94688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t>الهدر فى كايزن </a:t>
          </a:r>
          <a:endParaRPr lang="ar-EG" sz="2000" b="1" kern="1200" dirty="0"/>
        </a:p>
      </dsp:txBody>
      <dsp:txXfrm>
        <a:off x="4693424" y="3041192"/>
        <a:ext cx="1893763" cy="946881"/>
      </dsp:txXfrm>
    </dsp:sp>
    <dsp:sp modelId="{6FB6ECA8-DB54-4014-A002-2BBE422E6BFE}">
      <dsp:nvSpPr>
        <dsp:cNvPr id="0" name=""/>
        <dsp:cNvSpPr/>
      </dsp:nvSpPr>
      <dsp:spPr>
        <a:xfrm>
          <a:off x="2939318" y="4053926"/>
          <a:ext cx="1893763" cy="946881"/>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t>أساليب تحليل المشكلات فى كايزن </a:t>
          </a:r>
          <a:endParaRPr lang="ar-EG" sz="2000" b="1" kern="1200" dirty="0"/>
        </a:p>
      </dsp:txBody>
      <dsp:txXfrm>
        <a:off x="2939318" y="4053926"/>
        <a:ext cx="1893763" cy="946881"/>
      </dsp:txXfrm>
    </dsp:sp>
    <dsp:sp modelId="{76B0D321-7150-4A42-90FA-9E06671BD8DE}">
      <dsp:nvSpPr>
        <dsp:cNvPr id="0" name=""/>
        <dsp:cNvSpPr/>
      </dsp:nvSpPr>
      <dsp:spPr>
        <a:xfrm>
          <a:off x="1185212" y="3041192"/>
          <a:ext cx="1893763" cy="946881"/>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t>كايزن فى بيئة العمل</a:t>
          </a:r>
          <a:endParaRPr lang="ar-EG" sz="2000" b="1" kern="1200" dirty="0"/>
        </a:p>
      </dsp:txBody>
      <dsp:txXfrm>
        <a:off x="1185212" y="3041192"/>
        <a:ext cx="1893763" cy="946881"/>
      </dsp:txXfrm>
    </dsp:sp>
    <dsp:sp modelId="{6F1D6EA8-5127-4F6D-BE06-079820468343}">
      <dsp:nvSpPr>
        <dsp:cNvPr id="0" name=""/>
        <dsp:cNvSpPr/>
      </dsp:nvSpPr>
      <dsp:spPr>
        <a:xfrm>
          <a:off x="1185212" y="1015725"/>
          <a:ext cx="1893763" cy="94688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t>تنظيم بيئة العمل</a:t>
          </a:r>
          <a:endParaRPr lang="ar-EG" sz="2000" b="1" kern="1200" dirty="0"/>
        </a:p>
      </dsp:txBody>
      <dsp:txXfrm>
        <a:off x="1185212" y="1015725"/>
        <a:ext cx="1893763" cy="94688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1117B67-66E9-4444-A699-E54F3C44ADFE}">
      <dsp:nvSpPr>
        <dsp:cNvPr id="0" name=""/>
        <dsp:cNvSpPr/>
      </dsp:nvSpPr>
      <dsp:spPr>
        <a:xfrm>
          <a:off x="1882314" y="728"/>
          <a:ext cx="5092355" cy="3170927"/>
        </a:xfrm>
        <a:prstGeom prst="roundRect">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DF9CF1-2C96-42E0-9AC4-6C6DD8C288AF}">
      <dsp:nvSpPr>
        <dsp:cNvPr id="0" name=""/>
        <dsp:cNvSpPr/>
      </dsp:nvSpPr>
      <dsp:spPr>
        <a:xfrm>
          <a:off x="1906451" y="3024576"/>
          <a:ext cx="5092355" cy="23226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0" numCol="1" spcCol="1270" anchor="t" anchorCtr="0">
          <a:noAutofit/>
        </a:bodyPr>
        <a:lstStyle/>
        <a:p>
          <a:pPr lvl="0" algn="justLow" defTabSz="889000" rtl="1">
            <a:lnSpc>
              <a:spcPct val="90000"/>
            </a:lnSpc>
            <a:spcBef>
              <a:spcPct val="0"/>
            </a:spcBef>
            <a:spcAft>
              <a:spcPct val="35000"/>
            </a:spcAft>
          </a:pPr>
          <a:r>
            <a:rPr lang="ar-EG" sz="2000" b="1" kern="1200" dirty="0" smtClean="0">
              <a:solidFill>
                <a:srgbClr val="002060"/>
              </a:solidFill>
              <a:latin typeface="Simplified Arabic" panose="02020603050405020304" pitchFamily="18" charset="-78"/>
              <a:cs typeface="Simplified Arabic" panose="02020603050405020304" pitchFamily="18" charset="-78"/>
            </a:rPr>
            <a:t>إن التغيير المستمر المتسارع فى شتى مناحى الحياة يضع أمام الآفراد والمنظمات تحديات جمة تدفعها إلى التطوير والتحسين المستمر فالتغيير هو السمة الامعة للقرن الحادى والعشرين والتطوير والتحسين المستمر بمثابة الوجه الآخر لهذه العملة ومن لا يتقدم يتقادم . </a:t>
          </a:r>
          <a:endParaRPr lang="ar-EG" sz="2000" b="1" kern="1200" dirty="0">
            <a:solidFill>
              <a:srgbClr val="002060"/>
            </a:solidFill>
            <a:latin typeface="Simplified Arabic" panose="02020603050405020304" pitchFamily="18" charset="-78"/>
            <a:cs typeface="Simplified Arabic" panose="02020603050405020304" pitchFamily="18" charset="-78"/>
          </a:endParaRPr>
        </a:p>
      </dsp:txBody>
      <dsp:txXfrm>
        <a:off x="1906451" y="3024576"/>
        <a:ext cx="5092355" cy="2322604"/>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List1#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B574A09-503D-4A79-BF84-F18626CC5135}"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A6690EF-47A1-4C73-90B3-83C092E1635F}"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ar-EG"/>
          </a:p>
        </p:txBody>
      </p:sp>
      <p:sp>
        <p:nvSpPr>
          <p:cNvPr id="4" name="Slide Number Placeholder 3"/>
          <p:cNvSpPr>
            <a:spLocks noGrp="1"/>
          </p:cNvSpPr>
          <p:nvPr>
            <p:ph type="sldNum" sz="quarter" idx="10"/>
          </p:nvPr>
        </p:nvSpPr>
        <p:spPr/>
        <p:txBody>
          <a:bodyPr/>
          <a:lstStyle/>
          <a:p>
            <a:fld id="{6978A213-B918-49A9-8511-9CAC2C2A8A2D}" type="slidenum">
              <a:rPr lang="ar-EG" smtClean="0"/>
              <a:pPr/>
              <a:t>1</a:t>
            </a:fld>
            <a:endParaRPr lang="ar-EG"/>
          </a:p>
        </p:txBody>
      </p:sp>
    </p:spTree>
    <p:extLst>
      <p:ext uri="{BB962C8B-B14F-4D97-AF65-F5344CB8AC3E}">
        <p14:creationId xmlns="" xmlns:p14="http://schemas.microsoft.com/office/powerpoint/2010/main" val="8282698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10</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2713433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2</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3661176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3</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1731909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4</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3827700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5</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3529263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6</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4146825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7</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2804085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8</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254885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5988" y="744538"/>
            <a:ext cx="4964112" cy="3724275"/>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9</a:t>
            </a:fld>
            <a:endParaRPr lang="en-US"/>
          </a:p>
        </p:txBody>
      </p:sp>
      <p:grpSp>
        <p:nvGrpSpPr>
          <p:cNvPr id="5" name="مجموعة 4"/>
          <p:cNvGrpSpPr/>
          <p:nvPr/>
        </p:nvGrpSpPr>
        <p:grpSpPr>
          <a:xfrm>
            <a:off x="970909" y="5021507"/>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80"/>
            <a:ext cx="1403540" cy="520083"/>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8" y="9112983"/>
            <a:ext cx="849137" cy="510383"/>
          </a:xfrm>
          <a:prstGeom prst="rect">
            <a:avLst/>
          </a:prstGeom>
          <a:noFill/>
        </p:spPr>
      </p:pic>
    </p:spTree>
    <p:extLst>
      <p:ext uri="{BB962C8B-B14F-4D97-AF65-F5344CB8AC3E}">
        <p14:creationId xmlns="" xmlns:p14="http://schemas.microsoft.com/office/powerpoint/2010/main" val="3675462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D795779-AFCF-48E7-80B8-8A56C413B5B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D795779-AFCF-48E7-80B8-8A56C413B5B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D795779-AFCF-48E7-80B8-8A56C413B5B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D795779-AFCF-48E7-80B8-8A56C413B5B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D795779-AFCF-48E7-80B8-8A56C413B5B5}"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D795779-AFCF-48E7-80B8-8A56C413B5B5}"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D795779-AFCF-48E7-80B8-8A56C413B5B5}"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D795779-AFCF-48E7-80B8-8A56C413B5B5}"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D795779-AFCF-48E7-80B8-8A56C413B5B5}"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D795779-AFCF-48E7-80B8-8A56C413B5B5}"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D795779-AFCF-48E7-80B8-8A56C413B5B5}"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4FCC227-182D-4442-B5E9-42758DB98B3F}"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D795779-AFCF-48E7-80B8-8A56C413B5B5}"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4FCC227-182D-4442-B5E9-42758DB98B3F}"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bp.blogspot.com/-j3hkoK2irYk/USQ8xjaxeiI/AAAAAAAAADk/x4etiw78f3I/s1600/Kaizen.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Rectangle 1"/>
          <p:cNvSpPr/>
          <p:nvPr/>
        </p:nvSpPr>
        <p:spPr>
          <a:xfrm>
            <a:off x="845667" y="5589240"/>
            <a:ext cx="6946132" cy="769441"/>
          </a:xfrm>
          <a:prstGeom prst="rect">
            <a:avLst/>
          </a:prstGeom>
        </p:spPr>
        <p:txBody>
          <a:bodyPr wrap="none">
            <a:spAutoFit/>
          </a:bodyPr>
          <a:lstStyle/>
          <a:p>
            <a:pPr algn="ctr"/>
            <a:r>
              <a:rPr lang="ar-EG" sz="4400" b="1" dirty="0">
                <a:ln w="22225">
                  <a:solidFill>
                    <a:schemeClr val="accent2"/>
                  </a:solidFill>
                  <a:prstDash val="solid"/>
                </a:ln>
                <a:solidFill>
                  <a:schemeClr val="accent2">
                    <a:lumMod val="40000"/>
                    <a:lumOff val="60000"/>
                  </a:schemeClr>
                </a:solidFill>
              </a:rPr>
              <a:t>أستراتيجية الكايزن والسينات الخمسة</a:t>
            </a:r>
          </a:p>
        </p:txBody>
      </p:sp>
    </p:spTree>
    <p:extLst>
      <p:ext uri="{BB962C8B-B14F-4D97-AF65-F5344CB8AC3E}">
        <p14:creationId xmlns="" xmlns:p14="http://schemas.microsoft.com/office/powerpoint/2010/main" val="1527566148"/>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 y="0"/>
            <a:ext cx="9122371" cy="9087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ar-EG" sz="3200" b="1" dirty="0">
                <a:solidFill>
                  <a:schemeClr val="bg1"/>
                </a:solidFill>
              </a:rPr>
              <a:t>ويكمُن مفهوم كايزن فيما يلي </a:t>
            </a:r>
          </a:p>
        </p:txBody>
      </p:sp>
      <p:sp>
        <p:nvSpPr>
          <p:cNvPr id="4" name="Isosceles Triangle 3"/>
          <p:cNvSpPr/>
          <p:nvPr/>
        </p:nvSpPr>
        <p:spPr>
          <a:xfrm>
            <a:off x="1610670" y="1052736"/>
            <a:ext cx="5400600" cy="5400600"/>
          </a:xfrm>
          <a:prstGeom prst="triangle">
            <a:avLst/>
          </a:prstGeom>
          <a:blipFill rotWithShape="0">
            <a:blip r:embed="rId3" cstate="print"/>
            <a:stretch>
              <a:fillRect/>
            </a:stretch>
          </a:blip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5" name="Freeform 4"/>
          <p:cNvSpPr/>
          <p:nvPr/>
        </p:nvSpPr>
        <p:spPr>
          <a:xfrm>
            <a:off x="4310970" y="1593323"/>
            <a:ext cx="3510390" cy="767897"/>
          </a:xfrm>
          <a:custGeom>
            <a:avLst/>
            <a:gdLst>
              <a:gd name="connsiteX0" fmla="*/ 0 w 3510390"/>
              <a:gd name="connsiteY0" fmla="*/ 127985 h 767897"/>
              <a:gd name="connsiteX1" fmla="*/ 127985 w 3510390"/>
              <a:gd name="connsiteY1" fmla="*/ 0 h 767897"/>
              <a:gd name="connsiteX2" fmla="*/ 3382405 w 3510390"/>
              <a:gd name="connsiteY2" fmla="*/ 0 h 767897"/>
              <a:gd name="connsiteX3" fmla="*/ 3510390 w 3510390"/>
              <a:gd name="connsiteY3" fmla="*/ 127985 h 767897"/>
              <a:gd name="connsiteX4" fmla="*/ 3510390 w 3510390"/>
              <a:gd name="connsiteY4" fmla="*/ 639912 h 767897"/>
              <a:gd name="connsiteX5" fmla="*/ 3382405 w 3510390"/>
              <a:gd name="connsiteY5" fmla="*/ 767897 h 767897"/>
              <a:gd name="connsiteX6" fmla="*/ 127985 w 3510390"/>
              <a:gd name="connsiteY6" fmla="*/ 767897 h 767897"/>
              <a:gd name="connsiteX7" fmla="*/ 0 w 3510390"/>
              <a:gd name="connsiteY7" fmla="*/ 639912 h 767897"/>
              <a:gd name="connsiteX8" fmla="*/ 0 w 3510390"/>
              <a:gd name="connsiteY8" fmla="*/ 127985 h 76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10390" h="767897">
                <a:moveTo>
                  <a:pt x="0" y="127985"/>
                </a:moveTo>
                <a:cubicBezTo>
                  <a:pt x="0" y="57301"/>
                  <a:pt x="57301" y="0"/>
                  <a:pt x="127985" y="0"/>
                </a:cubicBezTo>
                <a:lnTo>
                  <a:pt x="3382405" y="0"/>
                </a:lnTo>
                <a:cubicBezTo>
                  <a:pt x="3453089" y="0"/>
                  <a:pt x="3510390" y="57301"/>
                  <a:pt x="3510390" y="127985"/>
                </a:cubicBezTo>
                <a:lnTo>
                  <a:pt x="3510390" y="639912"/>
                </a:lnTo>
                <a:cubicBezTo>
                  <a:pt x="3510390" y="710596"/>
                  <a:pt x="3453089" y="767897"/>
                  <a:pt x="3382405" y="767897"/>
                </a:cubicBezTo>
                <a:lnTo>
                  <a:pt x="127985" y="767897"/>
                </a:lnTo>
                <a:cubicBezTo>
                  <a:pt x="57301" y="767897"/>
                  <a:pt x="0" y="710596"/>
                  <a:pt x="0" y="639912"/>
                </a:cubicBezTo>
                <a:lnTo>
                  <a:pt x="0" y="127985"/>
                </a:lnTo>
                <a:close/>
              </a:path>
            </a:pathLst>
          </a:custGeom>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3686" tIns="113686" rIns="113686" bIns="113686"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2060"/>
                </a:solidFill>
              </a:rPr>
              <a:t>عمل دفعة قوية في الأنشطة والجهود المركزة لفترة قصيرة .</a:t>
            </a:r>
            <a:endParaRPr lang="ar-EG" sz="2000" b="1" kern="1200" dirty="0">
              <a:solidFill>
                <a:srgbClr val="002060"/>
              </a:solidFill>
            </a:endParaRPr>
          </a:p>
        </p:txBody>
      </p:sp>
      <p:sp>
        <p:nvSpPr>
          <p:cNvPr id="7" name="Freeform 6"/>
          <p:cNvSpPr/>
          <p:nvPr/>
        </p:nvSpPr>
        <p:spPr>
          <a:xfrm>
            <a:off x="4310970" y="2457208"/>
            <a:ext cx="3510390" cy="767897"/>
          </a:xfrm>
          <a:custGeom>
            <a:avLst/>
            <a:gdLst>
              <a:gd name="connsiteX0" fmla="*/ 0 w 3510390"/>
              <a:gd name="connsiteY0" fmla="*/ 127985 h 767897"/>
              <a:gd name="connsiteX1" fmla="*/ 127985 w 3510390"/>
              <a:gd name="connsiteY1" fmla="*/ 0 h 767897"/>
              <a:gd name="connsiteX2" fmla="*/ 3382405 w 3510390"/>
              <a:gd name="connsiteY2" fmla="*/ 0 h 767897"/>
              <a:gd name="connsiteX3" fmla="*/ 3510390 w 3510390"/>
              <a:gd name="connsiteY3" fmla="*/ 127985 h 767897"/>
              <a:gd name="connsiteX4" fmla="*/ 3510390 w 3510390"/>
              <a:gd name="connsiteY4" fmla="*/ 639912 h 767897"/>
              <a:gd name="connsiteX5" fmla="*/ 3382405 w 3510390"/>
              <a:gd name="connsiteY5" fmla="*/ 767897 h 767897"/>
              <a:gd name="connsiteX6" fmla="*/ 127985 w 3510390"/>
              <a:gd name="connsiteY6" fmla="*/ 767897 h 767897"/>
              <a:gd name="connsiteX7" fmla="*/ 0 w 3510390"/>
              <a:gd name="connsiteY7" fmla="*/ 639912 h 767897"/>
              <a:gd name="connsiteX8" fmla="*/ 0 w 3510390"/>
              <a:gd name="connsiteY8" fmla="*/ 127985 h 76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10390" h="767897">
                <a:moveTo>
                  <a:pt x="0" y="127985"/>
                </a:moveTo>
                <a:cubicBezTo>
                  <a:pt x="0" y="57301"/>
                  <a:pt x="57301" y="0"/>
                  <a:pt x="127985" y="0"/>
                </a:cubicBezTo>
                <a:lnTo>
                  <a:pt x="3382405" y="0"/>
                </a:lnTo>
                <a:cubicBezTo>
                  <a:pt x="3453089" y="0"/>
                  <a:pt x="3510390" y="57301"/>
                  <a:pt x="3510390" y="127985"/>
                </a:cubicBezTo>
                <a:lnTo>
                  <a:pt x="3510390" y="639912"/>
                </a:lnTo>
                <a:cubicBezTo>
                  <a:pt x="3510390" y="710596"/>
                  <a:pt x="3453089" y="767897"/>
                  <a:pt x="3382405" y="767897"/>
                </a:cubicBezTo>
                <a:lnTo>
                  <a:pt x="127985" y="767897"/>
                </a:lnTo>
                <a:cubicBezTo>
                  <a:pt x="57301" y="767897"/>
                  <a:pt x="0" y="710596"/>
                  <a:pt x="0" y="639912"/>
                </a:cubicBezTo>
                <a:lnTo>
                  <a:pt x="0" y="127985"/>
                </a:lnTo>
                <a:close/>
              </a:path>
            </a:pathLst>
          </a:custGeom>
        </p:spPr>
        <p:style>
          <a:lnRef idx="2">
            <a:schemeClr val="accent2">
              <a:hueOff val="1170380"/>
              <a:satOff val="-1460"/>
              <a:lumOff val="343"/>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3686" tIns="113686" rIns="113686" bIns="113686"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2060"/>
                </a:solidFill>
              </a:rPr>
              <a:t>التحسين المستمر في تدفق العمليات والانشطة .</a:t>
            </a:r>
            <a:endParaRPr lang="ar-EG" sz="2000" b="1" kern="1200" dirty="0">
              <a:solidFill>
                <a:srgbClr val="002060"/>
              </a:solidFill>
            </a:endParaRPr>
          </a:p>
        </p:txBody>
      </p:sp>
      <p:sp>
        <p:nvSpPr>
          <p:cNvPr id="8" name="Freeform 7"/>
          <p:cNvSpPr/>
          <p:nvPr/>
        </p:nvSpPr>
        <p:spPr>
          <a:xfrm>
            <a:off x="4310970" y="3321093"/>
            <a:ext cx="3510390" cy="767897"/>
          </a:xfrm>
          <a:custGeom>
            <a:avLst/>
            <a:gdLst>
              <a:gd name="connsiteX0" fmla="*/ 0 w 3510390"/>
              <a:gd name="connsiteY0" fmla="*/ 127985 h 767897"/>
              <a:gd name="connsiteX1" fmla="*/ 127985 w 3510390"/>
              <a:gd name="connsiteY1" fmla="*/ 0 h 767897"/>
              <a:gd name="connsiteX2" fmla="*/ 3382405 w 3510390"/>
              <a:gd name="connsiteY2" fmla="*/ 0 h 767897"/>
              <a:gd name="connsiteX3" fmla="*/ 3510390 w 3510390"/>
              <a:gd name="connsiteY3" fmla="*/ 127985 h 767897"/>
              <a:gd name="connsiteX4" fmla="*/ 3510390 w 3510390"/>
              <a:gd name="connsiteY4" fmla="*/ 639912 h 767897"/>
              <a:gd name="connsiteX5" fmla="*/ 3382405 w 3510390"/>
              <a:gd name="connsiteY5" fmla="*/ 767897 h 767897"/>
              <a:gd name="connsiteX6" fmla="*/ 127985 w 3510390"/>
              <a:gd name="connsiteY6" fmla="*/ 767897 h 767897"/>
              <a:gd name="connsiteX7" fmla="*/ 0 w 3510390"/>
              <a:gd name="connsiteY7" fmla="*/ 639912 h 767897"/>
              <a:gd name="connsiteX8" fmla="*/ 0 w 3510390"/>
              <a:gd name="connsiteY8" fmla="*/ 127985 h 76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10390" h="767897">
                <a:moveTo>
                  <a:pt x="0" y="127985"/>
                </a:moveTo>
                <a:cubicBezTo>
                  <a:pt x="0" y="57301"/>
                  <a:pt x="57301" y="0"/>
                  <a:pt x="127985" y="0"/>
                </a:cubicBezTo>
                <a:lnTo>
                  <a:pt x="3382405" y="0"/>
                </a:lnTo>
                <a:cubicBezTo>
                  <a:pt x="3453089" y="0"/>
                  <a:pt x="3510390" y="57301"/>
                  <a:pt x="3510390" y="127985"/>
                </a:cubicBezTo>
                <a:lnTo>
                  <a:pt x="3510390" y="639912"/>
                </a:lnTo>
                <a:cubicBezTo>
                  <a:pt x="3510390" y="710596"/>
                  <a:pt x="3453089" y="767897"/>
                  <a:pt x="3382405" y="767897"/>
                </a:cubicBezTo>
                <a:lnTo>
                  <a:pt x="127985" y="767897"/>
                </a:lnTo>
                <a:cubicBezTo>
                  <a:pt x="57301" y="767897"/>
                  <a:pt x="0" y="710596"/>
                  <a:pt x="0" y="639912"/>
                </a:cubicBezTo>
                <a:lnTo>
                  <a:pt x="0" y="127985"/>
                </a:lnTo>
                <a:close/>
              </a:path>
            </a:pathLst>
          </a:custGeom>
        </p:spPr>
        <p:style>
          <a:lnRef idx="2">
            <a:schemeClr val="accent2">
              <a:hueOff val="2340759"/>
              <a:satOff val="-2919"/>
              <a:lumOff val="68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3686" tIns="113686" rIns="113686" bIns="113686"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2060"/>
                </a:solidFill>
              </a:rPr>
              <a:t>موجه لحل مشاكل محددة .</a:t>
            </a:r>
            <a:endParaRPr lang="ar-EG" sz="2000" b="1" kern="1200" dirty="0">
              <a:solidFill>
                <a:srgbClr val="002060"/>
              </a:solidFill>
            </a:endParaRPr>
          </a:p>
        </p:txBody>
      </p:sp>
      <p:sp>
        <p:nvSpPr>
          <p:cNvPr id="9" name="Freeform 8"/>
          <p:cNvSpPr/>
          <p:nvPr/>
        </p:nvSpPr>
        <p:spPr>
          <a:xfrm>
            <a:off x="4310970" y="4184978"/>
            <a:ext cx="3510390" cy="767897"/>
          </a:xfrm>
          <a:custGeom>
            <a:avLst/>
            <a:gdLst>
              <a:gd name="connsiteX0" fmla="*/ 0 w 3510390"/>
              <a:gd name="connsiteY0" fmla="*/ 127985 h 767897"/>
              <a:gd name="connsiteX1" fmla="*/ 127985 w 3510390"/>
              <a:gd name="connsiteY1" fmla="*/ 0 h 767897"/>
              <a:gd name="connsiteX2" fmla="*/ 3382405 w 3510390"/>
              <a:gd name="connsiteY2" fmla="*/ 0 h 767897"/>
              <a:gd name="connsiteX3" fmla="*/ 3510390 w 3510390"/>
              <a:gd name="connsiteY3" fmla="*/ 127985 h 767897"/>
              <a:gd name="connsiteX4" fmla="*/ 3510390 w 3510390"/>
              <a:gd name="connsiteY4" fmla="*/ 639912 h 767897"/>
              <a:gd name="connsiteX5" fmla="*/ 3382405 w 3510390"/>
              <a:gd name="connsiteY5" fmla="*/ 767897 h 767897"/>
              <a:gd name="connsiteX6" fmla="*/ 127985 w 3510390"/>
              <a:gd name="connsiteY6" fmla="*/ 767897 h 767897"/>
              <a:gd name="connsiteX7" fmla="*/ 0 w 3510390"/>
              <a:gd name="connsiteY7" fmla="*/ 639912 h 767897"/>
              <a:gd name="connsiteX8" fmla="*/ 0 w 3510390"/>
              <a:gd name="connsiteY8" fmla="*/ 127985 h 76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10390" h="767897">
                <a:moveTo>
                  <a:pt x="0" y="127985"/>
                </a:moveTo>
                <a:cubicBezTo>
                  <a:pt x="0" y="57301"/>
                  <a:pt x="57301" y="0"/>
                  <a:pt x="127985" y="0"/>
                </a:cubicBezTo>
                <a:lnTo>
                  <a:pt x="3382405" y="0"/>
                </a:lnTo>
                <a:cubicBezTo>
                  <a:pt x="3453089" y="0"/>
                  <a:pt x="3510390" y="57301"/>
                  <a:pt x="3510390" y="127985"/>
                </a:cubicBezTo>
                <a:lnTo>
                  <a:pt x="3510390" y="639912"/>
                </a:lnTo>
                <a:cubicBezTo>
                  <a:pt x="3510390" y="710596"/>
                  <a:pt x="3453089" y="767897"/>
                  <a:pt x="3382405" y="767897"/>
                </a:cubicBezTo>
                <a:lnTo>
                  <a:pt x="127985" y="767897"/>
                </a:lnTo>
                <a:cubicBezTo>
                  <a:pt x="57301" y="767897"/>
                  <a:pt x="0" y="710596"/>
                  <a:pt x="0" y="639912"/>
                </a:cubicBezTo>
                <a:lnTo>
                  <a:pt x="0" y="127985"/>
                </a:lnTo>
                <a:close/>
              </a:path>
            </a:pathLst>
          </a:custGeom>
        </p:spPr>
        <p:style>
          <a:lnRef idx="2">
            <a:schemeClr val="accent2">
              <a:hueOff val="3511139"/>
              <a:satOff val="-4379"/>
              <a:lumOff val="103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3686" tIns="113686" rIns="113686" bIns="113686"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2060"/>
                </a:solidFill>
              </a:rPr>
              <a:t>يهدف الى انجاز تحسينات محددة في وقت قصير.</a:t>
            </a:r>
            <a:endParaRPr lang="ar-EG" sz="2000" b="1" kern="1200" dirty="0">
              <a:solidFill>
                <a:srgbClr val="002060"/>
              </a:solidFill>
            </a:endParaRPr>
          </a:p>
        </p:txBody>
      </p:sp>
      <p:sp>
        <p:nvSpPr>
          <p:cNvPr id="10" name="Freeform 9"/>
          <p:cNvSpPr/>
          <p:nvPr/>
        </p:nvSpPr>
        <p:spPr>
          <a:xfrm>
            <a:off x="4310970" y="5048863"/>
            <a:ext cx="3510390" cy="767897"/>
          </a:xfrm>
          <a:custGeom>
            <a:avLst/>
            <a:gdLst>
              <a:gd name="connsiteX0" fmla="*/ 0 w 3510390"/>
              <a:gd name="connsiteY0" fmla="*/ 127985 h 767897"/>
              <a:gd name="connsiteX1" fmla="*/ 127985 w 3510390"/>
              <a:gd name="connsiteY1" fmla="*/ 0 h 767897"/>
              <a:gd name="connsiteX2" fmla="*/ 3382405 w 3510390"/>
              <a:gd name="connsiteY2" fmla="*/ 0 h 767897"/>
              <a:gd name="connsiteX3" fmla="*/ 3510390 w 3510390"/>
              <a:gd name="connsiteY3" fmla="*/ 127985 h 767897"/>
              <a:gd name="connsiteX4" fmla="*/ 3510390 w 3510390"/>
              <a:gd name="connsiteY4" fmla="*/ 639912 h 767897"/>
              <a:gd name="connsiteX5" fmla="*/ 3382405 w 3510390"/>
              <a:gd name="connsiteY5" fmla="*/ 767897 h 767897"/>
              <a:gd name="connsiteX6" fmla="*/ 127985 w 3510390"/>
              <a:gd name="connsiteY6" fmla="*/ 767897 h 767897"/>
              <a:gd name="connsiteX7" fmla="*/ 0 w 3510390"/>
              <a:gd name="connsiteY7" fmla="*/ 639912 h 767897"/>
              <a:gd name="connsiteX8" fmla="*/ 0 w 3510390"/>
              <a:gd name="connsiteY8" fmla="*/ 127985 h 76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10390" h="767897">
                <a:moveTo>
                  <a:pt x="0" y="127985"/>
                </a:moveTo>
                <a:cubicBezTo>
                  <a:pt x="0" y="57301"/>
                  <a:pt x="57301" y="0"/>
                  <a:pt x="127985" y="0"/>
                </a:cubicBezTo>
                <a:lnTo>
                  <a:pt x="3382405" y="0"/>
                </a:lnTo>
                <a:cubicBezTo>
                  <a:pt x="3453089" y="0"/>
                  <a:pt x="3510390" y="57301"/>
                  <a:pt x="3510390" y="127985"/>
                </a:cubicBezTo>
                <a:lnTo>
                  <a:pt x="3510390" y="639912"/>
                </a:lnTo>
                <a:cubicBezTo>
                  <a:pt x="3510390" y="710596"/>
                  <a:pt x="3453089" y="767897"/>
                  <a:pt x="3382405" y="767897"/>
                </a:cubicBezTo>
                <a:lnTo>
                  <a:pt x="127985" y="767897"/>
                </a:lnTo>
                <a:cubicBezTo>
                  <a:pt x="57301" y="767897"/>
                  <a:pt x="0" y="710596"/>
                  <a:pt x="0" y="639912"/>
                </a:cubicBezTo>
                <a:lnTo>
                  <a:pt x="0" y="127985"/>
                </a:lnTo>
                <a:close/>
              </a:path>
            </a:pathLst>
          </a:custGeom>
        </p:spPr>
        <p:style>
          <a:lnRef idx="2">
            <a:schemeClr val="accent2">
              <a:hueOff val="4681519"/>
              <a:satOff val="-5839"/>
              <a:lumOff val="1373"/>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3686" tIns="113686" rIns="113686" bIns="113686" numCol="1" spcCol="1270" anchor="ctr" anchorCtr="0">
            <a:noAutofit/>
          </a:bodyPr>
          <a:lstStyle/>
          <a:p>
            <a:pPr lvl="0" algn="ctr" defTabSz="889000" rtl="1">
              <a:lnSpc>
                <a:spcPct val="90000"/>
              </a:lnSpc>
              <a:spcBef>
                <a:spcPct val="0"/>
              </a:spcBef>
              <a:spcAft>
                <a:spcPct val="35000"/>
              </a:spcAft>
            </a:pPr>
            <a:r>
              <a:rPr lang="ar-EG" sz="2000" b="1" kern="1200" dirty="0" smtClean="0">
                <a:solidFill>
                  <a:srgbClr val="002060"/>
                </a:solidFill>
              </a:rPr>
              <a:t>إزالة الفاقد </a:t>
            </a:r>
            <a:r>
              <a:rPr lang="en-US" sz="2000" b="1" kern="1200" dirty="0" smtClean="0">
                <a:solidFill>
                  <a:srgbClr val="002060"/>
                </a:solidFill>
              </a:rPr>
              <a:t>Eliminate  Waste</a:t>
            </a:r>
            <a:endParaRPr lang="ar-EG" sz="2000" b="1" kern="1200" dirty="0">
              <a:solidFill>
                <a:srgbClr val="002060"/>
              </a:solidFill>
            </a:endParaRPr>
          </a:p>
        </p:txBody>
      </p:sp>
    </p:spTree>
    <p:extLst>
      <p:ext uri="{BB962C8B-B14F-4D97-AF65-F5344CB8AC3E}">
        <p14:creationId xmlns="" xmlns:p14="http://schemas.microsoft.com/office/powerpoint/2010/main" val="3792498912"/>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1000"/>
                                        <p:tgtEl>
                                          <p:spTgt spid="9"/>
                                        </p:tgtEl>
                                      </p:cBhvr>
                                    </p:animEffect>
                                    <p:anim calcmode="lin" valueType="num">
                                      <p:cBhvr>
                                        <p:cTn id="39" dur="1000" fill="hold"/>
                                        <p:tgtEl>
                                          <p:spTgt spid="9"/>
                                        </p:tgtEl>
                                        <p:attrNameLst>
                                          <p:attrName>ppt_x</p:attrName>
                                        </p:attrNameLst>
                                      </p:cBhvr>
                                      <p:tavLst>
                                        <p:tav tm="0">
                                          <p:val>
                                            <p:strVal val="#ppt_x"/>
                                          </p:val>
                                        </p:tav>
                                        <p:tav tm="100000">
                                          <p:val>
                                            <p:strVal val="#ppt_x"/>
                                          </p:val>
                                        </p:tav>
                                      </p:tavLst>
                                    </p:anim>
                                    <p:anim calcmode="lin" valueType="num">
                                      <p:cBhvr>
                                        <p:cTn id="4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fade">
                                      <p:cBhvr>
                                        <p:cTn id="45" dur="1000"/>
                                        <p:tgtEl>
                                          <p:spTgt spid="10"/>
                                        </p:tgtEl>
                                      </p:cBhvr>
                                    </p:animEffect>
                                    <p:anim calcmode="lin" valueType="num">
                                      <p:cBhvr>
                                        <p:cTn id="46" dur="1000" fill="hold"/>
                                        <p:tgtEl>
                                          <p:spTgt spid="10"/>
                                        </p:tgtEl>
                                        <p:attrNameLst>
                                          <p:attrName>ppt_x</p:attrName>
                                        </p:attrNameLst>
                                      </p:cBhvr>
                                      <p:tavLst>
                                        <p:tav tm="0">
                                          <p:val>
                                            <p:strVal val="#ppt_x"/>
                                          </p:val>
                                        </p:tav>
                                        <p:tav tm="100000">
                                          <p:val>
                                            <p:strVal val="#ppt_x"/>
                                          </p:val>
                                        </p:tav>
                                      </p:tavLst>
                                    </p:anim>
                                    <p:anim calcmode="lin" valueType="num">
                                      <p:cBhvr>
                                        <p:cTn id="4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7" grpId="0" animBg="1"/>
      <p:bldP spid="8"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7"/>
          <p:cNvSpPr>
            <a:spLocks noChangeArrowheads="1"/>
          </p:cNvSpPr>
          <p:nvPr/>
        </p:nvSpPr>
        <p:spPr bwMode="auto">
          <a:xfrm>
            <a:off x="2913410" y="1057157"/>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الإلتزام بوقت البرنامج وفترات الاستراحة</a:t>
            </a:r>
          </a:p>
          <a:p>
            <a:pPr algn="ctr" rtl="1"/>
            <a:r>
              <a:rPr lang="ar-EG" sz="2400" b="1" dirty="0">
                <a:latin typeface="Verdana" panose="020B0604030504040204" pitchFamily="34" charset="0"/>
                <a:ea typeface="HY헤드라인M" pitchFamily="2" charset="-127"/>
              </a:rPr>
              <a:t> دليل وعيك</a:t>
            </a:r>
            <a:endParaRPr lang="en-GB" sz="2400" b="1" dirty="0">
              <a:latin typeface="Verdana" panose="020B0604030504040204" pitchFamily="34" charset="0"/>
              <a:ea typeface="HY헤드라인M" pitchFamily="2" charset="-127"/>
            </a:endParaRPr>
          </a:p>
        </p:txBody>
      </p:sp>
      <p:sp>
        <p:nvSpPr>
          <p:cNvPr id="20" name="AutoShape 7"/>
          <p:cNvSpPr>
            <a:spLocks noChangeArrowheads="1"/>
          </p:cNvSpPr>
          <p:nvPr/>
        </p:nvSpPr>
        <p:spPr bwMode="auto">
          <a:xfrm>
            <a:off x="2903080" y="2170874"/>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a:latin typeface="Verdana" panose="020B0604030504040204" pitchFamily="34" charset="0"/>
                <a:ea typeface="HY헤드라인M" pitchFamily="2" charset="-127"/>
              </a:rPr>
              <a:t>لاتدع هاتفك </a:t>
            </a:r>
            <a:r>
              <a:rPr lang="ar-EG" sz="2400" b="1" dirty="0">
                <a:latin typeface="Verdana" panose="020B0604030504040204" pitchFamily="34" charset="0"/>
                <a:ea typeface="HY헤드라인M" pitchFamily="2" charset="-127"/>
              </a:rPr>
              <a:t>المتنقل يشوش أفكار من حولك</a:t>
            </a:r>
            <a:endParaRPr lang="ar-SA" sz="2400" b="1" dirty="0">
              <a:latin typeface="Verdana" panose="020B0604030504040204" pitchFamily="34" charset="0"/>
              <a:ea typeface="HY헤드라인M" pitchFamily="2" charset="-127"/>
            </a:endParaRPr>
          </a:p>
        </p:txBody>
      </p:sp>
      <p:sp>
        <p:nvSpPr>
          <p:cNvPr id="21" name="AutoShape 7"/>
          <p:cNvSpPr>
            <a:spLocks noChangeArrowheads="1"/>
          </p:cNvSpPr>
          <p:nvPr/>
        </p:nvSpPr>
        <p:spPr bwMode="auto">
          <a:xfrm>
            <a:off x="2892751" y="3284591"/>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الأسئلة والنقاش متاحة في محتوى البرنامج</a:t>
            </a:r>
            <a:endParaRPr lang="ar-SA" sz="2400" b="1" dirty="0">
              <a:latin typeface="Verdana" panose="020B0604030504040204" pitchFamily="34" charset="0"/>
              <a:ea typeface="HY헤드라인M" pitchFamily="2" charset="-127"/>
            </a:endParaRPr>
          </a:p>
        </p:txBody>
      </p:sp>
      <p:sp>
        <p:nvSpPr>
          <p:cNvPr id="23" name="AutoShape 7"/>
          <p:cNvSpPr>
            <a:spLocks noChangeArrowheads="1"/>
          </p:cNvSpPr>
          <p:nvPr/>
        </p:nvSpPr>
        <p:spPr bwMode="auto">
          <a:xfrm>
            <a:off x="2882421" y="4398308"/>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إبتسامتك و تعاونك دليل حب العمل الجماعي</a:t>
            </a:r>
            <a:endParaRPr lang="ar-SA" sz="2400" b="1" dirty="0">
              <a:latin typeface="Verdana" panose="020B0604030504040204" pitchFamily="34" charset="0"/>
              <a:ea typeface="HY헤드라인M" pitchFamily="2" charset="-127"/>
            </a:endParaRPr>
          </a:p>
        </p:txBody>
      </p:sp>
      <p:sp>
        <p:nvSpPr>
          <p:cNvPr id="24" name="AutoShape 7"/>
          <p:cNvSpPr>
            <a:spLocks noChangeArrowheads="1"/>
          </p:cNvSpPr>
          <p:nvPr/>
        </p:nvSpPr>
        <p:spPr bwMode="auto">
          <a:xfrm>
            <a:off x="2872091" y="5512025"/>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تأقلمك مع المدرب و تنفيذ التمارين يسهل</a:t>
            </a:r>
          </a:p>
          <a:p>
            <a:pPr algn="ctr" rtl="1"/>
            <a:r>
              <a:rPr lang="ar-EG" sz="2400" b="1" dirty="0">
                <a:latin typeface="Verdana" panose="020B0604030504040204" pitchFamily="34" charset="0"/>
                <a:ea typeface="HY헤드라인M" pitchFamily="2" charset="-127"/>
              </a:rPr>
              <a:t> استيعاب المادة العلمية</a:t>
            </a:r>
            <a:endParaRPr lang="ar-SA" sz="2400" b="1" dirty="0">
              <a:latin typeface="Verdana" panose="020B0604030504040204" pitchFamily="34" charset="0"/>
              <a:ea typeface="HY헤드라인M" pitchFamily="2" charset="-127"/>
            </a:endParaRPr>
          </a:p>
        </p:txBody>
      </p:sp>
      <p:pic>
        <p:nvPicPr>
          <p:cNvPr id="25" name="Picture 6" descr="F:\دينى\work\صور\15460_IPhone_Locked.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562100" y="1790700"/>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6" name="Picture 8" descr="F:\دينى\work\صور\imagتes.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600205" y="2933700"/>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7" name="Picture 3" descr="F:\دينى\work\صور\إدارة الوقت.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752600" y="647700"/>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8" name="Picture 9" descr="F:\دينى\work\صور\848484.jp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580020" y="5143500"/>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9" name="Picture 2" descr="F:\دينى\work\صور\kid-smail.jp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1447800" y="4076701"/>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sp>
        <p:nvSpPr>
          <p:cNvPr id="15" name="Rectangle 2"/>
          <p:cNvSpPr txBox="1">
            <a:spLocks noChangeArrowheads="1"/>
          </p:cNvSpPr>
          <p:nvPr/>
        </p:nvSpPr>
        <p:spPr>
          <a:xfrm>
            <a:off x="3347864" y="118831"/>
            <a:ext cx="2479104"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r>
              <a:rPr lang="ar-EG" b="1" dirty="0">
                <a:solidFill>
                  <a:schemeClr val="accent2">
                    <a:lumMod val="50000"/>
                  </a:schemeClr>
                </a:solidFill>
              </a:rPr>
              <a:t>الاتفاقيات </a:t>
            </a:r>
            <a:endParaRPr lang="en-US" b="1" dirty="0">
              <a:solidFill>
                <a:schemeClr val="accent2">
                  <a:lumMod val="50000"/>
                </a:schemeClr>
              </a:solidFill>
            </a:endParaRPr>
          </a:p>
        </p:txBody>
      </p:sp>
    </p:spTree>
    <p:extLst>
      <p:ext uri="{BB962C8B-B14F-4D97-AF65-F5344CB8AC3E}">
        <p14:creationId xmlns="" xmlns:p14="http://schemas.microsoft.com/office/powerpoint/2010/main" val="1563514531"/>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1000" fill="hold"/>
                                        <p:tgtEl>
                                          <p:spTgt spid="16"/>
                                        </p:tgtEl>
                                        <p:attrNameLst>
                                          <p:attrName>ppt_w</p:attrName>
                                        </p:attrNameLst>
                                      </p:cBhvr>
                                      <p:tavLst>
                                        <p:tav tm="0">
                                          <p:val>
                                            <p:fltVal val="0"/>
                                          </p:val>
                                        </p:tav>
                                        <p:tav tm="100000">
                                          <p:val>
                                            <p:strVal val="#ppt_w"/>
                                          </p:val>
                                        </p:tav>
                                      </p:tavLst>
                                    </p:anim>
                                    <p:anim calcmode="lin" valueType="num">
                                      <p:cBhvr>
                                        <p:cTn id="13" dur="1000" fill="hold"/>
                                        <p:tgtEl>
                                          <p:spTgt spid="16"/>
                                        </p:tgtEl>
                                        <p:attrNameLst>
                                          <p:attrName>ppt_h</p:attrName>
                                        </p:attrNameLst>
                                      </p:cBhvr>
                                      <p:tavLst>
                                        <p:tav tm="0">
                                          <p:val>
                                            <p:fltVal val="0"/>
                                          </p:val>
                                        </p:tav>
                                        <p:tav tm="100000">
                                          <p:val>
                                            <p:strVal val="#ppt_h"/>
                                          </p:val>
                                        </p:tav>
                                      </p:tavLst>
                                    </p:anim>
                                    <p:anim calcmode="lin" valueType="num">
                                      <p:cBhvr>
                                        <p:cTn id="14" dur="1000" fill="hold"/>
                                        <p:tgtEl>
                                          <p:spTgt spid="16"/>
                                        </p:tgtEl>
                                        <p:attrNameLst>
                                          <p:attrName>style.rotation</p:attrName>
                                        </p:attrNameLst>
                                      </p:cBhvr>
                                      <p:tavLst>
                                        <p:tav tm="0">
                                          <p:val>
                                            <p:fltVal val="90"/>
                                          </p:val>
                                        </p:tav>
                                        <p:tav tm="100000">
                                          <p:val>
                                            <p:fltVal val="0"/>
                                          </p:val>
                                        </p:tav>
                                      </p:tavLst>
                                    </p:anim>
                                    <p:animEffect transition="in" filter="fade">
                                      <p:cBhvr>
                                        <p:cTn id="15" dur="1000"/>
                                        <p:tgtEl>
                                          <p:spTgt spid="16"/>
                                        </p:tgtEl>
                                      </p:cBhvr>
                                    </p:animEffect>
                                  </p:childTnLst>
                                </p:cTn>
                              </p:par>
                              <p:par>
                                <p:cTn id="16" presetID="31" presetClass="entr" presetSubtype="0" fill="hold" nodeType="withEffect">
                                  <p:stCondLst>
                                    <p:cond delay="0"/>
                                  </p:stCondLst>
                                  <p:childTnLst>
                                    <p:set>
                                      <p:cBhvr>
                                        <p:cTn id="17" dur="1" fill="hold">
                                          <p:stCondLst>
                                            <p:cond delay="0"/>
                                          </p:stCondLst>
                                        </p:cTn>
                                        <p:tgtEl>
                                          <p:spTgt spid="27"/>
                                        </p:tgtEl>
                                        <p:attrNameLst>
                                          <p:attrName>style.visibility</p:attrName>
                                        </p:attrNameLst>
                                      </p:cBhvr>
                                      <p:to>
                                        <p:strVal val="visible"/>
                                      </p:to>
                                    </p:set>
                                    <p:anim calcmode="lin" valueType="num">
                                      <p:cBhvr>
                                        <p:cTn id="18" dur="1000" fill="hold"/>
                                        <p:tgtEl>
                                          <p:spTgt spid="27"/>
                                        </p:tgtEl>
                                        <p:attrNameLst>
                                          <p:attrName>ppt_w</p:attrName>
                                        </p:attrNameLst>
                                      </p:cBhvr>
                                      <p:tavLst>
                                        <p:tav tm="0">
                                          <p:val>
                                            <p:fltVal val="0"/>
                                          </p:val>
                                        </p:tav>
                                        <p:tav tm="100000">
                                          <p:val>
                                            <p:strVal val="#ppt_w"/>
                                          </p:val>
                                        </p:tav>
                                      </p:tavLst>
                                    </p:anim>
                                    <p:anim calcmode="lin" valueType="num">
                                      <p:cBhvr>
                                        <p:cTn id="19" dur="1000" fill="hold"/>
                                        <p:tgtEl>
                                          <p:spTgt spid="27"/>
                                        </p:tgtEl>
                                        <p:attrNameLst>
                                          <p:attrName>ppt_h</p:attrName>
                                        </p:attrNameLst>
                                      </p:cBhvr>
                                      <p:tavLst>
                                        <p:tav tm="0">
                                          <p:val>
                                            <p:fltVal val="0"/>
                                          </p:val>
                                        </p:tav>
                                        <p:tav tm="100000">
                                          <p:val>
                                            <p:strVal val="#ppt_h"/>
                                          </p:val>
                                        </p:tav>
                                      </p:tavLst>
                                    </p:anim>
                                    <p:anim calcmode="lin" valueType="num">
                                      <p:cBhvr>
                                        <p:cTn id="20" dur="1000" fill="hold"/>
                                        <p:tgtEl>
                                          <p:spTgt spid="27"/>
                                        </p:tgtEl>
                                        <p:attrNameLst>
                                          <p:attrName>style.rotation</p:attrName>
                                        </p:attrNameLst>
                                      </p:cBhvr>
                                      <p:tavLst>
                                        <p:tav tm="0">
                                          <p:val>
                                            <p:fltVal val="90"/>
                                          </p:val>
                                        </p:tav>
                                        <p:tav tm="100000">
                                          <p:val>
                                            <p:fltVal val="0"/>
                                          </p:val>
                                        </p:tav>
                                      </p:tavLst>
                                    </p:anim>
                                    <p:animEffect transition="in" filter="fade">
                                      <p:cBhvr>
                                        <p:cTn id="21" dur="1000"/>
                                        <p:tgtEl>
                                          <p:spTgt spid="27"/>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anim calcmode="lin" valueType="num">
                                      <p:cBhvr>
                                        <p:cTn id="26" dur="1000" fill="hold"/>
                                        <p:tgtEl>
                                          <p:spTgt spid="20"/>
                                        </p:tgtEl>
                                        <p:attrNameLst>
                                          <p:attrName>ppt_w</p:attrName>
                                        </p:attrNameLst>
                                      </p:cBhvr>
                                      <p:tavLst>
                                        <p:tav tm="0">
                                          <p:val>
                                            <p:fltVal val="0"/>
                                          </p:val>
                                        </p:tav>
                                        <p:tav tm="100000">
                                          <p:val>
                                            <p:strVal val="#ppt_w"/>
                                          </p:val>
                                        </p:tav>
                                      </p:tavLst>
                                    </p:anim>
                                    <p:anim calcmode="lin" valueType="num">
                                      <p:cBhvr>
                                        <p:cTn id="27" dur="1000" fill="hold"/>
                                        <p:tgtEl>
                                          <p:spTgt spid="20"/>
                                        </p:tgtEl>
                                        <p:attrNameLst>
                                          <p:attrName>ppt_h</p:attrName>
                                        </p:attrNameLst>
                                      </p:cBhvr>
                                      <p:tavLst>
                                        <p:tav tm="0">
                                          <p:val>
                                            <p:fltVal val="0"/>
                                          </p:val>
                                        </p:tav>
                                        <p:tav tm="100000">
                                          <p:val>
                                            <p:strVal val="#ppt_h"/>
                                          </p:val>
                                        </p:tav>
                                      </p:tavLst>
                                    </p:anim>
                                    <p:anim calcmode="lin" valueType="num">
                                      <p:cBhvr>
                                        <p:cTn id="28" dur="1000" fill="hold"/>
                                        <p:tgtEl>
                                          <p:spTgt spid="20"/>
                                        </p:tgtEl>
                                        <p:attrNameLst>
                                          <p:attrName>style.rotation</p:attrName>
                                        </p:attrNameLst>
                                      </p:cBhvr>
                                      <p:tavLst>
                                        <p:tav tm="0">
                                          <p:val>
                                            <p:fltVal val="90"/>
                                          </p:val>
                                        </p:tav>
                                        <p:tav tm="100000">
                                          <p:val>
                                            <p:fltVal val="0"/>
                                          </p:val>
                                        </p:tav>
                                      </p:tavLst>
                                    </p:anim>
                                    <p:animEffect transition="in" filter="fade">
                                      <p:cBhvr>
                                        <p:cTn id="29" dur="1000"/>
                                        <p:tgtEl>
                                          <p:spTgt spid="20"/>
                                        </p:tgtEl>
                                      </p:cBhvr>
                                    </p:animEffect>
                                  </p:childTnLst>
                                </p:cTn>
                              </p:par>
                              <p:par>
                                <p:cTn id="30" presetID="31" presetClass="entr" presetSubtype="0" fill="hold" nodeType="withEffect">
                                  <p:stCondLst>
                                    <p:cond delay="0"/>
                                  </p:stCondLst>
                                  <p:childTnLst>
                                    <p:set>
                                      <p:cBhvr>
                                        <p:cTn id="31" dur="1" fill="hold">
                                          <p:stCondLst>
                                            <p:cond delay="0"/>
                                          </p:stCondLst>
                                        </p:cTn>
                                        <p:tgtEl>
                                          <p:spTgt spid="25"/>
                                        </p:tgtEl>
                                        <p:attrNameLst>
                                          <p:attrName>style.visibility</p:attrName>
                                        </p:attrNameLst>
                                      </p:cBhvr>
                                      <p:to>
                                        <p:strVal val="visible"/>
                                      </p:to>
                                    </p:set>
                                    <p:anim calcmode="lin" valueType="num">
                                      <p:cBhvr>
                                        <p:cTn id="32" dur="1000" fill="hold"/>
                                        <p:tgtEl>
                                          <p:spTgt spid="25"/>
                                        </p:tgtEl>
                                        <p:attrNameLst>
                                          <p:attrName>ppt_w</p:attrName>
                                        </p:attrNameLst>
                                      </p:cBhvr>
                                      <p:tavLst>
                                        <p:tav tm="0">
                                          <p:val>
                                            <p:fltVal val="0"/>
                                          </p:val>
                                        </p:tav>
                                        <p:tav tm="100000">
                                          <p:val>
                                            <p:strVal val="#ppt_w"/>
                                          </p:val>
                                        </p:tav>
                                      </p:tavLst>
                                    </p:anim>
                                    <p:anim calcmode="lin" valueType="num">
                                      <p:cBhvr>
                                        <p:cTn id="33" dur="1000" fill="hold"/>
                                        <p:tgtEl>
                                          <p:spTgt spid="25"/>
                                        </p:tgtEl>
                                        <p:attrNameLst>
                                          <p:attrName>ppt_h</p:attrName>
                                        </p:attrNameLst>
                                      </p:cBhvr>
                                      <p:tavLst>
                                        <p:tav tm="0">
                                          <p:val>
                                            <p:fltVal val="0"/>
                                          </p:val>
                                        </p:tav>
                                        <p:tav tm="100000">
                                          <p:val>
                                            <p:strVal val="#ppt_h"/>
                                          </p:val>
                                        </p:tav>
                                      </p:tavLst>
                                    </p:anim>
                                    <p:anim calcmode="lin" valueType="num">
                                      <p:cBhvr>
                                        <p:cTn id="34" dur="1000" fill="hold"/>
                                        <p:tgtEl>
                                          <p:spTgt spid="25"/>
                                        </p:tgtEl>
                                        <p:attrNameLst>
                                          <p:attrName>style.rotation</p:attrName>
                                        </p:attrNameLst>
                                      </p:cBhvr>
                                      <p:tavLst>
                                        <p:tav tm="0">
                                          <p:val>
                                            <p:fltVal val="90"/>
                                          </p:val>
                                        </p:tav>
                                        <p:tav tm="100000">
                                          <p:val>
                                            <p:fltVal val="0"/>
                                          </p:val>
                                        </p:tav>
                                      </p:tavLst>
                                    </p:anim>
                                    <p:animEffect transition="in" filter="fade">
                                      <p:cBhvr>
                                        <p:cTn id="35" dur="10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 calcmode="lin" valueType="num">
                                      <p:cBhvr>
                                        <p:cTn id="40" dur="1000" fill="hold"/>
                                        <p:tgtEl>
                                          <p:spTgt spid="21"/>
                                        </p:tgtEl>
                                        <p:attrNameLst>
                                          <p:attrName>ppt_w</p:attrName>
                                        </p:attrNameLst>
                                      </p:cBhvr>
                                      <p:tavLst>
                                        <p:tav tm="0">
                                          <p:val>
                                            <p:fltVal val="0"/>
                                          </p:val>
                                        </p:tav>
                                        <p:tav tm="100000">
                                          <p:val>
                                            <p:strVal val="#ppt_w"/>
                                          </p:val>
                                        </p:tav>
                                      </p:tavLst>
                                    </p:anim>
                                    <p:anim calcmode="lin" valueType="num">
                                      <p:cBhvr>
                                        <p:cTn id="41" dur="1000" fill="hold"/>
                                        <p:tgtEl>
                                          <p:spTgt spid="21"/>
                                        </p:tgtEl>
                                        <p:attrNameLst>
                                          <p:attrName>ppt_h</p:attrName>
                                        </p:attrNameLst>
                                      </p:cBhvr>
                                      <p:tavLst>
                                        <p:tav tm="0">
                                          <p:val>
                                            <p:fltVal val="0"/>
                                          </p:val>
                                        </p:tav>
                                        <p:tav tm="100000">
                                          <p:val>
                                            <p:strVal val="#ppt_h"/>
                                          </p:val>
                                        </p:tav>
                                      </p:tavLst>
                                    </p:anim>
                                    <p:anim calcmode="lin" valueType="num">
                                      <p:cBhvr>
                                        <p:cTn id="42" dur="1000" fill="hold"/>
                                        <p:tgtEl>
                                          <p:spTgt spid="21"/>
                                        </p:tgtEl>
                                        <p:attrNameLst>
                                          <p:attrName>style.rotation</p:attrName>
                                        </p:attrNameLst>
                                      </p:cBhvr>
                                      <p:tavLst>
                                        <p:tav tm="0">
                                          <p:val>
                                            <p:fltVal val="90"/>
                                          </p:val>
                                        </p:tav>
                                        <p:tav tm="100000">
                                          <p:val>
                                            <p:fltVal val="0"/>
                                          </p:val>
                                        </p:tav>
                                      </p:tavLst>
                                    </p:anim>
                                    <p:animEffect transition="in" filter="fade">
                                      <p:cBhvr>
                                        <p:cTn id="43" dur="1000"/>
                                        <p:tgtEl>
                                          <p:spTgt spid="21"/>
                                        </p:tgtEl>
                                      </p:cBhvr>
                                    </p:animEffect>
                                  </p:childTnLst>
                                </p:cTn>
                              </p:par>
                              <p:par>
                                <p:cTn id="44" presetID="31" presetClass="entr" presetSubtype="0" fill="hold" nodeType="withEffect">
                                  <p:stCondLst>
                                    <p:cond delay="0"/>
                                  </p:stCondLst>
                                  <p:childTnLst>
                                    <p:set>
                                      <p:cBhvr>
                                        <p:cTn id="45" dur="1" fill="hold">
                                          <p:stCondLst>
                                            <p:cond delay="0"/>
                                          </p:stCondLst>
                                        </p:cTn>
                                        <p:tgtEl>
                                          <p:spTgt spid="26"/>
                                        </p:tgtEl>
                                        <p:attrNameLst>
                                          <p:attrName>style.visibility</p:attrName>
                                        </p:attrNameLst>
                                      </p:cBhvr>
                                      <p:to>
                                        <p:strVal val="visible"/>
                                      </p:to>
                                    </p:set>
                                    <p:anim calcmode="lin" valueType="num">
                                      <p:cBhvr>
                                        <p:cTn id="46" dur="1000" fill="hold"/>
                                        <p:tgtEl>
                                          <p:spTgt spid="26"/>
                                        </p:tgtEl>
                                        <p:attrNameLst>
                                          <p:attrName>ppt_w</p:attrName>
                                        </p:attrNameLst>
                                      </p:cBhvr>
                                      <p:tavLst>
                                        <p:tav tm="0">
                                          <p:val>
                                            <p:fltVal val="0"/>
                                          </p:val>
                                        </p:tav>
                                        <p:tav tm="100000">
                                          <p:val>
                                            <p:strVal val="#ppt_w"/>
                                          </p:val>
                                        </p:tav>
                                      </p:tavLst>
                                    </p:anim>
                                    <p:anim calcmode="lin" valueType="num">
                                      <p:cBhvr>
                                        <p:cTn id="47" dur="1000" fill="hold"/>
                                        <p:tgtEl>
                                          <p:spTgt spid="26"/>
                                        </p:tgtEl>
                                        <p:attrNameLst>
                                          <p:attrName>ppt_h</p:attrName>
                                        </p:attrNameLst>
                                      </p:cBhvr>
                                      <p:tavLst>
                                        <p:tav tm="0">
                                          <p:val>
                                            <p:fltVal val="0"/>
                                          </p:val>
                                        </p:tav>
                                        <p:tav tm="100000">
                                          <p:val>
                                            <p:strVal val="#ppt_h"/>
                                          </p:val>
                                        </p:tav>
                                      </p:tavLst>
                                    </p:anim>
                                    <p:anim calcmode="lin" valueType="num">
                                      <p:cBhvr>
                                        <p:cTn id="48" dur="1000" fill="hold"/>
                                        <p:tgtEl>
                                          <p:spTgt spid="26"/>
                                        </p:tgtEl>
                                        <p:attrNameLst>
                                          <p:attrName>style.rotation</p:attrName>
                                        </p:attrNameLst>
                                      </p:cBhvr>
                                      <p:tavLst>
                                        <p:tav tm="0">
                                          <p:val>
                                            <p:fltVal val="90"/>
                                          </p:val>
                                        </p:tav>
                                        <p:tav tm="100000">
                                          <p:val>
                                            <p:fltVal val="0"/>
                                          </p:val>
                                        </p:tav>
                                      </p:tavLst>
                                    </p:anim>
                                    <p:animEffect transition="in" filter="fade">
                                      <p:cBhvr>
                                        <p:cTn id="49" dur="1000"/>
                                        <p:tgtEl>
                                          <p:spTgt spid="26"/>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23"/>
                                        </p:tgtEl>
                                        <p:attrNameLst>
                                          <p:attrName>style.visibility</p:attrName>
                                        </p:attrNameLst>
                                      </p:cBhvr>
                                      <p:to>
                                        <p:strVal val="visible"/>
                                      </p:to>
                                    </p:set>
                                    <p:anim calcmode="lin" valueType="num">
                                      <p:cBhvr>
                                        <p:cTn id="54" dur="1000" fill="hold"/>
                                        <p:tgtEl>
                                          <p:spTgt spid="23"/>
                                        </p:tgtEl>
                                        <p:attrNameLst>
                                          <p:attrName>ppt_w</p:attrName>
                                        </p:attrNameLst>
                                      </p:cBhvr>
                                      <p:tavLst>
                                        <p:tav tm="0">
                                          <p:val>
                                            <p:fltVal val="0"/>
                                          </p:val>
                                        </p:tav>
                                        <p:tav tm="100000">
                                          <p:val>
                                            <p:strVal val="#ppt_w"/>
                                          </p:val>
                                        </p:tav>
                                      </p:tavLst>
                                    </p:anim>
                                    <p:anim calcmode="lin" valueType="num">
                                      <p:cBhvr>
                                        <p:cTn id="55" dur="1000" fill="hold"/>
                                        <p:tgtEl>
                                          <p:spTgt spid="23"/>
                                        </p:tgtEl>
                                        <p:attrNameLst>
                                          <p:attrName>ppt_h</p:attrName>
                                        </p:attrNameLst>
                                      </p:cBhvr>
                                      <p:tavLst>
                                        <p:tav tm="0">
                                          <p:val>
                                            <p:fltVal val="0"/>
                                          </p:val>
                                        </p:tav>
                                        <p:tav tm="100000">
                                          <p:val>
                                            <p:strVal val="#ppt_h"/>
                                          </p:val>
                                        </p:tav>
                                      </p:tavLst>
                                    </p:anim>
                                    <p:anim calcmode="lin" valueType="num">
                                      <p:cBhvr>
                                        <p:cTn id="56" dur="1000" fill="hold"/>
                                        <p:tgtEl>
                                          <p:spTgt spid="23"/>
                                        </p:tgtEl>
                                        <p:attrNameLst>
                                          <p:attrName>style.rotation</p:attrName>
                                        </p:attrNameLst>
                                      </p:cBhvr>
                                      <p:tavLst>
                                        <p:tav tm="0">
                                          <p:val>
                                            <p:fltVal val="90"/>
                                          </p:val>
                                        </p:tav>
                                        <p:tav tm="100000">
                                          <p:val>
                                            <p:fltVal val="0"/>
                                          </p:val>
                                        </p:tav>
                                      </p:tavLst>
                                    </p:anim>
                                    <p:animEffect transition="in" filter="fade">
                                      <p:cBhvr>
                                        <p:cTn id="57" dur="1000"/>
                                        <p:tgtEl>
                                          <p:spTgt spid="23"/>
                                        </p:tgtEl>
                                      </p:cBhvr>
                                    </p:animEffect>
                                  </p:childTnLst>
                                </p:cTn>
                              </p:par>
                              <p:par>
                                <p:cTn id="58" presetID="31" presetClass="entr" presetSubtype="0" fill="hold" nodeType="withEffect">
                                  <p:stCondLst>
                                    <p:cond delay="0"/>
                                  </p:stCondLst>
                                  <p:childTnLst>
                                    <p:set>
                                      <p:cBhvr>
                                        <p:cTn id="59" dur="1" fill="hold">
                                          <p:stCondLst>
                                            <p:cond delay="0"/>
                                          </p:stCondLst>
                                        </p:cTn>
                                        <p:tgtEl>
                                          <p:spTgt spid="29"/>
                                        </p:tgtEl>
                                        <p:attrNameLst>
                                          <p:attrName>style.visibility</p:attrName>
                                        </p:attrNameLst>
                                      </p:cBhvr>
                                      <p:to>
                                        <p:strVal val="visible"/>
                                      </p:to>
                                    </p:set>
                                    <p:anim calcmode="lin" valueType="num">
                                      <p:cBhvr>
                                        <p:cTn id="60" dur="1000" fill="hold"/>
                                        <p:tgtEl>
                                          <p:spTgt spid="29"/>
                                        </p:tgtEl>
                                        <p:attrNameLst>
                                          <p:attrName>ppt_w</p:attrName>
                                        </p:attrNameLst>
                                      </p:cBhvr>
                                      <p:tavLst>
                                        <p:tav tm="0">
                                          <p:val>
                                            <p:fltVal val="0"/>
                                          </p:val>
                                        </p:tav>
                                        <p:tav tm="100000">
                                          <p:val>
                                            <p:strVal val="#ppt_w"/>
                                          </p:val>
                                        </p:tav>
                                      </p:tavLst>
                                    </p:anim>
                                    <p:anim calcmode="lin" valueType="num">
                                      <p:cBhvr>
                                        <p:cTn id="61" dur="1000" fill="hold"/>
                                        <p:tgtEl>
                                          <p:spTgt spid="29"/>
                                        </p:tgtEl>
                                        <p:attrNameLst>
                                          <p:attrName>ppt_h</p:attrName>
                                        </p:attrNameLst>
                                      </p:cBhvr>
                                      <p:tavLst>
                                        <p:tav tm="0">
                                          <p:val>
                                            <p:fltVal val="0"/>
                                          </p:val>
                                        </p:tav>
                                        <p:tav tm="100000">
                                          <p:val>
                                            <p:strVal val="#ppt_h"/>
                                          </p:val>
                                        </p:tav>
                                      </p:tavLst>
                                    </p:anim>
                                    <p:anim calcmode="lin" valueType="num">
                                      <p:cBhvr>
                                        <p:cTn id="62" dur="1000" fill="hold"/>
                                        <p:tgtEl>
                                          <p:spTgt spid="29"/>
                                        </p:tgtEl>
                                        <p:attrNameLst>
                                          <p:attrName>style.rotation</p:attrName>
                                        </p:attrNameLst>
                                      </p:cBhvr>
                                      <p:tavLst>
                                        <p:tav tm="0">
                                          <p:val>
                                            <p:fltVal val="90"/>
                                          </p:val>
                                        </p:tav>
                                        <p:tav tm="100000">
                                          <p:val>
                                            <p:fltVal val="0"/>
                                          </p:val>
                                        </p:tav>
                                      </p:tavLst>
                                    </p:anim>
                                    <p:animEffect transition="in" filter="fade">
                                      <p:cBhvr>
                                        <p:cTn id="63" dur="1000"/>
                                        <p:tgtEl>
                                          <p:spTgt spid="29"/>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grpId="0" nodeType="clickEffect">
                                  <p:stCondLst>
                                    <p:cond delay="0"/>
                                  </p:stCondLst>
                                  <p:childTnLst>
                                    <p:set>
                                      <p:cBhvr>
                                        <p:cTn id="67" dur="1" fill="hold">
                                          <p:stCondLst>
                                            <p:cond delay="0"/>
                                          </p:stCondLst>
                                        </p:cTn>
                                        <p:tgtEl>
                                          <p:spTgt spid="24"/>
                                        </p:tgtEl>
                                        <p:attrNameLst>
                                          <p:attrName>style.visibility</p:attrName>
                                        </p:attrNameLst>
                                      </p:cBhvr>
                                      <p:to>
                                        <p:strVal val="visible"/>
                                      </p:to>
                                    </p:set>
                                    <p:anim calcmode="lin" valueType="num">
                                      <p:cBhvr>
                                        <p:cTn id="68" dur="1000" fill="hold"/>
                                        <p:tgtEl>
                                          <p:spTgt spid="24"/>
                                        </p:tgtEl>
                                        <p:attrNameLst>
                                          <p:attrName>ppt_w</p:attrName>
                                        </p:attrNameLst>
                                      </p:cBhvr>
                                      <p:tavLst>
                                        <p:tav tm="0">
                                          <p:val>
                                            <p:fltVal val="0"/>
                                          </p:val>
                                        </p:tav>
                                        <p:tav tm="100000">
                                          <p:val>
                                            <p:strVal val="#ppt_w"/>
                                          </p:val>
                                        </p:tav>
                                      </p:tavLst>
                                    </p:anim>
                                    <p:anim calcmode="lin" valueType="num">
                                      <p:cBhvr>
                                        <p:cTn id="69" dur="1000" fill="hold"/>
                                        <p:tgtEl>
                                          <p:spTgt spid="24"/>
                                        </p:tgtEl>
                                        <p:attrNameLst>
                                          <p:attrName>ppt_h</p:attrName>
                                        </p:attrNameLst>
                                      </p:cBhvr>
                                      <p:tavLst>
                                        <p:tav tm="0">
                                          <p:val>
                                            <p:fltVal val="0"/>
                                          </p:val>
                                        </p:tav>
                                        <p:tav tm="100000">
                                          <p:val>
                                            <p:strVal val="#ppt_h"/>
                                          </p:val>
                                        </p:tav>
                                      </p:tavLst>
                                    </p:anim>
                                    <p:anim calcmode="lin" valueType="num">
                                      <p:cBhvr>
                                        <p:cTn id="70" dur="1000" fill="hold"/>
                                        <p:tgtEl>
                                          <p:spTgt spid="24"/>
                                        </p:tgtEl>
                                        <p:attrNameLst>
                                          <p:attrName>style.rotation</p:attrName>
                                        </p:attrNameLst>
                                      </p:cBhvr>
                                      <p:tavLst>
                                        <p:tav tm="0">
                                          <p:val>
                                            <p:fltVal val="90"/>
                                          </p:val>
                                        </p:tav>
                                        <p:tav tm="100000">
                                          <p:val>
                                            <p:fltVal val="0"/>
                                          </p:val>
                                        </p:tav>
                                      </p:tavLst>
                                    </p:anim>
                                    <p:animEffect transition="in" filter="fade">
                                      <p:cBhvr>
                                        <p:cTn id="71" dur="1000"/>
                                        <p:tgtEl>
                                          <p:spTgt spid="24"/>
                                        </p:tgtEl>
                                      </p:cBhvr>
                                    </p:animEffect>
                                  </p:childTnLst>
                                </p:cTn>
                              </p:par>
                              <p:par>
                                <p:cTn id="72" presetID="31" presetClass="entr" presetSubtype="0" fill="hold" nodeType="withEffect">
                                  <p:stCondLst>
                                    <p:cond delay="0"/>
                                  </p:stCondLst>
                                  <p:childTnLst>
                                    <p:set>
                                      <p:cBhvr>
                                        <p:cTn id="73" dur="1" fill="hold">
                                          <p:stCondLst>
                                            <p:cond delay="0"/>
                                          </p:stCondLst>
                                        </p:cTn>
                                        <p:tgtEl>
                                          <p:spTgt spid="28"/>
                                        </p:tgtEl>
                                        <p:attrNameLst>
                                          <p:attrName>style.visibility</p:attrName>
                                        </p:attrNameLst>
                                      </p:cBhvr>
                                      <p:to>
                                        <p:strVal val="visible"/>
                                      </p:to>
                                    </p:set>
                                    <p:anim calcmode="lin" valueType="num">
                                      <p:cBhvr>
                                        <p:cTn id="74" dur="1000" fill="hold"/>
                                        <p:tgtEl>
                                          <p:spTgt spid="28"/>
                                        </p:tgtEl>
                                        <p:attrNameLst>
                                          <p:attrName>ppt_w</p:attrName>
                                        </p:attrNameLst>
                                      </p:cBhvr>
                                      <p:tavLst>
                                        <p:tav tm="0">
                                          <p:val>
                                            <p:fltVal val="0"/>
                                          </p:val>
                                        </p:tav>
                                        <p:tav tm="100000">
                                          <p:val>
                                            <p:strVal val="#ppt_w"/>
                                          </p:val>
                                        </p:tav>
                                      </p:tavLst>
                                    </p:anim>
                                    <p:anim calcmode="lin" valueType="num">
                                      <p:cBhvr>
                                        <p:cTn id="75" dur="1000" fill="hold"/>
                                        <p:tgtEl>
                                          <p:spTgt spid="28"/>
                                        </p:tgtEl>
                                        <p:attrNameLst>
                                          <p:attrName>ppt_h</p:attrName>
                                        </p:attrNameLst>
                                      </p:cBhvr>
                                      <p:tavLst>
                                        <p:tav tm="0">
                                          <p:val>
                                            <p:fltVal val="0"/>
                                          </p:val>
                                        </p:tav>
                                        <p:tav tm="100000">
                                          <p:val>
                                            <p:strVal val="#ppt_h"/>
                                          </p:val>
                                        </p:tav>
                                      </p:tavLst>
                                    </p:anim>
                                    <p:anim calcmode="lin" valueType="num">
                                      <p:cBhvr>
                                        <p:cTn id="76" dur="1000" fill="hold"/>
                                        <p:tgtEl>
                                          <p:spTgt spid="28"/>
                                        </p:tgtEl>
                                        <p:attrNameLst>
                                          <p:attrName>style.rotation</p:attrName>
                                        </p:attrNameLst>
                                      </p:cBhvr>
                                      <p:tavLst>
                                        <p:tav tm="0">
                                          <p:val>
                                            <p:fltVal val="90"/>
                                          </p:val>
                                        </p:tav>
                                        <p:tav tm="100000">
                                          <p:val>
                                            <p:fltVal val="0"/>
                                          </p:val>
                                        </p:tav>
                                      </p:tavLst>
                                    </p:anim>
                                    <p:animEffect transition="in" filter="fade">
                                      <p:cBhvr>
                                        <p:cTn id="77"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21" grpId="0" animBg="1"/>
      <p:bldP spid="23" grpId="0" animBg="1"/>
      <p:bldP spid="2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2915816" y="116632"/>
            <a:ext cx="3456384"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r>
              <a:rPr lang="ar-EG" b="1" dirty="0">
                <a:solidFill>
                  <a:schemeClr val="accent2">
                    <a:lumMod val="50000"/>
                  </a:schemeClr>
                </a:solidFill>
              </a:rPr>
              <a:t>محاور الدورة</a:t>
            </a:r>
            <a:endParaRPr lang="en-US" b="1" dirty="0">
              <a:solidFill>
                <a:schemeClr val="accent2">
                  <a:lumMod val="50000"/>
                </a:schemeClr>
              </a:solidFill>
            </a:endParaRPr>
          </a:p>
        </p:txBody>
      </p:sp>
      <p:graphicFrame>
        <p:nvGraphicFramePr>
          <p:cNvPr id="2" name="Diagram 1"/>
          <p:cNvGraphicFramePr/>
          <p:nvPr>
            <p:extLst>
              <p:ext uri="{D42A27DB-BD31-4B8C-83A1-F6EECF244321}">
                <p14:modId xmlns="" xmlns:p14="http://schemas.microsoft.com/office/powerpoint/2010/main" val="408952537"/>
              </p:ext>
            </p:extLst>
          </p:nvPr>
        </p:nvGraphicFramePr>
        <p:xfrm>
          <a:off x="685800" y="1397000"/>
          <a:ext cx="7772400" cy="500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840211943"/>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Graphic spid="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1187624" y="116632"/>
            <a:ext cx="6934200"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r>
              <a:rPr lang="ar-EG" b="1" dirty="0">
                <a:solidFill>
                  <a:schemeClr val="accent2">
                    <a:lumMod val="50000"/>
                  </a:schemeClr>
                </a:solidFill>
              </a:rPr>
              <a:t>الهدف العام للبرنامج التدريبي </a:t>
            </a:r>
            <a:endParaRPr lang="en-US" b="1" dirty="0">
              <a:solidFill>
                <a:schemeClr val="accent2">
                  <a:lumMod val="50000"/>
                </a:schemeClr>
              </a:solidFill>
            </a:endParaRPr>
          </a:p>
        </p:txBody>
      </p:sp>
      <p:sp>
        <p:nvSpPr>
          <p:cNvPr id="14" name="Folded Corner 13"/>
          <p:cNvSpPr/>
          <p:nvPr/>
        </p:nvSpPr>
        <p:spPr bwMode="auto">
          <a:xfrm>
            <a:off x="971600" y="2132856"/>
            <a:ext cx="7884368" cy="1789286"/>
          </a:xfrm>
          <a:prstGeom prst="foldedCorner">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none" lIns="91430" tIns="45715" rIns="91430" bIns="45715" numCol="1" rtlCol="1" anchor="ctr" anchorCtr="0" compatLnSpc="1">
            <a:prstTxWarp prst="textNoShape">
              <a:avLst/>
            </a:prstTxWarp>
          </a:bodyPr>
          <a:lstStyle/>
          <a:p>
            <a:pPr algn="ctr" defTabSz="914305" rtl="1"/>
            <a:r>
              <a:rPr lang="ar-EG" sz="2400" b="1" dirty="0">
                <a:solidFill>
                  <a:srgbClr val="002060"/>
                </a:solidFill>
                <a:latin typeface="Simplified Arabic" panose="02020603050405020304" pitchFamily="18" charset="-78"/>
                <a:cs typeface="Simplified Arabic" panose="02020603050405020304" pitchFamily="18" charset="-78"/>
              </a:rPr>
              <a:t>تهدف الدورة لتدريب المشاركين على تنمية </a:t>
            </a:r>
            <a:r>
              <a:rPr lang="ar-EG" sz="2400" b="1" dirty="0" smtClean="0">
                <a:solidFill>
                  <a:srgbClr val="002060"/>
                </a:solidFill>
                <a:latin typeface="Simplified Arabic" panose="02020603050405020304" pitchFamily="18" charset="-78"/>
                <a:cs typeface="Simplified Arabic" panose="02020603050405020304" pitchFamily="18" charset="-78"/>
              </a:rPr>
              <a:t>أحساسهم بأهمية </a:t>
            </a:r>
            <a:r>
              <a:rPr lang="ar-EG" sz="2400" b="1" dirty="0">
                <a:solidFill>
                  <a:srgbClr val="002060"/>
                </a:solidFill>
                <a:latin typeface="Simplified Arabic" panose="02020603050405020304" pitchFamily="18" charset="-78"/>
                <a:cs typeface="Simplified Arabic" panose="02020603050405020304" pitchFamily="18" charset="-78"/>
              </a:rPr>
              <a:t>أسلوب </a:t>
            </a:r>
            <a:endParaRPr lang="ar-EG" sz="2400" b="1" dirty="0" smtClean="0">
              <a:solidFill>
                <a:srgbClr val="002060"/>
              </a:solidFill>
              <a:latin typeface="Simplified Arabic" panose="02020603050405020304" pitchFamily="18" charset="-78"/>
              <a:cs typeface="Simplified Arabic" panose="02020603050405020304" pitchFamily="18" charset="-78"/>
            </a:endParaRPr>
          </a:p>
          <a:p>
            <a:pPr algn="ctr" defTabSz="914305" rtl="1"/>
            <a:r>
              <a:rPr lang="ar-EG" sz="2400" b="1" dirty="0" smtClean="0">
                <a:solidFill>
                  <a:srgbClr val="002060"/>
                </a:solidFill>
                <a:latin typeface="Simplified Arabic" panose="02020603050405020304" pitchFamily="18" charset="-78"/>
                <a:cs typeface="Simplified Arabic" panose="02020603050405020304" pitchFamily="18" charset="-78"/>
              </a:rPr>
              <a:t>كايزن </a:t>
            </a:r>
            <a:r>
              <a:rPr lang="ar-EG" sz="2400" b="1" dirty="0">
                <a:solidFill>
                  <a:srgbClr val="002060"/>
                </a:solidFill>
                <a:latin typeface="Simplified Arabic" panose="02020603050405020304" pitchFamily="18" charset="-78"/>
                <a:cs typeface="Simplified Arabic" panose="02020603050405020304" pitchFamily="18" charset="-78"/>
              </a:rPr>
              <a:t>فى الآدارة وكيفية أستخدام كايزن فى حل المشكلات </a:t>
            </a:r>
            <a:r>
              <a:rPr lang="ar-EG" sz="2000" b="1" dirty="0">
                <a:solidFill>
                  <a:srgbClr val="002060"/>
                </a:solidFill>
                <a:latin typeface="Simplified Arabic" panose="02020603050405020304" pitchFamily="18" charset="-78"/>
                <a:cs typeface="Simplified Arabic" panose="02020603050405020304" pitchFamily="18" charset="-78"/>
              </a:rPr>
              <a:t>..</a:t>
            </a:r>
            <a:endParaRPr lang="ar-EG" sz="2400" dirty="0">
              <a:latin typeface="Arial" charset="0"/>
            </a:endParaRPr>
          </a:p>
        </p:txBody>
      </p:sp>
      <p:pic>
        <p:nvPicPr>
          <p:cNvPr id="1026" name="Picture 2"/>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755576" y="4509120"/>
            <a:ext cx="1936519" cy="21154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140058807"/>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barn(inVertical)">
                                      <p:cBhvr>
                                        <p:cTn id="1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1110034" y="116637"/>
            <a:ext cx="6934200"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r>
              <a:rPr lang="ar-EG" b="1" dirty="0">
                <a:solidFill>
                  <a:schemeClr val="accent2">
                    <a:lumMod val="50000"/>
                  </a:schemeClr>
                </a:solidFill>
              </a:rPr>
              <a:t>الأهداف التفصيلية للبرنامج التدريبي </a:t>
            </a:r>
          </a:p>
        </p:txBody>
      </p:sp>
      <p:sp>
        <p:nvSpPr>
          <p:cNvPr id="14" name="Folded Corner 13"/>
          <p:cNvSpPr/>
          <p:nvPr/>
        </p:nvSpPr>
        <p:spPr bwMode="auto">
          <a:xfrm>
            <a:off x="45765" y="2330345"/>
            <a:ext cx="9062739" cy="2614940"/>
          </a:xfrm>
          <a:prstGeom prst="foldedCorner">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none" lIns="91430" tIns="45715" rIns="91430" bIns="45715" numCol="1" rtlCol="1" anchor="ctr" anchorCtr="0" compatLnSpc="1">
            <a:prstTxWarp prst="textNoShape">
              <a:avLst/>
            </a:prstTxWarp>
          </a:bodyPr>
          <a:lstStyle/>
          <a:p>
            <a:pPr marL="285750" indent="-285750" algn="justLow" rtl="1">
              <a:lnSpc>
                <a:spcPct val="107000"/>
              </a:lnSpc>
              <a:buFont typeface="Wingdings" panose="05000000000000000000" pitchFamily="2" charset="2"/>
              <a:buChar char="ü"/>
            </a:pPr>
            <a:r>
              <a:rPr lang="ar-SA"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التعرف </a:t>
            </a: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على فلسفة  الكايزن اليابانية والتفريق بينها وبين بقية عمليات التحسين .</a:t>
            </a:r>
          </a:p>
          <a:p>
            <a:pPr marL="285750" indent="-285750" algn="justLow" rtl="1">
              <a:lnSpc>
                <a:spcPct val="107000"/>
              </a:lnSpc>
              <a:buFont typeface="Wingdings" panose="05000000000000000000" pitchFamily="2" charset="2"/>
              <a:buChar char="ü"/>
            </a:pPr>
            <a:r>
              <a:rPr lang="ar-SA"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تحديد </a:t>
            </a: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الهدر ( ذات القيمة الغير القيمة الغير مضافة ) وذلك فى الالعمليات أو الوقت </a:t>
            </a:r>
          </a:p>
          <a:p>
            <a:pPr marL="285750" indent="-285750" algn="justLow" rtl="1">
              <a:lnSpc>
                <a:spcPct val="107000"/>
              </a:lnSpc>
              <a:buFont typeface="Wingdings" panose="05000000000000000000" pitchFamily="2" charset="2"/>
              <a:buChar char="ü"/>
            </a:pP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أو الموادر فى العمل .</a:t>
            </a:r>
          </a:p>
          <a:p>
            <a:pPr marL="285750" indent="-285750" algn="justLow" rtl="1">
              <a:lnSpc>
                <a:spcPct val="107000"/>
              </a:lnSpc>
              <a:buFont typeface="Wingdings" panose="05000000000000000000" pitchFamily="2" charset="2"/>
              <a:buChar char="ü"/>
            </a:pPr>
            <a:r>
              <a:rPr lang="ar-SA"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تحديد </a:t>
            </a: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المجالات ذات الآلوية للتحسين بأستخدام كايزن .</a:t>
            </a:r>
          </a:p>
          <a:p>
            <a:pPr marL="285750" indent="-285750" algn="justLow" rtl="1">
              <a:lnSpc>
                <a:spcPct val="107000"/>
              </a:lnSpc>
              <a:buFont typeface="Wingdings" panose="05000000000000000000" pitchFamily="2" charset="2"/>
              <a:buChar char="ü"/>
            </a:pPr>
            <a:r>
              <a:rPr lang="ar-SA"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التعرف </a:t>
            </a: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على طرق تحليل المشكلات فى كايزن .</a:t>
            </a:r>
          </a:p>
          <a:p>
            <a:pPr marL="285750" indent="-285750" algn="justLow" rtl="1">
              <a:lnSpc>
                <a:spcPct val="107000"/>
              </a:lnSpc>
              <a:buFont typeface="Wingdings" panose="05000000000000000000" pitchFamily="2" charset="2"/>
              <a:buChar char="ü"/>
            </a:pPr>
            <a:r>
              <a:rPr lang="ar-SA"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التعرف </a:t>
            </a: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على كيفية حل المشكلات بأستخدام كايزن .</a:t>
            </a:r>
          </a:p>
          <a:p>
            <a:pPr marL="285750" indent="-285750" algn="justLow" rtl="1">
              <a:lnSpc>
                <a:spcPct val="107000"/>
              </a:lnSpc>
              <a:buFont typeface="Wingdings" panose="05000000000000000000" pitchFamily="2" charset="2"/>
              <a:buChar char="ü"/>
            </a:pPr>
            <a:r>
              <a:rPr lang="ar-SA"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التدريب </a:t>
            </a:r>
            <a:r>
              <a:rPr lang="ar-SA" b="1" dirty="0">
                <a:solidFill>
                  <a:srgbClr val="666666"/>
                </a:solidFill>
                <a:latin typeface="Calibri" panose="020F0502020204030204" pitchFamily="34" charset="0"/>
                <a:ea typeface="Times New Roman" panose="02020603050405020304" pitchFamily="18" charset="0"/>
                <a:cs typeface="Tahoma" panose="020B0604030504040204" pitchFamily="34" charset="0"/>
              </a:rPr>
              <a:t>على عمليات تنظيم المكاتب ومكان العمل 5</a:t>
            </a:r>
            <a:r>
              <a:rPr lang="en-US" b="1" dirty="0">
                <a:solidFill>
                  <a:srgbClr val="666666"/>
                </a:solidFill>
                <a:latin typeface="Calibri" panose="020F0502020204030204" pitchFamily="34" charset="0"/>
                <a:ea typeface="Times New Roman" panose="02020603050405020304" pitchFamily="18" charset="0"/>
                <a:cs typeface="Tahoma" panose="020B0604030504040204" pitchFamily="34" charset="0"/>
              </a:rPr>
              <a:t>s  </a:t>
            </a:r>
            <a:r>
              <a:rPr lang="en-US"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a:t>
            </a:r>
            <a:r>
              <a:rPr lang="ar-EG" b="1" dirty="0" smtClean="0">
                <a:solidFill>
                  <a:srgbClr val="666666"/>
                </a:solidFill>
                <a:latin typeface="Calibri" panose="020F0502020204030204" pitchFamily="34" charset="0"/>
                <a:ea typeface="Times New Roman" panose="02020603050405020304" pitchFamily="18" charset="0"/>
                <a:cs typeface="Tahoma" panose="020B0604030504040204" pitchFamily="34" charset="0"/>
              </a:rPr>
              <a:t>.</a:t>
            </a:r>
            <a:endParaRPr lang="en-US" b="1" dirty="0">
              <a:solidFill>
                <a:srgbClr val="666666"/>
              </a:solidFill>
              <a:latin typeface="Calibri" panose="020F0502020204030204" pitchFamily="34" charset="0"/>
              <a:ea typeface="Times New Roman" panose="02020603050405020304" pitchFamily="18" charset="0"/>
              <a:cs typeface="Tahoma" panose="020B0604030504040204" pitchFamily="34" charset="0"/>
            </a:endParaRPr>
          </a:p>
        </p:txBody>
      </p:sp>
      <p:sp>
        <p:nvSpPr>
          <p:cNvPr id="20" name="Rectangle 19"/>
          <p:cNvSpPr/>
          <p:nvPr/>
        </p:nvSpPr>
        <p:spPr>
          <a:xfrm>
            <a:off x="2771800" y="1196757"/>
            <a:ext cx="6012160" cy="769431"/>
          </a:xfrm>
          <a:prstGeom prst="rect">
            <a:avLst/>
          </a:prstGeom>
        </p:spPr>
        <p:txBody>
          <a:bodyPr wrap="square" lIns="91430" tIns="45715" rIns="91430" bIns="45715">
            <a:spAutoFit/>
          </a:bodyPr>
          <a:lstStyle/>
          <a:p>
            <a:pPr algn="justLow" rtl="1"/>
            <a:r>
              <a:rPr lang="ar-EG" sz="2200" b="1" dirty="0">
                <a:solidFill>
                  <a:srgbClr val="C00000"/>
                </a:solidFill>
              </a:rPr>
              <a:t>بنهاية هذا البرنامج التدريبي نتوقع أن المشاركون قد حققوا النتائج الآتية (بمشيئة الله ) </a:t>
            </a:r>
          </a:p>
        </p:txBody>
      </p:sp>
    </p:spTree>
    <p:extLst>
      <p:ext uri="{BB962C8B-B14F-4D97-AF65-F5344CB8AC3E}">
        <p14:creationId xmlns="" xmlns:p14="http://schemas.microsoft.com/office/powerpoint/2010/main" val="1772348987"/>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arn(inVertical)">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4"/>
          <p:cNvSpPr/>
          <p:nvPr/>
        </p:nvSpPr>
        <p:spPr>
          <a:xfrm>
            <a:off x="2287488" y="304800"/>
            <a:ext cx="4876800" cy="1380530"/>
          </a:xfrm>
          <a:prstGeom prst="rect">
            <a:avLst/>
          </a:prstGeom>
          <a:noFill/>
        </p:spPr>
        <p:txBody>
          <a:bodyPr wrap="none" lIns="91430" tIns="45715" rIns="91430" bIns="45715" numCol="1">
            <a:prstTxWarp prst="textWave1">
              <a:avLst>
                <a:gd name="adj1" fmla="val 6386"/>
                <a:gd name="adj2" fmla="val 0"/>
              </a:avLst>
            </a:prstTxWarp>
            <a:spAutoFit/>
          </a:bodyPr>
          <a:lstStyle/>
          <a:p>
            <a:pPr algn="ctr">
              <a:defRPr/>
            </a:pPr>
            <a:r>
              <a:rPr lang="ar-EG" sz="4800" b="1" dirty="0">
                <a:solidFill>
                  <a:schemeClr val="bg2">
                    <a:lumMod val="50000"/>
                  </a:schemeClr>
                </a:solidFill>
                <a:latin typeface="+mj-lt"/>
                <a:ea typeface="+mj-ea"/>
                <a:cs typeface="+mj-cs"/>
              </a:rPr>
              <a:t>لنبدأ البرنامج</a:t>
            </a:r>
            <a:endParaRPr lang="en-US" sz="4800" b="1" dirty="0">
              <a:solidFill>
                <a:schemeClr val="bg2">
                  <a:lumMod val="50000"/>
                </a:schemeClr>
              </a:solidFill>
              <a:latin typeface="+mj-lt"/>
              <a:ea typeface="+mj-ea"/>
              <a:cs typeface="+mj-cs"/>
            </a:endParaRPr>
          </a:p>
        </p:txBody>
      </p:sp>
      <p:pic>
        <p:nvPicPr>
          <p:cNvPr id="23"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0" y="1888976"/>
            <a:ext cx="5184576" cy="38656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2036802286"/>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2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a:spLocks noChangeArrowheads="1"/>
          </p:cNvSpPr>
          <p:nvPr/>
        </p:nvSpPr>
        <p:spPr bwMode="auto">
          <a:xfrm>
            <a:off x="2142131" y="2796101"/>
            <a:ext cx="4859745" cy="683895"/>
          </a:xfrm>
          <a:prstGeom prst="roundRect">
            <a:avLst>
              <a:gd name="adj" fmla="val 16667"/>
            </a:avLst>
          </a:prstGeom>
          <a:solidFill>
            <a:schemeClr val="accent2">
              <a:lumMod val="75000"/>
            </a:schemeClr>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rot="0" vert="horz" wrap="square" lIns="91440" tIns="45720" rIns="91440" bIns="45720" anchor="t" anchorCtr="0" upright="1">
            <a:noAutofit/>
          </a:bodyPr>
          <a:lstStyle/>
          <a:p>
            <a:pPr algn="ctr" rtl="1">
              <a:lnSpc>
                <a:spcPct val="107000"/>
              </a:lnSpc>
              <a:spcAft>
                <a:spcPts val="800"/>
              </a:spcAft>
            </a:pPr>
            <a:r>
              <a:rPr lang="ar-EG" sz="2800" b="1" dirty="0">
                <a:solidFill>
                  <a:srgbClr val="FFFFFF"/>
                </a:solidFill>
                <a:ea typeface="Calibri"/>
                <a:cs typeface="Simplified Arabic"/>
              </a:rPr>
              <a:t>الجلسة التدريبية الأولى</a:t>
            </a:r>
            <a:endParaRPr lang="en-US" sz="1200" b="1" dirty="0">
              <a:ea typeface="Calibri"/>
              <a:cs typeface="Arial"/>
            </a:endParaRPr>
          </a:p>
        </p:txBody>
      </p:sp>
      <p:sp>
        <p:nvSpPr>
          <p:cNvPr id="5" name="Round Same Side Corner Rectangle 4"/>
          <p:cNvSpPr>
            <a:spLocks noChangeArrowheads="1"/>
          </p:cNvSpPr>
          <p:nvPr/>
        </p:nvSpPr>
        <p:spPr bwMode="auto">
          <a:xfrm>
            <a:off x="2142127" y="3452286"/>
            <a:ext cx="4859746" cy="683895"/>
          </a:xfrm>
          <a:prstGeom prst="round2SameRect">
            <a:avLst/>
          </a:prstGeom>
          <a:ln w="19050">
            <a:headEnd/>
            <a:tailEnd/>
          </a:ln>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EG" sz="2400" b="1" dirty="0"/>
              <a:t>التعريف بفلسفة كايزن اليابانية </a:t>
            </a:r>
            <a:endParaRPr lang="en-US" sz="1100" b="1" dirty="0">
              <a:ea typeface="Calibri"/>
              <a:cs typeface="Arial"/>
            </a:endParaRPr>
          </a:p>
        </p:txBody>
      </p:sp>
    </p:spTree>
    <p:extLst>
      <p:ext uri="{BB962C8B-B14F-4D97-AF65-F5344CB8AC3E}">
        <p14:creationId xmlns="" xmlns:p14="http://schemas.microsoft.com/office/powerpoint/2010/main" val="799975464"/>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 xmlns:p14="http://schemas.microsoft.com/office/powerpoint/2010/main" val="4029090945"/>
              </p:ext>
            </p:extLst>
          </p:nvPr>
        </p:nvGraphicFramePr>
        <p:xfrm>
          <a:off x="179512" y="1078176"/>
          <a:ext cx="8856984" cy="54471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4" y="0"/>
            <a:ext cx="9122371" cy="9087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ar-EG" sz="3200" b="1" dirty="0">
                <a:solidFill>
                  <a:schemeClr val="bg1"/>
                </a:solidFill>
              </a:rPr>
              <a:t>مقدمة</a:t>
            </a:r>
          </a:p>
        </p:txBody>
      </p:sp>
    </p:spTree>
    <p:extLst>
      <p:ext uri="{BB962C8B-B14F-4D97-AF65-F5344CB8AC3E}">
        <p14:creationId xmlns="" xmlns:p14="http://schemas.microsoft.com/office/powerpoint/2010/main" val="745747324"/>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 y="0"/>
            <a:ext cx="9122371" cy="9087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ar-EG" sz="3200" b="1" dirty="0">
                <a:solidFill>
                  <a:schemeClr val="bg1"/>
                </a:solidFill>
              </a:rPr>
              <a:t>المقصود بكايزن</a:t>
            </a:r>
          </a:p>
        </p:txBody>
      </p:sp>
      <p:sp>
        <p:nvSpPr>
          <p:cNvPr id="4" name="Freeform 3"/>
          <p:cNvSpPr/>
          <p:nvPr/>
        </p:nvSpPr>
        <p:spPr>
          <a:xfrm>
            <a:off x="3491880" y="1052736"/>
            <a:ext cx="3801583" cy="1719395"/>
          </a:xfrm>
          <a:custGeom>
            <a:avLst/>
            <a:gdLst>
              <a:gd name="connsiteX0" fmla="*/ 0 w 3801583"/>
              <a:gd name="connsiteY0" fmla="*/ 0 h 1719395"/>
              <a:gd name="connsiteX1" fmla="*/ 3801583 w 3801583"/>
              <a:gd name="connsiteY1" fmla="*/ 0 h 1719395"/>
              <a:gd name="connsiteX2" fmla="*/ 3801583 w 3801583"/>
              <a:gd name="connsiteY2" fmla="*/ 1719395 h 1719395"/>
              <a:gd name="connsiteX3" fmla="*/ 0 w 3801583"/>
              <a:gd name="connsiteY3" fmla="*/ 1719395 h 1719395"/>
              <a:gd name="connsiteX4" fmla="*/ 0 w 3801583"/>
              <a:gd name="connsiteY4" fmla="*/ 0 h 1719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1583" h="1719395">
                <a:moveTo>
                  <a:pt x="0" y="0"/>
                </a:moveTo>
                <a:lnTo>
                  <a:pt x="3801583" y="0"/>
                </a:lnTo>
                <a:lnTo>
                  <a:pt x="3801583" y="1719395"/>
                </a:lnTo>
                <a:lnTo>
                  <a:pt x="0" y="1719395"/>
                </a:lnTo>
                <a:lnTo>
                  <a:pt x="0" y="0"/>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76200" tIns="76200" rIns="76200" bIns="76200" numCol="1" spcCol="1270" anchor="ctr" anchorCtr="0">
            <a:noAutofit/>
          </a:bodyPr>
          <a:lstStyle/>
          <a:p>
            <a:pPr lvl="0" algn="justLow" defTabSz="889000" rtl="1">
              <a:lnSpc>
                <a:spcPct val="90000"/>
              </a:lnSpc>
              <a:spcBef>
                <a:spcPct val="0"/>
              </a:spcBef>
              <a:spcAft>
                <a:spcPct val="35000"/>
              </a:spcAft>
            </a:pPr>
            <a:r>
              <a:rPr lang="ar-EG" sz="2000" b="1" kern="1200" dirty="0" smtClean="0"/>
              <a:t>مصطلح ياباني يعني "التحسين المستمر" ويتكون من جزئين –</a:t>
            </a:r>
            <a:r>
              <a:rPr lang="en-US" sz="2000" b="1" kern="1200" dirty="0" smtClean="0"/>
              <a:t>Kai</a:t>
            </a:r>
            <a:r>
              <a:rPr lang="ar-EG" sz="2000" b="1" kern="1200" dirty="0" smtClean="0"/>
              <a:t> وتعني تغيير </a:t>
            </a:r>
            <a:r>
              <a:rPr lang="en-US" sz="2000" b="1" kern="1200" dirty="0" smtClean="0"/>
              <a:t>Change </a:t>
            </a:r>
            <a:r>
              <a:rPr lang="ar-EG" sz="2000" b="1" kern="1200" dirty="0" smtClean="0"/>
              <a:t> و </a:t>
            </a:r>
            <a:r>
              <a:rPr lang="en-US" sz="2000" b="1" kern="1200" dirty="0" smtClean="0"/>
              <a:t>Zen</a:t>
            </a:r>
            <a:r>
              <a:rPr lang="ar-EG" sz="2000" b="1" kern="1200" dirty="0" smtClean="0"/>
              <a:t> وتعني الى الافضل بحيث يعني المصطلح "التغيير إلى الافضل او الاحسن .</a:t>
            </a:r>
            <a:endParaRPr lang="ar-EG" sz="2000" b="1" kern="1200" dirty="0"/>
          </a:p>
        </p:txBody>
      </p:sp>
      <p:sp>
        <p:nvSpPr>
          <p:cNvPr id="5" name="Rectangle 4"/>
          <p:cNvSpPr/>
          <p:nvPr/>
        </p:nvSpPr>
        <p:spPr>
          <a:xfrm>
            <a:off x="1619458" y="1052736"/>
            <a:ext cx="1702201" cy="1719395"/>
          </a:xfrm>
          <a:prstGeom prst="rect">
            <a:avLst/>
          </a:prstGeom>
          <a:blipFill rotWithShape="1">
            <a:blip r:embed="rId3" cstate="print"/>
            <a:stretch>
              <a:fillRect/>
            </a:stretch>
          </a:blip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sp>
      <p:sp>
        <p:nvSpPr>
          <p:cNvPr id="7" name="Freeform 6"/>
          <p:cNvSpPr/>
          <p:nvPr/>
        </p:nvSpPr>
        <p:spPr>
          <a:xfrm>
            <a:off x="1619458" y="3055832"/>
            <a:ext cx="3801583" cy="1719395"/>
          </a:xfrm>
          <a:custGeom>
            <a:avLst/>
            <a:gdLst>
              <a:gd name="connsiteX0" fmla="*/ 0 w 3801583"/>
              <a:gd name="connsiteY0" fmla="*/ 0 h 1719395"/>
              <a:gd name="connsiteX1" fmla="*/ 3801583 w 3801583"/>
              <a:gd name="connsiteY1" fmla="*/ 0 h 1719395"/>
              <a:gd name="connsiteX2" fmla="*/ 3801583 w 3801583"/>
              <a:gd name="connsiteY2" fmla="*/ 1719395 h 1719395"/>
              <a:gd name="connsiteX3" fmla="*/ 0 w 3801583"/>
              <a:gd name="connsiteY3" fmla="*/ 1719395 h 1719395"/>
              <a:gd name="connsiteX4" fmla="*/ 0 w 3801583"/>
              <a:gd name="connsiteY4" fmla="*/ 0 h 1719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1583" h="1719395">
                <a:moveTo>
                  <a:pt x="0" y="0"/>
                </a:moveTo>
                <a:lnTo>
                  <a:pt x="3801583" y="0"/>
                </a:lnTo>
                <a:lnTo>
                  <a:pt x="3801583" y="1719395"/>
                </a:lnTo>
                <a:lnTo>
                  <a:pt x="0" y="1719395"/>
                </a:lnTo>
                <a:lnTo>
                  <a:pt x="0" y="0"/>
                </a:lnTo>
                <a:close/>
              </a:path>
            </a:pathLst>
          </a:custGeom>
        </p:spPr>
        <p:style>
          <a:lnRef idx="2">
            <a:schemeClr val="lt1">
              <a:hueOff val="0"/>
              <a:satOff val="0"/>
              <a:lumOff val="0"/>
              <a:alphaOff val="0"/>
            </a:schemeClr>
          </a:lnRef>
          <a:fillRef idx="1">
            <a:schemeClr val="accent3">
              <a:hueOff val="5625132"/>
              <a:satOff val="-8440"/>
              <a:lumOff val="-1373"/>
              <a:alphaOff val="0"/>
            </a:schemeClr>
          </a:fillRef>
          <a:effectRef idx="0">
            <a:schemeClr val="accent3">
              <a:hueOff val="5625132"/>
              <a:satOff val="-8440"/>
              <a:lumOff val="-1373"/>
              <a:alphaOff val="0"/>
            </a:schemeClr>
          </a:effectRef>
          <a:fontRef idx="minor">
            <a:schemeClr val="lt1"/>
          </a:fontRef>
        </p:style>
        <p:txBody>
          <a:bodyPr spcFirstLastPara="0" vert="horz" wrap="square" lIns="76200" tIns="76200" rIns="76200" bIns="76200" numCol="1" spcCol="1270" anchor="ctr" anchorCtr="0">
            <a:noAutofit/>
          </a:bodyPr>
          <a:lstStyle/>
          <a:p>
            <a:pPr lvl="0" algn="justLow" defTabSz="889000" rtl="1">
              <a:lnSpc>
                <a:spcPct val="90000"/>
              </a:lnSpc>
              <a:spcBef>
                <a:spcPct val="0"/>
              </a:spcBef>
              <a:spcAft>
                <a:spcPct val="35000"/>
              </a:spcAft>
            </a:pPr>
            <a:r>
              <a:rPr lang="ar-EG" sz="2000" b="1" kern="1200" dirty="0" smtClean="0"/>
              <a:t>أسلوب ياباني لإدخال تحسينات تدريجية صغيرة وبسيطة ومستمرة على المنتجات والخدمات والعمليات، تخفض التكاليف وتقلل من الفاقد والهدر في الموارد، وتزيد من معدل الانتاجية.</a:t>
            </a:r>
            <a:endParaRPr lang="ar-EG" sz="2000" b="1" kern="1200" dirty="0"/>
          </a:p>
        </p:txBody>
      </p:sp>
      <p:sp>
        <p:nvSpPr>
          <p:cNvPr id="8" name="Rectangle 7"/>
          <p:cNvSpPr/>
          <p:nvPr/>
        </p:nvSpPr>
        <p:spPr>
          <a:xfrm>
            <a:off x="5591262" y="3055832"/>
            <a:ext cx="1702201" cy="1719395"/>
          </a:xfrm>
          <a:prstGeom prst="rect">
            <a:avLst/>
          </a:prstGeom>
          <a:blipFill rotWithShape="1">
            <a:blip r:embed="rId4" cstate="print"/>
            <a:stretch>
              <a:fillRect/>
            </a:stretch>
          </a:blipFill>
        </p:spPr>
        <p:style>
          <a:lnRef idx="2">
            <a:schemeClr val="lt1">
              <a:hueOff val="0"/>
              <a:satOff val="0"/>
              <a:lumOff val="0"/>
              <a:alphaOff val="0"/>
            </a:schemeClr>
          </a:lnRef>
          <a:fillRef idx="1">
            <a:scrgbClr r="0" g="0" b="0"/>
          </a:fillRef>
          <a:effectRef idx="0">
            <a:schemeClr val="accent3">
              <a:hueOff val="5625132"/>
              <a:satOff val="-8440"/>
              <a:lumOff val="-1373"/>
              <a:alphaOff val="0"/>
            </a:schemeClr>
          </a:effectRef>
          <a:fontRef idx="minor">
            <a:schemeClr val="lt1"/>
          </a:fontRef>
        </p:style>
      </p:sp>
      <p:sp>
        <p:nvSpPr>
          <p:cNvPr id="9" name="Freeform 8"/>
          <p:cNvSpPr/>
          <p:nvPr/>
        </p:nvSpPr>
        <p:spPr>
          <a:xfrm>
            <a:off x="3491880" y="5058928"/>
            <a:ext cx="3801583" cy="1719395"/>
          </a:xfrm>
          <a:custGeom>
            <a:avLst/>
            <a:gdLst>
              <a:gd name="connsiteX0" fmla="*/ 0 w 3801583"/>
              <a:gd name="connsiteY0" fmla="*/ 0 h 1719395"/>
              <a:gd name="connsiteX1" fmla="*/ 3801583 w 3801583"/>
              <a:gd name="connsiteY1" fmla="*/ 0 h 1719395"/>
              <a:gd name="connsiteX2" fmla="*/ 3801583 w 3801583"/>
              <a:gd name="connsiteY2" fmla="*/ 1719395 h 1719395"/>
              <a:gd name="connsiteX3" fmla="*/ 0 w 3801583"/>
              <a:gd name="connsiteY3" fmla="*/ 1719395 h 1719395"/>
              <a:gd name="connsiteX4" fmla="*/ 0 w 3801583"/>
              <a:gd name="connsiteY4" fmla="*/ 0 h 1719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1583" h="1719395">
                <a:moveTo>
                  <a:pt x="0" y="0"/>
                </a:moveTo>
                <a:lnTo>
                  <a:pt x="3801583" y="0"/>
                </a:lnTo>
                <a:lnTo>
                  <a:pt x="3801583" y="1719395"/>
                </a:lnTo>
                <a:lnTo>
                  <a:pt x="0" y="1719395"/>
                </a:lnTo>
                <a:lnTo>
                  <a:pt x="0" y="0"/>
                </a:lnTo>
                <a:close/>
              </a:path>
            </a:pathLst>
          </a:custGeom>
        </p:spPr>
        <p:style>
          <a:lnRef idx="2">
            <a:schemeClr val="lt1">
              <a:hueOff val="0"/>
              <a:satOff val="0"/>
              <a:lumOff val="0"/>
              <a:alphaOff val="0"/>
            </a:schemeClr>
          </a:lnRef>
          <a:fillRef idx="1">
            <a:schemeClr val="accent3">
              <a:hueOff val="11250264"/>
              <a:satOff val="-16880"/>
              <a:lumOff val="-2745"/>
              <a:alphaOff val="0"/>
            </a:schemeClr>
          </a:fillRef>
          <a:effectRef idx="0">
            <a:schemeClr val="accent3">
              <a:hueOff val="11250264"/>
              <a:satOff val="-16880"/>
              <a:lumOff val="-2745"/>
              <a:alphaOff val="0"/>
            </a:schemeClr>
          </a:effectRef>
          <a:fontRef idx="minor">
            <a:schemeClr val="lt1"/>
          </a:fontRef>
        </p:style>
        <p:txBody>
          <a:bodyPr spcFirstLastPara="0" vert="horz" wrap="square" lIns="76200" tIns="76200" rIns="76200" bIns="76200" numCol="1" spcCol="1270" anchor="ctr" anchorCtr="0">
            <a:noAutofit/>
          </a:bodyPr>
          <a:lstStyle/>
          <a:p>
            <a:pPr lvl="0" algn="justLow" defTabSz="889000" rtl="1">
              <a:lnSpc>
                <a:spcPct val="90000"/>
              </a:lnSpc>
              <a:spcBef>
                <a:spcPct val="0"/>
              </a:spcBef>
              <a:spcAft>
                <a:spcPct val="35000"/>
              </a:spcAft>
            </a:pPr>
            <a:r>
              <a:rPr lang="ar-EG" sz="2000" b="1" kern="1200" dirty="0" smtClean="0"/>
              <a:t>منهجية يابانية لتحسين الاداء، والتي تتبنى مبدأ التحسين المستمر لكل شيء بالمؤسسة.</a:t>
            </a:r>
            <a:endParaRPr lang="ar-EG" sz="2000" b="1" kern="1200" dirty="0"/>
          </a:p>
        </p:txBody>
      </p:sp>
      <p:sp>
        <p:nvSpPr>
          <p:cNvPr id="10" name="Rectangle 9"/>
          <p:cNvSpPr/>
          <p:nvPr/>
        </p:nvSpPr>
        <p:spPr>
          <a:xfrm>
            <a:off x="1619458" y="5058928"/>
            <a:ext cx="1702201" cy="1719395"/>
          </a:xfrm>
          <a:prstGeom prst="rect">
            <a:avLst/>
          </a:prstGeom>
          <a:blipFill rotWithShape="1">
            <a:blip r:embed="rId5" cstate="print"/>
            <a:stretch>
              <a:fillRect/>
            </a:stretch>
          </a:blipFill>
        </p:spPr>
        <p:style>
          <a:lnRef idx="2">
            <a:schemeClr val="lt1">
              <a:hueOff val="0"/>
              <a:satOff val="0"/>
              <a:lumOff val="0"/>
              <a:alphaOff val="0"/>
            </a:schemeClr>
          </a:lnRef>
          <a:fillRef idx="1">
            <a:scrgbClr r="0" g="0" b="0"/>
          </a:fillRef>
          <a:effectRef idx="0">
            <a:schemeClr val="accent3">
              <a:hueOff val="11250264"/>
              <a:satOff val="-16880"/>
              <a:lumOff val="-2745"/>
              <a:alphaOff val="0"/>
            </a:schemeClr>
          </a:effectRef>
          <a:fontRef idx="minor">
            <a:schemeClr val="lt1"/>
          </a:fontRef>
        </p:style>
      </p:sp>
    </p:spTree>
    <p:extLst>
      <p:ext uri="{BB962C8B-B14F-4D97-AF65-F5344CB8AC3E}">
        <p14:creationId xmlns="" xmlns:p14="http://schemas.microsoft.com/office/powerpoint/2010/main" val="3777562015"/>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arn(inVertical)">
                                      <p:cBhvr>
                                        <p:cTn id="20" dur="500"/>
                                        <p:tgtEl>
                                          <p:spTgt spid="8"/>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arn(inVertical)">
                                      <p:cBhvr>
                                        <p:cTn id="28" dur="500"/>
                                        <p:tgtEl>
                                          <p:spTgt spid="9"/>
                                        </p:tgtEl>
                                      </p:cBhvr>
                                    </p:animEffect>
                                  </p:childTnLst>
                                </p:cTn>
                              </p:par>
                              <p:par>
                                <p:cTn id="29" presetID="16" presetClass="entr" presetSubtype="21"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animBg="1"/>
      <p:bldP spid="7" grpId="0" animBg="1"/>
      <p:bldP spid="9"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348</Words>
  <Application>Microsoft Office PowerPoint</Application>
  <PresentationFormat>عرض على الشاشة (3:4)‏</PresentationFormat>
  <Paragraphs>53</Paragraphs>
  <Slides>10</Slides>
  <Notes>10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2018-12-29T09:47:49Z</dcterms:created>
  <dcterms:modified xsi:type="dcterms:W3CDTF">2018-12-29T09:49:31Z</dcterms:modified>
</cp:coreProperties>
</file>