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ar-EG" sz="2400" b="1" dirty="0" smtClean="0"/>
            <a:t>هدف معرفه الفروق بين الرجل والمرأة</a:t>
          </a:r>
          <a:endParaRPr lang="ar-SA" sz="2400" b="1" u="none" dirty="0"/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400" b="1" dirty="0" smtClean="0"/>
            <a:t>الفروق بين دماغى الرجل والمرأة</a:t>
          </a:r>
          <a:endParaRPr lang="ar-SA" sz="2400" b="1" dirty="0"/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400" b="1" dirty="0" smtClean="0"/>
            <a:t>الفروق الأساسية بين طبيعتي الرجل والمرأة</a:t>
          </a:r>
          <a:endParaRPr lang="ar-SA" sz="2400" b="1" dirty="0"/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138D2D05-E84C-4EF9-82C1-0648A6C2AE6E}">
      <dgm:prSet/>
      <dgm:spPr/>
      <dgm:t>
        <a:bodyPr/>
        <a:lstStyle/>
        <a:p>
          <a:pPr rtl="1"/>
          <a:r>
            <a:rPr lang="ar-EG" b="1" dirty="0" smtClean="0"/>
            <a:t>الفروق بين شخصيتي الرجل والمرأة</a:t>
          </a:r>
          <a:endParaRPr lang="en-US" dirty="0"/>
        </a:p>
      </dgm:t>
    </dgm:pt>
    <dgm:pt modelId="{087DEF5E-8917-4B04-9E87-EC10C174DB99}" type="parTrans" cxnId="{7BB6DE76-D635-45FB-9C14-2AA86EA23D4B}">
      <dgm:prSet/>
      <dgm:spPr/>
      <dgm:t>
        <a:bodyPr/>
        <a:lstStyle/>
        <a:p>
          <a:pPr rtl="1"/>
          <a:endParaRPr lang="ar-EG"/>
        </a:p>
      </dgm:t>
    </dgm:pt>
    <dgm:pt modelId="{063C4987-B6F1-4B16-BD30-C9A478D0A6B2}" type="sibTrans" cxnId="{7BB6DE76-D635-45FB-9C14-2AA86EA23D4B}">
      <dgm:prSet/>
      <dgm:spPr/>
      <dgm:t>
        <a:bodyPr/>
        <a:lstStyle/>
        <a:p>
          <a:pPr rtl="1"/>
          <a:endParaRPr lang="ar-EG"/>
        </a:p>
      </dgm:t>
    </dgm:pt>
    <dgm:pt modelId="{0B4ED949-FD5D-4FE8-AA39-38F95BB24DE5}">
      <dgm:prSet/>
      <dgm:spPr/>
      <dgm:t>
        <a:bodyPr/>
        <a:lstStyle/>
        <a:p>
          <a:pPr rtl="1"/>
          <a:r>
            <a:rPr lang="ar-EG" b="1" dirty="0" smtClean="0"/>
            <a:t>سيكولوجية المرأة في التعامل مع المرأة </a:t>
          </a:r>
          <a:endParaRPr lang="en-US" dirty="0"/>
        </a:p>
      </dgm:t>
    </dgm:pt>
    <dgm:pt modelId="{65EF6743-7A1D-4A58-B218-D120C8EA7C02}" type="parTrans" cxnId="{55882343-56E0-4F35-B648-071055E9E97B}">
      <dgm:prSet/>
      <dgm:spPr/>
      <dgm:t>
        <a:bodyPr/>
        <a:lstStyle/>
        <a:p>
          <a:pPr rtl="1"/>
          <a:endParaRPr lang="ar-EG"/>
        </a:p>
      </dgm:t>
    </dgm:pt>
    <dgm:pt modelId="{3AEA219D-D9E7-4690-B2D4-8898E9415CAB}" type="sibTrans" cxnId="{55882343-56E0-4F35-B648-071055E9E97B}">
      <dgm:prSet/>
      <dgm:spPr/>
      <dgm:t>
        <a:bodyPr/>
        <a:lstStyle/>
        <a:p>
          <a:pPr rtl="1"/>
          <a:endParaRPr lang="ar-EG"/>
        </a:p>
      </dgm:t>
    </dgm:pt>
    <dgm:pt modelId="{6304ED78-B354-48CF-A718-37E3C154A7CF}">
      <dgm:prSet/>
      <dgm:spPr/>
      <dgm:t>
        <a:bodyPr/>
        <a:lstStyle/>
        <a:p>
          <a:pPr rtl="1"/>
          <a:r>
            <a:rPr lang="ar-EG" b="1" dirty="0" smtClean="0"/>
            <a:t>الفروق بين الرجل والمرأة في طريقة التفكير والمعرفة</a:t>
          </a:r>
          <a:endParaRPr lang="en-US" dirty="0"/>
        </a:p>
      </dgm:t>
    </dgm:pt>
    <dgm:pt modelId="{72ADF7D2-47B9-4A88-935B-C74D579D7060}" type="parTrans" cxnId="{D1C86803-EE0E-47F4-B59C-1F95BA453489}">
      <dgm:prSet/>
      <dgm:spPr/>
      <dgm:t>
        <a:bodyPr/>
        <a:lstStyle/>
        <a:p>
          <a:pPr rtl="1"/>
          <a:endParaRPr lang="ar-EG"/>
        </a:p>
      </dgm:t>
    </dgm:pt>
    <dgm:pt modelId="{A167CFA4-EF4C-41AE-9402-D7E1B8B70C44}" type="sibTrans" cxnId="{D1C86803-EE0E-47F4-B59C-1F95BA453489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 custLinFactNeighborY="1209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6" custRadScaleRad="95529" custRadScaleInc="1961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9FCC87-EF7B-4E1E-A85F-99979D30D646}" type="pres">
      <dgm:prSet presAssocID="{138D2D05-E84C-4EF9-82C1-0648A6C2AE6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F71F8EB-3132-406E-BE15-022D1A1F50EC}" type="pres">
      <dgm:prSet presAssocID="{0B4ED949-FD5D-4FE8-AA39-38F95BB24DE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45DA632-350D-4AE6-9303-BCD353927903}" type="pres">
      <dgm:prSet presAssocID="{6304ED78-B354-48CF-A718-37E3C154A7CF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0811798-72F5-4786-8CF7-1F3BF148359F}" type="presOf" srcId="{F611D78A-9E2D-4971-9E73-7AC2581DFC51}" destId="{626E7E74-A943-41F9-92A5-6B86187D0915}" srcOrd="0" destOrd="0" presId="urn:microsoft.com/office/officeart/2005/8/layout/cycle3"/>
    <dgm:cxn modelId="{0436C3E3-F66E-4E43-AF75-6B33775C2EF5}" type="presOf" srcId="{E2F200B1-BFB1-4055-BB5F-BAE852DBF4F3}" destId="{823B69D6-EABD-44B8-B557-A4445BE9D858}" srcOrd="0" destOrd="0" presId="urn:microsoft.com/office/officeart/2005/8/layout/cycle3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D1C86803-EE0E-47F4-B59C-1F95BA453489}" srcId="{683FD8ED-3092-40E8-BB3C-F36A310A3877}" destId="{6304ED78-B354-48CF-A718-37E3C154A7CF}" srcOrd="5" destOrd="0" parTransId="{72ADF7D2-47B9-4A88-935B-C74D579D7060}" sibTransId="{A167CFA4-EF4C-41AE-9402-D7E1B8B70C44}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55882343-56E0-4F35-B648-071055E9E97B}" srcId="{683FD8ED-3092-40E8-BB3C-F36A310A3877}" destId="{0B4ED949-FD5D-4FE8-AA39-38F95BB24DE5}" srcOrd="4" destOrd="0" parTransId="{65EF6743-7A1D-4A58-B218-D120C8EA7C02}" sibTransId="{3AEA219D-D9E7-4690-B2D4-8898E9415CAB}"/>
    <dgm:cxn modelId="{2E2093B6-DA5E-4252-B54A-6E6A260D922E}" type="presOf" srcId="{7D156077-FC48-4E00-9279-C0DCC50C887C}" destId="{E23CECA5-6803-41F7-B47F-C091F357DDED}" srcOrd="0" destOrd="0" presId="urn:microsoft.com/office/officeart/2005/8/layout/cycle3"/>
    <dgm:cxn modelId="{73FDC52D-C73C-491B-80B3-1DC23B987A37}" type="presOf" srcId="{138D2D05-E84C-4EF9-82C1-0648A6C2AE6E}" destId="{C69FCC87-EF7B-4E1E-A85F-99979D30D646}" srcOrd="0" destOrd="0" presId="urn:microsoft.com/office/officeart/2005/8/layout/cycle3"/>
    <dgm:cxn modelId="{7BB6DE76-D635-45FB-9C14-2AA86EA23D4B}" srcId="{683FD8ED-3092-40E8-BB3C-F36A310A3877}" destId="{138D2D05-E84C-4EF9-82C1-0648A6C2AE6E}" srcOrd="3" destOrd="0" parTransId="{087DEF5E-8917-4B04-9E87-EC10C174DB99}" sibTransId="{063C4987-B6F1-4B16-BD30-C9A478D0A6B2}"/>
    <dgm:cxn modelId="{E409C9BF-C2F6-4125-9E5B-D278A27FE208}" type="presOf" srcId="{0B4ED949-FD5D-4FE8-AA39-38F95BB24DE5}" destId="{FF71F8EB-3132-406E-BE15-022D1A1F50EC}" srcOrd="0" destOrd="0" presId="urn:microsoft.com/office/officeart/2005/8/layout/cycle3"/>
    <dgm:cxn modelId="{2F7AB463-A751-4DB6-8A59-9EEA4B79438F}" type="presOf" srcId="{4299C8C0-9EFE-4B56-B3A8-6441731A43E1}" destId="{E4FC657D-04EC-4527-ACE7-2542C82D4137}" srcOrd="0" destOrd="0" presId="urn:microsoft.com/office/officeart/2005/8/layout/cycle3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57344C64-9B6D-4931-B2D4-815360C62D66}" type="presOf" srcId="{6304ED78-B354-48CF-A718-37E3C154A7CF}" destId="{A45DA632-350D-4AE6-9303-BCD353927903}" srcOrd="0" destOrd="0" presId="urn:microsoft.com/office/officeart/2005/8/layout/cycle3"/>
    <dgm:cxn modelId="{E99B9A96-653C-4AF2-BB07-E813B6531ADB}" type="presOf" srcId="{683FD8ED-3092-40E8-BB3C-F36A310A3877}" destId="{63FC5469-9CCB-4523-AE5E-3D72808BB6D2}" srcOrd="0" destOrd="0" presId="urn:microsoft.com/office/officeart/2005/8/layout/cycle3"/>
    <dgm:cxn modelId="{F7EDB789-5D73-4A0D-88F7-1EFA05927D60}" type="presParOf" srcId="{63FC5469-9CCB-4523-AE5E-3D72808BB6D2}" destId="{14351B7A-7FA0-4103-8B91-E9F1416A4BDE}" srcOrd="0" destOrd="0" presId="urn:microsoft.com/office/officeart/2005/8/layout/cycle3"/>
    <dgm:cxn modelId="{E5B22F0F-95F0-4155-B632-1DAC65EABACE}" type="presParOf" srcId="{14351B7A-7FA0-4103-8B91-E9F1416A4BDE}" destId="{E23CECA5-6803-41F7-B47F-C091F357DDED}" srcOrd="0" destOrd="0" presId="urn:microsoft.com/office/officeart/2005/8/layout/cycle3"/>
    <dgm:cxn modelId="{35EA40AD-22A9-4388-A1C3-7AF100A39C8C}" type="presParOf" srcId="{14351B7A-7FA0-4103-8B91-E9F1416A4BDE}" destId="{823B69D6-EABD-44B8-B557-A4445BE9D858}" srcOrd="1" destOrd="0" presId="urn:microsoft.com/office/officeart/2005/8/layout/cycle3"/>
    <dgm:cxn modelId="{E9F83A13-0AD2-47F4-8179-9C76926444A0}" type="presParOf" srcId="{14351B7A-7FA0-4103-8B91-E9F1416A4BDE}" destId="{E4FC657D-04EC-4527-ACE7-2542C82D4137}" srcOrd="2" destOrd="0" presId="urn:microsoft.com/office/officeart/2005/8/layout/cycle3"/>
    <dgm:cxn modelId="{5921CFBA-92F4-423F-AE4F-DFEDA28C4E7F}" type="presParOf" srcId="{14351B7A-7FA0-4103-8B91-E9F1416A4BDE}" destId="{626E7E74-A943-41F9-92A5-6B86187D0915}" srcOrd="3" destOrd="0" presId="urn:microsoft.com/office/officeart/2005/8/layout/cycle3"/>
    <dgm:cxn modelId="{F2E93EB3-D910-4797-A43B-0637E03C28B4}" type="presParOf" srcId="{14351B7A-7FA0-4103-8B91-E9F1416A4BDE}" destId="{C69FCC87-EF7B-4E1E-A85F-99979D30D646}" srcOrd="4" destOrd="0" presId="urn:microsoft.com/office/officeart/2005/8/layout/cycle3"/>
    <dgm:cxn modelId="{832D30EB-9CCF-47C1-B064-D5BA102FA4EF}" type="presParOf" srcId="{14351B7A-7FA0-4103-8B91-E9F1416A4BDE}" destId="{FF71F8EB-3132-406E-BE15-022D1A1F50EC}" srcOrd="5" destOrd="0" presId="urn:microsoft.com/office/officeart/2005/8/layout/cycle3"/>
    <dgm:cxn modelId="{BD5ADC19-79F6-4C5A-B00F-D71CF69942A8}" type="presParOf" srcId="{14351B7A-7FA0-4103-8B91-E9F1416A4BDE}" destId="{A45DA632-350D-4AE6-9303-BCD35392790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ar-EG" sz="2400" b="1" dirty="0" smtClean="0"/>
            <a:t>الحاجات العاطفية الأساسية للرجل والمرأة</a:t>
          </a:r>
          <a:endParaRPr lang="ar-SA" sz="2400" b="1" u="none" dirty="0"/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400" b="1" dirty="0" smtClean="0"/>
            <a:t>مفهوم الخلافات</a:t>
          </a:r>
          <a:endParaRPr lang="ar-SA" sz="2400" b="1" dirty="0"/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400" b="1" dirty="0" smtClean="0"/>
            <a:t>أسباب المشاكل الزوجية</a:t>
          </a:r>
          <a:endParaRPr lang="ar-SA" sz="2400" b="1" dirty="0"/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138D2D05-E84C-4EF9-82C1-0648A6C2AE6E}">
      <dgm:prSet/>
      <dgm:spPr/>
      <dgm:t>
        <a:bodyPr/>
        <a:lstStyle/>
        <a:p>
          <a:pPr rtl="1"/>
          <a:r>
            <a:rPr lang="ar-EG" b="1" dirty="0" smtClean="0"/>
            <a:t>خطوات في طريق حل المشكلة الزوجية</a:t>
          </a:r>
          <a:endParaRPr lang="en-US" dirty="0"/>
        </a:p>
      </dgm:t>
    </dgm:pt>
    <dgm:pt modelId="{087DEF5E-8917-4B04-9E87-EC10C174DB99}" type="parTrans" cxnId="{7BB6DE76-D635-45FB-9C14-2AA86EA23D4B}">
      <dgm:prSet/>
      <dgm:spPr/>
      <dgm:t>
        <a:bodyPr/>
        <a:lstStyle/>
        <a:p>
          <a:pPr rtl="1"/>
          <a:endParaRPr lang="ar-EG"/>
        </a:p>
      </dgm:t>
    </dgm:pt>
    <dgm:pt modelId="{063C4987-B6F1-4B16-BD30-C9A478D0A6B2}" type="sibTrans" cxnId="{7BB6DE76-D635-45FB-9C14-2AA86EA23D4B}">
      <dgm:prSet/>
      <dgm:spPr/>
      <dgm:t>
        <a:bodyPr/>
        <a:lstStyle/>
        <a:p>
          <a:pPr rtl="1"/>
          <a:endParaRPr lang="ar-EG"/>
        </a:p>
      </dgm:t>
    </dgm:pt>
    <dgm:pt modelId="{0B4ED949-FD5D-4FE8-AA39-38F95BB24DE5}">
      <dgm:prSet/>
      <dgm:spPr/>
      <dgm:t>
        <a:bodyPr/>
        <a:lstStyle/>
        <a:p>
          <a:pPr rtl="1"/>
          <a:r>
            <a:rPr lang="ar-EG" b="1" dirty="0" smtClean="0"/>
            <a:t>قواعد للتعامل مع المشاكل الزوجية</a:t>
          </a:r>
          <a:endParaRPr lang="en-US" dirty="0"/>
        </a:p>
      </dgm:t>
    </dgm:pt>
    <dgm:pt modelId="{65EF6743-7A1D-4A58-B218-D120C8EA7C02}" type="parTrans" cxnId="{55882343-56E0-4F35-B648-071055E9E97B}">
      <dgm:prSet/>
      <dgm:spPr/>
      <dgm:t>
        <a:bodyPr/>
        <a:lstStyle/>
        <a:p>
          <a:pPr rtl="1"/>
          <a:endParaRPr lang="ar-EG"/>
        </a:p>
      </dgm:t>
    </dgm:pt>
    <dgm:pt modelId="{3AEA219D-D9E7-4690-B2D4-8898E9415CAB}" type="sibTrans" cxnId="{55882343-56E0-4F35-B648-071055E9E97B}">
      <dgm:prSet/>
      <dgm:spPr/>
      <dgm:t>
        <a:bodyPr/>
        <a:lstStyle/>
        <a:p>
          <a:pPr rtl="1"/>
          <a:endParaRPr lang="ar-EG"/>
        </a:p>
      </dgm:t>
    </dgm:pt>
    <dgm:pt modelId="{6304ED78-B354-48CF-A718-37E3C154A7CF}">
      <dgm:prSet/>
      <dgm:spPr/>
      <dgm:t>
        <a:bodyPr/>
        <a:lstStyle/>
        <a:p>
          <a:pPr rtl="1"/>
          <a:r>
            <a:rPr lang="ar-EG" b="1" dirty="0" smtClean="0"/>
            <a:t>كيف تعالج المشاكل الزوجية</a:t>
          </a:r>
          <a:endParaRPr lang="en-US" dirty="0"/>
        </a:p>
      </dgm:t>
    </dgm:pt>
    <dgm:pt modelId="{72ADF7D2-47B9-4A88-935B-C74D579D7060}" type="parTrans" cxnId="{D1C86803-EE0E-47F4-B59C-1F95BA453489}">
      <dgm:prSet/>
      <dgm:spPr/>
      <dgm:t>
        <a:bodyPr/>
        <a:lstStyle/>
        <a:p>
          <a:pPr rtl="1"/>
          <a:endParaRPr lang="ar-EG"/>
        </a:p>
      </dgm:t>
    </dgm:pt>
    <dgm:pt modelId="{A167CFA4-EF4C-41AE-9402-D7E1B8B70C44}" type="sibTrans" cxnId="{D1C86803-EE0E-47F4-B59C-1F95BA453489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 custLinFactNeighborY="1209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6" custRadScaleRad="95529" custRadScaleInc="1961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9FCC87-EF7B-4E1E-A85F-99979D30D646}" type="pres">
      <dgm:prSet presAssocID="{138D2D05-E84C-4EF9-82C1-0648A6C2AE6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F71F8EB-3132-406E-BE15-022D1A1F50EC}" type="pres">
      <dgm:prSet presAssocID="{0B4ED949-FD5D-4FE8-AA39-38F95BB24DE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45DA632-350D-4AE6-9303-BCD353927903}" type="pres">
      <dgm:prSet presAssocID="{6304ED78-B354-48CF-A718-37E3C154A7CF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0E90DFA-55C9-44C2-8AAA-A0CEE74E34B7}" type="presOf" srcId="{683FD8ED-3092-40E8-BB3C-F36A310A3877}" destId="{63FC5469-9CCB-4523-AE5E-3D72808BB6D2}" srcOrd="0" destOrd="0" presId="urn:microsoft.com/office/officeart/2005/8/layout/cycle3"/>
    <dgm:cxn modelId="{7A4FAC7D-C7FE-45DD-9E4B-601624B1A4EF}" type="presOf" srcId="{6304ED78-B354-48CF-A718-37E3C154A7CF}" destId="{A45DA632-350D-4AE6-9303-BCD353927903}" srcOrd="0" destOrd="0" presId="urn:microsoft.com/office/officeart/2005/8/layout/cycle3"/>
    <dgm:cxn modelId="{CEF1569E-AC3B-4C12-8B36-CDCFAE2224CE}" type="presOf" srcId="{4299C8C0-9EFE-4B56-B3A8-6441731A43E1}" destId="{E4FC657D-04EC-4527-ACE7-2542C82D4137}" srcOrd="0" destOrd="0" presId="urn:microsoft.com/office/officeart/2005/8/layout/cycle3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D1C86803-EE0E-47F4-B59C-1F95BA453489}" srcId="{683FD8ED-3092-40E8-BB3C-F36A310A3877}" destId="{6304ED78-B354-48CF-A718-37E3C154A7CF}" srcOrd="5" destOrd="0" parTransId="{72ADF7D2-47B9-4A88-935B-C74D579D7060}" sibTransId="{A167CFA4-EF4C-41AE-9402-D7E1B8B70C44}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7EECE85A-DB2D-4898-A650-403FB7295666}" type="presOf" srcId="{0B4ED949-FD5D-4FE8-AA39-38F95BB24DE5}" destId="{FF71F8EB-3132-406E-BE15-022D1A1F50EC}" srcOrd="0" destOrd="0" presId="urn:microsoft.com/office/officeart/2005/8/layout/cycle3"/>
    <dgm:cxn modelId="{55882343-56E0-4F35-B648-071055E9E97B}" srcId="{683FD8ED-3092-40E8-BB3C-F36A310A3877}" destId="{0B4ED949-FD5D-4FE8-AA39-38F95BB24DE5}" srcOrd="4" destOrd="0" parTransId="{65EF6743-7A1D-4A58-B218-D120C8EA7C02}" sibTransId="{3AEA219D-D9E7-4690-B2D4-8898E9415CAB}"/>
    <dgm:cxn modelId="{6089167A-13C6-4CA1-B585-6330D89DEF68}" type="presOf" srcId="{F611D78A-9E2D-4971-9E73-7AC2581DFC51}" destId="{626E7E74-A943-41F9-92A5-6B86187D0915}" srcOrd="0" destOrd="0" presId="urn:microsoft.com/office/officeart/2005/8/layout/cycle3"/>
    <dgm:cxn modelId="{D0A9A8D6-5099-40D8-9076-1DD7510FF3FC}" type="presOf" srcId="{E2F200B1-BFB1-4055-BB5F-BAE852DBF4F3}" destId="{823B69D6-EABD-44B8-B557-A4445BE9D858}" srcOrd="0" destOrd="0" presId="urn:microsoft.com/office/officeart/2005/8/layout/cycle3"/>
    <dgm:cxn modelId="{928F3CAB-CDD5-42C6-A4CA-81709ED0C4A7}" type="presOf" srcId="{7D156077-FC48-4E00-9279-C0DCC50C887C}" destId="{E23CECA5-6803-41F7-B47F-C091F357DDED}" srcOrd="0" destOrd="0" presId="urn:microsoft.com/office/officeart/2005/8/layout/cycle3"/>
    <dgm:cxn modelId="{7BB6DE76-D635-45FB-9C14-2AA86EA23D4B}" srcId="{683FD8ED-3092-40E8-BB3C-F36A310A3877}" destId="{138D2D05-E84C-4EF9-82C1-0648A6C2AE6E}" srcOrd="3" destOrd="0" parTransId="{087DEF5E-8917-4B04-9E87-EC10C174DB99}" sibTransId="{063C4987-B6F1-4B16-BD30-C9A478D0A6B2}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11B436A8-59DB-47AA-B1F9-58CA92EDF9AB}" type="presOf" srcId="{138D2D05-E84C-4EF9-82C1-0648A6C2AE6E}" destId="{C69FCC87-EF7B-4E1E-A85F-99979D30D646}" srcOrd="0" destOrd="0" presId="urn:microsoft.com/office/officeart/2005/8/layout/cycle3"/>
    <dgm:cxn modelId="{156007CC-C614-4D28-A267-86290B429D5F}" type="presParOf" srcId="{63FC5469-9CCB-4523-AE5E-3D72808BB6D2}" destId="{14351B7A-7FA0-4103-8B91-E9F1416A4BDE}" srcOrd="0" destOrd="0" presId="urn:microsoft.com/office/officeart/2005/8/layout/cycle3"/>
    <dgm:cxn modelId="{0C40E821-DFD7-4EDF-8976-0341293159E0}" type="presParOf" srcId="{14351B7A-7FA0-4103-8B91-E9F1416A4BDE}" destId="{E23CECA5-6803-41F7-B47F-C091F357DDED}" srcOrd="0" destOrd="0" presId="urn:microsoft.com/office/officeart/2005/8/layout/cycle3"/>
    <dgm:cxn modelId="{4775A24F-97E4-4A5F-BDAA-C5FBE86DF2F3}" type="presParOf" srcId="{14351B7A-7FA0-4103-8B91-E9F1416A4BDE}" destId="{823B69D6-EABD-44B8-B557-A4445BE9D858}" srcOrd="1" destOrd="0" presId="urn:microsoft.com/office/officeart/2005/8/layout/cycle3"/>
    <dgm:cxn modelId="{64138039-F0DD-4678-A2A7-0880A063682F}" type="presParOf" srcId="{14351B7A-7FA0-4103-8B91-E9F1416A4BDE}" destId="{E4FC657D-04EC-4527-ACE7-2542C82D4137}" srcOrd="2" destOrd="0" presId="urn:microsoft.com/office/officeart/2005/8/layout/cycle3"/>
    <dgm:cxn modelId="{49C8B9F3-84D3-4F18-ACCB-41EE401AB6CC}" type="presParOf" srcId="{14351B7A-7FA0-4103-8B91-E9F1416A4BDE}" destId="{626E7E74-A943-41F9-92A5-6B86187D0915}" srcOrd="3" destOrd="0" presId="urn:microsoft.com/office/officeart/2005/8/layout/cycle3"/>
    <dgm:cxn modelId="{65F5DC1F-3882-43BD-B04E-D81F47D3A4DC}" type="presParOf" srcId="{14351B7A-7FA0-4103-8B91-E9F1416A4BDE}" destId="{C69FCC87-EF7B-4E1E-A85F-99979D30D646}" srcOrd="4" destOrd="0" presId="urn:microsoft.com/office/officeart/2005/8/layout/cycle3"/>
    <dgm:cxn modelId="{CBFE7725-C705-432F-B5CE-1DE1CAF5333B}" type="presParOf" srcId="{14351B7A-7FA0-4103-8B91-E9F1416A4BDE}" destId="{FF71F8EB-3132-406E-BE15-022D1A1F50EC}" srcOrd="5" destOrd="0" presId="urn:microsoft.com/office/officeart/2005/8/layout/cycle3"/>
    <dgm:cxn modelId="{B03649F8-8579-4313-BFF3-B35F4A9D7D9C}" type="presParOf" srcId="{14351B7A-7FA0-4103-8B91-E9F1416A4BDE}" destId="{A45DA632-350D-4AE6-9303-BCD35392790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0A21F-3400-446E-8F96-B0C97D156577}" type="doc">
      <dgm:prSet loTypeId="urn:microsoft.com/office/officeart/2005/8/layout/hProcess10#1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EG"/>
        </a:p>
      </dgm:t>
    </dgm:pt>
    <dgm:pt modelId="{C099B439-8EB6-44C1-8D27-CA879A55A4CC}">
      <dgm:prSet phldrT="[Text]"/>
      <dgm:spPr>
        <a:solidFill>
          <a:srgbClr val="FFC000"/>
        </a:solidFill>
      </dgm:spPr>
      <dgm:t>
        <a:bodyPr/>
        <a:lstStyle/>
        <a:p>
          <a:pPr rtl="1"/>
          <a:r>
            <a:rPr lang="ar-EG" dirty="0" smtClean="0"/>
            <a:t>الفرق بين الرجل والمرأة </a:t>
          </a:r>
          <a:endParaRPr lang="ar-EG" dirty="0"/>
        </a:p>
      </dgm:t>
    </dgm:pt>
    <dgm:pt modelId="{A60F6E05-9538-4C91-BCF5-02AB83988AD9}" type="parTrans" cxnId="{EEE4BB9A-3E1A-4A85-8E65-7A5BF760A5D5}">
      <dgm:prSet/>
      <dgm:spPr/>
      <dgm:t>
        <a:bodyPr/>
        <a:lstStyle/>
        <a:p>
          <a:pPr rtl="1"/>
          <a:endParaRPr lang="ar-EG"/>
        </a:p>
      </dgm:t>
    </dgm:pt>
    <dgm:pt modelId="{64CC5C35-6899-49A6-AED5-FA60C481A2F2}" type="sibTrans" cxnId="{EEE4BB9A-3E1A-4A85-8E65-7A5BF760A5D5}">
      <dgm:prSet/>
      <dgm:spPr/>
      <dgm:t>
        <a:bodyPr/>
        <a:lstStyle/>
        <a:p>
          <a:pPr rtl="1"/>
          <a:endParaRPr lang="ar-EG"/>
        </a:p>
      </dgm:t>
    </dgm:pt>
    <dgm:pt modelId="{D1457902-E8EA-4AD0-9063-EDC2C38161A7}" type="pres">
      <dgm:prSet presAssocID="{50B0A21F-3400-446E-8F96-B0C97D1565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AE2E8A7-F458-4779-9920-2A04241AE04E}" type="pres">
      <dgm:prSet presAssocID="{C099B439-8EB6-44C1-8D27-CA879A55A4CC}" presName="composite" presStyleCnt="0"/>
      <dgm:spPr/>
    </dgm:pt>
    <dgm:pt modelId="{E0C0FC14-C8C8-41C8-B9D4-319483AE9F16}" type="pres">
      <dgm:prSet presAssocID="{C099B439-8EB6-44C1-8D27-CA879A55A4CC}" presName="imagSh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C69F30F-6ED9-41D9-9A31-D6881A8DA639}" type="pres">
      <dgm:prSet presAssocID="{C099B439-8EB6-44C1-8D27-CA879A55A4CC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EEE4BB9A-3E1A-4A85-8E65-7A5BF760A5D5}" srcId="{50B0A21F-3400-446E-8F96-B0C97D156577}" destId="{C099B439-8EB6-44C1-8D27-CA879A55A4CC}" srcOrd="0" destOrd="0" parTransId="{A60F6E05-9538-4C91-BCF5-02AB83988AD9}" sibTransId="{64CC5C35-6899-49A6-AED5-FA60C481A2F2}"/>
    <dgm:cxn modelId="{EC0DB4C3-8227-48EE-892A-0B384D996249}" type="presOf" srcId="{50B0A21F-3400-446E-8F96-B0C97D156577}" destId="{D1457902-E8EA-4AD0-9063-EDC2C38161A7}" srcOrd="0" destOrd="0" presId="urn:microsoft.com/office/officeart/2005/8/layout/hProcess10#1"/>
    <dgm:cxn modelId="{5672F5AC-0CBC-40FE-B39A-113C0A8A04CF}" type="presOf" srcId="{C099B439-8EB6-44C1-8D27-CA879A55A4CC}" destId="{FC69F30F-6ED9-41D9-9A31-D6881A8DA639}" srcOrd="0" destOrd="0" presId="urn:microsoft.com/office/officeart/2005/8/layout/hProcess10#1"/>
    <dgm:cxn modelId="{645C76A2-DC07-4E2E-A97F-A30245B7633B}" type="presParOf" srcId="{D1457902-E8EA-4AD0-9063-EDC2C38161A7}" destId="{EAE2E8A7-F458-4779-9920-2A04241AE04E}" srcOrd="0" destOrd="0" presId="urn:microsoft.com/office/officeart/2005/8/layout/hProcess10#1"/>
    <dgm:cxn modelId="{BEFF37EE-69EE-4C77-B77B-6A85E995B978}" type="presParOf" srcId="{EAE2E8A7-F458-4779-9920-2A04241AE04E}" destId="{E0C0FC14-C8C8-41C8-B9D4-319483AE9F16}" srcOrd="0" destOrd="0" presId="urn:microsoft.com/office/officeart/2005/8/layout/hProcess10#1"/>
    <dgm:cxn modelId="{6D9FD970-7AFB-44CA-9182-A4691FE4C42D}" type="presParOf" srcId="{EAE2E8A7-F458-4779-9920-2A04241AE04E}" destId="{FC69F30F-6ED9-41D9-9A31-D6881A8DA639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614702" y="71327"/>
          <a:ext cx="6238195" cy="6238195"/>
        </a:xfrm>
        <a:prstGeom prst="circularArrow">
          <a:avLst>
            <a:gd name="adj1" fmla="val 5274"/>
            <a:gd name="adj2" fmla="val 312630"/>
            <a:gd name="adj3" fmla="val 14237478"/>
            <a:gd name="adj4" fmla="val 1712155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554225" y="3704"/>
          <a:ext cx="2359149" cy="1179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هدف معرفه الفروق بين الرجل والمرأة</a:t>
          </a:r>
          <a:endParaRPr lang="ar-SA" sz="2400" b="1" u="none" kern="1200" dirty="0"/>
        </a:p>
      </dsp:txBody>
      <dsp:txXfrm>
        <a:off x="2554225" y="3704"/>
        <a:ext cx="2359149" cy="1179574"/>
      </dsp:txXfrm>
    </dsp:sp>
    <dsp:sp modelId="{E4FC657D-04EC-4527-ACE7-2542C82D4137}">
      <dsp:nvSpPr>
        <dsp:cNvPr id="0" name=""/>
        <dsp:cNvSpPr/>
      </dsp:nvSpPr>
      <dsp:spPr>
        <a:xfrm>
          <a:off x="4827281" y="1711118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الفروق بين دماغى الرجل والمرأة</a:t>
          </a:r>
          <a:endParaRPr lang="ar-SA" sz="2400" b="1" kern="1200" dirty="0"/>
        </a:p>
      </dsp:txBody>
      <dsp:txXfrm>
        <a:off x="4827281" y="1711118"/>
        <a:ext cx="2359149" cy="1179574"/>
      </dsp:txXfrm>
    </dsp:sp>
    <dsp:sp modelId="{626E7E74-A943-41F9-92A5-6B86187D0915}">
      <dsp:nvSpPr>
        <dsp:cNvPr id="0" name=""/>
        <dsp:cNvSpPr/>
      </dsp:nvSpPr>
      <dsp:spPr>
        <a:xfrm>
          <a:off x="4745882" y="3799766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الفروق الأساسية بين طبيعتي الرجل والمرأة</a:t>
          </a:r>
          <a:endParaRPr lang="ar-SA" sz="2400" b="1" kern="1200" dirty="0"/>
        </a:p>
      </dsp:txBody>
      <dsp:txXfrm>
        <a:off x="4745882" y="3799766"/>
        <a:ext cx="2359149" cy="1179574"/>
      </dsp:txXfrm>
    </dsp:sp>
    <dsp:sp modelId="{C69FCC87-EF7B-4E1E-A85F-99979D30D646}">
      <dsp:nvSpPr>
        <dsp:cNvPr id="0" name=""/>
        <dsp:cNvSpPr/>
      </dsp:nvSpPr>
      <dsp:spPr>
        <a:xfrm>
          <a:off x="2554225" y="5065120"/>
          <a:ext cx="2359149" cy="1179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/>
            <a:t>الفروق بين شخصيتي الرجل والمرأة</a:t>
          </a:r>
          <a:endParaRPr lang="en-US" sz="2200" kern="1200" dirty="0"/>
        </a:p>
      </dsp:txBody>
      <dsp:txXfrm>
        <a:off x="2554225" y="5065120"/>
        <a:ext cx="2359149" cy="1179574"/>
      </dsp:txXfrm>
    </dsp:sp>
    <dsp:sp modelId="{FF71F8EB-3132-406E-BE15-022D1A1F50EC}">
      <dsp:nvSpPr>
        <dsp:cNvPr id="0" name=""/>
        <dsp:cNvSpPr/>
      </dsp:nvSpPr>
      <dsp:spPr>
        <a:xfrm>
          <a:off x="362567" y="3799766"/>
          <a:ext cx="2359149" cy="11795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/>
            <a:t>سيكولوجية المرأة في التعامل مع المرأة </a:t>
          </a:r>
          <a:endParaRPr lang="en-US" sz="2200" kern="1200" dirty="0"/>
        </a:p>
      </dsp:txBody>
      <dsp:txXfrm>
        <a:off x="362567" y="3799766"/>
        <a:ext cx="2359149" cy="1179574"/>
      </dsp:txXfrm>
    </dsp:sp>
    <dsp:sp modelId="{A45DA632-350D-4AE6-9303-BCD353927903}">
      <dsp:nvSpPr>
        <dsp:cNvPr id="0" name=""/>
        <dsp:cNvSpPr/>
      </dsp:nvSpPr>
      <dsp:spPr>
        <a:xfrm>
          <a:off x="362567" y="1269058"/>
          <a:ext cx="2359149" cy="1179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/>
            <a:t>الفروق بين الرجل والمرأة في طريقة التفكير والمعرفة</a:t>
          </a:r>
          <a:endParaRPr lang="en-US" sz="2200" kern="1200" dirty="0"/>
        </a:p>
      </dsp:txBody>
      <dsp:txXfrm>
        <a:off x="362567" y="1269058"/>
        <a:ext cx="2359149" cy="11795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614702" y="71327"/>
          <a:ext cx="6238195" cy="6238195"/>
        </a:xfrm>
        <a:prstGeom prst="circularArrow">
          <a:avLst>
            <a:gd name="adj1" fmla="val 5274"/>
            <a:gd name="adj2" fmla="val 312630"/>
            <a:gd name="adj3" fmla="val 14237478"/>
            <a:gd name="adj4" fmla="val 1712155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554225" y="3704"/>
          <a:ext cx="2359149" cy="1179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الحاجات العاطفية الأساسية للرجل والمرأة</a:t>
          </a:r>
          <a:endParaRPr lang="ar-SA" sz="2400" b="1" u="none" kern="1200" dirty="0"/>
        </a:p>
      </dsp:txBody>
      <dsp:txXfrm>
        <a:off x="2554225" y="3704"/>
        <a:ext cx="2359149" cy="1179574"/>
      </dsp:txXfrm>
    </dsp:sp>
    <dsp:sp modelId="{E4FC657D-04EC-4527-ACE7-2542C82D4137}">
      <dsp:nvSpPr>
        <dsp:cNvPr id="0" name=""/>
        <dsp:cNvSpPr/>
      </dsp:nvSpPr>
      <dsp:spPr>
        <a:xfrm>
          <a:off x="4827281" y="1711118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مفهوم الخلافات</a:t>
          </a:r>
          <a:endParaRPr lang="ar-SA" sz="2400" b="1" kern="1200" dirty="0"/>
        </a:p>
      </dsp:txBody>
      <dsp:txXfrm>
        <a:off x="4827281" y="1711118"/>
        <a:ext cx="2359149" cy="1179574"/>
      </dsp:txXfrm>
    </dsp:sp>
    <dsp:sp modelId="{626E7E74-A943-41F9-92A5-6B86187D0915}">
      <dsp:nvSpPr>
        <dsp:cNvPr id="0" name=""/>
        <dsp:cNvSpPr/>
      </dsp:nvSpPr>
      <dsp:spPr>
        <a:xfrm>
          <a:off x="4745882" y="3799766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أسباب المشاكل الزوجية</a:t>
          </a:r>
          <a:endParaRPr lang="ar-SA" sz="2400" b="1" kern="1200" dirty="0"/>
        </a:p>
      </dsp:txBody>
      <dsp:txXfrm>
        <a:off x="4745882" y="3799766"/>
        <a:ext cx="2359149" cy="1179574"/>
      </dsp:txXfrm>
    </dsp:sp>
    <dsp:sp modelId="{C69FCC87-EF7B-4E1E-A85F-99979D30D646}">
      <dsp:nvSpPr>
        <dsp:cNvPr id="0" name=""/>
        <dsp:cNvSpPr/>
      </dsp:nvSpPr>
      <dsp:spPr>
        <a:xfrm>
          <a:off x="2554225" y="5065120"/>
          <a:ext cx="2359149" cy="1179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خطوات في طريق حل المشكلة الزوجية</a:t>
          </a:r>
          <a:endParaRPr lang="en-US" sz="2400" kern="1200" dirty="0"/>
        </a:p>
      </dsp:txBody>
      <dsp:txXfrm>
        <a:off x="2554225" y="5065120"/>
        <a:ext cx="2359149" cy="1179574"/>
      </dsp:txXfrm>
    </dsp:sp>
    <dsp:sp modelId="{FF71F8EB-3132-406E-BE15-022D1A1F50EC}">
      <dsp:nvSpPr>
        <dsp:cNvPr id="0" name=""/>
        <dsp:cNvSpPr/>
      </dsp:nvSpPr>
      <dsp:spPr>
        <a:xfrm>
          <a:off x="362567" y="3799766"/>
          <a:ext cx="2359149" cy="11795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قواعد للتعامل مع المشاكل الزوجية</a:t>
          </a:r>
          <a:endParaRPr lang="en-US" sz="2400" kern="1200" dirty="0"/>
        </a:p>
      </dsp:txBody>
      <dsp:txXfrm>
        <a:off x="362567" y="3799766"/>
        <a:ext cx="2359149" cy="1179574"/>
      </dsp:txXfrm>
    </dsp:sp>
    <dsp:sp modelId="{A45DA632-350D-4AE6-9303-BCD353927903}">
      <dsp:nvSpPr>
        <dsp:cNvPr id="0" name=""/>
        <dsp:cNvSpPr/>
      </dsp:nvSpPr>
      <dsp:spPr>
        <a:xfrm>
          <a:off x="362567" y="1269058"/>
          <a:ext cx="2359149" cy="1179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كيف تعالج المشاكل الزوجية</a:t>
          </a:r>
          <a:endParaRPr lang="en-US" sz="2400" kern="1200" dirty="0"/>
        </a:p>
      </dsp:txBody>
      <dsp:txXfrm>
        <a:off x="362567" y="1269058"/>
        <a:ext cx="2359149" cy="11795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C0FC14-C8C8-41C8-B9D4-319483AE9F16}">
      <dsp:nvSpPr>
        <dsp:cNvPr id="0" name=""/>
        <dsp:cNvSpPr/>
      </dsp:nvSpPr>
      <dsp:spPr>
        <a:xfrm>
          <a:off x="2976" y="0"/>
          <a:ext cx="5237440" cy="2539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69F30F-6ED9-41D9-9A31-D6881A8DA639}">
      <dsp:nvSpPr>
        <dsp:cNvPr id="0" name=""/>
        <dsp:cNvSpPr/>
      </dsp:nvSpPr>
      <dsp:spPr>
        <a:xfrm>
          <a:off x="855583" y="1524000"/>
          <a:ext cx="5237440" cy="253999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500" kern="1200" dirty="0" smtClean="0"/>
            <a:t>الفرق بين الرجل والمرأة </a:t>
          </a:r>
          <a:endParaRPr lang="ar-EG" sz="6500" kern="1200" dirty="0"/>
        </a:p>
      </dsp:txBody>
      <dsp:txXfrm>
        <a:off x="855583" y="1524000"/>
        <a:ext cx="5237440" cy="253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2A470B-6E9D-47FF-A01D-B92C37DEC48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8114F4A-38F0-485C-9C53-ED88254220E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ar-EG" altLang="ar-EG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ar-EG" sz="1200" dirty="0"/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ar-EG" altLang="ar-EG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ar-EG" altLang="ar-EG"/>
          </a:p>
        </p:txBody>
      </p:sp>
      <p:sp>
        <p:nvSpPr>
          <p:cNvPr id="16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8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0CDEAE-22CD-4674-B5AB-BA75B2ACCB9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242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0CDEAE-22CD-4674-B5AB-BA75B2ACCB9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658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0CDEAE-22CD-4674-B5AB-BA75B2ACCB9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63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0CDEAE-22CD-4674-B5AB-BA75B2ACCB9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276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0CDEAE-22CD-4674-B5AB-BA75B2ACCB9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64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0CDEAE-22CD-4674-B5AB-BA75B2ACCB9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975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عنوان، ونص،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خطط 3"/>
          <p:cNvSpPr>
            <a:spLocks noGrp="1"/>
          </p:cNvSpPr>
          <p:nvPr>
            <p:ph type="chart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6713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31DE-BE8F-4D33-9F18-A1C595D7187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4554-AA51-4304-BDF2-1FA8CA03EE9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0027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ar-EG" altLang="ar-EG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1467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ar-EG" altLang="ar-E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28510" y="0"/>
            <a:ext cx="68916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ar-EG" altLang="ar-EG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الاختلاف والخلاف </a:t>
            </a:r>
            <a:r>
              <a:rPr lang="ar-EG" altLang="ar-EG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بين </a:t>
            </a:r>
            <a:r>
              <a:rPr lang="ar-EG" altLang="ar-EG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الرجل والمرأة</a:t>
            </a:r>
            <a:endParaRPr lang="en-US" altLang="ar-E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414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051720" y="130388"/>
            <a:ext cx="5409600" cy="721216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EG" sz="2800" b="1" dirty="0">
                <a:solidFill>
                  <a:srgbClr val="C00000"/>
                </a:solidFill>
              </a:rPr>
              <a:t>هدف معرفه الفروق بين الرجل والمرأة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5165" y="1212212"/>
            <a:ext cx="8570794" cy="2237763"/>
          </a:xfrm>
          <a:prstGeom prst="roundRect">
            <a:avLst>
              <a:gd name="adj" fmla="val 10000"/>
            </a:avLst>
          </a:prstGeom>
          <a:solidFill>
            <a:sysClr val="window" lastClr="FFFFFF">
              <a:lumMod val="95000"/>
              <a:alpha val="90000"/>
            </a:sysClr>
          </a:solidFill>
          <a:ln w="12700" cap="flat" cmpd="sng" algn="ctr"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72289" y="3836244"/>
            <a:ext cx="2517671" cy="2448744"/>
          </a:xfrm>
          <a:custGeom>
            <a:avLst/>
            <a:gdLst>
              <a:gd name="connsiteX0" fmla="*/ 264355 w 2517670"/>
              <a:gd name="connsiteY0" fmla="*/ 0 h 3516686"/>
              <a:gd name="connsiteX1" fmla="*/ 2253315 w 2517670"/>
              <a:gd name="connsiteY1" fmla="*/ 0 h 3516686"/>
              <a:gd name="connsiteX2" fmla="*/ 2517670 w 2517670"/>
              <a:gd name="connsiteY2" fmla="*/ 264355 h 3516686"/>
              <a:gd name="connsiteX3" fmla="*/ 2517670 w 2517670"/>
              <a:gd name="connsiteY3" fmla="*/ 3516686 h 3516686"/>
              <a:gd name="connsiteX4" fmla="*/ 2517670 w 2517670"/>
              <a:gd name="connsiteY4" fmla="*/ 3516686 h 3516686"/>
              <a:gd name="connsiteX5" fmla="*/ 0 w 2517670"/>
              <a:gd name="connsiteY5" fmla="*/ 3516686 h 3516686"/>
              <a:gd name="connsiteX6" fmla="*/ 0 w 2517670"/>
              <a:gd name="connsiteY6" fmla="*/ 3516686 h 3516686"/>
              <a:gd name="connsiteX7" fmla="*/ 0 w 2517670"/>
              <a:gd name="connsiteY7" fmla="*/ 264355 h 3516686"/>
              <a:gd name="connsiteX8" fmla="*/ 264355 w 2517670"/>
              <a:gd name="connsiteY8" fmla="*/ 0 h 351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7670" h="3516686">
                <a:moveTo>
                  <a:pt x="2253315" y="3516686"/>
                </a:moveTo>
                <a:lnTo>
                  <a:pt x="264355" y="3516686"/>
                </a:lnTo>
                <a:cubicBezTo>
                  <a:pt x="118356" y="3516686"/>
                  <a:pt x="0" y="3398330"/>
                  <a:pt x="0" y="3252331"/>
                </a:cubicBezTo>
                <a:lnTo>
                  <a:pt x="0" y="0"/>
                </a:lnTo>
                <a:lnTo>
                  <a:pt x="0" y="0"/>
                </a:lnTo>
                <a:lnTo>
                  <a:pt x="2517670" y="0"/>
                </a:lnTo>
                <a:lnTo>
                  <a:pt x="2517670" y="0"/>
                </a:lnTo>
                <a:lnTo>
                  <a:pt x="2517670" y="3252331"/>
                </a:lnTo>
                <a:cubicBezTo>
                  <a:pt x="2517670" y="3398330"/>
                  <a:pt x="2399314" y="3516686"/>
                  <a:pt x="2253315" y="3516686"/>
                </a:cubicBezTo>
                <a:close/>
              </a:path>
            </a:pathLst>
          </a:custGeom>
          <a:solidFill>
            <a:srgbClr val="CC66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667" tIns="142240" rIns="219668" bIns="219667" numCol="1" spcCol="1270" anchor="t" anchorCtr="0">
            <a:noAutofit/>
          </a:bodyPr>
          <a:lstStyle/>
          <a:p>
            <a:pPr lvl="0" algn="justLow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لكن حين يصبح كل رجل وامرأة قادراً على احترام وقبول الاختلافات الطبيعية بينهما فتلك هي أفضل فرصة لنمو الحب بينهما</a:t>
            </a:r>
            <a:endParaRPr lang="ar-EG" sz="2400" b="1" kern="1200" dirty="0" smtClean="0">
              <a:solidFill>
                <a:sysClr val="window" lastClr="FFFF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EG" sz="2000" b="1" kern="1200" dirty="0" smtClean="0">
              <a:solidFill>
                <a:srgbClr val="C00000"/>
              </a:solidFill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  <a:p>
            <a:pPr lvl="0" algn="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EG" sz="2000" b="1" kern="1200" dirty="0" smtClean="0">
              <a:solidFill>
                <a:srgbClr val="C00000"/>
              </a:solidFill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EG" sz="2000" b="1" kern="1200" dirty="0">
              <a:solidFill>
                <a:srgbClr val="C00000"/>
              </a:solidFill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41727" y="3836243"/>
            <a:ext cx="2517671" cy="2448744"/>
          </a:xfrm>
          <a:custGeom>
            <a:avLst/>
            <a:gdLst>
              <a:gd name="connsiteX0" fmla="*/ 264355 w 2517670"/>
              <a:gd name="connsiteY0" fmla="*/ 0 h 3516686"/>
              <a:gd name="connsiteX1" fmla="*/ 2253315 w 2517670"/>
              <a:gd name="connsiteY1" fmla="*/ 0 h 3516686"/>
              <a:gd name="connsiteX2" fmla="*/ 2517670 w 2517670"/>
              <a:gd name="connsiteY2" fmla="*/ 264355 h 3516686"/>
              <a:gd name="connsiteX3" fmla="*/ 2517670 w 2517670"/>
              <a:gd name="connsiteY3" fmla="*/ 3516686 h 3516686"/>
              <a:gd name="connsiteX4" fmla="*/ 2517670 w 2517670"/>
              <a:gd name="connsiteY4" fmla="*/ 3516686 h 3516686"/>
              <a:gd name="connsiteX5" fmla="*/ 0 w 2517670"/>
              <a:gd name="connsiteY5" fmla="*/ 3516686 h 3516686"/>
              <a:gd name="connsiteX6" fmla="*/ 0 w 2517670"/>
              <a:gd name="connsiteY6" fmla="*/ 3516686 h 3516686"/>
              <a:gd name="connsiteX7" fmla="*/ 0 w 2517670"/>
              <a:gd name="connsiteY7" fmla="*/ 264355 h 3516686"/>
              <a:gd name="connsiteX8" fmla="*/ 264355 w 2517670"/>
              <a:gd name="connsiteY8" fmla="*/ 0 h 351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7670" h="3516686">
                <a:moveTo>
                  <a:pt x="2253315" y="3516686"/>
                </a:moveTo>
                <a:lnTo>
                  <a:pt x="264355" y="3516686"/>
                </a:lnTo>
                <a:cubicBezTo>
                  <a:pt x="118356" y="3516686"/>
                  <a:pt x="0" y="3398330"/>
                  <a:pt x="0" y="3252331"/>
                </a:cubicBezTo>
                <a:lnTo>
                  <a:pt x="0" y="0"/>
                </a:lnTo>
                <a:lnTo>
                  <a:pt x="0" y="0"/>
                </a:lnTo>
                <a:lnTo>
                  <a:pt x="2517670" y="0"/>
                </a:lnTo>
                <a:lnTo>
                  <a:pt x="2517670" y="0"/>
                </a:lnTo>
                <a:lnTo>
                  <a:pt x="2517670" y="3252331"/>
                </a:lnTo>
                <a:cubicBezTo>
                  <a:pt x="2517670" y="3398330"/>
                  <a:pt x="2399314" y="3516686"/>
                  <a:pt x="2253315" y="351668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667" tIns="142241" rIns="219668" bIns="219667" numCol="1" spcCol="1270" anchor="t" anchorCtr="0">
            <a:noAutofit/>
          </a:bodyPr>
          <a:lstStyle/>
          <a:p>
            <a:pPr lvl="0" algn="justLow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تختلف طبيعة كل من الرجل والمرأة اختلافاً حقيقياً في كل جوانب الحياة</a:t>
            </a:r>
            <a:endParaRPr lang="ar-EG" b="1" kern="12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11165" y="3836243"/>
            <a:ext cx="2517671" cy="2448744"/>
          </a:xfrm>
          <a:custGeom>
            <a:avLst/>
            <a:gdLst>
              <a:gd name="connsiteX0" fmla="*/ 264355 w 2517670"/>
              <a:gd name="connsiteY0" fmla="*/ 0 h 3516686"/>
              <a:gd name="connsiteX1" fmla="*/ 2253315 w 2517670"/>
              <a:gd name="connsiteY1" fmla="*/ 0 h 3516686"/>
              <a:gd name="connsiteX2" fmla="*/ 2517670 w 2517670"/>
              <a:gd name="connsiteY2" fmla="*/ 264355 h 3516686"/>
              <a:gd name="connsiteX3" fmla="*/ 2517670 w 2517670"/>
              <a:gd name="connsiteY3" fmla="*/ 3516686 h 3516686"/>
              <a:gd name="connsiteX4" fmla="*/ 2517670 w 2517670"/>
              <a:gd name="connsiteY4" fmla="*/ 3516686 h 3516686"/>
              <a:gd name="connsiteX5" fmla="*/ 0 w 2517670"/>
              <a:gd name="connsiteY5" fmla="*/ 3516686 h 3516686"/>
              <a:gd name="connsiteX6" fmla="*/ 0 w 2517670"/>
              <a:gd name="connsiteY6" fmla="*/ 3516686 h 3516686"/>
              <a:gd name="connsiteX7" fmla="*/ 0 w 2517670"/>
              <a:gd name="connsiteY7" fmla="*/ 264355 h 3516686"/>
              <a:gd name="connsiteX8" fmla="*/ 264355 w 2517670"/>
              <a:gd name="connsiteY8" fmla="*/ 0 h 351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7670" h="3516686">
                <a:moveTo>
                  <a:pt x="2253315" y="3516686"/>
                </a:moveTo>
                <a:lnTo>
                  <a:pt x="264355" y="3516686"/>
                </a:lnTo>
                <a:cubicBezTo>
                  <a:pt x="118356" y="3516686"/>
                  <a:pt x="0" y="3398330"/>
                  <a:pt x="0" y="3252331"/>
                </a:cubicBezTo>
                <a:lnTo>
                  <a:pt x="0" y="0"/>
                </a:lnTo>
                <a:lnTo>
                  <a:pt x="0" y="0"/>
                </a:lnTo>
                <a:lnTo>
                  <a:pt x="2517670" y="0"/>
                </a:lnTo>
                <a:lnTo>
                  <a:pt x="2517670" y="0"/>
                </a:lnTo>
                <a:lnTo>
                  <a:pt x="2517670" y="3252331"/>
                </a:lnTo>
                <a:cubicBezTo>
                  <a:pt x="2517670" y="3398330"/>
                  <a:pt x="2399314" y="3516686"/>
                  <a:pt x="2253315" y="351668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667" tIns="142241" rIns="219668" bIns="219667" numCol="1" spcCol="1270" anchor="t" anchorCtr="0">
            <a:noAutofit/>
          </a:bodyPr>
          <a:lstStyle/>
          <a:p>
            <a:pPr lvl="0" algn="justLow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يستطيع كل منهما قبول نفسه، وقبول شريكه بطبيعته المختلفة عنه</a:t>
            </a:r>
            <a:endParaRPr lang="ar-EG" sz="2400" b="1" kern="12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39" y="1031672"/>
            <a:ext cx="8693239" cy="28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13410" y="1057157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b="1" dirty="0">
                <a:latin typeface="Verdana" panose="020B0604030504040204" pitchFamily="34" charset="0"/>
                <a:ea typeface="HY헤드라인M" pitchFamily="2" charset="-127"/>
              </a:rPr>
              <a:t>الإلتزام بوقت البرنامج وفترات الاستراحة</a:t>
            </a:r>
          </a:p>
          <a:p>
            <a:pPr algn="ctr" rtl="1"/>
            <a:r>
              <a:rPr lang="ar-EG" b="1" dirty="0">
                <a:latin typeface="Verdana" panose="020B0604030504040204" pitchFamily="34" charset="0"/>
                <a:ea typeface="HY헤드라인M" pitchFamily="2" charset="-127"/>
              </a:rPr>
              <a:t> دليل وعيك</a:t>
            </a:r>
            <a:endParaRPr lang="en-GB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903080" y="2170874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b="1" dirty="0">
                <a:latin typeface="Verdana" panose="020B0604030504040204" pitchFamily="34" charset="0"/>
                <a:ea typeface="HY헤드라인M" pitchFamily="2" charset="-127"/>
              </a:rPr>
              <a:t>لاتدع هاتفك المتنقل يشوش أفكار من حولك</a:t>
            </a:r>
            <a:endParaRPr lang="ar-SA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892751" y="3284591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b="1" dirty="0">
                <a:latin typeface="Verdana" panose="020B0604030504040204" pitchFamily="34" charset="0"/>
                <a:ea typeface="HY헤드라인M" pitchFamily="2" charset="-127"/>
              </a:rPr>
              <a:t>الأسئلة والنقاش متاحة في محتوى البرنامج</a:t>
            </a:r>
            <a:endParaRPr lang="ar-SA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882421" y="4398308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b="1" dirty="0">
                <a:latin typeface="Verdana" panose="020B0604030504040204" pitchFamily="34" charset="0"/>
                <a:ea typeface="HY헤드라인M" pitchFamily="2" charset="-127"/>
              </a:rPr>
              <a:t>إبتسامتك و تعاونك دليل حب العمل الجماعي</a:t>
            </a:r>
            <a:endParaRPr lang="ar-SA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872091" y="5512025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b="1" dirty="0">
                <a:latin typeface="Verdana" panose="020B0604030504040204" pitchFamily="34" charset="0"/>
                <a:ea typeface="HY헤드라인M" pitchFamily="2" charset="-127"/>
              </a:rPr>
              <a:t>تأقلمك مع المدرب و تنفيذ التمارين يسهل</a:t>
            </a:r>
          </a:p>
          <a:p>
            <a:pPr algn="ctr" rtl="1"/>
            <a:r>
              <a:rPr lang="ar-EG" b="1" dirty="0">
                <a:latin typeface="Verdana" panose="020B0604030504040204" pitchFamily="34" charset="0"/>
                <a:ea typeface="HY헤드라인M" pitchFamily="2" charset="-127"/>
              </a:rPr>
              <a:t> استيعاب المادة العلمية</a:t>
            </a:r>
            <a:endParaRPr lang="ar-SA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25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907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:\دينى\work\صور\imagت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4" y="29337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77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:\دينى\work\صور\848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020" y="51435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دينى\work\صور\kid-sm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6701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686175" y="170600"/>
            <a:ext cx="2479104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الاتفاقيات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59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 animBg="1"/>
      <p:bldP spid="2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2815" y="1607170"/>
            <a:ext cx="3278981" cy="726181"/>
            <a:chOff x="0" y="0"/>
            <a:chExt cx="4371975" cy="388938"/>
          </a:xfrm>
        </p:grpSpPr>
        <p:sp>
          <p:nvSpPr>
            <p:cNvPr id="40" name="矩形 6"/>
            <p:cNvSpPr>
              <a:spLocks/>
            </p:cNvSpPr>
            <p:nvPr/>
          </p:nvSpPr>
          <p:spPr bwMode="auto">
            <a:xfrm>
              <a:off x="0" y="0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" name="TextBox 146"/>
            <p:cNvSpPr txBox="1">
              <a:spLocks noChangeArrowheads="1"/>
            </p:cNvSpPr>
            <p:nvPr/>
          </p:nvSpPr>
          <p:spPr bwMode="auto">
            <a:xfrm>
              <a:off x="193675" y="19437"/>
              <a:ext cx="4178300" cy="31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ar-SA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63500" dir="4560000" sx="101000" sy="101000" algn="ctr" rotWithShape="0">
                      <a:srgbClr val="000000">
                        <a:alpha val="42000"/>
                      </a:srgbClr>
                    </a:outerShdw>
                  </a:effectLst>
                  <a:cs typeface="AGA Aladdin Regular" pitchFamily="2" charset="-78"/>
                </a:rPr>
                <a:t>الإسم</a:t>
              </a:r>
              <a:endParaRPr lang="zh-CN" altLang="en-US" sz="3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05006" y="2801297"/>
            <a:ext cx="2796778" cy="735783"/>
            <a:chOff x="0" y="0"/>
            <a:chExt cx="3729037" cy="388937"/>
          </a:xfrm>
          <a:solidFill>
            <a:srgbClr val="FF33CC"/>
          </a:solidFill>
        </p:grpSpPr>
        <p:sp>
          <p:nvSpPr>
            <p:cNvPr id="43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4" name="TextBox 146"/>
            <p:cNvSpPr txBox="1">
              <a:spLocks noChangeArrowheads="1"/>
            </p:cNvSpPr>
            <p:nvPr/>
          </p:nvSpPr>
          <p:spPr bwMode="auto">
            <a:xfrm>
              <a:off x="255587" y="55562"/>
              <a:ext cx="3473450" cy="309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63500" dir="4560000" sx="101000" sy="101000" algn="ctr" rotWithShape="0">
                      <a:srgbClr val="000000">
                        <a:alpha val="42000"/>
                      </a:srgbClr>
                    </a:outerShdw>
                  </a:effectLst>
                  <a:cs typeface="AGA Aladdin Regular" pitchFamily="2" charset="-78"/>
                </a:rPr>
                <a:t>العمل</a:t>
              </a:r>
              <a:endParaRPr lang="zh-CN" altLang="en-US" sz="3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422815" y="3976022"/>
            <a:ext cx="3278981" cy="724172"/>
            <a:chOff x="0" y="0"/>
            <a:chExt cx="4371975" cy="388937"/>
          </a:xfrm>
        </p:grpSpPr>
        <p:sp>
          <p:nvSpPr>
            <p:cNvPr id="46" name="矩形 4"/>
            <p:cNvSpPr>
              <a:spLocks/>
            </p:cNvSpPr>
            <p:nvPr/>
          </p:nvSpPr>
          <p:spPr bwMode="auto">
            <a:xfrm>
              <a:off x="0" y="0"/>
              <a:ext cx="4371975" cy="388937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7" name="TextBox 146"/>
            <p:cNvSpPr txBox="1">
              <a:spLocks noChangeArrowheads="1"/>
            </p:cNvSpPr>
            <p:nvPr/>
          </p:nvSpPr>
          <p:spPr bwMode="auto">
            <a:xfrm>
              <a:off x="193675" y="55562"/>
              <a:ext cx="4178300" cy="31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63500" dir="4560000" sx="101000" sy="101000" algn="ctr" rotWithShape="0">
                      <a:srgbClr val="000000">
                        <a:alpha val="42000"/>
                      </a:srgbClr>
                    </a:outerShdw>
                  </a:effectLst>
                  <a:cs typeface="AGA Aladdin Regular" pitchFamily="2" charset="-78"/>
                </a:rPr>
                <a:t>لماذا ؟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915608" y="1588422"/>
            <a:ext cx="560785" cy="741362"/>
            <a:chOff x="0" y="0"/>
            <a:chExt cx="747713" cy="741362"/>
          </a:xfrm>
        </p:grpSpPr>
        <p:grpSp>
          <p:nvGrpSpPr>
            <p:cNvPr id="6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51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0" y="171450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446620" y="2755260"/>
            <a:ext cx="560785" cy="739775"/>
            <a:chOff x="0" y="0"/>
            <a:chExt cx="747713" cy="739775"/>
          </a:xfrm>
        </p:grpSpPr>
        <p:grpSp>
          <p:nvGrpSpPr>
            <p:cNvPr id="8" name="Group 25"/>
            <p:cNvGrpSpPr>
              <a:grpSpLocks noChangeAspect="1"/>
            </p:cNvGrpSpPr>
            <p:nvPr/>
          </p:nvGrpSpPr>
          <p:grpSpPr bwMode="auto">
            <a:xfrm>
              <a:off x="3175" y="0"/>
              <a:ext cx="739775" cy="739775"/>
              <a:chOff x="0" y="0"/>
              <a:chExt cx="822211" cy="822211"/>
            </a:xfrm>
          </p:grpSpPr>
          <p:sp>
            <p:nvSpPr>
              <p:cNvPr id="56" name="椭圆 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" name="椭圆 9"/>
              <p:cNvSpPr>
                <a:spLocks noChangeAspect="1"/>
              </p:cNvSpPr>
              <p:nvPr/>
            </p:nvSpPr>
            <p:spPr bwMode="auto">
              <a:xfrm>
                <a:off x="51168" y="51168"/>
                <a:ext cx="719876" cy="719876"/>
              </a:xfrm>
              <a:prstGeom prst="ellipse">
                <a:avLst/>
              </a:prstGeom>
              <a:solidFill>
                <a:srgbClr val="FF33CC"/>
              </a:solidFill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0" y="169863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915608" y="3930010"/>
            <a:ext cx="560785" cy="739775"/>
            <a:chOff x="0" y="0"/>
            <a:chExt cx="747713" cy="739775"/>
          </a:xfrm>
        </p:grpSpPr>
        <p:grpSp>
          <p:nvGrpSpPr>
            <p:cNvPr id="10" name="Group 30"/>
            <p:cNvGrpSpPr>
              <a:grpSpLocks noChangeAspect="1"/>
            </p:cNvGrpSpPr>
            <p:nvPr/>
          </p:nvGrpSpPr>
          <p:grpSpPr bwMode="auto">
            <a:xfrm>
              <a:off x="4763" y="0"/>
              <a:ext cx="739775" cy="739775"/>
              <a:chOff x="0" y="0"/>
              <a:chExt cx="822355" cy="822355"/>
            </a:xfrm>
          </p:grpSpPr>
          <p:sp>
            <p:nvSpPr>
              <p:cNvPr id="61" name="椭圆 1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" name="椭圆 15"/>
              <p:cNvSpPr>
                <a:spLocks noChangeAspect="1"/>
              </p:cNvSpPr>
              <p:nvPr/>
            </p:nvSpPr>
            <p:spPr bwMode="auto">
              <a:xfrm>
                <a:off x="51176" y="51177"/>
                <a:ext cx="720002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0" y="169863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135043" y="181585"/>
            <a:ext cx="3168352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تعارف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89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endSnd/>
        </p:sndAc>
      </p:transition>
    </mc:Choice>
    <mc:Fallback>
      <p:transition spd="slow">
        <p:checker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87824" y="145211"/>
            <a:ext cx="3168352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55576" y="55711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3582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87824" y="145211"/>
            <a:ext cx="3168352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55576" y="55711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3263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98960" y="188640"/>
            <a:ext cx="6934200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olded Corner 13"/>
          <p:cNvSpPr/>
          <p:nvPr/>
        </p:nvSpPr>
        <p:spPr bwMode="auto">
          <a:xfrm>
            <a:off x="118702" y="1443552"/>
            <a:ext cx="8868171" cy="175828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1484784"/>
            <a:ext cx="8602533" cy="120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algn="justLow" rtl="1"/>
            <a:r>
              <a:rPr lang="ar-SA" sz="2400" b="1" dirty="0">
                <a:solidFill>
                  <a:srgbClr val="002060"/>
                </a:solidFill>
              </a:rPr>
              <a:t>هو برنامج تدريبى يهدف إلى التعرف على الاختلاف ووجهات الخلاف بين الرجل والمرأة والفروق بينهم عقليا وفكريا وعضويا والتعرف أيضا على الخلافات الزوجية وكيفية حلها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415" y="3429688"/>
            <a:ext cx="1936519" cy="21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22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09801" y="110184"/>
            <a:ext cx="6934200" cy="715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الأهداف التفصيلية للبرنامج التدريبي </a:t>
            </a:r>
          </a:p>
        </p:txBody>
      </p:sp>
      <p:sp>
        <p:nvSpPr>
          <p:cNvPr id="14" name="Folded Corner 13"/>
          <p:cNvSpPr/>
          <p:nvPr/>
        </p:nvSpPr>
        <p:spPr bwMode="auto">
          <a:xfrm>
            <a:off x="447906" y="2319742"/>
            <a:ext cx="8566666" cy="2971800"/>
          </a:xfrm>
          <a:prstGeom prst="foldedCorner">
            <a:avLst>
              <a:gd name="adj" fmla="val 8956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 rtl="1"/>
            <a:endParaRPr lang="ar-EG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907" y="2319742"/>
            <a:ext cx="8566664" cy="3477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الفرق بين دماغى الرجل والمرأة </a:t>
            </a:r>
            <a:r>
              <a:rPr lang="ar-EG" sz="20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الفروق الأساسية بين طبيعتى الرجل والمرأة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الفروق بين شخصيتى الرجل والمرأة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سيكلوجية المرأة في التعامل مع الرجل </a:t>
            </a:r>
            <a:r>
              <a:rPr lang="ar-EG" sz="20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الفرق بين الرجل والمرأة في التفكير </a:t>
            </a:r>
            <a:r>
              <a:rPr lang="ar-EG" sz="20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الحاجات الأساسية لكلا من الرجل والمرأة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مفهوم الخلافات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أسباب المشاكل الزوجية.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طرق حل المشكلة الزوجية.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قواعد للتعامل مع المشاكل الزوجية.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EG" sz="2000" b="1" dirty="0" smtClean="0">
                <a:solidFill>
                  <a:srgbClr val="002060"/>
                </a:solidFill>
              </a:rPr>
              <a:t>التعرف </a:t>
            </a:r>
            <a:r>
              <a:rPr lang="ar-EG" sz="2000" b="1" dirty="0">
                <a:solidFill>
                  <a:srgbClr val="002060"/>
                </a:solidFill>
              </a:rPr>
              <a:t>على كيف تعالج المشاكل الزوجية.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8478" y="1331694"/>
            <a:ext cx="8825523" cy="46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algn="justLow" rtl="1"/>
            <a:r>
              <a:rPr lang="ar-EG" sz="2400" b="1" dirty="0">
                <a:solidFill>
                  <a:srgbClr val="002060"/>
                </a:solidFill>
              </a:rPr>
              <a:t>بنهاية هذا البرنامج التدريبي نتوقع أن المشاركون قد حققوا النتائج الآتية (بمشيئة الله ) </a:t>
            </a:r>
          </a:p>
        </p:txBody>
      </p:sp>
    </p:spTree>
    <p:extLst>
      <p:ext uri="{BB962C8B-B14F-4D97-AF65-F5344CB8AC3E}">
        <p14:creationId xmlns:p14="http://schemas.microsoft.com/office/powerpoint/2010/main" xmlns="" val="267269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/>
          <p:nvPr/>
        </p:nvSpPr>
        <p:spPr>
          <a:xfrm>
            <a:off x="2037301" y="0"/>
            <a:ext cx="4876800" cy="13805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30" tIns="45715" rIns="91430" bIns="45715" numCol="1">
            <a:prstTxWarp prst="textWave1">
              <a:avLst>
                <a:gd name="adj1" fmla="val 6386"/>
                <a:gd name="adj2" fmla="val 0"/>
              </a:avLst>
            </a:prstTxWarp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لنبدأ البرنامج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739" y="2129266"/>
            <a:ext cx="5184576" cy="386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3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04051150"/>
              </p:ext>
            </p:extLst>
          </p:nvPr>
        </p:nvGraphicFramePr>
        <p:xfrm>
          <a:off x="1475656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47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عرض على الشاشة (3:4)‏</PresentationFormat>
  <Paragraphs>59</Paragraphs>
  <Slides>10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2018-12-29T10:15:03Z</dcterms:created>
  <dcterms:modified xsi:type="dcterms:W3CDTF">2018-12-29T10:15:36Z</dcterms:modified>
</cp:coreProperties>
</file>