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03A454-4022-43B5-9247-2B3DB2056A82}"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BE3393-354A-43C1-B2F5-36C5430F4894}"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25BB5-DE92-4331-A7EE-76561D8DB688}"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extLst>
      <p:ext uri="{BB962C8B-B14F-4D97-AF65-F5344CB8AC3E}">
        <p14:creationId xmlns="" xmlns:p14="http://schemas.microsoft.com/office/powerpoint/2010/main" val="3954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 xmlns:p14="http://schemas.microsoft.com/office/powerpoint/2010/main" val="56997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3A21F48-8A9E-47D5-BCF6-5EAD4AF4AF2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3A21F48-8A9E-47D5-BCF6-5EAD4AF4AF2A}"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3A21F48-8A9E-47D5-BCF6-5EAD4AF4AF2A}"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A21F48-8A9E-47D5-BCF6-5EAD4AF4AF2A}"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A21F48-8A9E-47D5-BCF6-5EAD4AF4AF2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A21F48-8A9E-47D5-BCF6-5EAD4AF4AF2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894F43D-0C6D-4C5C-87FF-55F1B2063521}"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A21F48-8A9E-47D5-BCF6-5EAD4AF4AF2A}"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94F43D-0C6D-4C5C-87FF-55F1B206352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 name="Text Box 93"/>
          <p:cNvSpPr txBox="1">
            <a:spLocks noChangeArrowheads="1"/>
          </p:cNvSpPr>
          <p:nvPr/>
        </p:nvSpPr>
        <p:spPr bwMode="auto">
          <a:xfrm>
            <a:off x="286072" y="476672"/>
            <a:ext cx="8534400" cy="14465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r">
              <a:spcBef>
                <a:spcPct val="50000"/>
              </a:spcBef>
            </a:pPr>
            <a:r>
              <a:rPr lang="ar-EG"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اسرار السعادة الزوجية</a:t>
            </a:r>
            <a:endParaRPr lang="en-US" sz="8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7684" y="2168860"/>
            <a:ext cx="5263008" cy="3605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أساس الحياة، ولا يمكن أن تستمر المجتمعات البشرية بدونه،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لأنها </a:t>
            </a:r>
            <a:r>
              <a:rPr lang="ar-EG" sz="2400" b="1" dirty="0">
                <a:solidFill>
                  <a:srgbClr val="002060"/>
                </a:solidFill>
              </a:rPr>
              <a:t>ببساطةٍ سوف تتحول إلى غابةٍ تحكمها المصلحة والفائدة،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وهذا </a:t>
            </a:r>
            <a:r>
              <a:rPr lang="ar-EG" sz="2400" b="1" dirty="0">
                <a:solidFill>
                  <a:srgbClr val="002060"/>
                </a:solidFill>
              </a:rPr>
              <a:t>ما يناقض الطبيعة والمنطق الرباني، لذا يجب أن نتعرف على أنواع الحب </a:t>
            </a:r>
            <a:r>
              <a:rPr lang="ar-EG" sz="2400" b="1" dirty="0" smtClean="0">
                <a:solidFill>
                  <a:srgbClr val="002060"/>
                </a:solidFill>
              </a:rPr>
              <a:t> </a:t>
            </a:r>
          </a:p>
          <a:p>
            <a:pPr algn="justLow" rtl="1"/>
            <a:r>
              <a:rPr lang="ar-EG" sz="2400" b="1" dirty="0" smtClean="0">
                <a:solidFill>
                  <a:srgbClr val="002060"/>
                </a:solidFill>
              </a:rPr>
              <a:t> 			      ونميز بينها</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الأفلاطوني</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 xmlns:p14="http://schemas.microsoft.com/office/powerpoint/2010/main" val="1704418076"/>
      </p:ext>
    </p:extLst>
  </p:cSld>
  <p:clrMapOvr>
    <a:masterClrMapping/>
  </p:clrMapOvr>
  <mc:AlternateContent xmlns:mc="http://schemas.openxmlformats.org/markup-compatibility/2006">
    <mc:Choice xmlns="" xmlns:p14="http://schemas.microsoft.com/office/powerpoint/2010/main"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0" y="228600"/>
            <a:ext cx="4572000" cy="722334"/>
          </a:xfrm>
          <a:prstGeom prst="roundRect">
            <a:avLst/>
          </a:prstGeom>
          <a:ln/>
        </p:spPr>
        <p:style>
          <a:lnRef idx="2">
            <a:schemeClr val="accent1">
              <a:shade val="50000"/>
            </a:schemeClr>
          </a:lnRef>
          <a:fillRef idx="1002">
            <a:schemeClr val="dk2"/>
          </a:fillRef>
          <a:effectRef idx="0">
            <a:schemeClr val="accent1"/>
          </a:effectRef>
          <a:fontRef idx="minor">
            <a:schemeClr val="lt1"/>
          </a:fontRef>
        </p:style>
        <p:txBody>
          <a:bodyPr rtlCol="1" anchor="ctr"/>
          <a:lstStyle/>
          <a:p>
            <a:pPr algn="ctr" rtl="1"/>
            <a:r>
              <a:rPr lang="ar-EG" sz="5000" dirty="0" smtClean="0">
                <a:solidFill>
                  <a:schemeClr val="bg2"/>
                </a:solidFill>
              </a:rPr>
              <a:t>الاتفاقيات </a:t>
            </a:r>
            <a:endParaRPr lang="ar-EG" sz="5000" dirty="0">
              <a:solidFill>
                <a:schemeClr val="bg2"/>
              </a:solidFill>
            </a:endParaRPr>
          </a:p>
        </p:txBody>
      </p:sp>
      <p:sp>
        <p:nvSpPr>
          <p:cNvPr id="21" name="AutoShape 7"/>
          <p:cNvSpPr>
            <a:spLocks noChangeArrowheads="1"/>
          </p:cNvSpPr>
          <p:nvPr/>
        </p:nvSpPr>
        <p:spPr bwMode="auto">
          <a:xfrm>
            <a:off x="6621810" y="1247657"/>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الابتسامة طوال الوقت </a:t>
            </a:r>
            <a:endParaRPr lang="ar-SA" sz="24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1973610" y="1247657"/>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الحضور والانصراف</a:t>
            </a:r>
          </a:p>
          <a:p>
            <a:pPr algn="ctr"/>
            <a:r>
              <a:rPr lang="ar-EG" sz="2400" b="1" dirty="0">
                <a:solidFill>
                  <a:srgbClr val="292929"/>
                </a:solidFill>
                <a:latin typeface="Verdana" panose="020B0604030504040204" pitchFamily="34" charset="0"/>
                <a:ea typeface="HY헤드라인M" pitchFamily="2" charset="-127"/>
              </a:rPr>
              <a:t> في الوقت المحدد</a:t>
            </a:r>
            <a:endParaRPr lang="ar-SA" sz="24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611480" y="2361374"/>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جميع </a:t>
            </a:r>
          </a:p>
          <a:p>
            <a:pPr algn="ctr"/>
            <a:r>
              <a:rPr lang="ar-EG" sz="2400" b="1" dirty="0">
                <a:solidFill>
                  <a:srgbClr val="292929"/>
                </a:solidFill>
                <a:latin typeface="Verdana" panose="020B0604030504040204" pitchFamily="34" charset="0"/>
                <a:ea typeface="HY헤드라인M" pitchFamily="2" charset="-127"/>
              </a:rPr>
              <a:t>الآراء بصدر رحب</a:t>
            </a:r>
            <a:endParaRPr lang="ar-SA" sz="24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1963280" y="2361374"/>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التفاعل مع المجموعة</a:t>
            </a:r>
            <a:endParaRPr lang="ar-SA" sz="24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601150" y="3475091"/>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المحمول مغلق </a:t>
            </a:r>
            <a:endParaRPr lang="ar-SA" sz="24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1952950" y="3475091"/>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تنفيذ جميع التمارين</a:t>
            </a:r>
            <a:endParaRPr lang="ar-SA" sz="24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590820" y="4588808"/>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المحافظة على الانظباط </a:t>
            </a:r>
            <a:endParaRPr lang="ar-SA" sz="24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1942620" y="4588808"/>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قرارات المدرب </a:t>
            </a:r>
            <a:endParaRPr lang="ar-SA" sz="24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580490" y="5702525"/>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حسن الظن </a:t>
            </a:r>
          </a:p>
          <a:p>
            <a:pPr algn="ctr"/>
            <a:r>
              <a:rPr lang="ar-EG" sz="2400" b="1" dirty="0">
                <a:solidFill>
                  <a:srgbClr val="292929"/>
                </a:solidFill>
                <a:latin typeface="Verdana" panose="020B0604030504040204" pitchFamily="34" charset="0"/>
                <a:ea typeface="HY헤드라인M" pitchFamily="2" charset="-127"/>
              </a:rPr>
              <a:t>والثقة المتبادلة</a:t>
            </a:r>
            <a:endParaRPr lang="ar-SA" sz="24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1932290" y="5702525"/>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الحب بين المجموعات</a:t>
            </a:r>
            <a:endParaRPr lang="ar-SA" sz="24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6" name="Picture 6" descr="F:\دينى\work\صور\15460_IPhone_Lock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8" name="Picture 8" descr="F:\دينى\work\صور\imagتes.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9" name="Picture 9" descr="F:\دينى\work\صور\848484.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41" name="Picture 11" descr="F:\دينى\work\صور\Love-Is-Love_6.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593993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ular Arrow 3"/>
          <p:cNvSpPr/>
          <p:nvPr/>
        </p:nvSpPr>
        <p:spPr>
          <a:xfrm>
            <a:off x="2174461" y="1186848"/>
            <a:ext cx="4629829" cy="4629829"/>
          </a:xfrm>
          <a:prstGeom prst="circularArrow">
            <a:avLst>
              <a:gd name="adj1" fmla="val 4668"/>
              <a:gd name="adj2" fmla="val 272909"/>
              <a:gd name="adj3" fmla="val 12988313"/>
              <a:gd name="adj4" fmla="val 17924774"/>
              <a:gd name="adj5" fmla="val 4847"/>
            </a:avLst>
          </a:prstGeom>
          <a:scene3d>
            <a:camera prst="perspectiveRelaxedModerately" zoom="92000"/>
            <a:lightRig rig="balanced" dir="t">
              <a:rot lat="0" lon="0" rev="12700000"/>
            </a:lightRig>
          </a:scene3d>
          <a:sp3d z="-152400" prstMaterial="plastic">
            <a:bevelT w="25400" h="25400"/>
            <a:bevelB w="25400" h="25400"/>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3254623" y="1412776"/>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u="none" kern="1200" smtClean="0"/>
              <a:t>الحب</a:t>
            </a:r>
            <a:endParaRPr lang="ar-SA" sz="2800" b="1" u="none" kern="1200" dirty="0"/>
          </a:p>
        </p:txBody>
      </p:sp>
      <p:sp>
        <p:nvSpPr>
          <p:cNvPr id="6" name="Freeform 5"/>
          <p:cNvSpPr/>
          <p:nvPr/>
        </p:nvSpPr>
        <p:spPr>
          <a:xfrm>
            <a:off x="4794693" y="3462765"/>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2" cstate="print"/>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الرجل والمرأة</a:t>
            </a:r>
            <a:endParaRPr lang="ar-SA" sz="2800" b="1" kern="1200" dirty="0"/>
          </a:p>
        </p:txBody>
      </p:sp>
      <p:sp>
        <p:nvSpPr>
          <p:cNvPr id="7" name="Freeform 6"/>
          <p:cNvSpPr/>
          <p:nvPr/>
        </p:nvSpPr>
        <p:spPr>
          <a:xfrm>
            <a:off x="3254623" y="4737608"/>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3" cstate="print"/>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الخلافات الزوجية (أسبابها-علاجها)</a:t>
            </a:r>
            <a:endParaRPr lang="ar-SA" sz="2800" b="1" kern="1200" dirty="0"/>
          </a:p>
        </p:txBody>
      </p:sp>
      <p:sp>
        <p:nvSpPr>
          <p:cNvPr id="8" name="Freeform 7"/>
          <p:cNvSpPr/>
          <p:nvPr/>
        </p:nvSpPr>
        <p:spPr>
          <a:xfrm>
            <a:off x="1592206" y="3075192"/>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4" cstate="print"/>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الحوار والتواصل بين الزوجين</a:t>
            </a:r>
            <a:endParaRPr lang="ar-SA" sz="2800" b="1" kern="1200" dirty="0"/>
          </a:p>
        </p:txBody>
      </p:sp>
      <p:sp>
        <p:nvSpPr>
          <p:cNvPr id="3" name="Rectangle 2"/>
          <p:cNvSpPr/>
          <p:nvPr/>
        </p:nvSpPr>
        <p:spPr>
          <a:xfrm>
            <a:off x="6624228" y="44624"/>
            <a:ext cx="2505814" cy="584775"/>
          </a:xfrm>
          <a:prstGeom prst="rect">
            <a:avLst/>
          </a:prstGeom>
        </p:spPr>
        <p:txBody>
          <a:bodyPr wrap="none">
            <a:spAutoFit/>
          </a:bodyPr>
          <a:lstStyle/>
          <a:p>
            <a:pPr rtl="1"/>
            <a:r>
              <a:rPr lang="ar-EG" sz="3200" b="1" dirty="0" smtClean="0">
                <a:solidFill>
                  <a:schemeClr val="bg2"/>
                </a:solidFill>
              </a:rPr>
              <a:t>الوحدات التدريبية</a:t>
            </a:r>
            <a:endParaRPr lang="ar-EG" sz="3200" b="1" dirty="0">
              <a:solidFill>
                <a:schemeClr val="bg2"/>
              </a:solidFill>
            </a:endParaRPr>
          </a:p>
        </p:txBody>
      </p:sp>
    </p:spTree>
    <p:extLst>
      <p:ext uri="{BB962C8B-B14F-4D97-AF65-F5344CB8AC3E}">
        <p14:creationId xmlns="" xmlns:p14="http://schemas.microsoft.com/office/powerpoint/2010/main" val="1499310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11" y="0"/>
            <a:ext cx="2196243"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2210308" y="188640"/>
            <a:ext cx="69342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r-EG" sz="4000" b="1" dirty="0" smtClean="0">
                <a:solidFill>
                  <a:schemeClr val="accent2">
                    <a:lumMod val="50000"/>
                  </a:schemeClr>
                </a:solidFill>
              </a:rPr>
              <a:t>الهدف العام للبرنامج التدريبي </a:t>
            </a:r>
            <a:endParaRPr lang="en-US" sz="4000" b="1" dirty="0" smtClean="0">
              <a:solidFill>
                <a:schemeClr val="accent2">
                  <a:lumMod val="50000"/>
                </a:schemeClr>
              </a:solidFill>
            </a:endParaRPr>
          </a:p>
        </p:txBody>
      </p:sp>
      <p:sp>
        <p:nvSpPr>
          <p:cNvPr id="7" name="Folded Corner 6"/>
          <p:cNvSpPr/>
          <p:nvPr/>
        </p:nvSpPr>
        <p:spPr bwMode="auto">
          <a:xfrm>
            <a:off x="2376264" y="3284984"/>
            <a:ext cx="6588224" cy="2520280"/>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dirty="0" smtClean="0">
              <a:ln>
                <a:noFill/>
              </a:ln>
              <a:solidFill>
                <a:schemeClr val="tx1"/>
              </a:solidFill>
              <a:effectLst/>
              <a:latin typeface="Arial" charset="0"/>
            </a:endParaRPr>
          </a:p>
        </p:txBody>
      </p:sp>
      <p:sp>
        <p:nvSpPr>
          <p:cNvPr id="8" name="Rectangle 7"/>
          <p:cNvSpPr/>
          <p:nvPr/>
        </p:nvSpPr>
        <p:spPr>
          <a:xfrm>
            <a:off x="2304256" y="3356992"/>
            <a:ext cx="6588224" cy="2585323"/>
          </a:xfrm>
          <a:prstGeom prst="rect">
            <a:avLst/>
          </a:prstGeom>
        </p:spPr>
        <p:txBody>
          <a:bodyPr wrap="square">
            <a:spAutoFit/>
          </a:bodyPr>
          <a:lstStyle/>
          <a:p>
            <a:pPr algn="justLow" rtl="1"/>
            <a:r>
              <a:rPr lang="ar-SA" sz="2400" b="1" dirty="0">
                <a:solidFill>
                  <a:schemeClr val="accent2">
                    <a:lumMod val="50000"/>
                  </a:schemeClr>
                </a:solidFill>
              </a:rPr>
              <a:t>هذه الدورة التدريبية تهدف الى تحقيق الاستقرار الزواجي من خلال اكسابهم المعارف والمهارات الاساسية في العلاقة الزواجية وتدريبهم على ادارة الخلاف الزواجي وحماية العلاقة من التحديات والصعوبات  الداخلية والخارجية ومواجهتها واكسابهم فنون التواصل والحوار وتوزيع الادوار والقوى وتعليمهم كيف يشبع كل </a:t>
            </a:r>
            <a:r>
              <a:rPr lang="ar-EG" sz="2400" b="1" dirty="0" smtClean="0">
                <a:solidFill>
                  <a:schemeClr val="accent2">
                    <a:lumMod val="50000"/>
                  </a:schemeClr>
                </a:solidFill>
              </a:rPr>
              <a:t> </a:t>
            </a:r>
            <a:br>
              <a:rPr lang="ar-EG" sz="2400" b="1" dirty="0" smtClean="0">
                <a:solidFill>
                  <a:schemeClr val="accent2">
                    <a:lumMod val="50000"/>
                  </a:schemeClr>
                </a:solidFill>
              </a:rPr>
            </a:br>
            <a:r>
              <a:rPr lang="ar-EG" sz="2400" b="1" dirty="0" smtClean="0">
                <a:solidFill>
                  <a:schemeClr val="accent2">
                    <a:lumMod val="50000"/>
                  </a:schemeClr>
                </a:solidFill>
              </a:rPr>
              <a:t> 		</a:t>
            </a:r>
            <a:r>
              <a:rPr lang="ar-SA" sz="2400" b="1" dirty="0" smtClean="0">
                <a:solidFill>
                  <a:schemeClr val="accent2">
                    <a:lumMod val="50000"/>
                  </a:schemeClr>
                </a:solidFill>
              </a:rPr>
              <a:t>طرف </a:t>
            </a:r>
            <a:r>
              <a:rPr lang="ar-SA" sz="2400" b="1" dirty="0">
                <a:solidFill>
                  <a:schemeClr val="accent2">
                    <a:lumMod val="50000"/>
                  </a:schemeClr>
                </a:solidFill>
              </a:rPr>
              <a:t>حاجات الطرف الآخر</a:t>
            </a:r>
          </a:p>
          <a:p>
            <a:pPr algn="justLow" rtl="1"/>
            <a:endParaRPr lang="ar-SA" b="1" dirty="0">
              <a:solidFill>
                <a:schemeClr val="accent2">
                  <a:lumMod val="50000"/>
                </a:schemeClr>
              </a:solidFill>
            </a:endParaRPr>
          </a:p>
        </p:txBody>
      </p:sp>
    </p:spTree>
    <p:extLst>
      <p:ext uri="{BB962C8B-B14F-4D97-AF65-F5344CB8AC3E}">
        <p14:creationId xmlns="" xmlns:p14="http://schemas.microsoft.com/office/powerpoint/2010/main" val="17235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11" y="0"/>
            <a:ext cx="2196243"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2"/>
          <p:cNvSpPr txBox="1">
            <a:spLocks noChangeArrowheads="1"/>
          </p:cNvSpPr>
          <p:nvPr/>
        </p:nvSpPr>
        <p:spPr>
          <a:xfrm>
            <a:off x="2174304" y="116632"/>
            <a:ext cx="69342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r-EG" sz="4000" b="1" smtClean="0">
                <a:solidFill>
                  <a:schemeClr val="accent2">
                    <a:lumMod val="50000"/>
                  </a:schemeClr>
                </a:solidFill>
              </a:rPr>
              <a:t>الأهداف التفصيلية للبرنامج التدريبي </a:t>
            </a:r>
            <a:endParaRPr lang="en-US" sz="4000" b="1" dirty="0" smtClean="0">
              <a:solidFill>
                <a:schemeClr val="accent2">
                  <a:lumMod val="50000"/>
                </a:schemeClr>
              </a:solidFill>
            </a:endParaRPr>
          </a:p>
        </p:txBody>
      </p:sp>
      <p:sp>
        <p:nvSpPr>
          <p:cNvPr id="15" name="Rectangle 14"/>
          <p:cNvSpPr/>
          <p:nvPr/>
        </p:nvSpPr>
        <p:spPr>
          <a:xfrm>
            <a:off x="2771800" y="1196752"/>
            <a:ext cx="6012160" cy="830997"/>
          </a:xfrm>
          <a:prstGeom prst="rect">
            <a:avLst/>
          </a:prstGeom>
        </p:spPr>
        <p:txBody>
          <a:bodyPr wrap="square">
            <a:spAutoFit/>
          </a:bodyPr>
          <a:lstStyle/>
          <a:p>
            <a:pPr algn="justLow" rtl="1"/>
            <a:r>
              <a:rPr lang="ar-EG" sz="2400" b="1" dirty="0">
                <a:solidFill>
                  <a:srgbClr val="C00000"/>
                </a:solidFill>
              </a:rPr>
              <a:t>بنهاية هذا البرنامج التدريبي نتوقع أن المشاركون قد حققوا النتائج الآتية </a:t>
            </a:r>
            <a:r>
              <a:rPr lang="ar-EG" sz="2400" b="1" dirty="0" smtClean="0">
                <a:solidFill>
                  <a:srgbClr val="C00000"/>
                </a:solidFill>
              </a:rPr>
              <a:t>(</a:t>
            </a:r>
            <a:r>
              <a:rPr lang="ar-EG" sz="2400" b="1" dirty="0">
                <a:solidFill>
                  <a:srgbClr val="C00000"/>
                </a:solidFill>
              </a:rPr>
              <a:t>بمشيئة الله ) </a:t>
            </a:r>
          </a:p>
        </p:txBody>
      </p:sp>
      <p:sp>
        <p:nvSpPr>
          <p:cNvPr id="16" name="Rectangle 3"/>
          <p:cNvSpPr>
            <a:spLocks noChangeArrowheads="1"/>
          </p:cNvSpPr>
          <p:nvPr/>
        </p:nvSpPr>
        <p:spPr bwMode="auto">
          <a:xfrm>
            <a:off x="1763688" y="2430755"/>
            <a:ext cx="7032667"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r" rtl="1">
              <a:buFont typeface="Wingdings" pitchFamily="2" charset="2"/>
              <a:buChar char="ü"/>
            </a:pPr>
            <a:endParaRPr lang="ar-SA" sz="2400" b="1" dirty="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الفروق بين الرجل والمرأة.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حاجات المرأة.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حاجات الرجل</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اكتساب مهارات التواصل الفعال بين الزوجين</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مهارات الحوار الفعال</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التدريب على لغة الجسد وتوظيفه في عملية التواصل الزواجي</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تصحيح المفاهيم الخاطئة المتعلقة بالعلاقة الزواجية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اكسابهم فن إدارة الخلاف الزواجي </a:t>
            </a:r>
          </a:p>
        </p:txBody>
      </p:sp>
      <p:sp>
        <p:nvSpPr>
          <p:cNvPr id="1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 xmlns:p14="http://schemas.microsoft.com/office/powerpoint/2010/main" val="35569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down)">
                                      <p:cBhvr>
                                        <p:cTn id="7" dur="500"/>
                                        <p:tgtEl>
                                          <p:spTgt spid="16">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wipe(down)">
                                      <p:cBhvr>
                                        <p:cTn id="11" dur="500"/>
                                        <p:tgtEl>
                                          <p:spTgt spid="16">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wipe(down)">
                                      <p:cBhvr>
                                        <p:cTn id="15" dur="500"/>
                                        <p:tgtEl>
                                          <p:spTgt spid="16">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down)">
                                      <p:cBhvr>
                                        <p:cTn id="19" dur="500"/>
                                        <p:tgtEl>
                                          <p:spTgt spid="16">
                                            <p:txEl>
                                              <p:pRg st="4" end="4"/>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wipe(down)">
                                      <p:cBhvr>
                                        <p:cTn id="23" dur="500"/>
                                        <p:tgtEl>
                                          <p:spTgt spid="16">
                                            <p:txEl>
                                              <p:pRg st="5" end="5"/>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wipe(down)">
                                      <p:cBhvr>
                                        <p:cTn id="27" dur="500"/>
                                        <p:tgtEl>
                                          <p:spTgt spid="16">
                                            <p:txEl>
                                              <p:pRg st="6" end="6"/>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wipe(down)">
                                      <p:cBhvr>
                                        <p:cTn id="31" dur="500"/>
                                        <p:tgtEl>
                                          <p:spTgt spid="16">
                                            <p:txEl>
                                              <p:pRg st="7" end="7"/>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wipe(down)">
                                      <p:cBhvr>
                                        <p:cTn id="3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2"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004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tx2">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tx2">
              <a:lumMod val="60000"/>
              <a:lumOff val="40000"/>
              <a:alpha val="80000"/>
            </a:schemeClr>
          </a:solidFill>
          <a:ln w="12700">
            <a:solidFill>
              <a:schemeClr val="bg1"/>
            </a:solidFill>
            <a:miter lim="800000"/>
            <a:headEnd/>
            <a:tailEnd/>
          </a:ln>
        </p:spPr>
        <p:txBody>
          <a:bodyPr wrap="none" anchor="ctr"/>
          <a:lstStyle/>
          <a:p>
            <a:pPr algn="ctr" rtl="1" eaLnBrk="0" hangingPunct="0"/>
            <a:r>
              <a:rPr lang="ar-EG" altLang="zh-CN" sz="4800" b="1" dirty="0">
                <a:solidFill>
                  <a:srgbClr val="002060"/>
                </a:solidFill>
                <a:ea typeface="Microsoft YaHei" pitchFamily="34" charset="-122"/>
              </a:rPr>
              <a:t>الوحدة الأولى</a:t>
            </a:r>
          </a:p>
          <a:p>
            <a:pPr algn="ctr" rtl="1" eaLnBrk="0" hangingPunct="0"/>
            <a:r>
              <a:rPr lang="ar-EG" altLang="zh-CN" sz="4800" b="1" dirty="0">
                <a:solidFill>
                  <a:srgbClr val="002060"/>
                </a:solidFill>
                <a:ea typeface="Microsoft YaHei" pitchFamily="34" charset="-122"/>
              </a:rPr>
              <a:t>الحب</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21881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تعريف الحب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فن معاملة الشخص المحبوب برقة وجمال. ويتم إنجاز هذا الفن،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كما </a:t>
            </a:r>
            <a:r>
              <a:rPr lang="ar-EG" sz="2400" b="1" dirty="0">
                <a:solidFill>
                  <a:srgbClr val="002060"/>
                </a:solidFill>
              </a:rPr>
              <a:t>في الفنون كافة، من خلال الأداء الماهر والخبرة الملاحظة والدراسة </a:t>
            </a:r>
            <a:r>
              <a:rPr lang="ar-EG" sz="2400" b="1" dirty="0" smtClean="0">
                <a:solidFill>
                  <a:srgbClr val="002060"/>
                </a:solidFill>
              </a:rPr>
              <a:t>والتدريب </a:t>
            </a:r>
            <a:r>
              <a:rPr lang="ar-EG" sz="2400" b="1" dirty="0">
                <a:solidFill>
                  <a:srgbClr val="002060"/>
                </a:solidFill>
              </a:rPr>
              <a:t>والهدف من فن الحب هو إبداع وإنشاء قواعد للحياة السعيدة مع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الشخص المحبوب</a:t>
            </a:r>
            <a:endParaRPr lang="ar-EG" sz="2400" b="1"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3" y="1196752"/>
            <a:ext cx="4608514" cy="32208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08449621"/>
      </p:ext>
    </p:extLst>
  </p:cSld>
  <p:clrMapOvr>
    <a:masterClrMapping/>
  </p:clrMapOvr>
  <mc:AlternateContent xmlns:mc="http://schemas.openxmlformats.org/markup-compatibility/2006">
    <mc:Choice xmlns="" xmlns:p14="http://schemas.microsoft.com/office/powerpoint/2010/main"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أنواع الحب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أساس الحياة، ولا يمكن أن تستمر المجتمعات البشرية بدونه،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لأنها </a:t>
            </a:r>
            <a:r>
              <a:rPr lang="ar-EG" sz="2400" b="1" dirty="0">
                <a:solidFill>
                  <a:srgbClr val="002060"/>
                </a:solidFill>
              </a:rPr>
              <a:t>ببساطةٍ سوف تتحول إلى غابةٍ تحكمها المصلحة والفائدة،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وهذا </a:t>
            </a:r>
            <a:r>
              <a:rPr lang="ar-EG" sz="2400" b="1" dirty="0">
                <a:solidFill>
                  <a:srgbClr val="002060"/>
                </a:solidFill>
              </a:rPr>
              <a:t>ما يناقض الطبيعة والمنطق الرباني، لذا يجب أن نتعرف على أنواع الحب </a:t>
            </a:r>
            <a:r>
              <a:rPr lang="ar-EG" sz="2400" b="1" dirty="0" smtClean="0">
                <a:solidFill>
                  <a:srgbClr val="002060"/>
                </a:solidFill>
              </a:rPr>
              <a:t> </a:t>
            </a:r>
          </a:p>
          <a:p>
            <a:pPr algn="justLow" rtl="1"/>
            <a:r>
              <a:rPr lang="ar-EG" sz="2400" b="1" dirty="0" smtClean="0">
                <a:solidFill>
                  <a:srgbClr val="002060"/>
                </a:solidFill>
              </a:rPr>
              <a:t> 			      ونميز بينها</a:t>
            </a:r>
            <a:endParaRPr lang="ar-EG" sz="2400" b="1" dirty="0">
              <a:solidFill>
                <a:srgbClr val="00206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9772" y="1232756"/>
            <a:ext cx="4104456" cy="30994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22787356"/>
      </p:ext>
    </p:extLst>
  </p:cSld>
  <p:clrMapOvr>
    <a:masterClrMapping/>
  </p:clrMapOvr>
  <mc:AlternateContent xmlns:mc="http://schemas.openxmlformats.org/markup-compatibility/2006">
    <mc:Choice xmlns="" xmlns:p14="http://schemas.microsoft.com/office/powerpoint/2010/main"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Words>
  <Application>Microsoft Office PowerPoint</Application>
  <PresentationFormat>عرض على الشاشة (3:4)‏</PresentationFormat>
  <Paragraphs>46</Paragraphs>
  <Slides>10</Slides>
  <Notes>2</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2018-12-29T09:55:36Z</dcterms:created>
  <dcterms:modified xsi:type="dcterms:W3CDTF">2018-12-29T09:56:21Z</dcterms:modified>
</cp:coreProperties>
</file>