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701-4CB9-4E5E-9DAA-28B4FFBF115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115-D6FE-490B-99FA-AEBF3788194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701-4CB9-4E5E-9DAA-28B4FFBF115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115-D6FE-490B-99FA-AEBF3788194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701-4CB9-4E5E-9DAA-28B4FFBF115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115-D6FE-490B-99FA-AEBF3788194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701-4CB9-4E5E-9DAA-28B4FFBF115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115-D6FE-490B-99FA-AEBF3788194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701-4CB9-4E5E-9DAA-28B4FFBF115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115-D6FE-490B-99FA-AEBF3788194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701-4CB9-4E5E-9DAA-28B4FFBF115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115-D6FE-490B-99FA-AEBF3788194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701-4CB9-4E5E-9DAA-28B4FFBF115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115-D6FE-490B-99FA-AEBF3788194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701-4CB9-4E5E-9DAA-28B4FFBF115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115-D6FE-490B-99FA-AEBF3788194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701-4CB9-4E5E-9DAA-28B4FFBF115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115-D6FE-490B-99FA-AEBF3788194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701-4CB9-4E5E-9DAA-28B4FFBF115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115-D6FE-490B-99FA-AEBF3788194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A701-4CB9-4E5E-9DAA-28B4FFBF115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91115-D6FE-490B-99FA-AEBF3788194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0A701-4CB9-4E5E-9DAA-28B4FFBF115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91115-D6FE-490B-99FA-AEBF37881944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43400" y="2895600"/>
            <a:ext cx="4405064" cy="685800"/>
          </a:xfrm>
        </p:spPr>
        <p:txBody>
          <a:bodyPr>
            <a:normAutofit fontScale="90000"/>
          </a:bodyPr>
          <a:lstStyle/>
          <a:p>
            <a:r>
              <a:rPr lang="ar-EG" sz="6000" dirty="0" smtClean="0"/>
              <a:t>استراتيجية التغيير الشخصى</a:t>
            </a:r>
            <a:endParaRPr lang="ar-EG" sz="6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9538" y="714375"/>
            <a:ext cx="9034462" cy="5334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altLang="zh-CN" sz="3600" dirty="0">
                <a:ea typeface="SimSun" pitchFamily="2" charset="-122"/>
              </a:rPr>
              <a:t>الفرق بين التخطيط التقليدى و التخطيط الاستراتيجى</a:t>
            </a:r>
            <a:endParaRPr lang="ar-EG" altLang="en-US" sz="3600" dirty="0">
              <a:ea typeface="SimSun" pitchFamily="2" charset="-122"/>
            </a:endParaRPr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10435340"/>
              </p:ext>
            </p:extLst>
          </p:nvPr>
        </p:nvGraphicFramePr>
        <p:xfrm>
          <a:off x="1463674" y="2001689"/>
          <a:ext cx="6196014" cy="301148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98007"/>
                <a:gridCol w="3098007"/>
              </a:tblGrid>
              <a:tr h="550487"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/>
                        <a:t>التخطيط</a:t>
                      </a:r>
                      <a:r>
                        <a:rPr lang="ar-EG" sz="2800" baseline="0" dirty="0" smtClean="0"/>
                        <a:t> التقليدى</a:t>
                      </a:r>
                      <a:endParaRPr lang="ar-EG" sz="2800" dirty="0"/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800" dirty="0" smtClean="0"/>
                        <a:t>التخطيط الاستراتيجى</a:t>
                      </a:r>
                      <a:endParaRPr lang="ar-EG" sz="2800" dirty="0"/>
                    </a:p>
                  </a:txBody>
                  <a:tcPr marT="45703" marB="45703"/>
                </a:tc>
              </a:tr>
              <a:tr h="615250">
                <a:tc>
                  <a:txBody>
                    <a:bodyPr/>
                    <a:lstStyle/>
                    <a:p>
                      <a:pPr algn="ctr" rtl="1"/>
                      <a:r>
                        <a:rPr lang="ar-EG" sz="3200" b="1" dirty="0" smtClean="0"/>
                        <a:t>تخطيط خطى </a:t>
                      </a:r>
                      <a:endParaRPr lang="ar-EG" sz="3200" b="1" dirty="0"/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3200" b="1" dirty="0" smtClean="0"/>
                        <a:t>تخطيط تتابعى</a:t>
                      </a:r>
                      <a:endParaRPr lang="ar-EG" sz="3200" b="1" dirty="0"/>
                    </a:p>
                  </a:txBody>
                  <a:tcPr marT="45703" marB="45703"/>
                </a:tc>
              </a:tr>
              <a:tr h="615250">
                <a:tc>
                  <a:txBody>
                    <a:bodyPr/>
                    <a:lstStyle/>
                    <a:p>
                      <a:pPr algn="ctr" rtl="1"/>
                      <a:r>
                        <a:rPr lang="ar-EG" sz="3200" b="1" dirty="0" smtClean="0"/>
                        <a:t>تنفيذ صارم </a:t>
                      </a:r>
                      <a:endParaRPr lang="ar-EG" sz="3200" b="1" dirty="0"/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3200" b="1" dirty="0" smtClean="0"/>
                        <a:t>تنفيذ مرن </a:t>
                      </a:r>
                      <a:endParaRPr lang="ar-EG" sz="3200" b="1" dirty="0"/>
                    </a:p>
                  </a:txBody>
                  <a:tcPr marT="45703" marB="45703"/>
                </a:tc>
              </a:tr>
              <a:tr h="615250">
                <a:tc>
                  <a:txBody>
                    <a:bodyPr/>
                    <a:lstStyle/>
                    <a:p>
                      <a:pPr algn="ctr" rtl="1"/>
                      <a:r>
                        <a:rPr lang="ar-EG" sz="3200" b="1" dirty="0" smtClean="0"/>
                        <a:t>محايد </a:t>
                      </a:r>
                      <a:endParaRPr lang="ar-EG" sz="3200" b="1" dirty="0"/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3200" b="1" dirty="0" smtClean="0"/>
                        <a:t>اداة حشد وتعبئة</a:t>
                      </a:r>
                      <a:endParaRPr lang="ar-EG" sz="3200" b="1" dirty="0"/>
                    </a:p>
                  </a:txBody>
                  <a:tcPr marT="45703" marB="45703"/>
                </a:tc>
              </a:tr>
              <a:tr h="615250">
                <a:tc>
                  <a:txBody>
                    <a:bodyPr/>
                    <a:lstStyle/>
                    <a:p>
                      <a:pPr algn="ctr" rtl="1"/>
                      <a:r>
                        <a:rPr lang="ar-EG" sz="3200" b="1" dirty="0" smtClean="0"/>
                        <a:t>وثيقة الخطة </a:t>
                      </a:r>
                      <a:endParaRPr lang="ar-EG" sz="3200" b="1" dirty="0"/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3200" b="1" dirty="0" smtClean="0"/>
                        <a:t>عملية تخطيط شاملة </a:t>
                      </a:r>
                      <a:endParaRPr lang="ar-EG" sz="3200" b="1" dirty="0"/>
                    </a:p>
                  </a:txBody>
                  <a:tcPr marT="45703" marB="45703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40304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6988" y="714375"/>
            <a:ext cx="6659562" cy="5334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altLang="zh-CN" sz="4000" dirty="0">
                <a:ea typeface="SimSun" pitchFamily="2" charset="-122"/>
              </a:rPr>
              <a:t>أهداف الدورة</a:t>
            </a:r>
            <a:endParaRPr lang="ar-EG" altLang="en-US" sz="4000" dirty="0">
              <a:ea typeface="SimSun" pitchFamily="2" charset="-122"/>
            </a:endParaRPr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2647950" y="2600672"/>
            <a:ext cx="4770439" cy="685800"/>
            <a:chOff x="240" y="0"/>
            <a:chExt cx="3005" cy="432"/>
          </a:xfrm>
        </p:grpSpPr>
        <p:sp>
          <p:nvSpPr>
            <p:cNvPr id="6148" name="AutoShape 4"/>
            <p:cNvSpPr>
              <a:spLocks noChangeArrowheads="1"/>
            </p:cNvSpPr>
            <p:nvPr/>
          </p:nvSpPr>
          <p:spPr bwMode="auto">
            <a:xfrm>
              <a:off x="240" y="75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/>
                </a:gs>
                <a:gs pos="50000">
                  <a:schemeClr val="accent2">
                    <a:gamma/>
                    <a:tint val="21176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12700" cap="flat" cmpd="sng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99190" dir="2388334" algn="ctr" rotWithShape="0">
                      <a:srgbClr val="333333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6149" name="AutoShape 5"/>
            <p:cNvSpPr>
              <a:spLocks noChangeArrowheads="1"/>
            </p:cNvSpPr>
            <p:nvPr/>
          </p:nvSpPr>
          <p:spPr bwMode="auto">
            <a:xfrm>
              <a:off x="2813" y="0"/>
              <a:ext cx="432" cy="432"/>
            </a:xfrm>
            <a:prstGeom prst="diamond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63500" dir="2212194" algn="ctr" rotWithShape="0">
                      <a:srgbClr val="333333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6150" name="Text Box 6"/>
            <p:cNvSpPr txBox="1">
              <a:spLocks noChangeArrowheads="1"/>
            </p:cNvSpPr>
            <p:nvPr/>
          </p:nvSpPr>
          <p:spPr bwMode="auto">
            <a:xfrm>
              <a:off x="241" y="110"/>
              <a:ext cx="2572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rtl="1" eaLnBrk="0" hangingPunct="0"/>
              <a:r>
                <a:rPr lang="ar-EG" altLang="zh-CN" sz="2000" b="1" dirty="0">
                  <a:ea typeface="SimHei" pitchFamily="49" charset="-122"/>
                </a:rPr>
                <a:t>تحديد مفهوم التخطيط، أهميته، فوائده</a:t>
              </a:r>
            </a:p>
          </p:txBody>
        </p:sp>
        <p:sp>
          <p:nvSpPr>
            <p:cNvPr id="6151" name="Text Box 7"/>
            <p:cNvSpPr txBox="1">
              <a:spLocks noChangeArrowheads="1"/>
            </p:cNvSpPr>
            <p:nvPr/>
          </p:nvSpPr>
          <p:spPr bwMode="auto">
            <a:xfrm>
              <a:off x="2933" y="62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dirty="0">
                  <a:solidFill>
                    <a:schemeClr val="bg1"/>
                  </a:solidFill>
                  <a:latin typeface="SimHei" pitchFamily="49" charset="-122"/>
                  <a:ea typeface="SimHei" pitchFamily="49" charset="-122"/>
                </a:rPr>
                <a:t>1</a:t>
              </a:r>
            </a:p>
          </p:txBody>
        </p: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2647950" y="3438872"/>
            <a:ext cx="4770439" cy="685800"/>
            <a:chOff x="240" y="0"/>
            <a:chExt cx="3005" cy="432"/>
          </a:xfrm>
        </p:grpSpPr>
        <p:sp>
          <p:nvSpPr>
            <p:cNvPr id="6153" name="AutoShape 9"/>
            <p:cNvSpPr>
              <a:spLocks noChangeArrowheads="1"/>
            </p:cNvSpPr>
            <p:nvPr/>
          </p:nvSpPr>
          <p:spPr bwMode="auto">
            <a:xfrm>
              <a:off x="240" y="75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tint val="21176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12700" cap="flat" cmpd="sng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99190" dir="2388334" algn="ctr" rotWithShape="0">
                      <a:srgbClr val="333333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6154" name="AutoShape 10"/>
            <p:cNvSpPr>
              <a:spLocks noChangeArrowheads="1"/>
            </p:cNvSpPr>
            <p:nvPr/>
          </p:nvSpPr>
          <p:spPr bwMode="auto">
            <a:xfrm>
              <a:off x="2813" y="0"/>
              <a:ext cx="432" cy="432"/>
            </a:xfrm>
            <a:prstGeom prst="diamond">
              <a:avLst/>
            </a:prstGeom>
            <a:solidFill>
              <a:schemeClr val="accent1"/>
            </a:solidFill>
            <a:ln w="25400" cap="flat" cmpd="sng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63500" dir="2212194" algn="ctr" rotWithShape="0">
                      <a:srgbClr val="333333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6155" name="Text Box 11"/>
            <p:cNvSpPr txBox="1">
              <a:spLocks noChangeArrowheads="1"/>
            </p:cNvSpPr>
            <p:nvPr/>
          </p:nvSpPr>
          <p:spPr bwMode="auto">
            <a:xfrm>
              <a:off x="251" y="110"/>
              <a:ext cx="2562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rtl="1" eaLnBrk="0" hangingPunct="0"/>
              <a:r>
                <a:rPr lang="ar-EG" altLang="zh-CN" sz="2000" b="1" dirty="0"/>
                <a:t>معرفة خطوات التخطيط الناجح</a:t>
              </a:r>
            </a:p>
          </p:txBody>
        </p:sp>
        <p:sp>
          <p:nvSpPr>
            <p:cNvPr id="6156" name="Text Box 12"/>
            <p:cNvSpPr txBox="1">
              <a:spLocks noChangeArrowheads="1"/>
            </p:cNvSpPr>
            <p:nvPr/>
          </p:nvSpPr>
          <p:spPr bwMode="auto">
            <a:xfrm>
              <a:off x="2911" y="62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dirty="0">
                  <a:solidFill>
                    <a:schemeClr val="bg1"/>
                  </a:solidFill>
                  <a:latin typeface="SimHei" pitchFamily="49" charset="-122"/>
                  <a:ea typeface="SimHei" pitchFamily="49" charset="-122"/>
                </a:rPr>
                <a:t>2</a:t>
              </a:r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2647950" y="4277072"/>
            <a:ext cx="4770439" cy="685800"/>
            <a:chOff x="240" y="0"/>
            <a:chExt cx="3005" cy="432"/>
          </a:xfrm>
        </p:grpSpPr>
        <p:sp>
          <p:nvSpPr>
            <p:cNvPr id="6158" name="AutoShape 14"/>
            <p:cNvSpPr>
              <a:spLocks noChangeArrowheads="1"/>
            </p:cNvSpPr>
            <p:nvPr/>
          </p:nvSpPr>
          <p:spPr bwMode="auto">
            <a:xfrm>
              <a:off x="240" y="75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hlink"/>
                </a:gs>
                <a:gs pos="50000">
                  <a:schemeClr val="hlink">
                    <a:gamma/>
                    <a:tint val="21176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 w="12700" cap="flat" cmpd="sng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99190" dir="2388334" algn="ctr" rotWithShape="0">
                      <a:srgbClr val="333333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6159" name="AutoShape 15"/>
            <p:cNvSpPr>
              <a:spLocks noChangeArrowheads="1"/>
            </p:cNvSpPr>
            <p:nvPr/>
          </p:nvSpPr>
          <p:spPr bwMode="auto">
            <a:xfrm>
              <a:off x="2813" y="0"/>
              <a:ext cx="432" cy="432"/>
            </a:xfrm>
            <a:prstGeom prst="diamond">
              <a:avLst/>
            </a:prstGeom>
            <a:solidFill>
              <a:schemeClr val="hlink"/>
            </a:solidFill>
            <a:ln w="25400" cap="flat" cmpd="sng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63500" dir="2212194" algn="ctr" rotWithShape="0">
                      <a:srgbClr val="333333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6160" name="Text Box 16"/>
            <p:cNvSpPr txBox="1">
              <a:spLocks noChangeArrowheads="1"/>
            </p:cNvSpPr>
            <p:nvPr/>
          </p:nvSpPr>
          <p:spPr bwMode="auto">
            <a:xfrm>
              <a:off x="240" y="110"/>
              <a:ext cx="267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rtl="1" eaLnBrk="0" hangingPunct="0"/>
              <a:r>
                <a:rPr lang="ar-EG" altLang="zh-CN" sz="2000" b="1" dirty="0"/>
                <a:t>رسم وإعداد خطة زمنية وعملية للمستقبل</a:t>
              </a:r>
            </a:p>
          </p:txBody>
        </p:sp>
        <p:sp>
          <p:nvSpPr>
            <p:cNvPr id="6161" name="Text Box 17"/>
            <p:cNvSpPr txBox="1">
              <a:spLocks noChangeArrowheads="1"/>
            </p:cNvSpPr>
            <p:nvPr/>
          </p:nvSpPr>
          <p:spPr bwMode="auto">
            <a:xfrm>
              <a:off x="2911" y="62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dirty="0">
                  <a:solidFill>
                    <a:schemeClr val="bg1"/>
                  </a:solidFill>
                  <a:latin typeface="SimHei" pitchFamily="49" charset="-122"/>
                  <a:ea typeface="SimHei" pitchFamily="49" charset="-122"/>
                </a:rPr>
                <a:t>3</a:t>
              </a:r>
            </a:p>
          </p:txBody>
        </p: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2647951" y="5191472"/>
            <a:ext cx="4770440" cy="685800"/>
            <a:chOff x="239" y="0"/>
            <a:chExt cx="3005" cy="432"/>
          </a:xfrm>
        </p:grpSpPr>
        <p:sp>
          <p:nvSpPr>
            <p:cNvPr id="6163" name="AutoShape 19"/>
            <p:cNvSpPr>
              <a:spLocks noChangeArrowheads="1"/>
            </p:cNvSpPr>
            <p:nvPr/>
          </p:nvSpPr>
          <p:spPr bwMode="auto">
            <a:xfrm>
              <a:off x="240" y="75"/>
              <a:ext cx="2736" cy="288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folHlink"/>
                </a:gs>
                <a:gs pos="50000">
                  <a:schemeClr val="folHlink">
                    <a:gamma/>
                    <a:tint val="21176"/>
                    <a:invGamma/>
                  </a:schemeClr>
                </a:gs>
                <a:gs pos="100000">
                  <a:schemeClr val="folHlink"/>
                </a:gs>
              </a:gsLst>
              <a:lin ang="5400000" scaled="1"/>
            </a:gradFill>
            <a:ln w="12700" cap="flat" cmpd="sng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99190" dir="2388334" algn="ctr" rotWithShape="0">
                      <a:srgbClr val="333333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6164" name="AutoShape 20"/>
            <p:cNvSpPr>
              <a:spLocks noChangeArrowheads="1"/>
            </p:cNvSpPr>
            <p:nvPr/>
          </p:nvSpPr>
          <p:spPr bwMode="auto">
            <a:xfrm>
              <a:off x="2812" y="0"/>
              <a:ext cx="432" cy="432"/>
            </a:xfrm>
            <a:prstGeom prst="diamond">
              <a:avLst/>
            </a:prstGeom>
            <a:solidFill>
              <a:schemeClr val="folHlink"/>
            </a:solidFill>
            <a:ln w="25400" cap="flat" cmpd="sng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63500" dir="2212194" algn="ctr" rotWithShape="0">
                      <a:srgbClr val="333333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6165" name="Text Box 21"/>
            <p:cNvSpPr txBox="1">
              <a:spLocks noChangeArrowheads="1"/>
            </p:cNvSpPr>
            <p:nvPr/>
          </p:nvSpPr>
          <p:spPr bwMode="auto">
            <a:xfrm>
              <a:off x="239" y="110"/>
              <a:ext cx="267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rtl="1" eaLnBrk="0" hangingPunct="0"/>
              <a:r>
                <a:rPr lang="ar-EG" altLang="zh-CN" sz="2000" b="1" dirty="0"/>
                <a:t>معرفة وسائل التأكد من تنفيذ الخطة</a:t>
              </a:r>
            </a:p>
          </p:txBody>
        </p:sp>
        <p:sp>
          <p:nvSpPr>
            <p:cNvPr id="6166" name="Text Box 22"/>
            <p:cNvSpPr txBox="1">
              <a:spLocks noChangeArrowheads="1"/>
            </p:cNvSpPr>
            <p:nvPr/>
          </p:nvSpPr>
          <p:spPr bwMode="auto">
            <a:xfrm>
              <a:off x="2909" y="62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dirty="0">
                  <a:solidFill>
                    <a:schemeClr val="bg1"/>
                  </a:solidFill>
                  <a:latin typeface="SimHei" pitchFamily="49" charset="-122"/>
                  <a:ea typeface="SimHei" pitchFamily="49" charset="-122"/>
                </a:rPr>
                <a:t>4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3131840" y="1628800"/>
            <a:ext cx="5170005" cy="4442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09600" indent="-609600" algn="l" rtl="1">
              <a:lnSpc>
                <a:spcPct val="7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ar-SA" sz="3200" dirty="0">
                <a:solidFill>
                  <a:schemeClr val="accent4"/>
                </a:solidFill>
              </a:rPr>
              <a:t>بإذن الله، ستكون في النهاية قادراً </a:t>
            </a:r>
            <a:r>
              <a:rPr lang="ar-SA" sz="3200" dirty="0" smtClean="0">
                <a:solidFill>
                  <a:schemeClr val="accent4"/>
                </a:solidFill>
              </a:rPr>
              <a:t>على</a:t>
            </a:r>
            <a:endParaRPr lang="ar-SA" sz="3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9049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6988" y="714375"/>
            <a:ext cx="6659562" cy="5334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altLang="zh-CN" sz="4000" dirty="0">
                <a:ea typeface="SimSun" pitchFamily="2" charset="-122"/>
              </a:rPr>
              <a:t>الهدف </a:t>
            </a:r>
            <a:r>
              <a:rPr lang="ar-EG" altLang="zh-CN" sz="4000" dirty="0" smtClean="0">
                <a:ea typeface="SimSun" pitchFamily="2" charset="-122"/>
              </a:rPr>
              <a:t>الرئيس للدورة</a:t>
            </a:r>
            <a:endParaRPr lang="ar-EG" altLang="en-US" sz="4000" dirty="0">
              <a:ea typeface="SimSun" pitchFamily="2" charset="-12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31204" y="3416759"/>
            <a:ext cx="7066358" cy="4442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09600" indent="-609600" algn="l" rtl="1">
              <a:lnSpc>
                <a:spcPct val="70000"/>
              </a:lnSpc>
              <a:spcBef>
                <a:spcPct val="30000"/>
              </a:spcBef>
              <a:spcAft>
                <a:spcPct val="10000"/>
              </a:spcAft>
            </a:pPr>
            <a:r>
              <a:rPr lang="ar-S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تدريب </a:t>
            </a:r>
            <a:r>
              <a:rPr lang="ar-SA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المشاركين على وضع خطة مستقبلية لأنفسهم</a:t>
            </a:r>
          </a:p>
        </p:txBody>
      </p:sp>
    </p:spTree>
    <p:extLst>
      <p:ext uri="{BB962C8B-B14F-4D97-AF65-F5344CB8AC3E}">
        <p14:creationId xmlns:p14="http://schemas.microsoft.com/office/powerpoint/2010/main" xmlns="" val="6735982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6988" y="714375"/>
            <a:ext cx="6659562" cy="5334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altLang="zh-CN" sz="4000" dirty="0">
                <a:ea typeface="SimSun" pitchFamily="2" charset="-122"/>
              </a:rPr>
              <a:t>صورة وتعليق</a:t>
            </a:r>
            <a:endParaRPr lang="ar-EG" altLang="en-US" sz="4000" dirty="0">
              <a:ea typeface="SimSun" pitchFamily="2" charset="-122"/>
            </a:endParaRPr>
          </a:p>
        </p:txBody>
      </p:sp>
      <p:pic>
        <p:nvPicPr>
          <p:cNvPr id="2050" name="Picture 2" descr="http://www.touchesvelvet.com/wp-content/uploads/2011/09/1752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916832"/>
            <a:ext cx="3574554" cy="3409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16831"/>
            <a:ext cx="3600400" cy="3409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461097" y="5562873"/>
            <a:ext cx="4055120" cy="818455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90000"/>
              </a:lnSpc>
              <a:buFont typeface="Wingdings 2" pitchFamily="18" charset="2"/>
              <a:buNone/>
            </a:pPr>
            <a:r>
              <a:rPr lang="ar-SA" sz="5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قارن وحلل</a:t>
            </a:r>
            <a:endParaRPr lang="en-US" sz="50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1883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 bwMode="auto">
          <a:xfrm>
            <a:off x="1043608" y="1844824"/>
            <a:ext cx="6696744" cy="3888432"/>
          </a:xfrm>
          <a:prstGeom prst="diamond">
            <a:avLst/>
          </a:prstGeom>
          <a:ln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slope"/>
          </a:sp3d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 rtl="1"/>
            <a:endParaRPr lang="ar-EG" sz="2400" b="1" dirty="0" smtClean="0">
              <a:solidFill>
                <a:srgbClr val="7030A0"/>
              </a:solidFill>
              <a:latin typeface="Arial" pitchFamily="34" charset="0"/>
              <a:ea typeface="SimSun" pitchFamily="2" charset="-122"/>
            </a:endParaRPr>
          </a:p>
          <a:p>
            <a:pPr algn="ctr" rtl="1"/>
            <a:endParaRPr lang="ar-EG" sz="2400" b="1" dirty="0">
              <a:solidFill>
                <a:srgbClr val="7030A0"/>
              </a:solidFill>
              <a:latin typeface="Arial" pitchFamily="34" charset="0"/>
              <a:ea typeface="SimSun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3648" y="3563724"/>
            <a:ext cx="612068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EG" sz="3200" b="1" dirty="0">
                <a:solidFill>
                  <a:srgbClr val="7030A0"/>
                </a:solidFill>
              </a:rPr>
              <a:t>المستحيل لا وجود له إلا فى عقول العاجزين </a:t>
            </a:r>
          </a:p>
        </p:txBody>
      </p:sp>
    </p:spTree>
    <p:extLst>
      <p:ext uri="{BB962C8B-B14F-4D97-AF65-F5344CB8AC3E}">
        <p14:creationId xmlns:p14="http://schemas.microsoft.com/office/powerpoint/2010/main" xmlns="" val="2661667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6988" y="714375"/>
            <a:ext cx="6659562" cy="5334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altLang="zh-CN" sz="4000" dirty="0">
                <a:ea typeface="SimSun" pitchFamily="2" charset="-122"/>
              </a:rPr>
              <a:t>مفهوم التخطيط الاستراتيجى</a:t>
            </a:r>
            <a:endParaRPr lang="ar-EG" altLang="en-US" sz="4000" dirty="0">
              <a:ea typeface="SimSun" pitchFamily="2" charset="-12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0" y="1772122"/>
            <a:ext cx="438747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>
              <a:spcBef>
                <a:spcPts val="0"/>
              </a:spcBef>
              <a:spcAft>
                <a:spcPts val="0"/>
              </a:spcAft>
            </a:pPr>
            <a:r>
              <a:rPr lang="ar-SA" sz="3200" dirty="0">
                <a:solidFill>
                  <a:schemeClr val="accent4"/>
                </a:solidFill>
              </a:rPr>
              <a:t>التنبؤ بالمستقبل و الاستعداد له انطلاقا من تحليل </a:t>
            </a:r>
            <a:r>
              <a:rPr lang="ar-SA" sz="3200" dirty="0" smtClean="0">
                <a:solidFill>
                  <a:schemeClr val="accent4"/>
                </a:solidFill>
              </a:rPr>
              <a:t>الحاضر</a:t>
            </a:r>
            <a:r>
              <a:rPr lang="ar-EG" sz="3200" dirty="0" smtClean="0">
                <a:solidFill>
                  <a:schemeClr val="accent4"/>
                </a:solidFill>
              </a:rPr>
              <a:t/>
            </a:r>
            <a:br>
              <a:rPr lang="ar-EG" sz="3200" dirty="0" smtClean="0">
                <a:solidFill>
                  <a:schemeClr val="accent4"/>
                </a:solidFill>
              </a:rPr>
            </a:br>
            <a:r>
              <a:rPr lang="ar-SA" sz="3200" dirty="0" smtClean="0">
                <a:solidFill>
                  <a:schemeClr val="accent4"/>
                </a:solidFill>
              </a:rPr>
              <a:t>و </a:t>
            </a:r>
            <a:r>
              <a:rPr lang="ar-SA" sz="3200" dirty="0">
                <a:solidFill>
                  <a:schemeClr val="accent4"/>
                </a:solidFill>
              </a:rPr>
              <a:t>توقعات اتجاهات المستقبل لتحديد الاهداف المرغوب تحقيقها </a:t>
            </a:r>
            <a:r>
              <a:rPr lang="ar-SA" sz="3200" dirty="0" smtClean="0">
                <a:solidFill>
                  <a:schemeClr val="accent4"/>
                </a:solidFill>
              </a:rPr>
              <a:t>، </a:t>
            </a:r>
            <a:r>
              <a:rPr lang="ar-SA" sz="3200" dirty="0">
                <a:solidFill>
                  <a:schemeClr val="accent4"/>
                </a:solidFill>
              </a:rPr>
              <a:t>وتحديد الاساليب والوسائل المناسبة لتحقيق هذه الاهداف بكفاءة وفاعلية وفقا لاولويات وجدول زمنى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33922"/>
            <a:ext cx="3429000" cy="394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66461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6988" y="714375"/>
            <a:ext cx="6659562" cy="5334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altLang="zh-CN" sz="4000" dirty="0">
                <a:ea typeface="SimSun" pitchFamily="2" charset="-122"/>
              </a:rPr>
              <a:t>مفهوم التخطيط الاستراتيجى</a:t>
            </a:r>
            <a:endParaRPr lang="ar-EG" altLang="en-US" sz="4000" dirty="0">
              <a:ea typeface="SimSun" pitchFamily="2" charset="-12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211960" y="2602647"/>
            <a:ext cx="474751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 rtl="1">
              <a:spcBef>
                <a:spcPts val="0"/>
              </a:spcBef>
              <a:spcAft>
                <a:spcPts val="0"/>
              </a:spcAft>
            </a:pPr>
            <a:r>
              <a:rPr lang="ar-EG" sz="3200" dirty="0" smtClean="0">
                <a:solidFill>
                  <a:schemeClr val="accent4"/>
                </a:solidFill>
              </a:rPr>
              <a:t>* </a:t>
            </a:r>
            <a:r>
              <a:rPr lang="ar-SA" sz="3200" dirty="0" smtClean="0">
                <a:solidFill>
                  <a:schemeClr val="accent4"/>
                </a:solidFill>
              </a:rPr>
              <a:t>جهد </a:t>
            </a:r>
            <a:r>
              <a:rPr lang="ar-SA" sz="3200" dirty="0">
                <a:solidFill>
                  <a:schemeClr val="accent4"/>
                </a:solidFill>
              </a:rPr>
              <a:t>منظم لصنع قرارات </a:t>
            </a:r>
            <a:r>
              <a:rPr lang="ar-EG" sz="3200" dirty="0" smtClean="0">
                <a:solidFill>
                  <a:schemeClr val="accent4"/>
                </a:solidFill>
              </a:rPr>
              <a:t> </a:t>
            </a:r>
            <a:br>
              <a:rPr lang="ar-EG" sz="3200" dirty="0" smtClean="0">
                <a:solidFill>
                  <a:schemeClr val="accent4"/>
                </a:solidFill>
              </a:rPr>
            </a:br>
            <a:r>
              <a:rPr lang="ar-EG" sz="3200" dirty="0" smtClean="0">
                <a:solidFill>
                  <a:schemeClr val="accent4"/>
                </a:solidFill>
              </a:rPr>
              <a:t>  </a:t>
            </a:r>
            <a:r>
              <a:rPr lang="ar-SA" sz="3200" dirty="0" smtClean="0">
                <a:solidFill>
                  <a:schemeClr val="accent4"/>
                </a:solidFill>
              </a:rPr>
              <a:t>جوهرية </a:t>
            </a:r>
            <a:r>
              <a:rPr lang="ar-SA" sz="3200" dirty="0">
                <a:solidFill>
                  <a:schemeClr val="accent4"/>
                </a:solidFill>
              </a:rPr>
              <a:t>تشكل </a:t>
            </a:r>
            <a:r>
              <a:rPr lang="ar-SA" sz="3200" dirty="0" smtClean="0">
                <a:solidFill>
                  <a:schemeClr val="accent4"/>
                </a:solidFill>
              </a:rPr>
              <a:t>و </a:t>
            </a:r>
            <a:r>
              <a:rPr lang="ar-SA" sz="3200" dirty="0">
                <a:solidFill>
                  <a:schemeClr val="accent4"/>
                </a:solidFill>
              </a:rPr>
              <a:t>توجه </a:t>
            </a:r>
            <a:r>
              <a:rPr lang="ar-SA" sz="3200" dirty="0" smtClean="0">
                <a:solidFill>
                  <a:schemeClr val="accent4"/>
                </a:solidFill>
              </a:rPr>
              <a:t>أداء</a:t>
            </a:r>
            <a:r>
              <a:rPr lang="ar-EG" sz="3200" dirty="0" smtClean="0">
                <a:solidFill>
                  <a:schemeClr val="accent4"/>
                </a:solidFill>
              </a:rPr>
              <a:t/>
            </a:r>
            <a:br>
              <a:rPr lang="ar-EG" sz="3200" dirty="0" smtClean="0">
                <a:solidFill>
                  <a:schemeClr val="accent4"/>
                </a:solidFill>
              </a:rPr>
            </a:br>
            <a:r>
              <a:rPr lang="ar-EG" sz="3200" dirty="0" smtClean="0">
                <a:solidFill>
                  <a:schemeClr val="accent4"/>
                </a:solidFill>
              </a:rPr>
              <a:t>  </a:t>
            </a:r>
            <a:r>
              <a:rPr lang="ar-SA" sz="3200" dirty="0" smtClean="0">
                <a:solidFill>
                  <a:schemeClr val="accent4"/>
                </a:solidFill>
              </a:rPr>
              <a:t>الفرد </a:t>
            </a:r>
            <a:r>
              <a:rPr lang="ar-SA" sz="3200" dirty="0">
                <a:solidFill>
                  <a:schemeClr val="accent4"/>
                </a:solidFill>
              </a:rPr>
              <a:t>او المؤسسة .</a:t>
            </a:r>
          </a:p>
          <a:p>
            <a:pPr algn="justLow" rtl="1">
              <a:spcBef>
                <a:spcPts val="0"/>
              </a:spcBef>
              <a:spcAft>
                <a:spcPts val="0"/>
              </a:spcAft>
            </a:pPr>
            <a:endParaRPr lang="ar-EG" sz="3200" dirty="0" smtClean="0">
              <a:solidFill>
                <a:schemeClr val="accent4"/>
              </a:solidFill>
            </a:endParaRPr>
          </a:p>
          <a:p>
            <a:pPr algn="justLow" rtl="1">
              <a:spcBef>
                <a:spcPts val="0"/>
              </a:spcBef>
              <a:spcAft>
                <a:spcPts val="0"/>
              </a:spcAft>
            </a:pPr>
            <a:r>
              <a:rPr lang="ar-EG" sz="3200" dirty="0" smtClean="0">
                <a:solidFill>
                  <a:schemeClr val="accent4"/>
                </a:solidFill>
              </a:rPr>
              <a:t>*</a:t>
            </a:r>
            <a:r>
              <a:rPr lang="ar-SA" sz="3200" dirty="0" smtClean="0">
                <a:solidFill>
                  <a:schemeClr val="accent4"/>
                </a:solidFill>
              </a:rPr>
              <a:t>عملية </a:t>
            </a:r>
            <a:r>
              <a:rPr lang="ar-SA" sz="3200" dirty="0">
                <a:solidFill>
                  <a:schemeClr val="accent4"/>
                </a:solidFill>
              </a:rPr>
              <a:t>بناء تخطيط طويل المدى 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33922"/>
            <a:ext cx="3429000" cy="394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54882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9538" y="714375"/>
            <a:ext cx="9034462" cy="5334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altLang="zh-CN" sz="3600" dirty="0">
                <a:ea typeface="SimSun" pitchFamily="2" charset="-122"/>
              </a:rPr>
              <a:t>الفرق بين التخطيط التقليدى و التخطيط الاستراتيجى</a:t>
            </a:r>
            <a:endParaRPr lang="ar-EG" altLang="en-US" sz="3600" dirty="0">
              <a:ea typeface="SimSun" pitchFamily="2" charset="-122"/>
            </a:endParaRPr>
          </a:p>
        </p:txBody>
      </p:sp>
      <p:sp>
        <p:nvSpPr>
          <p:cNvPr id="5" name="Folded Corner 4"/>
          <p:cNvSpPr/>
          <p:nvPr/>
        </p:nvSpPr>
        <p:spPr bwMode="auto">
          <a:xfrm>
            <a:off x="5940152" y="2708920"/>
            <a:ext cx="1656184" cy="2088232"/>
          </a:xfrm>
          <a:prstGeom prst="foldedCorner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endParaRPr lang="en-US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rtl="1"/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rtl="1"/>
            <a:r>
              <a:rPr lang="ar-SA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المضمون </a:t>
            </a:r>
          </a:p>
        </p:txBody>
      </p:sp>
      <p:sp>
        <p:nvSpPr>
          <p:cNvPr id="6" name="Folded Corner 5"/>
          <p:cNvSpPr/>
          <p:nvPr/>
        </p:nvSpPr>
        <p:spPr bwMode="auto">
          <a:xfrm>
            <a:off x="3779912" y="2708920"/>
            <a:ext cx="1656184" cy="2088232"/>
          </a:xfrm>
          <a:prstGeom prst="foldedCorner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endParaRPr lang="ar-EG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rtl="1"/>
            <a:endParaRPr lang="ar-EG" sz="11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rtl="1"/>
            <a:endParaRPr lang="ar-EG" sz="1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rtl="1"/>
            <a:r>
              <a:rPr lang="ar-S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البعد </a:t>
            </a:r>
            <a:r>
              <a:rPr lang="ar-SA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الزمنى</a:t>
            </a:r>
          </a:p>
        </p:txBody>
      </p:sp>
      <p:sp>
        <p:nvSpPr>
          <p:cNvPr id="7" name="Folded Corner 6"/>
          <p:cNvSpPr/>
          <p:nvPr/>
        </p:nvSpPr>
        <p:spPr bwMode="auto">
          <a:xfrm>
            <a:off x="1691680" y="2708920"/>
            <a:ext cx="1656184" cy="2088232"/>
          </a:xfrm>
          <a:prstGeom prst="foldedCorner">
            <a:avLst/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endParaRPr lang="ar-EG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rtl="1"/>
            <a:endParaRPr lang="ar-EG" sz="11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rtl="1"/>
            <a:endParaRPr lang="ar-EG" sz="1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 rtl="1"/>
            <a:r>
              <a:rPr lang="ar-S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المسئولية</a:t>
            </a:r>
            <a:endParaRPr lang="ar-SA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2193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9538" y="714375"/>
            <a:ext cx="9034462" cy="5334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altLang="zh-CN" sz="3600" dirty="0">
                <a:ea typeface="SimSun" pitchFamily="2" charset="-122"/>
              </a:rPr>
              <a:t>الفرق بين التخطيط التقليدى و التخطيط الاستراتيجى</a:t>
            </a:r>
            <a:endParaRPr lang="ar-EG" altLang="en-US" sz="3600" dirty="0">
              <a:ea typeface="SimSun" pitchFamily="2" charset="-122"/>
            </a:endParaRPr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1"/>
          </p:nvPr>
        </p:nvGraphicFramePr>
        <p:xfrm>
          <a:off x="1463674" y="1752600"/>
          <a:ext cx="6196014" cy="448151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98007"/>
                <a:gridCol w="3098007"/>
              </a:tblGrid>
              <a:tr h="497946">
                <a:tc>
                  <a:txBody>
                    <a:bodyPr/>
                    <a:lstStyle/>
                    <a:p>
                      <a:pPr algn="ctr" rtl="1"/>
                      <a:r>
                        <a:rPr lang="ar-EG" sz="2400" dirty="0" smtClean="0"/>
                        <a:t>التخطيط</a:t>
                      </a:r>
                      <a:r>
                        <a:rPr lang="ar-EG" sz="2400" baseline="0" dirty="0" smtClean="0"/>
                        <a:t> التقليدى</a:t>
                      </a:r>
                      <a:endParaRPr lang="ar-EG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400" dirty="0" smtClean="0"/>
                        <a:t>التخطيط الاستراتيجى</a:t>
                      </a:r>
                      <a:endParaRPr lang="ar-EG" sz="2400" dirty="0"/>
                    </a:p>
                  </a:txBody>
                  <a:tcPr/>
                </a:tc>
              </a:tr>
              <a:tr h="497946"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نظام مغلق</a:t>
                      </a:r>
                      <a:endParaRPr lang="ar-EG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نظام مفتوح</a:t>
                      </a:r>
                      <a:endParaRPr lang="ar-EG" sz="2400" b="1" dirty="0"/>
                    </a:p>
                  </a:txBody>
                  <a:tcPr/>
                </a:tc>
              </a:tr>
              <a:tr h="497946"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البيئة الداخلية </a:t>
                      </a:r>
                      <a:endParaRPr lang="ar-EG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البيئة الداخلية و الخارجية </a:t>
                      </a:r>
                      <a:endParaRPr lang="ar-EG" sz="2400" b="1" dirty="0"/>
                    </a:p>
                  </a:txBody>
                  <a:tcPr/>
                </a:tc>
              </a:tr>
              <a:tr h="497946"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بيانات متاحة </a:t>
                      </a:r>
                      <a:endParaRPr lang="ar-EG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اتجاهات حديثة </a:t>
                      </a:r>
                      <a:endParaRPr lang="ar-EG" sz="2400" b="1" dirty="0"/>
                    </a:p>
                  </a:txBody>
                  <a:tcPr/>
                </a:tc>
              </a:tr>
              <a:tr h="497946"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بيانات متصلة و مترابطة </a:t>
                      </a:r>
                      <a:endParaRPr lang="ar-EG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القرار الابداعى</a:t>
                      </a:r>
                      <a:endParaRPr lang="ar-EG" sz="2400" b="1" dirty="0"/>
                    </a:p>
                  </a:txBody>
                  <a:tcPr/>
                </a:tc>
              </a:tr>
              <a:tr h="497946"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الفردية </a:t>
                      </a:r>
                      <a:endParaRPr lang="ar-EG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الديمقراطية </a:t>
                      </a:r>
                      <a:endParaRPr lang="ar-EG" sz="2400" b="1" dirty="0"/>
                    </a:p>
                  </a:txBody>
                  <a:tcPr/>
                </a:tc>
              </a:tr>
              <a:tr h="497946"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المدخلات</a:t>
                      </a:r>
                      <a:endParaRPr lang="ar-EG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النتائج</a:t>
                      </a:r>
                      <a:endParaRPr lang="ar-EG" sz="2400" b="1" dirty="0"/>
                    </a:p>
                  </a:txBody>
                  <a:tcPr/>
                </a:tc>
              </a:tr>
              <a:tr h="497946"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الروتين</a:t>
                      </a:r>
                      <a:endParaRPr lang="ar-EG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 التغيير</a:t>
                      </a:r>
                      <a:endParaRPr lang="ar-EG" sz="2400" b="1" dirty="0"/>
                    </a:p>
                  </a:txBody>
                  <a:tcPr/>
                </a:tc>
              </a:tr>
              <a:tr h="497946"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التقويم النهائى </a:t>
                      </a:r>
                      <a:endParaRPr lang="ar-EG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2400" b="1" dirty="0" smtClean="0"/>
                        <a:t>المتابعة المستمرة</a:t>
                      </a:r>
                      <a:endParaRPr lang="ar-EG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20891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Office PowerPoint</Application>
  <PresentationFormat>عرض على الشاشة (3:4)‏</PresentationFormat>
  <Paragraphs>64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استراتيجية التغيير الشخصى</vt:lpstr>
      <vt:lpstr>أهداف الدورة</vt:lpstr>
      <vt:lpstr>الهدف الرئيس للدورة</vt:lpstr>
      <vt:lpstr>صورة وتعليق</vt:lpstr>
      <vt:lpstr>الشريحة 5</vt:lpstr>
      <vt:lpstr>مفهوم التخطيط الاستراتيجى</vt:lpstr>
      <vt:lpstr>مفهوم التخطيط الاستراتيجى</vt:lpstr>
      <vt:lpstr>الفرق بين التخطيط التقليدى و التخطيط الاستراتيجى</vt:lpstr>
      <vt:lpstr>الفرق بين التخطيط التقليدى و التخطيط الاستراتيجى</vt:lpstr>
      <vt:lpstr>الفرق بين التخطيط التقليدى و التخطيط الاستراتيجى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استراتيجية التغيير الشخصى</dc:title>
  <dc:creator>mr</dc:creator>
  <cp:lastModifiedBy>mr</cp:lastModifiedBy>
  <cp:revision>1</cp:revision>
  <dcterms:created xsi:type="dcterms:W3CDTF">2018-12-29T17:34:41Z</dcterms:created>
  <dcterms:modified xsi:type="dcterms:W3CDTF">2018-12-29T17:35:21Z</dcterms:modified>
</cp:coreProperties>
</file>