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6" d="100"/>
          <a:sy n="46" d="100"/>
        </p:scale>
        <p:origin x="-3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B2D04111-023C-40CD-BF92-D500CAB4C88D}"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AA5238C-8F5C-41BD-88A2-4110BB711DFE}"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2D04111-023C-40CD-BF92-D500CAB4C88D}"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AA5238C-8F5C-41BD-88A2-4110BB711DFE}"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2D04111-023C-40CD-BF92-D500CAB4C88D}"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AA5238C-8F5C-41BD-88A2-4110BB711DFE}"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2D04111-023C-40CD-BF92-D500CAB4C88D}"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AA5238C-8F5C-41BD-88A2-4110BB711DFE}"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2D04111-023C-40CD-BF92-D500CAB4C88D}"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AA5238C-8F5C-41BD-88A2-4110BB711DFE}"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2D04111-023C-40CD-BF92-D500CAB4C88D}"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AA5238C-8F5C-41BD-88A2-4110BB711DFE}"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B2D04111-023C-40CD-BF92-D500CAB4C88D}" type="datetimeFigureOut">
              <a:rPr lang="ar-SA" smtClean="0"/>
              <a:t>21/04/1440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AAA5238C-8F5C-41BD-88A2-4110BB711DFE}"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B2D04111-023C-40CD-BF92-D500CAB4C88D}" type="datetimeFigureOut">
              <a:rPr lang="ar-SA" smtClean="0"/>
              <a:t>21/04/1440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AAA5238C-8F5C-41BD-88A2-4110BB711DFE}"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2D04111-023C-40CD-BF92-D500CAB4C88D}" type="datetimeFigureOut">
              <a:rPr lang="ar-SA" smtClean="0"/>
              <a:t>21/04/1440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AAA5238C-8F5C-41BD-88A2-4110BB711DFE}"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2D04111-023C-40CD-BF92-D500CAB4C88D}"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AA5238C-8F5C-41BD-88A2-4110BB711DFE}"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2D04111-023C-40CD-BF92-D500CAB4C88D}"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AA5238C-8F5C-41BD-88A2-4110BB711DFE}"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2D04111-023C-40CD-BF92-D500CAB4C88D}" type="datetimeFigureOut">
              <a:rPr lang="ar-SA" smtClean="0"/>
              <a:t>21/04/1440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AA5238C-8F5C-41BD-88A2-4110BB711DFE}"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8"/>
          <p:cNvGrpSpPr/>
          <p:nvPr/>
        </p:nvGrpSpPr>
        <p:grpSpPr>
          <a:xfrm>
            <a:off x="389966" y="242047"/>
            <a:ext cx="8754034" cy="6615953"/>
            <a:chOff x="282388" y="242047"/>
            <a:chExt cx="8754034" cy="6615953"/>
          </a:xfrm>
        </p:grpSpPr>
        <p:grpSp>
          <p:nvGrpSpPr>
            <p:cNvPr id="6" name="Group 16"/>
            <p:cNvGrpSpPr/>
            <p:nvPr/>
          </p:nvGrpSpPr>
          <p:grpSpPr>
            <a:xfrm>
              <a:off x="282388" y="968188"/>
              <a:ext cx="8754034" cy="5889812"/>
              <a:chOff x="147918" y="825855"/>
              <a:chExt cx="8754034" cy="5889812"/>
            </a:xfrm>
          </p:grpSpPr>
          <p:grpSp>
            <p:nvGrpSpPr>
              <p:cNvPr id="7" name="Group 14"/>
              <p:cNvGrpSpPr/>
              <p:nvPr/>
            </p:nvGrpSpPr>
            <p:grpSpPr>
              <a:xfrm>
                <a:off x="147918" y="825855"/>
                <a:ext cx="8754034" cy="5889812"/>
                <a:chOff x="147918" y="825855"/>
                <a:chExt cx="8754034" cy="5889812"/>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7918" y="825855"/>
                  <a:ext cx="8754034" cy="5889812"/>
                </a:xfrm>
                <a:prstGeom prst="rect">
                  <a:avLst/>
                </a:prstGeom>
              </p:spPr>
            </p:pic>
            <p:sp>
              <p:nvSpPr>
                <p:cNvPr id="3" name="Rectangle 2"/>
                <p:cNvSpPr/>
                <p:nvPr/>
              </p:nvSpPr>
              <p:spPr>
                <a:xfrm rot="21290846">
                  <a:off x="6711126" y="1984441"/>
                  <a:ext cx="2124635" cy="1569660"/>
                </a:xfrm>
                <a:prstGeom prst="rect">
                  <a:avLst/>
                </a:prstGeom>
              </p:spPr>
              <p:txBody>
                <a:bodyPr wrap="square">
                  <a:spAutoFit/>
                </a:bodyPr>
                <a:lstStyle/>
                <a:p>
                  <a:pPr algn="ctr" fontAlgn="base">
                    <a:spcBef>
                      <a:spcPct val="0"/>
                    </a:spcBef>
                    <a:spcAft>
                      <a:spcPct val="0"/>
                    </a:spcAft>
                    <a:defRPr/>
                  </a:pPr>
                  <a:r>
                    <a:rPr lang="ar-EG" sz="2400" b="1" dirty="0">
                      <a:solidFill>
                        <a:schemeClr val="lt1"/>
                      </a:solidFill>
                    </a:rPr>
                    <a:t>الإلتزام بوقت البرنامج وفترات الاستراحة</a:t>
                  </a:r>
                </a:p>
                <a:p>
                  <a:pPr algn="ctr" fontAlgn="base">
                    <a:spcBef>
                      <a:spcPct val="0"/>
                    </a:spcBef>
                    <a:spcAft>
                      <a:spcPct val="0"/>
                    </a:spcAft>
                    <a:defRPr/>
                  </a:pPr>
                  <a:r>
                    <a:rPr lang="ar-EG" sz="2400" b="1" dirty="0">
                      <a:solidFill>
                        <a:schemeClr val="lt1"/>
                      </a:solidFill>
                    </a:rPr>
                    <a:t> دليل وعيك</a:t>
                  </a:r>
                  <a:endParaRPr lang="en-GB" sz="2400" b="1" dirty="0">
                    <a:solidFill>
                      <a:schemeClr val="lt1"/>
                    </a:solidFill>
                  </a:endParaRPr>
                </a:p>
              </p:txBody>
            </p:sp>
          </p:grpSp>
          <p:sp>
            <p:nvSpPr>
              <p:cNvPr id="4" name="Rectangle 3"/>
              <p:cNvSpPr/>
              <p:nvPr/>
            </p:nvSpPr>
            <p:spPr>
              <a:xfrm>
                <a:off x="3725324" y="2570432"/>
                <a:ext cx="1841757" cy="1200329"/>
              </a:xfrm>
              <a:prstGeom prst="rect">
                <a:avLst/>
              </a:prstGeom>
            </p:spPr>
            <p:txBody>
              <a:bodyPr wrap="square">
                <a:spAutoFit/>
              </a:bodyPr>
              <a:lstStyle/>
              <a:p>
                <a:pPr algn="ctr" fontAlgn="base">
                  <a:spcBef>
                    <a:spcPct val="0"/>
                  </a:spcBef>
                  <a:spcAft>
                    <a:spcPct val="0"/>
                  </a:spcAft>
                  <a:defRPr/>
                </a:pPr>
                <a:r>
                  <a:rPr lang="ar-EG" sz="2400" b="1" dirty="0">
                    <a:solidFill>
                      <a:schemeClr val="lt1"/>
                    </a:solidFill>
                  </a:rPr>
                  <a:t>لاتدع هاتفك المتنقل يشوش أفكار من حولك</a:t>
                </a:r>
                <a:endParaRPr lang="ar-SA" sz="2400" b="1" dirty="0">
                  <a:solidFill>
                    <a:schemeClr val="lt1"/>
                  </a:solidFill>
                </a:endParaRPr>
              </a:p>
            </p:txBody>
          </p:sp>
          <p:sp>
            <p:nvSpPr>
              <p:cNvPr id="12" name="Rectangle 11"/>
              <p:cNvSpPr/>
              <p:nvPr/>
            </p:nvSpPr>
            <p:spPr>
              <a:xfrm rot="316465">
                <a:off x="390453" y="2169107"/>
                <a:ext cx="1930348" cy="1200329"/>
              </a:xfrm>
              <a:prstGeom prst="rect">
                <a:avLst/>
              </a:prstGeom>
            </p:spPr>
            <p:txBody>
              <a:bodyPr wrap="square">
                <a:spAutoFit/>
              </a:bodyPr>
              <a:lstStyle/>
              <a:p>
                <a:pPr algn="ctr" fontAlgn="base">
                  <a:spcBef>
                    <a:spcPct val="0"/>
                  </a:spcBef>
                  <a:spcAft>
                    <a:spcPct val="0"/>
                  </a:spcAft>
                  <a:defRPr/>
                </a:pPr>
                <a:r>
                  <a:rPr lang="ar-EG" sz="2400" b="1" dirty="0">
                    <a:solidFill>
                      <a:schemeClr val="lt1"/>
                    </a:solidFill>
                  </a:rPr>
                  <a:t>الأسئلة والنقاش متاحة في محتوى البرنامج</a:t>
                </a:r>
                <a:endParaRPr lang="ar-SA" sz="2400" b="1" dirty="0">
                  <a:solidFill>
                    <a:schemeClr val="lt1"/>
                  </a:solidFill>
                </a:endParaRPr>
              </a:p>
            </p:txBody>
          </p:sp>
          <p:sp>
            <p:nvSpPr>
              <p:cNvPr id="13" name="Rectangle 12"/>
              <p:cNvSpPr/>
              <p:nvPr/>
            </p:nvSpPr>
            <p:spPr>
              <a:xfrm rot="612363">
                <a:off x="5286716" y="5038675"/>
                <a:ext cx="2068826" cy="1200329"/>
              </a:xfrm>
              <a:prstGeom prst="rect">
                <a:avLst/>
              </a:prstGeom>
            </p:spPr>
            <p:txBody>
              <a:bodyPr wrap="square">
                <a:spAutoFit/>
              </a:bodyPr>
              <a:lstStyle/>
              <a:p>
                <a:pPr lvl="0" algn="ctr" fontAlgn="base">
                  <a:spcBef>
                    <a:spcPct val="0"/>
                  </a:spcBef>
                  <a:spcAft>
                    <a:spcPct val="0"/>
                  </a:spcAft>
                  <a:defRPr/>
                </a:pPr>
                <a:r>
                  <a:rPr lang="ar-EG" sz="2400" b="1" dirty="0">
                    <a:solidFill>
                      <a:schemeClr val="lt1"/>
                    </a:solidFill>
                  </a:rPr>
                  <a:t>إبتسامتك و تعاونك دليل حب العمل الجماعي</a:t>
                </a:r>
                <a:endParaRPr lang="ar-SA" sz="2400" b="1" dirty="0">
                  <a:solidFill>
                    <a:schemeClr val="lt1"/>
                  </a:solidFill>
                </a:endParaRPr>
              </a:p>
            </p:txBody>
          </p:sp>
          <p:sp>
            <p:nvSpPr>
              <p:cNvPr id="14" name="Rectangle 13"/>
              <p:cNvSpPr/>
              <p:nvPr/>
            </p:nvSpPr>
            <p:spPr>
              <a:xfrm rot="21286761">
                <a:off x="1784302" y="4676690"/>
                <a:ext cx="2097741" cy="1569660"/>
              </a:xfrm>
              <a:prstGeom prst="rect">
                <a:avLst/>
              </a:prstGeom>
            </p:spPr>
            <p:txBody>
              <a:bodyPr wrap="square">
                <a:spAutoFit/>
              </a:bodyPr>
              <a:lstStyle/>
              <a:p>
                <a:pPr algn="ctr" fontAlgn="base">
                  <a:spcBef>
                    <a:spcPct val="0"/>
                  </a:spcBef>
                  <a:spcAft>
                    <a:spcPct val="0"/>
                  </a:spcAft>
                  <a:defRPr/>
                </a:pPr>
                <a:r>
                  <a:rPr lang="ar-EG" sz="2400" b="1" dirty="0">
                    <a:solidFill>
                      <a:schemeClr val="lt1"/>
                    </a:solidFill>
                  </a:rPr>
                  <a:t>تأقلمك مع المدرب و تنفيذ التمارين يسهل  استيعاب المادة العلمية</a:t>
                </a:r>
                <a:endParaRPr lang="ar-SA" sz="2400" b="1" dirty="0">
                  <a:solidFill>
                    <a:schemeClr val="lt1"/>
                  </a:solidFill>
                </a:endParaRPr>
              </a:p>
            </p:txBody>
          </p:sp>
        </p:grpSp>
        <p:sp>
          <p:nvSpPr>
            <p:cNvPr id="18" name="Rectangle 17"/>
            <p:cNvSpPr/>
            <p:nvPr/>
          </p:nvSpPr>
          <p:spPr>
            <a:xfrm>
              <a:off x="1411941" y="242047"/>
              <a:ext cx="6521824" cy="726142"/>
            </a:xfrm>
            <a:prstGeom prst="rect">
              <a:avLst/>
            </a:prstGeom>
            <a:solidFill>
              <a:srgbClr val="CBCBC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a:solidFill>
                    <a:srgbClr val="00B0F0"/>
                  </a:solidFill>
                  <a:latin typeface="Calibri" panose="020F0502020204030204" pitchFamily="34" charset="0"/>
                  <a:ea typeface="Calibri" panose="020F0502020204030204" pitchFamily="34" charset="0"/>
                  <a:cs typeface="Arial"/>
                </a:rPr>
                <a:t>الاتفاقيات</a:t>
              </a:r>
              <a:endParaRPr lang="ar-EG" sz="4400" dirty="0">
                <a:solidFill>
                  <a:srgbClr val="00B0F0"/>
                </a:solidFill>
              </a:endParaRPr>
            </a:p>
          </p:txBody>
        </p:sp>
      </p:grpSp>
    </p:spTree>
    <p:extLst>
      <p:ext uri="{BB962C8B-B14F-4D97-AF65-F5344CB8AC3E}">
        <p14:creationId xmlns:p14="http://schemas.microsoft.com/office/powerpoint/2010/main" xmlns="" val="3835022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6"/>
          <p:cNvGrpSpPr/>
          <p:nvPr/>
        </p:nvGrpSpPr>
        <p:grpSpPr>
          <a:xfrm>
            <a:off x="3663731" y="1481245"/>
            <a:ext cx="4404505" cy="1788368"/>
            <a:chOff x="3663731" y="1481245"/>
            <a:chExt cx="4404505" cy="1788368"/>
          </a:xfrm>
        </p:grpSpPr>
        <p:grpSp>
          <p:nvGrpSpPr>
            <p:cNvPr id="10" name="Group 18"/>
            <p:cNvGrpSpPr/>
            <p:nvPr/>
          </p:nvGrpSpPr>
          <p:grpSpPr>
            <a:xfrm>
              <a:off x="3663731" y="1481245"/>
              <a:ext cx="4404505" cy="1788368"/>
              <a:chOff x="4208319" y="2535320"/>
              <a:chExt cx="4404505" cy="1788368"/>
            </a:xfrm>
          </p:grpSpPr>
          <p:pic>
            <p:nvPicPr>
              <p:cNvPr id="20" name="Picture 19"/>
              <p:cNvPicPr>
                <a:picLocks noChangeAspect="1"/>
              </p:cNvPicPr>
              <p:nvPr/>
            </p:nvPicPr>
            <p:blipFill>
              <a:blip r:embed="rId2" cstate="print">
                <a:duotone>
                  <a:prstClr val="black"/>
                  <a:srgbClr val="FF0000">
                    <a:tint val="45000"/>
                    <a:satMod val="400000"/>
                  </a:srgbClr>
                </a:duotone>
                <a:extLst>
                  <a:ext uri="{28A0092B-C50C-407E-A947-70E740481C1C}">
                    <a14:useLocalDpi xmlns:a14="http://schemas.microsoft.com/office/drawing/2010/main" xmlns="" val="0"/>
                  </a:ext>
                </a:extLst>
              </a:blip>
              <a:stretch>
                <a:fillRect/>
              </a:stretch>
            </p:blipFill>
            <p:spPr>
              <a:xfrm>
                <a:off x="4208319" y="2535320"/>
                <a:ext cx="4404505" cy="1788368"/>
              </a:xfrm>
              <a:prstGeom prst="rect">
                <a:avLst/>
              </a:prstGeom>
            </p:spPr>
          </p:pic>
          <p:sp>
            <p:nvSpPr>
              <p:cNvPr id="21" name="Rectangle 20"/>
              <p:cNvSpPr/>
              <p:nvPr/>
            </p:nvSpPr>
            <p:spPr>
              <a:xfrm>
                <a:off x="5577135" y="2634569"/>
                <a:ext cx="2838184" cy="726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400" b="1" dirty="0">
                  <a:solidFill>
                    <a:schemeClr val="bg1"/>
                  </a:solidFill>
                </a:endParaRPr>
              </a:p>
            </p:txBody>
          </p:sp>
        </p:grpSp>
        <p:sp>
          <p:nvSpPr>
            <p:cNvPr id="36" name="Rectangle 35"/>
            <p:cNvSpPr/>
            <p:nvPr/>
          </p:nvSpPr>
          <p:spPr>
            <a:xfrm>
              <a:off x="5057314" y="1592005"/>
              <a:ext cx="2727590" cy="738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chemeClr val="bg1"/>
                  </a:solidFill>
                </a:rPr>
                <a:t>اعتراضات العملاء</a:t>
              </a:r>
            </a:p>
          </p:txBody>
        </p:sp>
      </p:grpSp>
      <p:grpSp>
        <p:nvGrpSpPr>
          <p:cNvPr id="11" name="Group 33"/>
          <p:cNvGrpSpPr/>
          <p:nvPr/>
        </p:nvGrpSpPr>
        <p:grpSpPr>
          <a:xfrm>
            <a:off x="3717487" y="2450026"/>
            <a:ext cx="4238644" cy="1788368"/>
            <a:chOff x="3717487" y="2450026"/>
            <a:chExt cx="4238644" cy="1788368"/>
          </a:xfrm>
        </p:grpSpPr>
        <p:grpSp>
          <p:nvGrpSpPr>
            <p:cNvPr id="13" name="Group 12"/>
            <p:cNvGrpSpPr/>
            <p:nvPr/>
          </p:nvGrpSpPr>
          <p:grpSpPr>
            <a:xfrm>
              <a:off x="3717487" y="2450026"/>
              <a:ext cx="4238644" cy="1788368"/>
              <a:chOff x="4208320" y="2535320"/>
              <a:chExt cx="3752340" cy="1788368"/>
            </a:xfrm>
          </p:grpSpPr>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08320" y="2535320"/>
                <a:ext cx="3752340" cy="1788368"/>
              </a:xfrm>
              <a:prstGeom prst="rect">
                <a:avLst/>
              </a:prstGeom>
            </p:spPr>
          </p:pic>
          <p:sp>
            <p:nvSpPr>
              <p:cNvPr id="12" name="Rectangle 11"/>
              <p:cNvSpPr/>
              <p:nvPr/>
            </p:nvSpPr>
            <p:spPr>
              <a:xfrm>
                <a:off x="5272353" y="2625813"/>
                <a:ext cx="2566442" cy="726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400" b="1" dirty="0">
                  <a:solidFill>
                    <a:schemeClr val="bg1"/>
                  </a:solidFill>
                </a:endParaRPr>
              </a:p>
            </p:txBody>
          </p:sp>
        </p:grpSp>
        <p:sp>
          <p:nvSpPr>
            <p:cNvPr id="31" name="Rectangle 30"/>
            <p:cNvSpPr/>
            <p:nvPr/>
          </p:nvSpPr>
          <p:spPr>
            <a:xfrm>
              <a:off x="5105856" y="2487226"/>
              <a:ext cx="2585796" cy="79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chemeClr val="bg1"/>
                  </a:solidFill>
                </a:rPr>
                <a:t>الاستعداد للبيع</a:t>
              </a:r>
            </a:p>
          </p:txBody>
        </p:sp>
      </p:grpSp>
      <p:grpSp>
        <p:nvGrpSpPr>
          <p:cNvPr id="14" name="Group 4"/>
          <p:cNvGrpSpPr/>
          <p:nvPr/>
        </p:nvGrpSpPr>
        <p:grpSpPr>
          <a:xfrm>
            <a:off x="1815817" y="305175"/>
            <a:ext cx="3093466" cy="6051176"/>
            <a:chOff x="2178887" y="403412"/>
            <a:chExt cx="3093466" cy="5876364"/>
          </a:xfrm>
        </p:grpSpPr>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38518" y="403412"/>
              <a:ext cx="1633835" cy="5876364"/>
            </a:xfrm>
            <a:prstGeom prst="rect">
              <a:avLst/>
            </a:prstGeom>
          </p:spPr>
        </p:pic>
        <p:sp>
          <p:nvSpPr>
            <p:cNvPr id="3" name="Rectangle 2"/>
            <p:cNvSpPr/>
            <p:nvPr/>
          </p:nvSpPr>
          <p:spPr>
            <a:xfrm>
              <a:off x="2178887" y="5615326"/>
              <a:ext cx="1901670" cy="537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prstTxWarp prst="textPlain">
                <a:avLst/>
              </a:prstTxWarp>
            </a:bodyPr>
            <a:lstStyle/>
            <a:p>
              <a:pPr algn="ctr"/>
              <a:r>
                <a:rPr lang="ar-EG" sz="2800" b="1" dirty="0" smtClean="0">
                  <a:solidFill>
                    <a:schemeClr val="bg1"/>
                  </a:solidFill>
                </a:rPr>
                <a:t>المحاور </a:t>
              </a:r>
              <a:endParaRPr lang="ar-EG" sz="2800" b="1" dirty="0">
                <a:solidFill>
                  <a:schemeClr val="bg1"/>
                </a:solidFill>
              </a:endParaRPr>
            </a:p>
          </p:txBody>
        </p:sp>
      </p:grpSp>
      <p:grpSp>
        <p:nvGrpSpPr>
          <p:cNvPr id="17" name="Group 25"/>
          <p:cNvGrpSpPr/>
          <p:nvPr/>
        </p:nvGrpSpPr>
        <p:grpSpPr>
          <a:xfrm>
            <a:off x="4341236" y="3330763"/>
            <a:ext cx="4352101" cy="2108739"/>
            <a:chOff x="4095306" y="4574574"/>
            <a:chExt cx="4352101" cy="2108739"/>
          </a:xfrm>
        </p:grpSpPr>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95306" y="4574574"/>
              <a:ext cx="4352101" cy="2108739"/>
            </a:xfrm>
            <a:prstGeom prst="rect">
              <a:avLst/>
            </a:prstGeom>
          </p:spPr>
        </p:pic>
        <p:sp>
          <p:nvSpPr>
            <p:cNvPr id="6" name="Rectangle 5"/>
            <p:cNvSpPr/>
            <p:nvPr/>
          </p:nvSpPr>
          <p:spPr>
            <a:xfrm>
              <a:off x="4811384" y="4668504"/>
              <a:ext cx="3115060" cy="1077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chemeClr val="bg1"/>
                  </a:solidFill>
                </a:rPr>
                <a:t>البيع </a:t>
              </a:r>
              <a:r>
                <a:rPr lang="ar-EG" sz="2800" b="1" dirty="0" smtClean="0">
                  <a:solidFill>
                    <a:schemeClr val="bg1"/>
                  </a:solidFill>
                </a:rPr>
                <a:t>أهميته</a:t>
              </a:r>
              <a:br>
                <a:rPr lang="ar-EG" sz="2800" b="1" dirty="0" smtClean="0">
                  <a:solidFill>
                    <a:schemeClr val="bg1"/>
                  </a:solidFill>
                </a:rPr>
              </a:br>
              <a:r>
                <a:rPr lang="ar-EG" sz="2800" b="1" dirty="0" smtClean="0">
                  <a:solidFill>
                    <a:schemeClr val="bg1"/>
                  </a:solidFill>
                </a:rPr>
                <a:t> </a:t>
              </a:r>
              <a:r>
                <a:rPr lang="ar-EG" sz="2800" b="1" dirty="0">
                  <a:solidFill>
                    <a:schemeClr val="bg1"/>
                  </a:solidFill>
                </a:rPr>
                <a:t>والقائمون عليه</a:t>
              </a:r>
            </a:p>
          </p:txBody>
        </p:sp>
      </p:grpSp>
      <p:sp>
        <p:nvSpPr>
          <p:cNvPr id="27" name="Slide Number Placeholder 26"/>
          <p:cNvSpPr>
            <a:spLocks noGrp="1"/>
          </p:cNvSpPr>
          <p:nvPr>
            <p:ph type="sldNum" sz="quarter" idx="12"/>
          </p:nvPr>
        </p:nvSpPr>
        <p:spPr/>
        <p:txBody>
          <a:bodyPr/>
          <a:lstStyle/>
          <a:p>
            <a:fld id="{8EE79F39-E3F1-4384-8425-D69818DE6729}" type="slidenum">
              <a:rPr lang="ar-EG" smtClean="0"/>
              <a:pPr/>
              <a:t>2</a:t>
            </a:fld>
            <a:endParaRPr lang="ar-EG"/>
          </a:p>
        </p:txBody>
      </p:sp>
      <p:sp>
        <p:nvSpPr>
          <p:cNvPr id="8" name="Rectangle 7"/>
          <p:cNvSpPr/>
          <p:nvPr/>
        </p:nvSpPr>
        <p:spPr>
          <a:xfrm>
            <a:off x="1230374" y="3139207"/>
            <a:ext cx="2566442" cy="837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400" b="1" dirty="0">
              <a:solidFill>
                <a:schemeClr val="bg1"/>
              </a:solidFill>
            </a:endParaRPr>
          </a:p>
        </p:txBody>
      </p:sp>
      <p:grpSp>
        <p:nvGrpSpPr>
          <p:cNvPr id="18" name="Group 34"/>
          <p:cNvGrpSpPr/>
          <p:nvPr/>
        </p:nvGrpSpPr>
        <p:grpSpPr>
          <a:xfrm>
            <a:off x="999244" y="2164460"/>
            <a:ext cx="3219479" cy="1769525"/>
            <a:chOff x="999244" y="2164460"/>
            <a:chExt cx="3219479" cy="1769525"/>
          </a:xfrm>
        </p:grpSpPr>
        <p:grpSp>
          <p:nvGrpSpPr>
            <p:cNvPr id="19" name="Group 16"/>
            <p:cNvGrpSpPr/>
            <p:nvPr/>
          </p:nvGrpSpPr>
          <p:grpSpPr>
            <a:xfrm>
              <a:off x="999244" y="2164460"/>
              <a:ext cx="3219479" cy="1769525"/>
              <a:chOff x="1362314" y="2262697"/>
              <a:chExt cx="3219479" cy="1769525"/>
            </a:xfrm>
          </p:grpSpPr>
          <p:pic>
            <p:nvPicPr>
              <p:cNvPr id="15" name="Picture 14"/>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xmlns="" val="0"/>
                  </a:ext>
                </a:extLst>
              </a:blip>
              <a:stretch>
                <a:fillRect/>
              </a:stretch>
            </p:blipFill>
            <p:spPr>
              <a:xfrm>
                <a:off x="1362314" y="2262697"/>
                <a:ext cx="3211919" cy="1769525"/>
              </a:xfrm>
              <a:prstGeom prst="rect">
                <a:avLst/>
              </a:prstGeom>
            </p:spPr>
          </p:pic>
          <p:sp>
            <p:nvSpPr>
              <p:cNvPr id="16" name="Rectangle 15"/>
              <p:cNvSpPr/>
              <p:nvPr/>
            </p:nvSpPr>
            <p:spPr>
              <a:xfrm>
                <a:off x="1819512" y="2363612"/>
                <a:ext cx="2762281" cy="726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400" b="1" dirty="0">
                  <a:solidFill>
                    <a:schemeClr val="bg1"/>
                  </a:solidFill>
                </a:endParaRPr>
              </a:p>
            </p:txBody>
          </p:sp>
        </p:grpSp>
        <p:sp>
          <p:nvSpPr>
            <p:cNvPr id="33" name="Rectangle 32"/>
            <p:cNvSpPr/>
            <p:nvPr/>
          </p:nvSpPr>
          <p:spPr>
            <a:xfrm>
              <a:off x="1473787" y="2327771"/>
              <a:ext cx="2727590" cy="738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chemeClr val="bg1"/>
                  </a:solidFill>
                </a:rPr>
                <a:t>المهارات الضرورية لمكالمة ناجحة</a:t>
              </a:r>
            </a:p>
          </p:txBody>
        </p:sp>
      </p:grpSp>
      <p:grpSp>
        <p:nvGrpSpPr>
          <p:cNvPr id="22" name="Group 29"/>
          <p:cNvGrpSpPr/>
          <p:nvPr/>
        </p:nvGrpSpPr>
        <p:grpSpPr>
          <a:xfrm>
            <a:off x="104551" y="3118886"/>
            <a:ext cx="4106612" cy="1720626"/>
            <a:chOff x="104551" y="3118886"/>
            <a:chExt cx="4106612" cy="1720626"/>
          </a:xfrm>
        </p:grpSpPr>
        <p:pic>
          <p:nvPicPr>
            <p:cNvPr id="7" name="Picture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4551" y="3118886"/>
              <a:ext cx="4106612" cy="1720626"/>
            </a:xfrm>
            <a:prstGeom prst="rect">
              <a:avLst/>
            </a:prstGeom>
          </p:spPr>
        </p:pic>
        <p:sp>
          <p:nvSpPr>
            <p:cNvPr id="29" name="Rectangle 28"/>
            <p:cNvSpPr/>
            <p:nvPr/>
          </p:nvSpPr>
          <p:spPr>
            <a:xfrm>
              <a:off x="999244" y="3370528"/>
              <a:ext cx="3024278" cy="589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chemeClr val="bg1"/>
                  </a:solidFill>
                </a:rPr>
                <a:t>الإتصال البيعي</a:t>
              </a:r>
            </a:p>
          </p:txBody>
        </p:sp>
      </p:grpSp>
    </p:spTree>
    <p:extLst>
      <p:ext uri="{BB962C8B-B14F-4D97-AF65-F5344CB8AC3E}">
        <p14:creationId xmlns:p14="http://schemas.microsoft.com/office/powerpoint/2010/main" xmlns="" val="6673796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13165" y="228598"/>
            <a:ext cx="4857512" cy="1438837"/>
            <a:chOff x="1758116" y="497538"/>
            <a:chExt cx="6437542" cy="2252792"/>
          </a:xfrm>
        </p:grpSpPr>
        <p:pic>
          <p:nvPicPr>
            <p:cNvPr id="2" name="Picture 1"/>
            <p:cNvPicPr>
              <a:picLocks noChangeAspect="1"/>
            </p:cNvPicPr>
            <p:nvPr/>
          </p:nvPicPr>
          <p:blipFill>
            <a:blip r:embed="rId2" cstate="print">
              <a:duotone>
                <a:prstClr val="black"/>
                <a:schemeClr val="accent6">
                  <a:tint val="45000"/>
                  <a:satMod val="400000"/>
                </a:schemeClr>
              </a:duotone>
            </a:blip>
            <a:stretch>
              <a:fillRect/>
            </a:stretch>
          </p:blipFill>
          <p:spPr>
            <a:xfrm>
              <a:off x="1758116" y="497538"/>
              <a:ext cx="6437542" cy="2252792"/>
            </a:xfrm>
            <a:prstGeom prst="rect">
              <a:avLst/>
            </a:prstGeom>
          </p:spPr>
        </p:pic>
        <p:sp>
          <p:nvSpPr>
            <p:cNvPr id="3" name="Rectangle 2"/>
            <p:cNvSpPr/>
            <p:nvPr/>
          </p:nvSpPr>
          <p:spPr>
            <a:xfrm>
              <a:off x="2578076" y="1281035"/>
              <a:ext cx="4160375"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smtClean="0">
                  <a:solidFill>
                    <a:srgbClr val="C00000"/>
                  </a:solidFill>
                </a:rPr>
                <a:t>الهدف العام للبرنامج</a:t>
              </a:r>
              <a:endParaRPr lang="ar-EG" sz="2800" b="1" dirty="0">
                <a:solidFill>
                  <a:srgbClr val="C00000"/>
                </a:solidFill>
              </a:endParaRPr>
            </a:p>
          </p:txBody>
        </p:sp>
      </p:grpSp>
      <p:pic>
        <p:nvPicPr>
          <p:cNvPr id="5" name="Picture 4"/>
          <p:cNvPicPr>
            <a:picLocks noChangeAspect="1"/>
          </p:cNvPicPr>
          <p:nvPr/>
        </p:nvPicPr>
        <p:blipFill>
          <a:blip r:embed="rId3" cstate="print"/>
          <a:stretch>
            <a:fillRect/>
          </a:stretch>
        </p:blipFill>
        <p:spPr>
          <a:xfrm rot="2025559">
            <a:off x="1154951" y="2669647"/>
            <a:ext cx="2128170" cy="4312717"/>
          </a:xfrm>
          <a:prstGeom prst="rect">
            <a:avLst/>
          </a:prstGeom>
        </p:spPr>
      </p:pic>
      <p:sp>
        <p:nvSpPr>
          <p:cNvPr id="7" name="Rectangle 6"/>
          <p:cNvSpPr/>
          <p:nvPr/>
        </p:nvSpPr>
        <p:spPr>
          <a:xfrm rot="377297">
            <a:off x="4769920" y="2705804"/>
            <a:ext cx="3018904" cy="2501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800" dirty="0">
              <a:solidFill>
                <a:srgbClr val="002060"/>
              </a:solidFill>
            </a:endParaRPr>
          </a:p>
        </p:txBody>
      </p:sp>
      <p:sp>
        <p:nvSpPr>
          <p:cNvPr id="10" name="Slide Number Placeholder 9"/>
          <p:cNvSpPr>
            <a:spLocks noGrp="1"/>
          </p:cNvSpPr>
          <p:nvPr>
            <p:ph type="sldNum" sz="quarter" idx="12"/>
          </p:nvPr>
        </p:nvSpPr>
        <p:spPr/>
        <p:txBody>
          <a:bodyPr/>
          <a:lstStyle/>
          <a:p>
            <a:fld id="{8EE79F39-E3F1-4384-8425-D69818DE6729}" type="slidenum">
              <a:rPr lang="ar-EG" smtClean="0"/>
              <a:pPr/>
              <a:t>3</a:t>
            </a:fld>
            <a:endParaRPr lang="ar-EG"/>
          </a:p>
        </p:txBody>
      </p:sp>
      <p:grpSp>
        <p:nvGrpSpPr>
          <p:cNvPr id="8" name="Group 10"/>
          <p:cNvGrpSpPr/>
          <p:nvPr/>
        </p:nvGrpSpPr>
        <p:grpSpPr>
          <a:xfrm>
            <a:off x="3818155" y="1667434"/>
            <a:ext cx="4922434" cy="4341557"/>
            <a:chOff x="3818155" y="1667434"/>
            <a:chExt cx="4922434" cy="4341557"/>
          </a:xfrm>
        </p:grpSpPr>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18155" y="1667434"/>
              <a:ext cx="4922434" cy="4341557"/>
            </a:xfrm>
            <a:prstGeom prst="rect">
              <a:avLst/>
            </a:prstGeom>
          </p:spPr>
        </p:pic>
        <p:sp>
          <p:nvSpPr>
            <p:cNvPr id="9" name="Rectangle 8"/>
            <p:cNvSpPr/>
            <p:nvPr/>
          </p:nvSpPr>
          <p:spPr>
            <a:xfrm rot="300063">
              <a:off x="4896085" y="2674036"/>
              <a:ext cx="3017940" cy="2890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dirty="0" smtClean="0">
                  <a:solidFill>
                    <a:srgbClr val="002060"/>
                  </a:solidFill>
                </a:rPr>
                <a:t>رفع أداء المشاركين وإكتساب وتنمية مهارات الاتصال الفعال والاستماع والتحدث مع العملاء ، والتي تساعد على إكتساب زبائن جدد وتحقيق حجم مبيعات أكثر ، التمكن من مواجهة اعتراضات العملاء وحلها .</a:t>
              </a:r>
              <a:endParaRPr lang="ar-EG" sz="2400" dirty="0">
                <a:solidFill>
                  <a:srgbClr val="002060"/>
                </a:solidFill>
              </a:endParaRPr>
            </a:p>
          </p:txBody>
        </p:sp>
      </p:grpSp>
    </p:spTree>
    <p:extLst>
      <p:ext uri="{BB962C8B-B14F-4D97-AF65-F5344CB8AC3E}">
        <p14:creationId xmlns:p14="http://schemas.microsoft.com/office/powerpoint/2010/main" xmlns="" val="30654909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3941" y="0"/>
            <a:ext cx="3321424" cy="6696635"/>
            <a:chOff x="416859" y="161365"/>
            <a:chExt cx="3321424" cy="6696635"/>
          </a:xfrm>
        </p:grpSpPr>
        <p:pic>
          <p:nvPicPr>
            <p:cNvPr id="2" name="Picture 1"/>
            <p:cNvPicPr>
              <a:picLocks noChangeAspect="1"/>
            </p:cNvPicPr>
            <p:nvPr/>
          </p:nvPicPr>
          <p:blipFill>
            <a:blip r:embed="rId2" cstate="print">
              <a:duotone>
                <a:schemeClr val="accent1">
                  <a:shade val="45000"/>
                  <a:satMod val="135000"/>
                </a:schemeClr>
                <a:prstClr val="white"/>
              </a:duotone>
            </a:blip>
            <a:stretch>
              <a:fillRect/>
            </a:stretch>
          </p:blipFill>
          <p:spPr>
            <a:xfrm>
              <a:off x="416859" y="161365"/>
              <a:ext cx="3321424" cy="2252792"/>
            </a:xfrm>
            <a:prstGeom prst="rect">
              <a:avLst/>
            </a:prstGeom>
          </p:spPr>
        </p:pic>
        <p:pic>
          <p:nvPicPr>
            <p:cNvPr id="3" name="Picture 2"/>
            <p:cNvPicPr>
              <a:picLocks noChangeAspect="1"/>
            </p:cNvPicPr>
            <p:nvPr/>
          </p:nvPicPr>
          <p:blipFill>
            <a:blip r:embed="rId3" cstate="print">
              <a:duotone>
                <a:prstClr val="black"/>
                <a:schemeClr val="accent1">
                  <a:tint val="45000"/>
                  <a:satMod val="400000"/>
                </a:schemeClr>
              </a:duotone>
            </a:blip>
            <a:stretch>
              <a:fillRect/>
            </a:stretch>
          </p:blipFill>
          <p:spPr>
            <a:xfrm>
              <a:off x="929508" y="1721223"/>
              <a:ext cx="1679193" cy="5136777"/>
            </a:xfrm>
            <a:prstGeom prst="rect">
              <a:avLst/>
            </a:prstGeom>
          </p:spPr>
        </p:pic>
        <p:sp>
          <p:nvSpPr>
            <p:cNvPr id="4" name="Rectangle 3"/>
            <p:cNvSpPr/>
            <p:nvPr/>
          </p:nvSpPr>
          <p:spPr>
            <a:xfrm>
              <a:off x="705971" y="944861"/>
              <a:ext cx="2743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smtClean="0">
                  <a:solidFill>
                    <a:srgbClr val="C00000"/>
                  </a:solidFill>
                </a:rPr>
                <a:t>الأهداف التفصيلية </a:t>
              </a:r>
              <a:endParaRPr lang="ar-EG" sz="2800" b="1" dirty="0">
                <a:solidFill>
                  <a:srgbClr val="C00000"/>
                </a:solidFill>
              </a:endParaRPr>
            </a:p>
          </p:txBody>
        </p:sp>
      </p:grpSp>
      <p:grpSp>
        <p:nvGrpSpPr>
          <p:cNvPr id="11" name="Group 26"/>
          <p:cNvGrpSpPr/>
          <p:nvPr/>
        </p:nvGrpSpPr>
        <p:grpSpPr>
          <a:xfrm>
            <a:off x="5202564" y="82871"/>
            <a:ext cx="3687192" cy="1684809"/>
            <a:chOff x="5202564" y="82871"/>
            <a:chExt cx="3687192" cy="1684809"/>
          </a:xfrm>
        </p:grpSpPr>
        <p:pic>
          <p:nvPicPr>
            <p:cNvPr id="6" name="Picture 5"/>
            <p:cNvPicPr>
              <a:picLocks noChangeAspect="1"/>
            </p:cNvPicPr>
            <p:nvPr/>
          </p:nvPicPr>
          <p:blipFill>
            <a:blip r:embed="rId4" cstate="print">
              <a:duotone>
                <a:schemeClr val="accent2">
                  <a:shade val="45000"/>
                  <a:satMod val="135000"/>
                </a:schemeClr>
                <a:prstClr val="white"/>
              </a:duotone>
            </a:blip>
            <a:stretch>
              <a:fillRect/>
            </a:stretch>
          </p:blipFill>
          <p:spPr>
            <a:xfrm>
              <a:off x="5312839" y="82871"/>
              <a:ext cx="3576917" cy="1684809"/>
            </a:xfrm>
            <a:prstGeom prst="rect">
              <a:avLst/>
            </a:prstGeom>
          </p:spPr>
        </p:pic>
        <p:sp>
          <p:nvSpPr>
            <p:cNvPr id="10" name="Rectangle 9"/>
            <p:cNvSpPr/>
            <p:nvPr/>
          </p:nvSpPr>
          <p:spPr>
            <a:xfrm>
              <a:off x="5202564" y="530422"/>
              <a:ext cx="3386114" cy="82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dirty="0" smtClean="0">
                  <a:solidFill>
                    <a:srgbClr val="002060"/>
                  </a:solidFill>
                </a:rPr>
                <a:t>معرفة أهمية عملية البيع </a:t>
              </a:r>
              <a:endParaRPr lang="ar-EG" sz="2400" dirty="0">
                <a:solidFill>
                  <a:srgbClr val="002060"/>
                </a:solidFill>
              </a:endParaRPr>
            </a:p>
          </p:txBody>
        </p:sp>
      </p:grpSp>
      <p:sp>
        <p:nvSpPr>
          <p:cNvPr id="28" name="Slide Number Placeholder 27"/>
          <p:cNvSpPr>
            <a:spLocks noGrp="1"/>
          </p:cNvSpPr>
          <p:nvPr>
            <p:ph type="sldNum" sz="quarter" idx="12"/>
          </p:nvPr>
        </p:nvSpPr>
        <p:spPr/>
        <p:txBody>
          <a:bodyPr/>
          <a:lstStyle/>
          <a:p>
            <a:fld id="{8EE79F39-E3F1-4384-8425-D69818DE6729}" type="slidenum">
              <a:rPr lang="ar-EG" smtClean="0"/>
              <a:pPr/>
              <a:t>4</a:t>
            </a:fld>
            <a:endParaRPr lang="ar-EG" dirty="0"/>
          </a:p>
        </p:txBody>
      </p:sp>
      <p:grpSp>
        <p:nvGrpSpPr>
          <p:cNvPr id="13" name="Group 30"/>
          <p:cNvGrpSpPr/>
          <p:nvPr/>
        </p:nvGrpSpPr>
        <p:grpSpPr>
          <a:xfrm>
            <a:off x="2569639" y="1390391"/>
            <a:ext cx="4249328" cy="1603836"/>
            <a:chOff x="2569639" y="1390391"/>
            <a:chExt cx="4249328" cy="1603836"/>
          </a:xfrm>
        </p:grpSpPr>
        <p:grpSp>
          <p:nvGrpSpPr>
            <p:cNvPr id="15" name="Group 12"/>
            <p:cNvGrpSpPr/>
            <p:nvPr/>
          </p:nvGrpSpPr>
          <p:grpSpPr>
            <a:xfrm>
              <a:off x="2569639" y="1390391"/>
              <a:ext cx="4249328" cy="1603836"/>
              <a:chOff x="2756590" y="2326582"/>
              <a:chExt cx="4249328" cy="1603836"/>
            </a:xfrm>
          </p:grpSpPr>
          <p:pic>
            <p:nvPicPr>
              <p:cNvPr id="7" name="Picture 6"/>
              <p:cNvPicPr>
                <a:picLocks noChangeAspect="1"/>
              </p:cNvPicPr>
              <p:nvPr/>
            </p:nvPicPr>
            <p:blipFill>
              <a:blip r:embed="rId5" cstate="print">
                <a:duotone>
                  <a:schemeClr val="accent4">
                    <a:shade val="45000"/>
                    <a:satMod val="135000"/>
                  </a:schemeClr>
                  <a:prstClr val="white"/>
                </a:duotone>
              </a:blip>
              <a:stretch>
                <a:fillRect/>
              </a:stretch>
            </p:blipFill>
            <p:spPr>
              <a:xfrm>
                <a:off x="2756590" y="2326582"/>
                <a:ext cx="4249328" cy="1603836"/>
              </a:xfrm>
              <a:prstGeom prst="rect">
                <a:avLst/>
              </a:prstGeom>
            </p:spPr>
          </p:pic>
          <p:sp>
            <p:nvSpPr>
              <p:cNvPr id="12" name="Rectangle 11"/>
              <p:cNvSpPr/>
              <p:nvPr/>
            </p:nvSpPr>
            <p:spPr>
              <a:xfrm>
                <a:off x="3501809" y="2700003"/>
                <a:ext cx="2884673" cy="82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400" dirty="0">
                  <a:solidFill>
                    <a:srgbClr val="002060"/>
                  </a:solidFill>
                </a:endParaRPr>
              </a:p>
            </p:txBody>
          </p:sp>
        </p:grpSp>
        <p:sp>
          <p:nvSpPr>
            <p:cNvPr id="29" name="Rectangle 28"/>
            <p:cNvSpPr/>
            <p:nvPr/>
          </p:nvSpPr>
          <p:spPr>
            <a:xfrm>
              <a:off x="3025266" y="1678056"/>
              <a:ext cx="3386114" cy="82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dirty="0" smtClean="0">
                  <a:solidFill>
                    <a:srgbClr val="002060"/>
                  </a:solidFill>
                </a:rPr>
                <a:t>اكتشاف أنواع رجال البيع الصفات التي تميزهم</a:t>
              </a:r>
              <a:endParaRPr lang="ar-EG" sz="2400" dirty="0">
                <a:solidFill>
                  <a:srgbClr val="002060"/>
                </a:solidFill>
              </a:endParaRPr>
            </a:p>
          </p:txBody>
        </p:sp>
      </p:grpSp>
      <p:grpSp>
        <p:nvGrpSpPr>
          <p:cNvPr id="17" name="Group 10"/>
          <p:cNvGrpSpPr/>
          <p:nvPr/>
        </p:nvGrpSpPr>
        <p:grpSpPr>
          <a:xfrm>
            <a:off x="6382919" y="1378815"/>
            <a:ext cx="2839330" cy="2317500"/>
            <a:chOff x="6371312" y="1646730"/>
            <a:chExt cx="2839330" cy="2317500"/>
          </a:xfrm>
        </p:grpSpPr>
        <p:grpSp>
          <p:nvGrpSpPr>
            <p:cNvPr id="20" name="Group 14"/>
            <p:cNvGrpSpPr/>
            <p:nvPr/>
          </p:nvGrpSpPr>
          <p:grpSpPr>
            <a:xfrm>
              <a:off x="6371312" y="1646730"/>
              <a:ext cx="2839330" cy="2317500"/>
              <a:chOff x="6588346" y="2348761"/>
              <a:chExt cx="2839330" cy="2317500"/>
            </a:xfrm>
          </p:grpSpPr>
          <p:pic>
            <p:nvPicPr>
              <p:cNvPr id="9" name="Picture 8"/>
              <p:cNvPicPr>
                <a:picLocks noChangeAspect="1"/>
              </p:cNvPicPr>
              <p:nvPr/>
            </p:nvPicPr>
            <p:blipFill>
              <a:blip r:embed="rId6" cstate="print">
                <a:duotone>
                  <a:schemeClr val="accent5">
                    <a:shade val="45000"/>
                    <a:satMod val="135000"/>
                  </a:schemeClr>
                  <a:prstClr val="white"/>
                </a:duotone>
              </a:blip>
              <a:stretch>
                <a:fillRect/>
              </a:stretch>
            </p:blipFill>
            <p:spPr>
              <a:xfrm>
                <a:off x="6750422" y="2348761"/>
                <a:ext cx="2413139" cy="2317500"/>
              </a:xfrm>
              <a:prstGeom prst="rect">
                <a:avLst/>
              </a:prstGeom>
            </p:spPr>
          </p:pic>
          <p:sp>
            <p:nvSpPr>
              <p:cNvPr id="14" name="Rectangle 13"/>
              <p:cNvSpPr/>
              <p:nvPr/>
            </p:nvSpPr>
            <p:spPr>
              <a:xfrm>
                <a:off x="6588346" y="2995194"/>
                <a:ext cx="2839330" cy="1170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400" dirty="0">
                  <a:solidFill>
                    <a:srgbClr val="002060"/>
                  </a:solidFill>
                </a:endParaRPr>
              </a:p>
            </p:txBody>
          </p:sp>
        </p:grpSp>
        <p:sp>
          <p:nvSpPr>
            <p:cNvPr id="30" name="Rectangle 29"/>
            <p:cNvSpPr/>
            <p:nvPr/>
          </p:nvSpPr>
          <p:spPr>
            <a:xfrm>
              <a:off x="6489123" y="2474899"/>
              <a:ext cx="2579479" cy="82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dirty="0" smtClean="0">
                  <a:solidFill>
                    <a:srgbClr val="002060"/>
                  </a:solidFill>
                </a:rPr>
                <a:t>اكتشاف قنوات وقواعد الاتصال الفعال</a:t>
              </a:r>
              <a:endParaRPr lang="ar-EG" sz="2400" dirty="0">
                <a:solidFill>
                  <a:srgbClr val="002060"/>
                </a:solidFill>
              </a:endParaRPr>
            </a:p>
          </p:txBody>
        </p:sp>
      </p:grpSp>
      <p:grpSp>
        <p:nvGrpSpPr>
          <p:cNvPr id="21" name="Group 32"/>
          <p:cNvGrpSpPr/>
          <p:nvPr/>
        </p:nvGrpSpPr>
        <p:grpSpPr>
          <a:xfrm>
            <a:off x="2385953" y="2752382"/>
            <a:ext cx="3903419" cy="1813849"/>
            <a:chOff x="2385953" y="2752382"/>
            <a:chExt cx="3903419" cy="1813849"/>
          </a:xfrm>
        </p:grpSpPr>
        <p:grpSp>
          <p:nvGrpSpPr>
            <p:cNvPr id="24" name="Group 16"/>
            <p:cNvGrpSpPr/>
            <p:nvPr/>
          </p:nvGrpSpPr>
          <p:grpSpPr>
            <a:xfrm>
              <a:off x="2385953" y="2752382"/>
              <a:ext cx="3903419" cy="1813849"/>
              <a:chOff x="2756590" y="2326581"/>
              <a:chExt cx="4249328" cy="1813849"/>
            </a:xfrm>
          </p:grpSpPr>
          <p:pic>
            <p:nvPicPr>
              <p:cNvPr id="18" name="Picture 17"/>
              <p:cNvPicPr>
                <a:picLocks noChangeAspect="1"/>
              </p:cNvPicPr>
              <p:nvPr/>
            </p:nvPicPr>
            <p:blipFill>
              <a:blip r:embed="rId5" cstate="print"/>
              <a:stretch>
                <a:fillRect/>
              </a:stretch>
            </p:blipFill>
            <p:spPr>
              <a:xfrm>
                <a:off x="2756590" y="2326581"/>
                <a:ext cx="4249328" cy="1813849"/>
              </a:xfrm>
              <a:prstGeom prst="rect">
                <a:avLst/>
              </a:prstGeom>
            </p:spPr>
          </p:pic>
          <p:sp>
            <p:nvSpPr>
              <p:cNvPr id="19" name="Rectangle 18"/>
              <p:cNvSpPr/>
              <p:nvPr/>
            </p:nvSpPr>
            <p:spPr>
              <a:xfrm>
                <a:off x="3519089" y="2648056"/>
                <a:ext cx="3165924" cy="1245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400" dirty="0">
                  <a:solidFill>
                    <a:srgbClr val="002060"/>
                  </a:solidFill>
                </a:endParaRPr>
              </a:p>
            </p:txBody>
          </p:sp>
        </p:grpSp>
        <p:sp>
          <p:nvSpPr>
            <p:cNvPr id="32" name="Rectangle 31"/>
            <p:cNvSpPr/>
            <p:nvPr/>
          </p:nvSpPr>
          <p:spPr>
            <a:xfrm>
              <a:off x="2850777" y="3230140"/>
              <a:ext cx="3242550" cy="82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dirty="0" smtClean="0">
                  <a:solidFill>
                    <a:srgbClr val="002060"/>
                  </a:solidFill>
                </a:rPr>
                <a:t>التغلب على مشاكل الاتصال الفعال بالعملاء</a:t>
              </a:r>
              <a:endParaRPr lang="ar-EG" sz="2400" dirty="0">
                <a:solidFill>
                  <a:srgbClr val="002060"/>
                </a:solidFill>
              </a:endParaRPr>
            </a:p>
          </p:txBody>
        </p:sp>
      </p:grpSp>
      <p:grpSp>
        <p:nvGrpSpPr>
          <p:cNvPr id="27" name="Group 34"/>
          <p:cNvGrpSpPr/>
          <p:nvPr/>
        </p:nvGrpSpPr>
        <p:grpSpPr>
          <a:xfrm>
            <a:off x="5578984" y="3322981"/>
            <a:ext cx="3576917" cy="1684809"/>
            <a:chOff x="5567083" y="3927211"/>
            <a:chExt cx="3576917" cy="1684809"/>
          </a:xfrm>
        </p:grpSpPr>
        <p:grpSp>
          <p:nvGrpSpPr>
            <p:cNvPr id="31" name="Group 20"/>
            <p:cNvGrpSpPr/>
            <p:nvPr/>
          </p:nvGrpSpPr>
          <p:grpSpPr>
            <a:xfrm>
              <a:off x="5567083" y="3927211"/>
              <a:ext cx="3576917" cy="1684809"/>
              <a:chOff x="5163671" y="278462"/>
              <a:chExt cx="3576917" cy="1684809"/>
            </a:xfrm>
          </p:grpSpPr>
          <p:pic>
            <p:nvPicPr>
              <p:cNvPr id="22" name="Picture 21"/>
              <p:cNvPicPr>
                <a:picLocks noChangeAspect="1"/>
              </p:cNvPicPr>
              <p:nvPr/>
            </p:nvPicPr>
            <p:blipFill>
              <a:blip r:embed="rId4" cstate="print">
                <a:duotone>
                  <a:schemeClr val="accent2">
                    <a:shade val="45000"/>
                    <a:satMod val="135000"/>
                  </a:schemeClr>
                  <a:prstClr val="white"/>
                </a:duotone>
              </a:blip>
              <a:stretch>
                <a:fillRect/>
              </a:stretch>
            </p:blipFill>
            <p:spPr>
              <a:xfrm>
                <a:off x="5163671" y="278462"/>
                <a:ext cx="3576917" cy="1684809"/>
              </a:xfrm>
              <a:prstGeom prst="rect">
                <a:avLst/>
              </a:prstGeom>
            </p:spPr>
          </p:pic>
          <p:sp>
            <p:nvSpPr>
              <p:cNvPr id="23" name="Rectangle 22"/>
              <p:cNvSpPr/>
              <p:nvPr/>
            </p:nvSpPr>
            <p:spPr>
              <a:xfrm>
                <a:off x="5631978" y="722636"/>
                <a:ext cx="2758888" cy="82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400" dirty="0">
                  <a:solidFill>
                    <a:srgbClr val="002060"/>
                  </a:solidFill>
                </a:endParaRPr>
              </a:p>
            </p:txBody>
          </p:sp>
        </p:grpSp>
        <p:sp>
          <p:nvSpPr>
            <p:cNvPr id="34" name="Rectangle 33"/>
            <p:cNvSpPr/>
            <p:nvPr/>
          </p:nvSpPr>
          <p:spPr>
            <a:xfrm>
              <a:off x="5727853" y="4419025"/>
              <a:ext cx="3242550" cy="82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dirty="0" smtClean="0">
                  <a:solidFill>
                    <a:srgbClr val="002060"/>
                  </a:solidFill>
                </a:rPr>
                <a:t>التعرف على الطرق الصحيحة للاستماع في الاتصال البيعي</a:t>
              </a:r>
              <a:endParaRPr lang="ar-EG" sz="2400" dirty="0">
                <a:solidFill>
                  <a:srgbClr val="002060"/>
                </a:solidFill>
              </a:endParaRPr>
            </a:p>
          </p:txBody>
        </p:sp>
      </p:grpSp>
      <p:grpSp>
        <p:nvGrpSpPr>
          <p:cNvPr id="33" name="Group 36"/>
          <p:cNvGrpSpPr/>
          <p:nvPr/>
        </p:nvGrpSpPr>
        <p:grpSpPr>
          <a:xfrm>
            <a:off x="2506091" y="4233679"/>
            <a:ext cx="2992500" cy="2295000"/>
            <a:chOff x="2506091" y="4233679"/>
            <a:chExt cx="2992500" cy="2295000"/>
          </a:xfrm>
        </p:grpSpPr>
        <p:grpSp>
          <p:nvGrpSpPr>
            <p:cNvPr id="35" name="Group 19"/>
            <p:cNvGrpSpPr/>
            <p:nvPr/>
          </p:nvGrpSpPr>
          <p:grpSpPr>
            <a:xfrm>
              <a:off x="2506091" y="4233679"/>
              <a:ext cx="2992500" cy="2295000"/>
              <a:chOff x="3121350" y="4792052"/>
              <a:chExt cx="2992500" cy="2295000"/>
            </a:xfrm>
          </p:grpSpPr>
          <p:pic>
            <p:nvPicPr>
              <p:cNvPr id="8" name="Picture 7"/>
              <p:cNvPicPr>
                <a:picLocks noChangeAspect="1"/>
              </p:cNvPicPr>
              <p:nvPr/>
            </p:nvPicPr>
            <p:blipFill>
              <a:blip r:embed="rId7" cstate="print"/>
              <a:stretch>
                <a:fillRect/>
              </a:stretch>
            </p:blipFill>
            <p:spPr>
              <a:xfrm>
                <a:off x="3121350" y="4792052"/>
                <a:ext cx="2992500" cy="2295000"/>
              </a:xfrm>
              <a:prstGeom prst="rect">
                <a:avLst/>
              </a:prstGeom>
            </p:spPr>
          </p:pic>
          <p:sp>
            <p:nvSpPr>
              <p:cNvPr id="16" name="Rectangle 15"/>
              <p:cNvSpPr/>
              <p:nvPr/>
            </p:nvSpPr>
            <p:spPr>
              <a:xfrm>
                <a:off x="3314700" y="5491382"/>
                <a:ext cx="2410099" cy="896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400" dirty="0">
                  <a:solidFill>
                    <a:srgbClr val="002060"/>
                  </a:solidFill>
                </a:endParaRPr>
              </a:p>
            </p:txBody>
          </p:sp>
        </p:grpSp>
        <p:sp>
          <p:nvSpPr>
            <p:cNvPr id="36" name="Rectangle 35"/>
            <p:cNvSpPr/>
            <p:nvPr/>
          </p:nvSpPr>
          <p:spPr>
            <a:xfrm>
              <a:off x="2821218" y="4830208"/>
              <a:ext cx="2166543" cy="1159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dirty="0" smtClean="0">
                  <a:solidFill>
                    <a:srgbClr val="002060"/>
                  </a:solidFill>
                </a:rPr>
                <a:t>اكتشاف مهارات التحدث والطرق الفعالة للعرض</a:t>
              </a:r>
              <a:endParaRPr lang="ar-EG" sz="2400" dirty="0">
                <a:solidFill>
                  <a:srgbClr val="002060"/>
                </a:solidFill>
              </a:endParaRPr>
            </a:p>
          </p:txBody>
        </p:sp>
      </p:grpSp>
      <p:grpSp>
        <p:nvGrpSpPr>
          <p:cNvPr id="37" name="Group 38"/>
          <p:cNvGrpSpPr/>
          <p:nvPr/>
        </p:nvGrpSpPr>
        <p:grpSpPr>
          <a:xfrm>
            <a:off x="5691941" y="4734651"/>
            <a:ext cx="3224456" cy="1505100"/>
            <a:chOff x="5618729" y="5125280"/>
            <a:chExt cx="3224456" cy="1505100"/>
          </a:xfrm>
        </p:grpSpPr>
        <p:grpSp>
          <p:nvGrpSpPr>
            <p:cNvPr id="39" name="Group 23"/>
            <p:cNvGrpSpPr/>
            <p:nvPr/>
          </p:nvGrpSpPr>
          <p:grpSpPr>
            <a:xfrm>
              <a:off x="5618729" y="5125280"/>
              <a:ext cx="3224456" cy="1505100"/>
              <a:chOff x="6396648" y="2931103"/>
              <a:chExt cx="2766913" cy="1735158"/>
            </a:xfrm>
          </p:grpSpPr>
          <p:pic>
            <p:nvPicPr>
              <p:cNvPr id="25" name="Picture 24"/>
              <p:cNvPicPr>
                <a:picLocks noChangeAspect="1"/>
              </p:cNvPicPr>
              <p:nvPr/>
            </p:nvPicPr>
            <p:blipFill>
              <a:blip r:embed="rId6" cstate="print">
                <a:duotone>
                  <a:schemeClr val="accent5">
                    <a:shade val="45000"/>
                    <a:satMod val="135000"/>
                  </a:schemeClr>
                  <a:prstClr val="white"/>
                </a:duotone>
              </a:blip>
              <a:stretch>
                <a:fillRect/>
              </a:stretch>
            </p:blipFill>
            <p:spPr>
              <a:xfrm>
                <a:off x="6396648" y="2931103"/>
                <a:ext cx="2766913" cy="1735158"/>
              </a:xfrm>
              <a:prstGeom prst="rect">
                <a:avLst/>
              </a:prstGeom>
            </p:spPr>
          </p:pic>
          <p:sp>
            <p:nvSpPr>
              <p:cNvPr id="26" name="Rectangle 25"/>
              <p:cNvSpPr/>
              <p:nvPr/>
            </p:nvSpPr>
            <p:spPr>
              <a:xfrm>
                <a:off x="6640045" y="3285813"/>
                <a:ext cx="2388710" cy="896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400" dirty="0">
                  <a:solidFill>
                    <a:srgbClr val="002060"/>
                  </a:solidFill>
                </a:endParaRPr>
              </a:p>
            </p:txBody>
          </p:sp>
        </p:grpSp>
        <p:sp>
          <p:nvSpPr>
            <p:cNvPr id="38" name="Rectangle 37"/>
            <p:cNvSpPr/>
            <p:nvPr/>
          </p:nvSpPr>
          <p:spPr>
            <a:xfrm>
              <a:off x="5994590" y="5280765"/>
              <a:ext cx="2437809" cy="1159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dirty="0" smtClean="0">
                  <a:solidFill>
                    <a:srgbClr val="002060"/>
                  </a:solidFill>
                </a:rPr>
                <a:t>اكتساب مهارات التعامل مع اعتراضات العملاء</a:t>
              </a:r>
              <a:endParaRPr lang="ar-EG" sz="2400" dirty="0">
                <a:solidFill>
                  <a:srgbClr val="002060"/>
                </a:solidFill>
              </a:endParaRPr>
            </a:p>
          </p:txBody>
        </p:sp>
      </p:grpSp>
    </p:spTree>
    <p:extLst>
      <p:ext uri="{BB962C8B-B14F-4D97-AF65-F5344CB8AC3E}">
        <p14:creationId xmlns:p14="http://schemas.microsoft.com/office/powerpoint/2010/main" xmlns="" val="26478233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6078" y="932663"/>
            <a:ext cx="3834426" cy="1300551"/>
          </a:xfrm>
          <a:prstGeom prst="rect">
            <a:avLst/>
          </a:prstGeom>
          <a:noFill/>
        </p:spPr>
        <p:txBody>
          <a:bodyPr spcFirstLastPara="1" wrap="none" lIns="68580" tIns="34290" rIns="68580" bIns="34290" numCol="1">
            <a:prstTxWarp prst="textArchUp">
              <a:avLst>
                <a:gd name="adj" fmla="val 10500468"/>
              </a:avLst>
            </a:prstTxWarp>
            <a:spAutoFit/>
          </a:bodyPr>
          <a:lstStyle/>
          <a:p>
            <a:pPr algn="ctr"/>
            <a:r>
              <a:rPr lang="ar-EG" sz="6000" b="1" dirty="0">
                <a:ln w="22225">
                  <a:solidFill>
                    <a:schemeClr val="accent2"/>
                  </a:solidFill>
                  <a:prstDash val="solid"/>
                </a:ln>
                <a:solidFill>
                  <a:schemeClr val="accent2">
                    <a:lumMod val="40000"/>
                    <a:lumOff val="60000"/>
                  </a:schemeClr>
                </a:solidFill>
              </a:rPr>
              <a:t>لنبدأ البرنامج</a:t>
            </a:r>
            <a:endParaRPr lang="en-US" sz="6000" b="1" dirty="0">
              <a:ln w="22225">
                <a:solidFill>
                  <a:schemeClr val="accent2"/>
                </a:solidFill>
                <a:prstDash val="solid"/>
              </a:ln>
              <a:solidFill>
                <a:schemeClr val="accent2">
                  <a:lumMod val="40000"/>
                  <a:lumOff val="60000"/>
                </a:schemeClr>
              </a:solidFill>
            </a:endParaRPr>
          </a:p>
        </p:txBody>
      </p:sp>
      <p:grpSp>
        <p:nvGrpSpPr>
          <p:cNvPr id="3" name="Group 6"/>
          <p:cNvGrpSpPr/>
          <p:nvPr/>
        </p:nvGrpSpPr>
        <p:grpSpPr>
          <a:xfrm>
            <a:off x="1448907" y="1582939"/>
            <a:ext cx="6192180" cy="4885095"/>
            <a:chOff x="2411760" y="931728"/>
            <a:chExt cx="5040560" cy="5940080"/>
          </a:xfrm>
        </p:grpSpPr>
        <p:pic>
          <p:nvPicPr>
            <p:cNvPr id="6" name="Picture 5"/>
            <p:cNvPicPr>
              <a:picLocks noChangeAspect="1"/>
            </p:cNvPicPr>
            <p:nvPr/>
          </p:nvPicPr>
          <p:blipFill>
            <a:blip r:embed="rId2" cstate="print"/>
            <a:stretch>
              <a:fillRect/>
            </a:stretch>
          </p:blipFill>
          <p:spPr>
            <a:xfrm>
              <a:off x="2411760" y="931728"/>
              <a:ext cx="5040560" cy="5940080"/>
            </a:xfrm>
            <a:prstGeom prst="rect">
              <a:avLst/>
            </a:prstGeom>
          </p:spPr>
        </p:pic>
        <p:pic>
          <p:nvPicPr>
            <p:cNvPr id="3076" name="Picture 4" descr="http://admin.travelmole.com/images/stories/2009/images/letsgo(1).jpg"/>
            <p:cNvPicPr>
              <a:picLocks noChangeAspect="1" noChangeArrowheads="1"/>
            </p:cNvPicPr>
            <p:nvPr/>
          </p:nvPicPr>
          <p:blipFill>
            <a:blip r:embed="rId3" cstate="print">
              <a:clrChange>
                <a:clrFrom>
                  <a:srgbClr val="FDFDFD"/>
                </a:clrFrom>
                <a:clrTo>
                  <a:srgbClr val="FDFDFD">
                    <a:alpha val="0"/>
                  </a:srgbClr>
                </a:clrTo>
              </a:clrChange>
              <a:duotone>
                <a:schemeClr val="accent5">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771800" y="2996952"/>
              <a:ext cx="4320480" cy="102437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 name="Slide Number Placeholder 3"/>
          <p:cNvSpPr>
            <a:spLocks noGrp="1"/>
          </p:cNvSpPr>
          <p:nvPr>
            <p:ph type="sldNum" sz="quarter" idx="12"/>
          </p:nvPr>
        </p:nvSpPr>
        <p:spPr/>
        <p:txBody>
          <a:bodyPr/>
          <a:lstStyle/>
          <a:p>
            <a:fld id="{8EE79F39-E3F1-4384-8425-D69818DE6729}" type="slidenum">
              <a:rPr lang="ar-EG" smtClean="0"/>
              <a:pPr/>
              <a:t>5</a:t>
            </a:fld>
            <a:endParaRPr lang="ar-EG"/>
          </a:p>
        </p:txBody>
      </p:sp>
    </p:spTree>
    <p:extLst>
      <p:ext uri="{BB962C8B-B14F-4D97-AF65-F5344CB8AC3E}">
        <p14:creationId xmlns:p14="http://schemas.microsoft.com/office/powerpoint/2010/main" xmlns="" val="256058754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EG" dirty="0" smtClean="0"/>
              <a:t/>
            </a:r>
            <a:br>
              <a:rPr lang="ar-EG" dirty="0" smtClean="0"/>
            </a:br>
            <a:endParaRPr lang="ar-EG" dirty="0"/>
          </a:p>
        </p:txBody>
      </p:sp>
      <p:sp>
        <p:nvSpPr>
          <p:cNvPr id="4" name="Slide Number Placeholder 3"/>
          <p:cNvSpPr>
            <a:spLocks noGrp="1"/>
          </p:cNvSpPr>
          <p:nvPr>
            <p:ph type="sldNum" sz="quarter" idx="12"/>
          </p:nvPr>
        </p:nvSpPr>
        <p:spPr/>
        <p:txBody>
          <a:bodyPr/>
          <a:lstStyle/>
          <a:p>
            <a:fld id="{20E3F912-C3A3-4CBE-99B2-FB41D6A4527E}" type="slidenum">
              <a:rPr lang="ar-EG" smtClean="0">
                <a:solidFill>
                  <a:prstClr val="black">
                    <a:tint val="75000"/>
                  </a:prstClr>
                </a:solidFill>
              </a:rPr>
              <a:pPr/>
              <a:t>6</a:t>
            </a:fld>
            <a:endParaRPr lang="ar-EG">
              <a:solidFill>
                <a:prstClr val="black">
                  <a:tint val="75000"/>
                </a:prstClr>
              </a:solidFill>
            </a:endParaRPr>
          </a:p>
        </p:txBody>
      </p:sp>
      <p:grpSp>
        <p:nvGrpSpPr>
          <p:cNvPr id="3" name="Group 6"/>
          <p:cNvGrpSpPr/>
          <p:nvPr/>
        </p:nvGrpSpPr>
        <p:grpSpPr>
          <a:xfrm>
            <a:off x="797093" y="1506071"/>
            <a:ext cx="7549813" cy="4366186"/>
            <a:chOff x="797093" y="1990165"/>
            <a:chExt cx="7549813" cy="4366186"/>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7093" y="1990165"/>
              <a:ext cx="7549813" cy="4366186"/>
            </a:xfrm>
            <a:prstGeom prst="rect">
              <a:avLst/>
            </a:prstGeom>
          </p:spPr>
        </p:pic>
        <p:sp>
          <p:nvSpPr>
            <p:cNvPr id="6" name="Rounded Rectangle 5"/>
            <p:cNvSpPr/>
            <p:nvPr/>
          </p:nvSpPr>
          <p:spPr>
            <a:xfrm rot="20693015">
              <a:off x="3493086" y="3023054"/>
              <a:ext cx="4467037" cy="1167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smtClean="0">
                  <a:solidFill>
                    <a:srgbClr val="C00000"/>
                  </a:solidFill>
                </a:rPr>
                <a:t>الوحدة التدريبية الأولى </a:t>
              </a:r>
              <a:r>
                <a:rPr lang="ar-EG" sz="2800" dirty="0" smtClean="0"/>
                <a:t/>
              </a:r>
              <a:br>
                <a:rPr lang="ar-EG" sz="2800" dirty="0" smtClean="0"/>
              </a:br>
              <a:r>
                <a:rPr lang="ar-EG" sz="3200" b="1" dirty="0" smtClean="0">
                  <a:solidFill>
                    <a:srgbClr val="FF0000"/>
                  </a:solidFill>
                </a:rPr>
                <a:t>البيع أهميته والقائمون عليه</a:t>
              </a:r>
              <a:endParaRPr lang="ar-EG" sz="3200" b="1" dirty="0">
                <a:solidFill>
                  <a:srgbClr val="FF0000"/>
                </a:solidFill>
              </a:endParaRPr>
            </a:p>
          </p:txBody>
        </p:sp>
      </p:grpSp>
    </p:spTree>
    <p:extLst>
      <p:ext uri="{BB962C8B-B14F-4D97-AF65-F5344CB8AC3E}">
        <p14:creationId xmlns:p14="http://schemas.microsoft.com/office/powerpoint/2010/main" xmlns="" val="1628918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6858000"/>
            <a:chOff x="0" y="0"/>
            <a:chExt cx="9144000" cy="685800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4679575" y="2378018"/>
              <a:ext cx="3186953" cy="1779235"/>
            </a:xfrm>
            <a:prstGeom prst="rect">
              <a:avLst/>
            </a:prstGeom>
            <a:noFill/>
          </p:spPr>
          <p:txBody>
            <a:bodyPr wrap="square" rtlCol="1">
              <a:prstTxWarp prst="textPlain">
                <a:avLst/>
              </a:prstTxWarp>
              <a:spAutoFit/>
            </a:bodyPr>
            <a:lstStyle/>
            <a:p>
              <a:pPr algn="ctr"/>
              <a:r>
                <a:rPr lang="ar-SA" sz="2800" b="1" dirty="0">
                  <a:ln w="12700">
                    <a:solidFill>
                      <a:srgbClr val="00B050"/>
                    </a:solidFill>
                    <a:prstDash val="solid"/>
                  </a:ln>
                  <a:solidFill>
                    <a:srgbClr val="00B050"/>
                  </a:solidFill>
                  <a:effectLst>
                    <a:outerShdw dist="38100" dir="2640000" algn="bl" rotWithShape="0">
                      <a:schemeClr val="tx2">
                        <a:lumMod val="75000"/>
                      </a:schemeClr>
                    </a:outerShdw>
                  </a:effectLst>
                  <a:cs typeface="+mj-cs"/>
                </a:rPr>
                <a:t>عملية البيع </a:t>
              </a:r>
              <a:r>
                <a:rPr lang="ar-SA" sz="2800" b="1" dirty="0" smtClean="0">
                  <a:ln w="12700">
                    <a:solidFill>
                      <a:srgbClr val="00B050"/>
                    </a:solidFill>
                    <a:prstDash val="solid"/>
                  </a:ln>
                  <a:solidFill>
                    <a:srgbClr val="00B050"/>
                  </a:solidFill>
                  <a:effectLst>
                    <a:outerShdw dist="38100" dir="2640000" algn="bl" rotWithShape="0">
                      <a:schemeClr val="tx2">
                        <a:lumMod val="75000"/>
                      </a:schemeClr>
                    </a:outerShdw>
                  </a:effectLst>
                  <a:cs typeface="+mj-cs"/>
                </a:rPr>
                <a:t/>
              </a:r>
              <a:br>
                <a:rPr lang="ar-SA" sz="2800" b="1" dirty="0" smtClean="0">
                  <a:ln w="12700">
                    <a:solidFill>
                      <a:srgbClr val="00B050"/>
                    </a:solidFill>
                    <a:prstDash val="solid"/>
                  </a:ln>
                  <a:solidFill>
                    <a:srgbClr val="00B050"/>
                  </a:solidFill>
                  <a:effectLst>
                    <a:outerShdw dist="38100" dir="2640000" algn="bl" rotWithShape="0">
                      <a:schemeClr val="tx2">
                        <a:lumMod val="75000"/>
                      </a:schemeClr>
                    </a:outerShdw>
                  </a:effectLst>
                  <a:cs typeface="+mj-cs"/>
                </a:rPr>
              </a:br>
              <a:r>
                <a:rPr lang="ar-SA" sz="2800" b="1" dirty="0" smtClean="0">
                  <a:ln w="12700">
                    <a:solidFill>
                      <a:srgbClr val="00B050"/>
                    </a:solidFill>
                    <a:prstDash val="solid"/>
                  </a:ln>
                  <a:solidFill>
                    <a:srgbClr val="00B050"/>
                  </a:solidFill>
                  <a:effectLst>
                    <a:outerShdw dist="38100" dir="2640000" algn="bl" rotWithShape="0">
                      <a:schemeClr val="tx2">
                        <a:lumMod val="75000"/>
                      </a:schemeClr>
                    </a:outerShdw>
                  </a:effectLst>
                  <a:cs typeface="+mj-cs"/>
                </a:rPr>
                <a:t>فكرة </a:t>
              </a:r>
              <a:r>
                <a:rPr lang="ar-SA" sz="2800" b="1" dirty="0">
                  <a:ln w="12700">
                    <a:solidFill>
                      <a:srgbClr val="00B050"/>
                    </a:solidFill>
                    <a:prstDash val="solid"/>
                  </a:ln>
                  <a:solidFill>
                    <a:srgbClr val="00B050"/>
                  </a:solidFill>
                  <a:effectLst>
                    <a:outerShdw dist="38100" dir="2640000" algn="bl" rotWithShape="0">
                      <a:schemeClr val="tx2">
                        <a:lumMod val="75000"/>
                      </a:schemeClr>
                    </a:outerShdw>
                  </a:effectLst>
                  <a:cs typeface="+mj-cs"/>
                </a:rPr>
                <a:t>وقدرة </a:t>
              </a:r>
              <a:r>
                <a:rPr lang="ar-SA" sz="2800" b="1" dirty="0" smtClean="0">
                  <a:ln w="12700">
                    <a:solidFill>
                      <a:srgbClr val="00B050"/>
                    </a:solidFill>
                    <a:prstDash val="solid"/>
                  </a:ln>
                  <a:solidFill>
                    <a:srgbClr val="00B050"/>
                  </a:solidFill>
                  <a:effectLst>
                    <a:outerShdw dist="38100" dir="2640000" algn="bl" rotWithShape="0">
                      <a:schemeClr val="tx2">
                        <a:lumMod val="75000"/>
                      </a:schemeClr>
                    </a:outerShdw>
                  </a:effectLst>
                  <a:cs typeface="+mj-cs"/>
                </a:rPr>
                <a:t>وفن</a:t>
              </a:r>
              <a:endParaRPr lang="en-US" sz="2800" b="1" dirty="0">
                <a:ln w="12700">
                  <a:solidFill>
                    <a:srgbClr val="00B050"/>
                  </a:solidFill>
                  <a:prstDash val="solid"/>
                </a:ln>
                <a:solidFill>
                  <a:srgbClr val="00B050"/>
                </a:solidFill>
                <a:effectLst>
                  <a:outerShdw dist="38100" dir="2640000" algn="bl" rotWithShape="0">
                    <a:schemeClr val="tx2">
                      <a:lumMod val="75000"/>
                    </a:schemeClr>
                  </a:outerShdw>
                </a:effectLst>
                <a:cs typeface="+mj-cs"/>
              </a:endParaRPr>
            </a:p>
          </p:txBody>
        </p:sp>
      </p:grpSp>
    </p:spTree>
    <p:extLst>
      <p:ext uri="{BB962C8B-B14F-4D97-AF65-F5344CB8AC3E}">
        <p14:creationId xmlns:p14="http://schemas.microsoft.com/office/powerpoint/2010/main" xmlns="" val="2756682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70261" y="-218280"/>
            <a:ext cx="7949303" cy="4023797"/>
            <a:chOff x="468555" y="-298962"/>
            <a:chExt cx="7949303" cy="4978538"/>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8555" y="-298962"/>
              <a:ext cx="7949303" cy="4978538"/>
            </a:xfrm>
            <a:prstGeom prst="rect">
              <a:avLst/>
            </a:prstGeom>
          </p:spPr>
        </p:pic>
        <p:sp>
          <p:nvSpPr>
            <p:cNvPr id="3" name="Rectangle 2"/>
            <p:cNvSpPr/>
            <p:nvPr/>
          </p:nvSpPr>
          <p:spPr>
            <a:xfrm rot="21072679">
              <a:off x="1331060" y="1794211"/>
              <a:ext cx="6669741" cy="1609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dirty="0"/>
                <a:t>كل منا يحمل في داخله بائع .. فهو يمارس العملية البيعية في كل تعامل .. ليس فقط عندما يقدم عمله للآخرين .. بل يمتد ذلك عندما يسأل الموظف رئيسه عن بعض المزايا الإضافية </a:t>
              </a:r>
            </a:p>
          </p:txBody>
        </p:sp>
      </p:grpSp>
      <p:grpSp>
        <p:nvGrpSpPr>
          <p:cNvPr id="5" name="Group 11"/>
          <p:cNvGrpSpPr/>
          <p:nvPr/>
        </p:nvGrpSpPr>
        <p:grpSpPr>
          <a:xfrm>
            <a:off x="460785" y="2435261"/>
            <a:ext cx="8368254" cy="4060986"/>
            <a:chOff x="460785" y="2435261"/>
            <a:chExt cx="8368254" cy="4060986"/>
          </a:xfrm>
        </p:grpSpPr>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0785" y="2435261"/>
              <a:ext cx="8368254" cy="4060986"/>
            </a:xfrm>
            <a:prstGeom prst="rect">
              <a:avLst/>
            </a:prstGeom>
          </p:spPr>
        </p:pic>
        <p:sp>
          <p:nvSpPr>
            <p:cNvPr id="10" name="Rectangle 9"/>
            <p:cNvSpPr/>
            <p:nvPr/>
          </p:nvSpPr>
          <p:spPr>
            <a:xfrm rot="21278195">
              <a:off x="1123170" y="3667854"/>
              <a:ext cx="7354460" cy="159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dirty="0"/>
                <a:t>والبائع هو أحد الدعامات الأساسية للمجتمع . فهو وسيلة تحقيق إشباع للآخرين .. وهو مفتاح الإنتاجية والربحية لمنشآت الأعمال .. ومفتاح العلاقة الطيبة مع المؤسسات الآخرى وجماهير التعامل </a:t>
              </a:r>
            </a:p>
          </p:txBody>
        </p:sp>
      </p:grpSp>
    </p:spTree>
    <p:extLst>
      <p:ext uri="{BB962C8B-B14F-4D97-AF65-F5344CB8AC3E}">
        <p14:creationId xmlns:p14="http://schemas.microsoft.com/office/powerpoint/2010/main" xmlns="" val="23926764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6858000"/>
            <a:chOff x="0" y="0"/>
            <a:chExt cx="9144000" cy="685800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4679575" y="2378018"/>
              <a:ext cx="3348319" cy="1779235"/>
            </a:xfrm>
            <a:prstGeom prst="rect">
              <a:avLst/>
            </a:prstGeom>
            <a:noFill/>
          </p:spPr>
          <p:txBody>
            <a:bodyPr wrap="square" rtlCol="1">
              <a:prstTxWarp prst="textPlain">
                <a:avLst/>
              </a:prstTxWarp>
              <a:spAutoFit/>
            </a:bodyPr>
            <a:lstStyle/>
            <a:p>
              <a:pPr algn="ctr"/>
              <a:r>
                <a:rPr lang="ar-SA" sz="2800" b="1" dirty="0" smtClean="0">
                  <a:ln w="12700">
                    <a:solidFill>
                      <a:srgbClr val="00B050"/>
                    </a:solidFill>
                    <a:prstDash val="solid"/>
                  </a:ln>
                  <a:solidFill>
                    <a:srgbClr val="00B050"/>
                  </a:solidFill>
                  <a:effectLst>
                    <a:outerShdw dist="38100" dir="2640000" algn="bl" rotWithShape="0">
                      <a:schemeClr val="tx2">
                        <a:lumMod val="75000"/>
                      </a:schemeClr>
                    </a:outerShdw>
                  </a:effectLst>
                  <a:cs typeface="+mj-cs"/>
                </a:rPr>
                <a:t>أنواع</a:t>
              </a:r>
              <a:br>
                <a:rPr lang="ar-SA" sz="2800" b="1" dirty="0" smtClean="0">
                  <a:ln w="12700">
                    <a:solidFill>
                      <a:srgbClr val="00B050"/>
                    </a:solidFill>
                    <a:prstDash val="solid"/>
                  </a:ln>
                  <a:solidFill>
                    <a:srgbClr val="00B050"/>
                  </a:solidFill>
                  <a:effectLst>
                    <a:outerShdw dist="38100" dir="2640000" algn="bl" rotWithShape="0">
                      <a:schemeClr val="tx2">
                        <a:lumMod val="75000"/>
                      </a:schemeClr>
                    </a:outerShdw>
                  </a:effectLst>
                  <a:cs typeface="+mj-cs"/>
                </a:rPr>
              </a:br>
              <a:r>
                <a:rPr lang="ar-SA" sz="2800" b="1" dirty="0" smtClean="0">
                  <a:ln w="12700">
                    <a:solidFill>
                      <a:srgbClr val="00B050"/>
                    </a:solidFill>
                    <a:prstDash val="solid"/>
                  </a:ln>
                  <a:solidFill>
                    <a:srgbClr val="00B050"/>
                  </a:solidFill>
                  <a:effectLst>
                    <a:outerShdw dist="38100" dir="2640000" algn="bl" rotWithShape="0">
                      <a:schemeClr val="tx2">
                        <a:lumMod val="75000"/>
                      </a:schemeClr>
                    </a:outerShdw>
                  </a:effectLst>
                  <a:cs typeface="+mj-cs"/>
                </a:rPr>
                <a:t> </a:t>
              </a:r>
              <a:r>
                <a:rPr lang="ar-SA" sz="2800" b="1" dirty="0">
                  <a:ln w="12700">
                    <a:solidFill>
                      <a:srgbClr val="00B050"/>
                    </a:solidFill>
                    <a:prstDash val="solid"/>
                  </a:ln>
                  <a:solidFill>
                    <a:srgbClr val="00B050"/>
                  </a:solidFill>
                  <a:effectLst>
                    <a:outerShdw dist="38100" dir="2640000" algn="bl" rotWithShape="0">
                      <a:schemeClr val="tx2">
                        <a:lumMod val="75000"/>
                      </a:schemeClr>
                    </a:outerShdw>
                  </a:effectLst>
                  <a:cs typeface="+mj-cs"/>
                </a:rPr>
                <a:t>رجال البيع </a:t>
              </a:r>
              <a:endParaRPr lang="en-US" sz="2800" b="1" dirty="0">
                <a:ln w="12700">
                  <a:solidFill>
                    <a:srgbClr val="00B050"/>
                  </a:solidFill>
                  <a:prstDash val="solid"/>
                </a:ln>
                <a:solidFill>
                  <a:srgbClr val="00B050"/>
                </a:solidFill>
                <a:effectLst>
                  <a:outerShdw dist="38100" dir="2640000" algn="bl" rotWithShape="0">
                    <a:schemeClr val="tx2">
                      <a:lumMod val="75000"/>
                    </a:schemeClr>
                  </a:outerShdw>
                </a:effectLst>
                <a:cs typeface="+mj-cs"/>
              </a:endParaRPr>
            </a:p>
          </p:txBody>
        </p:sp>
      </p:grpSp>
    </p:spTree>
    <p:extLst>
      <p:ext uri="{BB962C8B-B14F-4D97-AF65-F5344CB8AC3E}">
        <p14:creationId xmlns:p14="http://schemas.microsoft.com/office/powerpoint/2010/main" xmlns="" val="4025954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204</Words>
  <Application>Microsoft Office PowerPoint</Application>
  <PresentationFormat>عرض على الشاشة (3:4)‏</PresentationFormat>
  <Paragraphs>35</Paragraphs>
  <Slides>9</Slides>
  <Notes>0</Notes>
  <HiddenSlides>0</HiddenSlides>
  <MMClips>0</MMClips>
  <ScaleCrop>false</ScaleCrop>
  <HeadingPairs>
    <vt:vector size="4" baseType="variant">
      <vt:variant>
        <vt:lpstr>سمة</vt:lpstr>
      </vt:variant>
      <vt:variant>
        <vt:i4>1</vt:i4>
      </vt:variant>
      <vt:variant>
        <vt:lpstr>عناوين الشرائح</vt:lpstr>
      </vt:variant>
      <vt:variant>
        <vt:i4>9</vt:i4>
      </vt:variant>
    </vt:vector>
  </HeadingPairs>
  <TitlesOfParts>
    <vt:vector size="10" baseType="lpstr">
      <vt:lpstr>سمة Office</vt:lpstr>
      <vt:lpstr>الشريحة 1</vt:lpstr>
      <vt:lpstr>الشريحة 2</vt:lpstr>
      <vt:lpstr>الشريحة 3</vt:lpstr>
      <vt:lpstr>الشريحة 4</vt:lpstr>
      <vt:lpstr>الشريحة 5</vt:lpstr>
      <vt:lpstr> </vt:lpstr>
      <vt:lpstr>الشريحة 7</vt:lpstr>
      <vt:lpstr>الشريحة 8</vt:lpstr>
      <vt:lpstr>الشريحة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mr</dc:creator>
  <cp:lastModifiedBy>mr</cp:lastModifiedBy>
  <cp:revision>1</cp:revision>
  <dcterms:created xsi:type="dcterms:W3CDTF">2018-12-29T17:31:41Z</dcterms:created>
  <dcterms:modified xsi:type="dcterms:W3CDTF">2018-12-29T17:32:28Z</dcterms:modified>
</cp:coreProperties>
</file>