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9C3C9-8704-42BE-A15E-6F5CB9C8D9D6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6C470E63-D16B-4055-BF46-F2B28C79D599}">
      <dgm:prSet phldrT="[Text]"/>
      <dgm:spPr>
        <a:xfrm>
          <a:off x="2981957" y="1850"/>
          <a:ext cx="1865634" cy="93281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EG" b="1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مقدمة في التخطيط التشغيلى </a:t>
          </a:r>
          <a:endParaRPr lang="ar-EG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C36D21D1-61C4-4164-BD28-53D3825A87D7}" type="parTrans" cxnId="{7840D382-1137-4630-B636-D0549622E364}">
      <dgm:prSet/>
      <dgm:spPr/>
      <dgm:t>
        <a:bodyPr/>
        <a:lstStyle/>
        <a:p>
          <a:pPr rtl="1"/>
          <a:endParaRPr lang="ar-EG"/>
        </a:p>
      </dgm:t>
    </dgm:pt>
    <dgm:pt modelId="{DA4A9B6F-D79F-4EFE-A692-18636072C4FF}" type="sibTrans" cxnId="{7840D382-1137-4630-B636-D0549622E364}">
      <dgm:prSet/>
      <dgm:spPr>
        <a:xfrm>
          <a:off x="1452335" y="-4255"/>
          <a:ext cx="4924878" cy="4924878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EG"/>
        </a:p>
      </dgm:t>
    </dgm:pt>
    <dgm:pt modelId="{E399C99B-5A3D-4412-8946-356D16F04785}">
      <dgm:prSet phldrT="[Text]"/>
      <dgm:spPr>
        <a:xfrm>
          <a:off x="4712209" y="1000811"/>
          <a:ext cx="1865634" cy="93281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EG" b="1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الفرق بين التخطيط الاستراتيجى والتشغيلى </a:t>
          </a:r>
          <a:endParaRPr lang="ar-EG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529611AE-06E7-4C0F-9EAC-BBFCF9043A0D}" type="parTrans" cxnId="{E7818FD6-4393-4F23-8EED-72B2BF4A78A3}">
      <dgm:prSet/>
      <dgm:spPr/>
      <dgm:t>
        <a:bodyPr/>
        <a:lstStyle/>
        <a:p>
          <a:pPr rtl="1"/>
          <a:endParaRPr lang="ar-EG"/>
        </a:p>
      </dgm:t>
    </dgm:pt>
    <dgm:pt modelId="{D33BE057-DE95-4A12-A0C1-134A05B0096F}" type="sibTrans" cxnId="{E7818FD6-4393-4F23-8EED-72B2BF4A78A3}">
      <dgm:prSet/>
      <dgm:spPr/>
      <dgm:t>
        <a:bodyPr/>
        <a:lstStyle/>
        <a:p>
          <a:pPr rtl="1"/>
          <a:endParaRPr lang="ar-EG"/>
        </a:p>
      </dgm:t>
    </dgm:pt>
    <dgm:pt modelId="{792F1B1B-658E-40B1-85CA-DE2ED76DB337}">
      <dgm:prSet phldrT="[Text]"/>
      <dgm:spPr>
        <a:xfrm>
          <a:off x="4712209" y="2998733"/>
          <a:ext cx="1865634" cy="932817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EG" b="1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المزايا الرئيسة للقادة التشغيليين</a:t>
          </a:r>
          <a:endParaRPr lang="ar-EG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DBAE01F1-A8C4-47C8-B4CE-19650975B96C}" type="parTrans" cxnId="{E9D4FBC7-E6BC-4420-B9B0-399DD265C8DE}">
      <dgm:prSet/>
      <dgm:spPr/>
      <dgm:t>
        <a:bodyPr/>
        <a:lstStyle/>
        <a:p>
          <a:pPr rtl="1"/>
          <a:endParaRPr lang="ar-EG"/>
        </a:p>
      </dgm:t>
    </dgm:pt>
    <dgm:pt modelId="{CCF0BB92-99B2-4872-A2F4-7442020CE3CC}" type="sibTrans" cxnId="{E9D4FBC7-E6BC-4420-B9B0-399DD265C8DE}">
      <dgm:prSet/>
      <dgm:spPr/>
      <dgm:t>
        <a:bodyPr/>
        <a:lstStyle/>
        <a:p>
          <a:pPr rtl="1"/>
          <a:endParaRPr lang="ar-EG"/>
        </a:p>
      </dgm:t>
    </dgm:pt>
    <dgm:pt modelId="{BD01EBE7-8110-436A-AE10-5BB90392CC23}">
      <dgm:prSet phldrT="[Text]"/>
      <dgm:spPr>
        <a:xfrm>
          <a:off x="2981957" y="3997695"/>
          <a:ext cx="1865634" cy="932817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EG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تقييم الآداء سوات</a:t>
          </a:r>
          <a:endParaRPr lang="ar-EG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9A634247-215B-426A-A502-1F53D2C7E7BE}" type="parTrans" cxnId="{44BCF28A-5502-4E02-AA98-3154F3686778}">
      <dgm:prSet/>
      <dgm:spPr/>
      <dgm:t>
        <a:bodyPr/>
        <a:lstStyle/>
        <a:p>
          <a:pPr rtl="1"/>
          <a:endParaRPr lang="ar-EG"/>
        </a:p>
      </dgm:t>
    </dgm:pt>
    <dgm:pt modelId="{2805BBD3-D4C4-4B31-ABA8-A232B0BC0225}" type="sibTrans" cxnId="{44BCF28A-5502-4E02-AA98-3154F3686778}">
      <dgm:prSet/>
      <dgm:spPr/>
      <dgm:t>
        <a:bodyPr/>
        <a:lstStyle/>
        <a:p>
          <a:pPr rtl="1"/>
          <a:endParaRPr lang="ar-EG"/>
        </a:p>
      </dgm:t>
    </dgm:pt>
    <dgm:pt modelId="{31FDFC32-A61E-486A-B54E-1A8D7BEA3F34}">
      <dgm:prSet phldrT="[Text]"/>
      <dgm:spPr>
        <a:xfrm>
          <a:off x="1251705" y="2998733"/>
          <a:ext cx="1865634" cy="932817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EG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نماذج أعداد خطة تشغيلية</a:t>
          </a:r>
          <a:endParaRPr lang="ar-EG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A24D080E-F16F-4AE2-B7AA-339183C31E1F}" type="parTrans" cxnId="{9BBC9953-8595-456C-A0AD-021D82789ECF}">
      <dgm:prSet/>
      <dgm:spPr/>
      <dgm:t>
        <a:bodyPr/>
        <a:lstStyle/>
        <a:p>
          <a:pPr rtl="1"/>
          <a:endParaRPr lang="ar-EG"/>
        </a:p>
      </dgm:t>
    </dgm:pt>
    <dgm:pt modelId="{0DE78BF2-2991-40A6-AEDA-3105CDD7B41D}" type="sibTrans" cxnId="{9BBC9953-8595-456C-A0AD-021D82789ECF}">
      <dgm:prSet/>
      <dgm:spPr/>
      <dgm:t>
        <a:bodyPr/>
        <a:lstStyle/>
        <a:p>
          <a:pPr rtl="1"/>
          <a:endParaRPr lang="ar-EG"/>
        </a:p>
      </dgm:t>
    </dgm:pt>
    <dgm:pt modelId="{CD67DADF-0B4A-4BA6-AFC4-6D45BC996B5E}" type="pres">
      <dgm:prSet presAssocID="{6DC9C3C9-8704-42BE-A15E-6F5CB9C8D9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DD2A8BC-E064-4763-B9A6-715F75D1E68B}" type="pres">
      <dgm:prSet presAssocID="{6DC9C3C9-8704-42BE-A15E-6F5CB9C8D9D6}" presName="cycle" presStyleCnt="0"/>
      <dgm:spPr/>
      <dgm:t>
        <a:bodyPr/>
        <a:lstStyle/>
        <a:p>
          <a:pPr rtl="1"/>
          <a:endParaRPr lang="ar-EG"/>
        </a:p>
      </dgm:t>
    </dgm:pt>
    <dgm:pt modelId="{EB4A9B0C-089C-4575-B887-A19CA6ACDF3C}" type="pres">
      <dgm:prSet presAssocID="{6C470E63-D16B-4055-BF46-F2B28C79D599}" presName="nodeFirs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93123CD0-FF3C-4C6F-A113-E71E7C066AFC}" type="pres">
      <dgm:prSet presAssocID="{DA4A9B6F-D79F-4EFE-A692-18636072C4FF}" presName="sibTransFirstNode" presStyleLbl="bgShp" presStyleIdx="0" presStyleCnt="1"/>
      <dgm:spPr>
        <a:prstGeom prst="circularArrow">
          <a:avLst>
            <a:gd name="adj1" fmla="val 5274"/>
            <a:gd name="adj2" fmla="val 312630"/>
            <a:gd name="adj3" fmla="val 14234508"/>
            <a:gd name="adj4" fmla="val 17123288"/>
            <a:gd name="adj5" fmla="val 5477"/>
          </a:avLst>
        </a:prstGeom>
      </dgm:spPr>
      <dgm:t>
        <a:bodyPr/>
        <a:lstStyle/>
        <a:p>
          <a:pPr rtl="1"/>
          <a:endParaRPr lang="ar-EG"/>
        </a:p>
      </dgm:t>
    </dgm:pt>
    <dgm:pt modelId="{1DA9C2A2-56D8-410E-93E8-3B837D6FE325}" type="pres">
      <dgm:prSet presAssocID="{E399C99B-5A3D-4412-8946-356D16F04785}" presName="nodeFollowingNodes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B8F10368-DE6B-4169-9A83-A5D285F56577}" type="pres">
      <dgm:prSet presAssocID="{792F1B1B-658E-40B1-85CA-DE2ED76DB337}" presName="nodeFollowingNodes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A397E9F6-1314-422B-B70E-8757BEE249CB}" type="pres">
      <dgm:prSet presAssocID="{BD01EBE7-8110-436A-AE10-5BB90392CC23}" presName="nodeFollowingNodes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9CAF505F-9055-4833-B5C6-5E86C5E6B965}" type="pres">
      <dgm:prSet presAssocID="{31FDFC32-A61E-486A-B54E-1A8D7BEA3F34}" presName="nodeFollowingNodes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9BBC9953-8595-456C-A0AD-021D82789ECF}" srcId="{6DC9C3C9-8704-42BE-A15E-6F5CB9C8D9D6}" destId="{31FDFC32-A61E-486A-B54E-1A8D7BEA3F34}" srcOrd="4" destOrd="0" parTransId="{A24D080E-F16F-4AE2-B7AA-339183C31E1F}" sibTransId="{0DE78BF2-2991-40A6-AEDA-3105CDD7B41D}"/>
    <dgm:cxn modelId="{7840D382-1137-4630-B636-D0549622E364}" srcId="{6DC9C3C9-8704-42BE-A15E-6F5CB9C8D9D6}" destId="{6C470E63-D16B-4055-BF46-F2B28C79D599}" srcOrd="0" destOrd="0" parTransId="{C36D21D1-61C4-4164-BD28-53D3825A87D7}" sibTransId="{DA4A9B6F-D79F-4EFE-A692-18636072C4FF}"/>
    <dgm:cxn modelId="{94FEB914-C5C6-4996-BF42-49E80943C471}" type="presOf" srcId="{6C470E63-D16B-4055-BF46-F2B28C79D599}" destId="{EB4A9B0C-089C-4575-B887-A19CA6ACDF3C}" srcOrd="0" destOrd="0" presId="urn:microsoft.com/office/officeart/2005/8/layout/cycle3"/>
    <dgm:cxn modelId="{2E274FF3-B6F9-4691-BF53-D869B288D7D0}" type="presOf" srcId="{DA4A9B6F-D79F-4EFE-A692-18636072C4FF}" destId="{93123CD0-FF3C-4C6F-A113-E71E7C066AFC}" srcOrd="0" destOrd="0" presId="urn:microsoft.com/office/officeart/2005/8/layout/cycle3"/>
    <dgm:cxn modelId="{F0102A15-A5FE-4744-91C9-55B3C73DA328}" type="presOf" srcId="{31FDFC32-A61E-486A-B54E-1A8D7BEA3F34}" destId="{9CAF505F-9055-4833-B5C6-5E86C5E6B965}" srcOrd="0" destOrd="0" presId="urn:microsoft.com/office/officeart/2005/8/layout/cycle3"/>
    <dgm:cxn modelId="{90589440-BD5B-4A3F-B17B-8EFFBC610FF6}" type="presOf" srcId="{BD01EBE7-8110-436A-AE10-5BB90392CC23}" destId="{A397E9F6-1314-422B-B70E-8757BEE249CB}" srcOrd="0" destOrd="0" presId="urn:microsoft.com/office/officeart/2005/8/layout/cycle3"/>
    <dgm:cxn modelId="{E7818FD6-4393-4F23-8EED-72B2BF4A78A3}" srcId="{6DC9C3C9-8704-42BE-A15E-6F5CB9C8D9D6}" destId="{E399C99B-5A3D-4412-8946-356D16F04785}" srcOrd="1" destOrd="0" parTransId="{529611AE-06E7-4C0F-9EAC-BBFCF9043A0D}" sibTransId="{D33BE057-DE95-4A12-A0C1-134A05B0096F}"/>
    <dgm:cxn modelId="{949DD3E5-1CD6-4995-A240-70FA95CFA502}" type="presOf" srcId="{792F1B1B-658E-40B1-85CA-DE2ED76DB337}" destId="{B8F10368-DE6B-4169-9A83-A5D285F56577}" srcOrd="0" destOrd="0" presId="urn:microsoft.com/office/officeart/2005/8/layout/cycle3"/>
    <dgm:cxn modelId="{99E7BC31-D221-43D2-8C99-A18E45A06C0D}" type="presOf" srcId="{E399C99B-5A3D-4412-8946-356D16F04785}" destId="{1DA9C2A2-56D8-410E-93E8-3B837D6FE325}" srcOrd="0" destOrd="0" presId="urn:microsoft.com/office/officeart/2005/8/layout/cycle3"/>
    <dgm:cxn modelId="{40E49D5C-AFD1-454F-BC9A-F802669AB938}" type="presOf" srcId="{6DC9C3C9-8704-42BE-A15E-6F5CB9C8D9D6}" destId="{CD67DADF-0B4A-4BA6-AFC4-6D45BC996B5E}" srcOrd="0" destOrd="0" presId="urn:microsoft.com/office/officeart/2005/8/layout/cycle3"/>
    <dgm:cxn modelId="{E9D4FBC7-E6BC-4420-B9B0-399DD265C8DE}" srcId="{6DC9C3C9-8704-42BE-A15E-6F5CB9C8D9D6}" destId="{792F1B1B-658E-40B1-85CA-DE2ED76DB337}" srcOrd="2" destOrd="0" parTransId="{DBAE01F1-A8C4-47C8-B4CE-19650975B96C}" sibTransId="{CCF0BB92-99B2-4872-A2F4-7442020CE3CC}"/>
    <dgm:cxn modelId="{44BCF28A-5502-4E02-AA98-3154F3686778}" srcId="{6DC9C3C9-8704-42BE-A15E-6F5CB9C8D9D6}" destId="{BD01EBE7-8110-436A-AE10-5BB90392CC23}" srcOrd="3" destOrd="0" parTransId="{9A634247-215B-426A-A502-1F53D2C7E7BE}" sibTransId="{2805BBD3-D4C4-4B31-ABA8-A232B0BC0225}"/>
    <dgm:cxn modelId="{81116DE4-7818-4386-B2C9-0B76B0BE88BA}" type="presParOf" srcId="{CD67DADF-0B4A-4BA6-AFC4-6D45BC996B5E}" destId="{EDD2A8BC-E064-4763-B9A6-715F75D1E68B}" srcOrd="0" destOrd="0" presId="urn:microsoft.com/office/officeart/2005/8/layout/cycle3"/>
    <dgm:cxn modelId="{D5B427C8-E4BC-4AC6-8CA3-51A056DECCF6}" type="presParOf" srcId="{EDD2A8BC-E064-4763-B9A6-715F75D1E68B}" destId="{EB4A9B0C-089C-4575-B887-A19CA6ACDF3C}" srcOrd="0" destOrd="0" presId="urn:microsoft.com/office/officeart/2005/8/layout/cycle3"/>
    <dgm:cxn modelId="{9A5657E5-8549-41D1-8E77-121815E6F2BA}" type="presParOf" srcId="{EDD2A8BC-E064-4763-B9A6-715F75D1E68B}" destId="{93123CD0-FF3C-4C6F-A113-E71E7C066AFC}" srcOrd="1" destOrd="0" presId="urn:microsoft.com/office/officeart/2005/8/layout/cycle3"/>
    <dgm:cxn modelId="{334CF827-26C4-4839-B6FA-ECF49EA3AB32}" type="presParOf" srcId="{EDD2A8BC-E064-4763-B9A6-715F75D1E68B}" destId="{1DA9C2A2-56D8-410E-93E8-3B837D6FE325}" srcOrd="2" destOrd="0" presId="urn:microsoft.com/office/officeart/2005/8/layout/cycle3"/>
    <dgm:cxn modelId="{C4A63AEB-6811-4FCA-AD09-D87E13A16A2D}" type="presParOf" srcId="{EDD2A8BC-E064-4763-B9A6-715F75D1E68B}" destId="{B8F10368-DE6B-4169-9A83-A5D285F56577}" srcOrd="3" destOrd="0" presId="urn:microsoft.com/office/officeart/2005/8/layout/cycle3"/>
    <dgm:cxn modelId="{AF67B343-88E2-4B39-9E02-B8F9C93F4A04}" type="presParOf" srcId="{EDD2A8BC-E064-4763-B9A6-715F75D1E68B}" destId="{A397E9F6-1314-422B-B70E-8757BEE249CB}" srcOrd="4" destOrd="0" presId="urn:microsoft.com/office/officeart/2005/8/layout/cycle3"/>
    <dgm:cxn modelId="{2A574F7C-B565-4C40-BA0A-52F156166A8F}" type="presParOf" srcId="{EDD2A8BC-E064-4763-B9A6-715F75D1E68B}" destId="{9CAF505F-9055-4833-B5C6-5E86C5E6B96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57F39-F26D-4254-8043-CD96578753DD}" type="doc">
      <dgm:prSet loTypeId="urn:microsoft.com/office/officeart/2005/8/layout/hProcess10#1" loCatId="picture" qsTypeId="urn:microsoft.com/office/officeart/2005/8/quickstyle/simple1" qsCatId="simple" csTypeId="urn:microsoft.com/office/officeart/2005/8/colors/colorful3" csCatId="colorful" phldr="1"/>
      <dgm:spPr/>
    </dgm:pt>
    <dgm:pt modelId="{B45AEBAA-7F2C-4EC3-A663-A51F751107CE}">
      <dgm:prSet phldrT="[Text]" custT="1"/>
      <dgm:spPr/>
      <dgm:t>
        <a:bodyPr/>
        <a:lstStyle/>
        <a:p>
          <a:pPr algn="ctr" rtl="1"/>
          <a:r>
            <a:rPr lang="ar-EG" sz="2000" b="1" dirty="0" smtClean="0">
              <a:solidFill>
                <a:srgbClr val="002060"/>
              </a:solidFill>
            </a:rPr>
            <a:t>تعتبر عملية التخطيط نشاطاً يهدف إلى تضيق الفجوة ذهنياً بين الحال الذى أنت والمجموعة عليه الان وما تريد أن تكون عليه فى المستقبل فيما يتعلق بتنفيذ مهمة ما .</a:t>
          </a:r>
          <a:endParaRPr lang="ar-EG" sz="2000" b="1" dirty="0">
            <a:solidFill>
              <a:srgbClr val="002060"/>
            </a:solidFill>
          </a:endParaRPr>
        </a:p>
      </dgm:t>
    </dgm:pt>
    <dgm:pt modelId="{5BFF71FD-3AA8-47A2-8EAD-A90CE20D3E6F}" type="parTrans" cxnId="{450673C4-3C65-4FB0-B867-C057D1BBBC97}">
      <dgm:prSet/>
      <dgm:spPr/>
      <dgm:t>
        <a:bodyPr/>
        <a:lstStyle/>
        <a:p>
          <a:pPr rtl="1"/>
          <a:endParaRPr lang="ar-EG"/>
        </a:p>
      </dgm:t>
    </dgm:pt>
    <dgm:pt modelId="{8AAD6AA0-6030-4EBC-B6F8-537CF07A8601}" type="sibTrans" cxnId="{450673C4-3C65-4FB0-B867-C057D1BBBC97}">
      <dgm:prSet/>
      <dgm:spPr/>
      <dgm:t>
        <a:bodyPr/>
        <a:lstStyle/>
        <a:p>
          <a:pPr rtl="1"/>
          <a:endParaRPr lang="ar-EG"/>
        </a:p>
      </dgm:t>
    </dgm:pt>
    <dgm:pt modelId="{2422690C-291A-4F3E-93D6-5A15FA01ECB6}" type="pres">
      <dgm:prSet presAssocID="{D7857F39-F26D-4254-8043-CD96578753DD}" presName="Name0" presStyleCnt="0">
        <dgm:presLayoutVars>
          <dgm:dir/>
          <dgm:resizeHandles val="exact"/>
        </dgm:presLayoutVars>
      </dgm:prSet>
      <dgm:spPr/>
    </dgm:pt>
    <dgm:pt modelId="{BCE0BC71-BD9D-4DAD-82C3-FCCC135DA457}" type="pres">
      <dgm:prSet presAssocID="{B45AEBAA-7F2C-4EC3-A663-A51F751107CE}" presName="composite" presStyleCnt="0"/>
      <dgm:spPr/>
    </dgm:pt>
    <dgm:pt modelId="{1247295A-AB00-4A72-B1C5-B0004ACE5743}" type="pres">
      <dgm:prSet presAssocID="{B45AEBAA-7F2C-4EC3-A663-A51F751107CE}" presName="imagSh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3D362C-2F4E-43FF-8E73-20B7DC0110CA}" type="pres">
      <dgm:prSet presAssocID="{B45AEBAA-7F2C-4EC3-A663-A51F751107CE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450673C4-3C65-4FB0-B867-C057D1BBBC97}" srcId="{D7857F39-F26D-4254-8043-CD96578753DD}" destId="{B45AEBAA-7F2C-4EC3-A663-A51F751107CE}" srcOrd="0" destOrd="0" parTransId="{5BFF71FD-3AA8-47A2-8EAD-A90CE20D3E6F}" sibTransId="{8AAD6AA0-6030-4EBC-B6F8-537CF07A8601}"/>
    <dgm:cxn modelId="{16852EA2-AA9A-4E61-B986-60720B3C5DAE}" type="presOf" srcId="{D7857F39-F26D-4254-8043-CD96578753DD}" destId="{2422690C-291A-4F3E-93D6-5A15FA01ECB6}" srcOrd="0" destOrd="0" presId="urn:microsoft.com/office/officeart/2005/8/layout/hProcess10#1"/>
    <dgm:cxn modelId="{D1326EED-9EC4-4E25-BA95-0D64747C3EB1}" type="presOf" srcId="{B45AEBAA-7F2C-4EC3-A663-A51F751107CE}" destId="{933D362C-2F4E-43FF-8E73-20B7DC0110CA}" srcOrd="0" destOrd="0" presId="urn:microsoft.com/office/officeart/2005/8/layout/hProcess10#1"/>
    <dgm:cxn modelId="{F522DE4E-918B-4DBB-A1E1-435EFBE819EA}" type="presParOf" srcId="{2422690C-291A-4F3E-93D6-5A15FA01ECB6}" destId="{BCE0BC71-BD9D-4DAD-82C3-FCCC135DA457}" srcOrd="0" destOrd="0" presId="urn:microsoft.com/office/officeart/2005/8/layout/hProcess10#1"/>
    <dgm:cxn modelId="{A96C0DE9-B3CD-4C2D-A168-36214DF625AE}" type="presParOf" srcId="{BCE0BC71-BD9D-4DAD-82C3-FCCC135DA457}" destId="{1247295A-AB00-4A72-B1C5-B0004ACE5743}" srcOrd="0" destOrd="0" presId="urn:microsoft.com/office/officeart/2005/8/layout/hProcess10#1"/>
    <dgm:cxn modelId="{515D588E-BA9D-4D76-A8EC-923DC33EC612}" type="presParOf" srcId="{BCE0BC71-BD9D-4DAD-82C3-FCCC135DA457}" destId="{933D362C-2F4E-43FF-8E73-20B7DC0110C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6D54B-7FF4-4B69-B1AB-D9318019304F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47643B91-BE21-4730-AF61-82E424E3251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Low" rtl="1"/>
          <a:r>
            <a:rPr lang="ar-EG" sz="2000" b="1" dirty="0" smtClean="0">
              <a:solidFill>
                <a:srgbClr val="00B0F0"/>
              </a:solidFill>
            </a:rPr>
            <a:t>هو عمليات تفكير منظم وتحليل مدروس وموثق لواقع محدد لرسم أهداف مستقبلية وتقدير التوقيت والأليات والوسائل المطلوبة للتنفيذ .</a:t>
          </a:r>
          <a:endParaRPr lang="ar-EG" sz="2000" b="1" dirty="0">
            <a:solidFill>
              <a:srgbClr val="00B0F0"/>
            </a:solidFill>
          </a:endParaRPr>
        </a:p>
      </dgm:t>
    </dgm:pt>
    <dgm:pt modelId="{34DA2DAD-FDA9-4C48-8E1B-BF9D5E979C29}" type="parTrans" cxnId="{6B73A05F-76AF-42C7-87C8-E7A1353092A3}">
      <dgm:prSet/>
      <dgm:spPr/>
      <dgm:t>
        <a:bodyPr/>
        <a:lstStyle/>
        <a:p>
          <a:pPr rtl="1"/>
          <a:endParaRPr lang="ar-EG"/>
        </a:p>
      </dgm:t>
    </dgm:pt>
    <dgm:pt modelId="{D4083EEC-C5EA-406E-A2B8-970EA0775BED}" type="sibTrans" cxnId="{6B73A05F-76AF-42C7-87C8-E7A1353092A3}">
      <dgm:prSet/>
      <dgm:spPr/>
      <dgm:t>
        <a:bodyPr/>
        <a:lstStyle/>
        <a:p>
          <a:pPr rtl="1"/>
          <a:endParaRPr lang="ar-EG"/>
        </a:p>
      </dgm:t>
    </dgm:pt>
    <dgm:pt modelId="{C07D9F0C-6CE2-4B2E-AF22-E8CA576DAC7B}" type="pres">
      <dgm:prSet presAssocID="{ECF6D54B-7FF4-4B69-B1AB-D9318019304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B23CCD9A-101E-402E-8CD2-5CFDF4E6436C}" type="pres">
      <dgm:prSet presAssocID="{47643B91-BE21-4730-AF61-82E424E32518}" presName="composite" presStyleCnt="0">
        <dgm:presLayoutVars>
          <dgm:chMax val="1"/>
          <dgm:chPref val="1"/>
        </dgm:presLayoutVars>
      </dgm:prSet>
      <dgm:spPr/>
    </dgm:pt>
    <dgm:pt modelId="{A09529FE-2086-4E2F-95CD-EA3B4C9F6AE5}" type="pres">
      <dgm:prSet presAssocID="{47643B91-BE21-4730-AF61-82E424E32518}" presName="Accent" presStyleLbl="trAlignAcc1" presStyleIdx="0" presStyleCnt="1">
        <dgm:presLayoutVars>
          <dgm:chMax val="0"/>
          <dgm:chPref val="0"/>
        </dgm:presLayoutVars>
      </dgm:prSet>
      <dgm:spPr/>
    </dgm:pt>
    <dgm:pt modelId="{F289CCE2-4479-409A-A39A-0CA405D45F51}" type="pres">
      <dgm:prSet presAssocID="{47643B91-BE21-4730-AF61-82E424E32518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F0AF3F-17D8-45DC-B194-ADE4BA957485}" type="pres">
      <dgm:prSet presAssocID="{47643B91-BE21-4730-AF61-82E424E32518}" presName="ChildComposite" presStyleCnt="0"/>
      <dgm:spPr/>
    </dgm:pt>
    <dgm:pt modelId="{232CB3A5-39CC-4ADF-BFD3-2D87DDEE82F5}" type="pres">
      <dgm:prSet presAssocID="{47643B91-BE21-4730-AF61-82E424E3251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2B02BA5-E870-4371-B88C-F94D144B3B70}" type="pres">
      <dgm:prSet presAssocID="{47643B91-BE21-4730-AF61-82E424E32518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B73A05F-76AF-42C7-87C8-E7A1353092A3}" srcId="{ECF6D54B-7FF4-4B69-B1AB-D9318019304F}" destId="{47643B91-BE21-4730-AF61-82E424E32518}" srcOrd="0" destOrd="0" parTransId="{34DA2DAD-FDA9-4C48-8E1B-BF9D5E979C29}" sibTransId="{D4083EEC-C5EA-406E-A2B8-970EA0775BED}"/>
    <dgm:cxn modelId="{5296FEA6-13DC-409B-825B-1FA4004F702D}" type="presOf" srcId="{ECF6D54B-7FF4-4B69-B1AB-D9318019304F}" destId="{C07D9F0C-6CE2-4B2E-AF22-E8CA576DAC7B}" srcOrd="0" destOrd="0" presId="urn:microsoft.com/office/officeart/2008/layout/CaptionedPictures"/>
    <dgm:cxn modelId="{5EDBF9E4-961E-404D-B52C-0C6079D21158}" type="presOf" srcId="{47643B91-BE21-4730-AF61-82E424E32518}" destId="{52B02BA5-E870-4371-B88C-F94D144B3B70}" srcOrd="0" destOrd="0" presId="urn:microsoft.com/office/officeart/2008/layout/CaptionedPictures"/>
    <dgm:cxn modelId="{A35AC2A7-658B-4090-B6D5-74F19B739C51}" type="presParOf" srcId="{C07D9F0C-6CE2-4B2E-AF22-E8CA576DAC7B}" destId="{B23CCD9A-101E-402E-8CD2-5CFDF4E6436C}" srcOrd="0" destOrd="0" presId="urn:microsoft.com/office/officeart/2008/layout/CaptionedPictures"/>
    <dgm:cxn modelId="{A5D6D8D4-8C43-470C-9835-6D7F58C0BD74}" type="presParOf" srcId="{B23CCD9A-101E-402E-8CD2-5CFDF4E6436C}" destId="{A09529FE-2086-4E2F-95CD-EA3B4C9F6AE5}" srcOrd="0" destOrd="0" presId="urn:microsoft.com/office/officeart/2008/layout/CaptionedPictures"/>
    <dgm:cxn modelId="{A64C1ECC-0651-4004-AC62-B9A25CFF2223}" type="presParOf" srcId="{B23CCD9A-101E-402E-8CD2-5CFDF4E6436C}" destId="{F289CCE2-4479-409A-A39A-0CA405D45F51}" srcOrd="1" destOrd="0" presId="urn:microsoft.com/office/officeart/2008/layout/CaptionedPictures"/>
    <dgm:cxn modelId="{49D970F9-E75D-4F98-9A13-05DC99533EAD}" type="presParOf" srcId="{B23CCD9A-101E-402E-8CD2-5CFDF4E6436C}" destId="{DAF0AF3F-17D8-45DC-B194-ADE4BA957485}" srcOrd="2" destOrd="0" presId="urn:microsoft.com/office/officeart/2008/layout/CaptionedPictures"/>
    <dgm:cxn modelId="{69C61EC2-2AE0-4372-A164-A0B9C6F143CF}" type="presParOf" srcId="{DAF0AF3F-17D8-45DC-B194-ADE4BA957485}" destId="{232CB3A5-39CC-4ADF-BFD3-2D87DDEE82F5}" srcOrd="0" destOrd="0" presId="urn:microsoft.com/office/officeart/2008/layout/CaptionedPictures"/>
    <dgm:cxn modelId="{96470417-A069-41DB-92A6-E5548E3BC8D0}" type="presParOf" srcId="{DAF0AF3F-17D8-45DC-B194-ADE4BA957485}" destId="{52B02BA5-E870-4371-B88C-F94D144B3B7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23CD0-FF3C-4C6F-A113-E71E7C066AFC}">
      <dsp:nvSpPr>
        <dsp:cNvPr id="0" name=""/>
        <dsp:cNvSpPr/>
      </dsp:nvSpPr>
      <dsp:spPr>
        <a:xfrm>
          <a:off x="1464997" y="-29025"/>
          <a:ext cx="4899554" cy="4899554"/>
        </a:xfrm>
        <a:prstGeom prst="circularArrow">
          <a:avLst>
            <a:gd name="adj1" fmla="val 5274"/>
            <a:gd name="adj2" fmla="val 312630"/>
            <a:gd name="adj3" fmla="val 14234508"/>
            <a:gd name="adj4" fmla="val 17123288"/>
            <a:gd name="adj5" fmla="val 5477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A9B0C-089C-4575-B887-A19CA6ACDF3C}">
      <dsp:nvSpPr>
        <dsp:cNvPr id="0" name=""/>
        <dsp:cNvSpPr/>
      </dsp:nvSpPr>
      <dsp:spPr>
        <a:xfrm>
          <a:off x="2765956" y="1926"/>
          <a:ext cx="2297636" cy="1148818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مقدمة في التخطيط التشغيلى </a:t>
          </a:r>
          <a:endParaRPr lang="ar-EG" sz="2200" kern="1200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2765956" y="1926"/>
        <a:ext cx="2297636" cy="1148818"/>
      </dsp:txXfrm>
    </dsp:sp>
    <dsp:sp modelId="{1DA9C2A2-56D8-410E-93E8-3B837D6FE325}">
      <dsp:nvSpPr>
        <dsp:cNvPr id="0" name=""/>
        <dsp:cNvSpPr/>
      </dsp:nvSpPr>
      <dsp:spPr>
        <a:xfrm>
          <a:off x="4753058" y="1445640"/>
          <a:ext cx="2297636" cy="1148818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الفرق بين التخطيط الاستراتيجى والتشغيلى </a:t>
          </a:r>
          <a:endParaRPr lang="ar-EG" sz="2200" kern="1200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4753058" y="1445640"/>
        <a:ext cx="2297636" cy="1148818"/>
      </dsp:txXfrm>
    </dsp:sp>
    <dsp:sp modelId="{B8F10368-DE6B-4169-9A83-A5D285F56577}">
      <dsp:nvSpPr>
        <dsp:cNvPr id="0" name=""/>
        <dsp:cNvSpPr/>
      </dsp:nvSpPr>
      <dsp:spPr>
        <a:xfrm>
          <a:off x="3994053" y="3781618"/>
          <a:ext cx="2297636" cy="1148818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المزايا الرئيسة للقادة التشغيليين</a:t>
          </a:r>
          <a:endParaRPr lang="ar-EG" sz="2200" kern="1200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3994053" y="3781618"/>
        <a:ext cx="2297636" cy="1148818"/>
      </dsp:txXfrm>
    </dsp:sp>
    <dsp:sp modelId="{A397E9F6-1314-422B-B70E-8757BEE249CB}">
      <dsp:nvSpPr>
        <dsp:cNvPr id="0" name=""/>
        <dsp:cNvSpPr/>
      </dsp:nvSpPr>
      <dsp:spPr>
        <a:xfrm>
          <a:off x="1537860" y="3781618"/>
          <a:ext cx="2297636" cy="1148818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kern="1200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تقييم الآداء سوات</a:t>
          </a:r>
          <a:endParaRPr lang="ar-EG" sz="2200" kern="1200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1537860" y="3781618"/>
        <a:ext cx="2297636" cy="1148818"/>
      </dsp:txXfrm>
    </dsp:sp>
    <dsp:sp modelId="{9CAF505F-9055-4833-B5C6-5E86C5E6B965}">
      <dsp:nvSpPr>
        <dsp:cNvPr id="0" name=""/>
        <dsp:cNvSpPr/>
      </dsp:nvSpPr>
      <dsp:spPr>
        <a:xfrm>
          <a:off x="778855" y="1445640"/>
          <a:ext cx="2297636" cy="1148818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kern="1200" dirty="0" smtClean="0">
              <a:solidFill>
                <a:sysClr val="window" lastClr="FFFFFF"/>
              </a:solidFill>
              <a:latin typeface="Calibri"/>
              <a:ea typeface="+mn-ea"/>
              <a:cs typeface="Arial" panose="020B0604020202020204" pitchFamily="34" charset="0"/>
            </a:rPr>
            <a:t>نماذج أعداد خطة تشغيلية</a:t>
          </a:r>
          <a:endParaRPr lang="ar-EG" sz="2200" kern="1200" dirty="0">
            <a:solidFill>
              <a:sysClr val="window" lastClr="FFFFFF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778855" y="1445640"/>
        <a:ext cx="2297636" cy="11488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7295A-AB00-4A72-B1C5-B0004ACE5743}">
      <dsp:nvSpPr>
        <dsp:cNvPr id="0" name=""/>
        <dsp:cNvSpPr/>
      </dsp:nvSpPr>
      <dsp:spPr>
        <a:xfrm>
          <a:off x="2381" y="0"/>
          <a:ext cx="4189952" cy="2539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362C-2F4E-43FF-8E73-20B7DC0110CA}">
      <dsp:nvSpPr>
        <dsp:cNvPr id="0" name=""/>
        <dsp:cNvSpPr/>
      </dsp:nvSpPr>
      <dsp:spPr>
        <a:xfrm>
          <a:off x="684466" y="1524000"/>
          <a:ext cx="4189952" cy="253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rgbClr val="002060"/>
              </a:solidFill>
            </a:rPr>
            <a:t>تعتبر عملية التخطيط نشاطاً يهدف إلى تضيق الفجوة ذهنياً بين الحال الذى أنت والمجموعة عليه الان وما تريد أن تكون عليه فى المستقبل فيما يتعلق بتنفيذ مهمة ما .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684466" y="1524000"/>
        <a:ext cx="4189952" cy="2539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529FE-2086-4E2F-95CD-EA3B4C9F6AE5}">
      <dsp:nvSpPr>
        <dsp:cNvPr id="0" name=""/>
        <dsp:cNvSpPr/>
      </dsp:nvSpPr>
      <dsp:spPr>
        <a:xfrm>
          <a:off x="1966674" y="0"/>
          <a:ext cx="4639150" cy="5457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9CCE2-4479-409A-A39A-0CA405D45F51}">
      <dsp:nvSpPr>
        <dsp:cNvPr id="0" name=""/>
        <dsp:cNvSpPr/>
      </dsp:nvSpPr>
      <dsp:spPr>
        <a:xfrm>
          <a:off x="2198632" y="218312"/>
          <a:ext cx="4175235" cy="35475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2BA5-E870-4371-B88C-F94D144B3B70}">
      <dsp:nvSpPr>
        <dsp:cNvPr id="0" name=""/>
        <dsp:cNvSpPr/>
      </dsp:nvSpPr>
      <dsp:spPr>
        <a:xfrm>
          <a:off x="2198632" y="3765898"/>
          <a:ext cx="4175235" cy="14736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rgbClr val="00B0F0"/>
              </a:solidFill>
            </a:rPr>
            <a:t>هو عمليات تفكير منظم وتحليل مدروس وموثق لواقع محدد لرسم أهداف مستقبلية وتقدير التوقيت والأليات والوسائل المطلوبة للتنفيذ .</a:t>
          </a:r>
          <a:endParaRPr lang="ar-EG" sz="2000" b="1" kern="1200" dirty="0">
            <a:solidFill>
              <a:srgbClr val="00B0F0"/>
            </a:solidFill>
          </a:endParaRPr>
        </a:p>
      </dsp:txBody>
      <dsp:txXfrm>
        <a:off x="2198632" y="3765898"/>
        <a:ext cx="4175235" cy="1473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25FFC5-40F4-4CB7-ABA3-75CFDD5ADE4F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E57426-18F3-47EE-AF06-1ED529EC72C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AD8E5-9003-46B2-BDBC-B5337B3317C3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1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AD8E5-9003-46B2-BDBC-B5337B3317C3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AD8E5-9003-46B2-BDBC-B5337B3317C3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3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AD8E5-9003-46B2-BDBC-B5337B3317C3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6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10C0-6A68-4C4D-B9E0-A845A35341D7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DDCE-6546-413B-A8D4-6A4C97ED50D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chiganelderlaw.files.wordpress.com/2008/04/planning-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3"/>
          <p:cNvSpPr txBox="1">
            <a:spLocks/>
          </p:cNvSpPr>
          <p:nvPr/>
        </p:nvSpPr>
        <p:spPr bwMode="auto">
          <a:xfrm>
            <a:off x="14514" y="1"/>
            <a:ext cx="9158514" cy="7982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2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ar-EG" sz="44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التخطيط التشغيلى</a:t>
            </a:r>
            <a:r>
              <a:rPr lang="ar-EG" sz="40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ar-EG" sz="40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14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EG" sz="2800" dirty="0">
                <a:solidFill>
                  <a:schemeClr val="bg2"/>
                </a:solidFill>
              </a:rPr>
              <a:t>تعريف التخطيط 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97792612"/>
              </p:ext>
            </p:extLst>
          </p:nvPr>
        </p:nvGraphicFramePr>
        <p:xfrm>
          <a:off x="328613" y="971551"/>
          <a:ext cx="8572500" cy="545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80696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71800" y="1268760"/>
            <a:ext cx="4630390" cy="66899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  <a:extLst/>
        </p:spPr>
        <p:txBody>
          <a:bodyPr wrap="none" lIns="91430" tIns="45715" rIns="91430" bIns="45715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الإلتزام بوقت البرنامج وفترات الاستراحة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 دليل وعيك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61470" y="2382477"/>
            <a:ext cx="4630390" cy="66899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  <a:extLst/>
        </p:spPr>
        <p:txBody>
          <a:bodyPr wrap="none" lIns="91430" tIns="45715" rIns="91430" bIns="45715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لاتدع هاتفك </a:t>
            </a: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المتنقل يشوش أفكار من حولك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HY헤드라인M" pitchFamily="2" charset="-127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51141" y="3496194"/>
            <a:ext cx="4630390" cy="66899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  <a:extLst/>
        </p:spPr>
        <p:txBody>
          <a:bodyPr wrap="none" lIns="91430" tIns="45715" rIns="91430" bIns="45715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الأسئلة والنقاش متاحة في محتوى البرنامج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HY헤드라인M" pitchFamily="2" charset="-127"/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740811" y="4609911"/>
            <a:ext cx="4630390" cy="66899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  <a:extLst/>
        </p:spPr>
        <p:txBody>
          <a:bodyPr wrap="none" lIns="91430" tIns="45715" rIns="91430" bIns="45715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إبتسامتك و تعاونك دليل حب العمل الجماعي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HY헤드라인M" pitchFamily="2" charset="-127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30481" y="5723628"/>
            <a:ext cx="4630390" cy="66899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  <a:extLst/>
        </p:spPr>
        <p:txBody>
          <a:bodyPr wrap="none" lIns="91430" tIns="45715" rIns="91430" bIns="45715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تأقلمك مع المدرب وتنفيذ التمارين يسهل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HY헤드라인M" pitchFamily="2" charset="-127"/>
                <a:cs typeface="Arial" panose="020B0604020202020204" pitchFamily="34" charset="0"/>
              </a:rPr>
              <a:t> استيعاب المادة العلمية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HY헤드라인M" pitchFamily="2" charset="-127"/>
              <a:cs typeface="Arial" panose="020B0604020202020204" pitchFamily="34" charset="0"/>
            </a:endParaRPr>
          </a:p>
        </p:txBody>
      </p:sp>
      <p:pic>
        <p:nvPicPr>
          <p:cNvPr id="10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490" y="2002303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دينى\work\صور\imagت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591" y="3145303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990" y="859303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F:\دينى\work\صور\848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410" y="5355103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دينى\work\صور\kid-s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190" y="4288304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07904" y="128689"/>
            <a:ext cx="1864613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EG" sz="4000" b="1" dirty="0">
                <a:solidFill>
                  <a:srgbClr val="C0504D">
                    <a:lumMod val="5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الاتفاقيات </a:t>
            </a:r>
            <a:endParaRPr lang="en-US" sz="4000" b="1" dirty="0">
              <a:solidFill>
                <a:srgbClr val="C0504D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79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75856" y="0"/>
            <a:ext cx="2880320" cy="908720"/>
          </a:xfrm>
          <a:prstGeom prst="horizontalScroll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30" tIns="45715" rIns="91430" bIns="45715" rtlCol="0" anchor="ctr">
            <a:normAutofit fontScale="92500" lnSpcReduction="2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محاور الدورة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01592543"/>
              </p:ext>
            </p:extLst>
          </p:nvPr>
        </p:nvGraphicFramePr>
        <p:xfrm>
          <a:off x="657225" y="1396999"/>
          <a:ext cx="7829550" cy="493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954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 bwMode="auto">
          <a:xfrm>
            <a:off x="1547663" y="2040858"/>
            <a:ext cx="7236296" cy="2377008"/>
          </a:xfrm>
          <a:prstGeom prst="foldedCorner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2204120"/>
            <a:ext cx="6336704" cy="163120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ar-SA" sz="2800" b="1" dirty="0">
              <a:solidFill>
                <a:srgbClr val="C0504D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صمم هذا البرنامج التدريبي خصيصا لتنمية معارف ومهارات المشاركين لإعداد الخطط التشغيلية لمنظمات ووحدات الأعمال التي يديرونها.</a:t>
            </a:r>
            <a:endParaRPr lang="ar-SA" sz="2800" b="1" dirty="0">
              <a:solidFill>
                <a:srgbClr val="C0504D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04" y="4437112"/>
            <a:ext cx="1936519" cy="21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9752" y="116633"/>
            <a:ext cx="6768752" cy="715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الهدف العام للبرنامج التدريبي 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495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 bwMode="auto">
          <a:xfrm>
            <a:off x="593836" y="2454940"/>
            <a:ext cx="8514668" cy="4085344"/>
          </a:xfrm>
          <a:prstGeom prst="foldedCorner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988" y="2786673"/>
            <a:ext cx="8005436" cy="35394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يتمكن المتدرب من التعرف على مفهوم عملية التخطيط  </a:t>
            </a: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ar-EG" sz="2000" b="1" dirty="0" smtClean="0">
              <a:solidFill>
                <a:srgbClr val="C0504D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يعرف المتدرب كيفية شرح أنواع التخطيط </a:t>
            </a: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ومستوياته.</a:t>
            </a:r>
            <a:endParaRPr lang="ar-EG" sz="2000" b="1" dirty="0" smtClean="0">
              <a:solidFill>
                <a:srgbClr val="C0504D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يعرف المتدرب كيفية توضيح أهمية التخطيط ومراحل التخطيط التشغيلي.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يعرف المتدرب علاقة التخطيط التشغيلي بالتخطيط الاستراتيجي.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يعرف المتدرب بيان علاقة التخطيط التشغيلي بالموازنات المالية التقديرية.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يتعرف المتدرب على تقييم سوات وكيفية تطبيقه 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يتمكن المتدرب من شرح كيفية بناء الأهداف الذكية والتدرب على التطبيق في البرنامج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يتعرف المتدرب على كيفية صناعة مؤشرات الأداء 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يتعرف المتدرب على آلية بناء الخطة التشغيلية والتدرب على التطبيق في البرنامج.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أن </a:t>
            </a:r>
            <a:r>
              <a:rPr lang="ar-SA" sz="20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يتعرف المتدرب على كيفية  وضع جداول متابعة تنفيذ الخطة.</a:t>
            </a:r>
          </a:p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ar-SA" sz="2400" b="1" dirty="0">
              <a:solidFill>
                <a:srgbClr val="C0504D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988" y="1282633"/>
            <a:ext cx="8272516" cy="4308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EG" sz="22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74304" y="116633"/>
            <a:ext cx="6934200" cy="715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9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الأهداف التفصيلية للبرنامج التدريبي </a:t>
            </a:r>
          </a:p>
        </p:txBody>
      </p:sp>
    </p:spTree>
    <p:extLst>
      <p:ext uri="{BB962C8B-B14F-4D97-AF65-F5344CB8AC3E}">
        <p14:creationId xmlns:p14="http://schemas.microsoft.com/office/powerpoint/2010/main" xmlns="" val="52220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342152" y="3081847"/>
            <a:ext cx="4859745" cy="6838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2800" b="1" dirty="0">
                <a:solidFill>
                  <a:srgbClr val="FF0000"/>
                </a:solidFill>
                <a:effectLst/>
                <a:ea typeface="Calibri"/>
                <a:cs typeface="Simplified Arabic"/>
              </a:rPr>
              <a:t>الجلسة التدريبية الأولى</a:t>
            </a:r>
            <a:endParaRPr lang="en-US" sz="1200" b="1" dirty="0">
              <a:solidFill>
                <a:srgbClr val="FF0000"/>
              </a:solidFill>
              <a:effectLst/>
              <a:ea typeface="Calibri"/>
              <a:cs typeface="Arial"/>
            </a:endParaRPr>
          </a:p>
        </p:txBody>
      </p:sp>
      <p:sp>
        <p:nvSpPr>
          <p:cNvPr id="7" name="Round Same Side Corner Rectangle 6"/>
          <p:cNvSpPr>
            <a:spLocks noChangeArrowheads="1"/>
          </p:cNvSpPr>
          <p:nvPr/>
        </p:nvSpPr>
        <p:spPr bwMode="auto">
          <a:xfrm>
            <a:off x="2342152" y="3738032"/>
            <a:ext cx="4859746" cy="683895"/>
          </a:xfrm>
          <a:prstGeom prst="round2Same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/>
              <a:t>مقدمة في التخطيط التشغيلى </a:t>
            </a:r>
            <a:endParaRPr lang="en-US" sz="1100" b="1" dirty="0">
              <a:effectLst/>
              <a:ea typeface="Calibri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14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EG" sz="2800" dirty="0">
                <a:solidFill>
                  <a:schemeClr val="bg2"/>
                </a:solidFill>
              </a:rPr>
              <a:t>مقدمة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6792854"/>
              </p:ext>
            </p:extLst>
          </p:nvPr>
        </p:nvGraphicFramePr>
        <p:xfrm>
          <a:off x="2181225" y="1425575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14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EG" sz="2800" dirty="0">
                <a:solidFill>
                  <a:schemeClr val="bg2"/>
                </a:solidFill>
              </a:rPr>
              <a:t>تساؤلات مرتبطة بالتخطيط التشغيلى </a:t>
            </a:r>
          </a:p>
        </p:txBody>
      </p:sp>
      <p:sp>
        <p:nvSpPr>
          <p:cNvPr id="6" name="Freeform 5"/>
          <p:cNvSpPr/>
          <p:nvPr/>
        </p:nvSpPr>
        <p:spPr>
          <a:xfrm rot="16200000">
            <a:off x="-1852023" y="3896966"/>
            <a:ext cx="4613718" cy="424476"/>
          </a:xfrm>
          <a:custGeom>
            <a:avLst/>
            <a:gdLst>
              <a:gd name="connsiteX0" fmla="*/ 0 w 4613718"/>
              <a:gd name="connsiteY0" fmla="*/ 0 h 424476"/>
              <a:gd name="connsiteX1" fmla="*/ 4613718 w 4613718"/>
              <a:gd name="connsiteY1" fmla="*/ 0 h 424476"/>
              <a:gd name="connsiteX2" fmla="*/ 4613718 w 4613718"/>
              <a:gd name="connsiteY2" fmla="*/ 424476 h 424476"/>
              <a:gd name="connsiteX3" fmla="*/ 0 w 4613718"/>
              <a:gd name="connsiteY3" fmla="*/ 424476 h 424476"/>
              <a:gd name="connsiteX4" fmla="*/ 0 w 4613718"/>
              <a:gd name="connsiteY4" fmla="*/ 0 h 4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718" h="424476">
                <a:moveTo>
                  <a:pt x="0" y="0"/>
                </a:moveTo>
                <a:lnTo>
                  <a:pt x="4613718" y="0"/>
                </a:lnTo>
                <a:lnTo>
                  <a:pt x="4613718" y="424476"/>
                </a:lnTo>
                <a:lnTo>
                  <a:pt x="0" y="4244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4365" bIns="0" numCol="1" spcCol="1270" anchor="t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ما هو التخطيط التشغيلى ؟ </a:t>
            </a:r>
            <a:endParaRPr lang="ar-EG" sz="2400" b="1" kern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7074" y="1802345"/>
            <a:ext cx="2114344" cy="4613718"/>
          </a:xfrm>
          <a:custGeom>
            <a:avLst/>
            <a:gdLst>
              <a:gd name="connsiteX0" fmla="*/ 0 w 2114344"/>
              <a:gd name="connsiteY0" fmla="*/ 0 h 4613718"/>
              <a:gd name="connsiteX1" fmla="*/ 2114344 w 2114344"/>
              <a:gd name="connsiteY1" fmla="*/ 0 h 4613718"/>
              <a:gd name="connsiteX2" fmla="*/ 2114344 w 2114344"/>
              <a:gd name="connsiteY2" fmla="*/ 4613718 h 4613718"/>
              <a:gd name="connsiteX3" fmla="*/ 0 w 2114344"/>
              <a:gd name="connsiteY3" fmla="*/ 4613718 h 4613718"/>
              <a:gd name="connsiteX4" fmla="*/ 0 w 2114344"/>
              <a:gd name="connsiteY4" fmla="*/ 0 h 461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44" h="4613718">
                <a:moveTo>
                  <a:pt x="0" y="0"/>
                </a:moveTo>
                <a:lnTo>
                  <a:pt x="2114344" y="0"/>
                </a:lnTo>
                <a:lnTo>
                  <a:pt x="2114344" y="4613718"/>
                </a:lnTo>
                <a:lnTo>
                  <a:pt x="0" y="46137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4365" rIns="142240" bIns="142240" numCol="1" spcCol="1270" anchor="t" anchorCtr="0">
            <a:noAutofit/>
          </a:bodyPr>
          <a:lstStyle/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صياغة تسلسل منطقي وزمني لنشاطات تنفيذية وموارد مستخدمة لإنجاز نتائج محددة.</a:t>
            </a:r>
            <a:endParaRPr lang="ar-EG" sz="2000" b="1" kern="1200" dirty="0"/>
          </a:p>
        </p:txBody>
      </p:sp>
      <p:sp>
        <p:nvSpPr>
          <p:cNvPr id="8" name="Rectangle 7"/>
          <p:cNvSpPr/>
          <p:nvPr/>
        </p:nvSpPr>
        <p:spPr>
          <a:xfrm>
            <a:off x="242597" y="1242035"/>
            <a:ext cx="848953" cy="84895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 rot="16200000">
            <a:off x="1222255" y="3896966"/>
            <a:ext cx="4613718" cy="424476"/>
          </a:xfrm>
          <a:custGeom>
            <a:avLst/>
            <a:gdLst>
              <a:gd name="connsiteX0" fmla="*/ 0 w 4613718"/>
              <a:gd name="connsiteY0" fmla="*/ 0 h 424476"/>
              <a:gd name="connsiteX1" fmla="*/ 4613718 w 4613718"/>
              <a:gd name="connsiteY1" fmla="*/ 0 h 424476"/>
              <a:gd name="connsiteX2" fmla="*/ 4613718 w 4613718"/>
              <a:gd name="connsiteY2" fmla="*/ 424476 h 424476"/>
              <a:gd name="connsiteX3" fmla="*/ 0 w 4613718"/>
              <a:gd name="connsiteY3" fmla="*/ 424476 h 424476"/>
              <a:gd name="connsiteX4" fmla="*/ 0 w 4613718"/>
              <a:gd name="connsiteY4" fmla="*/ 0 h 4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718" h="424476">
                <a:moveTo>
                  <a:pt x="0" y="0"/>
                </a:moveTo>
                <a:lnTo>
                  <a:pt x="4613718" y="0"/>
                </a:lnTo>
                <a:lnTo>
                  <a:pt x="4613718" y="424476"/>
                </a:lnTo>
                <a:lnTo>
                  <a:pt x="0" y="4244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4365" bIns="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ما الهدف من التخطيط التشغيلي؟</a:t>
            </a:r>
            <a:endParaRPr lang="ar-EG" sz="2400" b="1" kern="1200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41353" y="1802345"/>
            <a:ext cx="2114344" cy="4613718"/>
          </a:xfrm>
          <a:custGeom>
            <a:avLst/>
            <a:gdLst>
              <a:gd name="connsiteX0" fmla="*/ 0 w 2114344"/>
              <a:gd name="connsiteY0" fmla="*/ 0 h 4613718"/>
              <a:gd name="connsiteX1" fmla="*/ 2114344 w 2114344"/>
              <a:gd name="connsiteY1" fmla="*/ 0 h 4613718"/>
              <a:gd name="connsiteX2" fmla="*/ 2114344 w 2114344"/>
              <a:gd name="connsiteY2" fmla="*/ 4613718 h 4613718"/>
              <a:gd name="connsiteX3" fmla="*/ 0 w 2114344"/>
              <a:gd name="connsiteY3" fmla="*/ 4613718 h 4613718"/>
              <a:gd name="connsiteX4" fmla="*/ 0 w 2114344"/>
              <a:gd name="connsiteY4" fmla="*/ 0 h 461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44" h="4613718">
                <a:moveTo>
                  <a:pt x="0" y="0"/>
                </a:moveTo>
                <a:lnTo>
                  <a:pt x="2114344" y="0"/>
                </a:lnTo>
                <a:lnTo>
                  <a:pt x="2114344" y="4613718"/>
                </a:lnTo>
                <a:lnTo>
                  <a:pt x="0" y="4613718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6347421"/>
              <a:satOff val="-19002"/>
              <a:lumOff val="40196"/>
              <a:alphaOff val="0"/>
            </a:schemeClr>
          </a:fillRef>
          <a:effectRef idx="0">
            <a:schemeClr val="accent2">
              <a:hueOff val="-6347421"/>
              <a:satOff val="-19002"/>
              <a:lumOff val="40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4365" rIns="142240" bIns="142240" numCol="1" spcCol="1270" anchor="t" anchorCtr="0">
            <a:noAutofit/>
          </a:bodyPr>
          <a:lstStyle/>
          <a:p>
            <a:pPr marL="228600" lvl="1" indent="-228600" algn="justLow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يهدف التخطيط التشغيلي لمحاكاة وتثبيت تسلسل نشاطات محددة ومترابطة بشكل نمطي منظم لإنجاز أولويات تنافسيةَ محددة. </a:t>
            </a:r>
            <a:endParaRPr lang="ar-EG" sz="20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3316876" y="1242035"/>
            <a:ext cx="848953" cy="84895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6526449"/>
              <a:satOff val="-1461"/>
              <a:lumOff val="1263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16200000">
            <a:off x="4296535" y="3896966"/>
            <a:ext cx="4613718" cy="424476"/>
          </a:xfrm>
          <a:custGeom>
            <a:avLst/>
            <a:gdLst>
              <a:gd name="connsiteX0" fmla="*/ 0 w 4613718"/>
              <a:gd name="connsiteY0" fmla="*/ 0 h 424476"/>
              <a:gd name="connsiteX1" fmla="*/ 4613718 w 4613718"/>
              <a:gd name="connsiteY1" fmla="*/ 0 h 424476"/>
              <a:gd name="connsiteX2" fmla="*/ 4613718 w 4613718"/>
              <a:gd name="connsiteY2" fmla="*/ 424476 h 424476"/>
              <a:gd name="connsiteX3" fmla="*/ 0 w 4613718"/>
              <a:gd name="connsiteY3" fmla="*/ 424476 h 424476"/>
              <a:gd name="connsiteX4" fmla="*/ 0 w 4613718"/>
              <a:gd name="connsiteY4" fmla="*/ 0 h 4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718" h="424476">
                <a:moveTo>
                  <a:pt x="0" y="0"/>
                </a:moveTo>
                <a:lnTo>
                  <a:pt x="4613718" y="0"/>
                </a:lnTo>
                <a:lnTo>
                  <a:pt x="4613718" y="424476"/>
                </a:lnTo>
                <a:lnTo>
                  <a:pt x="0" y="424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4365" bIns="-1" numCol="1" spcCol="1270" anchor="t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لماذا نحتاجه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 (من وجهة نظر الإدارة العليا)؟</a:t>
            </a:r>
            <a:endParaRPr lang="ar-EG" sz="2400" b="1" kern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15632" y="1802345"/>
            <a:ext cx="2114344" cy="4613718"/>
          </a:xfrm>
          <a:custGeom>
            <a:avLst/>
            <a:gdLst>
              <a:gd name="connsiteX0" fmla="*/ 0 w 2114344"/>
              <a:gd name="connsiteY0" fmla="*/ 0 h 4613718"/>
              <a:gd name="connsiteX1" fmla="*/ 2114344 w 2114344"/>
              <a:gd name="connsiteY1" fmla="*/ 0 h 4613718"/>
              <a:gd name="connsiteX2" fmla="*/ 2114344 w 2114344"/>
              <a:gd name="connsiteY2" fmla="*/ 4613718 h 4613718"/>
              <a:gd name="connsiteX3" fmla="*/ 0 w 2114344"/>
              <a:gd name="connsiteY3" fmla="*/ 4613718 h 4613718"/>
              <a:gd name="connsiteX4" fmla="*/ 0 w 2114344"/>
              <a:gd name="connsiteY4" fmla="*/ 0 h 461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44" h="4613718">
                <a:moveTo>
                  <a:pt x="0" y="0"/>
                </a:moveTo>
                <a:lnTo>
                  <a:pt x="2114344" y="0"/>
                </a:lnTo>
                <a:lnTo>
                  <a:pt x="2114344" y="4613718"/>
                </a:lnTo>
                <a:lnTo>
                  <a:pt x="0" y="4613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2694841"/>
              <a:satOff val="-38003"/>
              <a:lumOff val="80393"/>
              <a:alphaOff val="0"/>
            </a:schemeClr>
          </a:fillRef>
          <a:effectRef idx="0">
            <a:schemeClr val="accent2">
              <a:hueOff val="-12694841"/>
              <a:satOff val="-38003"/>
              <a:lumOff val="803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4365" rIns="142240" bIns="142240" numCol="1" spcCol="1270" anchor="t" anchorCtr="0">
            <a:noAutofit/>
          </a:bodyPr>
          <a:lstStyle/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لضمان الأداء الأمثل نحو تحقيق الأهداف الاستراتيجية ضمن المعطيات الواقعية المتاحة</a:t>
            </a:r>
            <a:r>
              <a:rPr lang="ar-EG" sz="2600" kern="1200" dirty="0" smtClean="0"/>
              <a:t>.</a:t>
            </a:r>
            <a:endParaRPr lang="ar-EG" sz="26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6391155" y="1242035"/>
            <a:ext cx="848953" cy="84895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13052899"/>
              <a:satOff val="-2922"/>
              <a:lumOff val="252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4686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14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EG" sz="2800" dirty="0">
                <a:solidFill>
                  <a:schemeClr val="bg2"/>
                </a:solidFill>
              </a:rPr>
              <a:t>تساؤلات مرتبطة بالتخطيط التشغيلى </a:t>
            </a:r>
          </a:p>
        </p:txBody>
      </p:sp>
      <p:sp>
        <p:nvSpPr>
          <p:cNvPr id="6" name="Freeform 5"/>
          <p:cNvSpPr/>
          <p:nvPr/>
        </p:nvSpPr>
        <p:spPr>
          <a:xfrm rot="16200000">
            <a:off x="-1779564" y="3903603"/>
            <a:ext cx="4602574" cy="421310"/>
          </a:xfrm>
          <a:custGeom>
            <a:avLst/>
            <a:gdLst>
              <a:gd name="connsiteX0" fmla="*/ 0 w 4602574"/>
              <a:gd name="connsiteY0" fmla="*/ 0 h 421310"/>
              <a:gd name="connsiteX1" fmla="*/ 4602574 w 4602574"/>
              <a:gd name="connsiteY1" fmla="*/ 0 h 421310"/>
              <a:gd name="connsiteX2" fmla="*/ 4602574 w 4602574"/>
              <a:gd name="connsiteY2" fmla="*/ 421310 h 421310"/>
              <a:gd name="connsiteX3" fmla="*/ 0 w 4602574"/>
              <a:gd name="connsiteY3" fmla="*/ 421310 h 421310"/>
              <a:gd name="connsiteX4" fmla="*/ 0 w 4602574"/>
              <a:gd name="connsiteY4" fmla="*/ 0 h 4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574" h="421310">
                <a:moveTo>
                  <a:pt x="0" y="0"/>
                </a:moveTo>
                <a:lnTo>
                  <a:pt x="4602574" y="0"/>
                </a:lnTo>
                <a:lnTo>
                  <a:pt x="4602574" y="421310"/>
                </a:lnTo>
                <a:lnTo>
                  <a:pt x="0" y="421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1573" bIns="0" numCol="1" spcCol="1270" anchor="t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لماذا نحتاجه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/>
              <a:t>(من وجهة نظر الإدارة التشغيلية)؟</a:t>
            </a:r>
            <a:endParaRPr lang="ar-EG" sz="24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732378" y="1812971"/>
            <a:ext cx="2098574" cy="4602574"/>
          </a:xfrm>
          <a:custGeom>
            <a:avLst/>
            <a:gdLst>
              <a:gd name="connsiteX0" fmla="*/ 0 w 2098574"/>
              <a:gd name="connsiteY0" fmla="*/ 0 h 4602574"/>
              <a:gd name="connsiteX1" fmla="*/ 2098574 w 2098574"/>
              <a:gd name="connsiteY1" fmla="*/ 0 h 4602574"/>
              <a:gd name="connsiteX2" fmla="*/ 2098574 w 2098574"/>
              <a:gd name="connsiteY2" fmla="*/ 4602574 h 4602574"/>
              <a:gd name="connsiteX3" fmla="*/ 0 w 2098574"/>
              <a:gd name="connsiteY3" fmla="*/ 4602574 h 4602574"/>
              <a:gd name="connsiteX4" fmla="*/ 0 w 2098574"/>
              <a:gd name="connsiteY4" fmla="*/ 0 h 4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74" h="4602574">
                <a:moveTo>
                  <a:pt x="0" y="0"/>
                </a:moveTo>
                <a:lnTo>
                  <a:pt x="2098574" y="0"/>
                </a:lnTo>
                <a:lnTo>
                  <a:pt x="2098574" y="4602574"/>
                </a:lnTo>
                <a:lnTo>
                  <a:pt x="0" y="4602574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1573" rIns="142240" bIns="142240" numCol="1" spcCol="1270" anchor="t" anchorCtr="0">
            <a:noAutofit/>
          </a:bodyPr>
          <a:lstStyle/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0" lvl="1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ar-EG" sz="2000" b="1" dirty="0"/>
          </a:p>
          <a:p>
            <a:pPr marL="0" lvl="1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EG" sz="2800" b="1" kern="1200" dirty="0" smtClean="0"/>
              <a:t>. </a:t>
            </a:r>
            <a:r>
              <a:rPr lang="ar-EG" sz="2000" b="1" kern="1200" dirty="0" smtClean="0"/>
              <a:t>تحقيق البراعة و التميز: إمتلاك القدرة على القيام بنشاطات تؤدي إلى درجة عالية من جودة 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068" y="1256841"/>
            <a:ext cx="842621" cy="84262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 rot="16200000">
            <a:off x="1271432" y="3903603"/>
            <a:ext cx="4602574" cy="421310"/>
          </a:xfrm>
          <a:custGeom>
            <a:avLst/>
            <a:gdLst>
              <a:gd name="connsiteX0" fmla="*/ 0 w 4602574"/>
              <a:gd name="connsiteY0" fmla="*/ 0 h 421310"/>
              <a:gd name="connsiteX1" fmla="*/ 4602574 w 4602574"/>
              <a:gd name="connsiteY1" fmla="*/ 0 h 421310"/>
              <a:gd name="connsiteX2" fmla="*/ 4602574 w 4602574"/>
              <a:gd name="connsiteY2" fmla="*/ 421310 h 421310"/>
              <a:gd name="connsiteX3" fmla="*/ 0 w 4602574"/>
              <a:gd name="connsiteY3" fmla="*/ 421310 h 421310"/>
              <a:gd name="connsiteX4" fmla="*/ 0 w 4602574"/>
              <a:gd name="connsiteY4" fmla="*/ 0 h 4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574" h="421310">
                <a:moveTo>
                  <a:pt x="0" y="0"/>
                </a:moveTo>
                <a:lnTo>
                  <a:pt x="4602574" y="0"/>
                </a:lnTo>
                <a:lnTo>
                  <a:pt x="4602574" y="421310"/>
                </a:lnTo>
                <a:lnTo>
                  <a:pt x="0" y="421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1573" bIns="0" numCol="1" spcCol="1270" anchor="t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ماذا يحصل لو لم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/>
              <a:t>نقوم به؟</a:t>
            </a:r>
            <a:endParaRPr lang="ar-EG" sz="24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783374" y="1812971"/>
            <a:ext cx="2098574" cy="4602574"/>
          </a:xfrm>
          <a:custGeom>
            <a:avLst/>
            <a:gdLst>
              <a:gd name="connsiteX0" fmla="*/ 0 w 2098574"/>
              <a:gd name="connsiteY0" fmla="*/ 0 h 4602574"/>
              <a:gd name="connsiteX1" fmla="*/ 2098574 w 2098574"/>
              <a:gd name="connsiteY1" fmla="*/ 0 h 4602574"/>
              <a:gd name="connsiteX2" fmla="*/ 2098574 w 2098574"/>
              <a:gd name="connsiteY2" fmla="*/ 4602574 h 4602574"/>
              <a:gd name="connsiteX3" fmla="*/ 0 w 2098574"/>
              <a:gd name="connsiteY3" fmla="*/ 4602574 h 4602574"/>
              <a:gd name="connsiteX4" fmla="*/ 0 w 2098574"/>
              <a:gd name="connsiteY4" fmla="*/ 0 h 4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74" h="4602574">
                <a:moveTo>
                  <a:pt x="0" y="0"/>
                </a:moveTo>
                <a:lnTo>
                  <a:pt x="2098574" y="0"/>
                </a:lnTo>
                <a:lnTo>
                  <a:pt x="2098574" y="4602574"/>
                </a:lnTo>
                <a:lnTo>
                  <a:pt x="0" y="4602574"/>
                </a:lnTo>
                <a:lnTo>
                  <a:pt x="0" y="0"/>
                </a:lnTo>
                <a:close/>
              </a:path>
            </a:pathLst>
          </a:custGeom>
          <a:solidFill>
            <a:srgbClr val="E9FE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360908"/>
              <a:satOff val="-18365"/>
              <a:lumOff val="-2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1573" rIns="142240" bIns="142240" numCol="1" spcCol="1270" anchor="t" anchorCtr="0">
            <a:noAutofit/>
          </a:bodyPr>
          <a:lstStyle/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فوضى في العمل.</a:t>
            </a:r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1200" b="1" kern="1200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عدم تحقيق الأهداف.</a:t>
            </a:r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1200" b="1" kern="1200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سوء استخدام للموارد.</a:t>
            </a:r>
          </a:p>
          <a:p>
            <a:pPr marL="228600" lvl="1" indent="-228600" algn="ct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3362064" y="1256841"/>
            <a:ext cx="842621" cy="842621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315202"/>
              <a:satOff val="-20027"/>
              <a:lumOff val="-54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16200000">
            <a:off x="4322428" y="3903603"/>
            <a:ext cx="4602574" cy="421310"/>
          </a:xfrm>
          <a:custGeom>
            <a:avLst/>
            <a:gdLst>
              <a:gd name="connsiteX0" fmla="*/ 0 w 4602574"/>
              <a:gd name="connsiteY0" fmla="*/ 0 h 421310"/>
              <a:gd name="connsiteX1" fmla="*/ 4602574 w 4602574"/>
              <a:gd name="connsiteY1" fmla="*/ 0 h 421310"/>
              <a:gd name="connsiteX2" fmla="*/ 4602574 w 4602574"/>
              <a:gd name="connsiteY2" fmla="*/ 421310 h 421310"/>
              <a:gd name="connsiteX3" fmla="*/ 0 w 4602574"/>
              <a:gd name="connsiteY3" fmla="*/ 421310 h 421310"/>
              <a:gd name="connsiteX4" fmla="*/ 0 w 4602574"/>
              <a:gd name="connsiteY4" fmla="*/ 0 h 4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574" h="421310">
                <a:moveTo>
                  <a:pt x="0" y="0"/>
                </a:moveTo>
                <a:lnTo>
                  <a:pt x="4602574" y="0"/>
                </a:lnTo>
                <a:lnTo>
                  <a:pt x="4602574" y="421310"/>
                </a:lnTo>
                <a:lnTo>
                  <a:pt x="0" y="421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71573" bIns="-1" numCol="1" spcCol="1270" anchor="t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>
                <a:solidFill>
                  <a:srgbClr val="FF0000"/>
                </a:solidFill>
              </a:rPr>
              <a:t>ما الرابط بين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/>
              <a:t>التخطيط التشغيلي والتحسين المستمر للأداء؟ </a:t>
            </a:r>
            <a:endParaRPr lang="ar-EG" sz="24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834370" y="1812971"/>
            <a:ext cx="2098574" cy="4602574"/>
          </a:xfrm>
          <a:custGeom>
            <a:avLst/>
            <a:gdLst>
              <a:gd name="connsiteX0" fmla="*/ 0 w 2098574"/>
              <a:gd name="connsiteY0" fmla="*/ 0 h 4602574"/>
              <a:gd name="connsiteX1" fmla="*/ 2098574 w 2098574"/>
              <a:gd name="connsiteY1" fmla="*/ 0 h 4602574"/>
              <a:gd name="connsiteX2" fmla="*/ 2098574 w 2098574"/>
              <a:gd name="connsiteY2" fmla="*/ 4602574 h 4602574"/>
              <a:gd name="connsiteX3" fmla="*/ 0 w 2098574"/>
              <a:gd name="connsiteY3" fmla="*/ 4602574 h 4602574"/>
              <a:gd name="connsiteX4" fmla="*/ 0 w 2098574"/>
              <a:gd name="connsiteY4" fmla="*/ 0 h 4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74" h="4602574">
                <a:moveTo>
                  <a:pt x="0" y="0"/>
                </a:moveTo>
                <a:lnTo>
                  <a:pt x="2098574" y="0"/>
                </a:lnTo>
                <a:lnTo>
                  <a:pt x="2098574" y="4602574"/>
                </a:lnTo>
                <a:lnTo>
                  <a:pt x="0" y="460257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721816"/>
              <a:satOff val="-36729"/>
              <a:lumOff val="-454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71573" rIns="142240" bIns="142240" numCol="1" spcCol="1270" anchor="t" anchorCtr="0">
            <a:noAutofit/>
          </a:bodyPr>
          <a:lstStyle/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dirty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0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تحسين المنتجات، تطوير الخدمات.</a:t>
            </a:r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1400" b="1" kern="1200" dirty="0" smtClean="0"/>
          </a:p>
          <a:p>
            <a:pPr marL="228600" lvl="1" indent="-228600" algn="justLow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b="1" kern="1200" dirty="0" smtClean="0"/>
              <a:t>زيادة رضاء العميل</a:t>
            </a:r>
          </a:p>
          <a:p>
            <a:pPr marL="228600" lvl="1" indent="-228600" algn="ct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EG" sz="26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6413060" y="1256841"/>
            <a:ext cx="842621" cy="842621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630405"/>
              <a:satOff val="-40054"/>
              <a:lumOff val="-109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94554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9" grpId="0"/>
      <p:bldP spid="10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عرض على الشاشة (3:4)‏</PresentationFormat>
  <Paragraphs>81</Paragraphs>
  <Slides>10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مقدمة</vt:lpstr>
      <vt:lpstr>تساؤلات مرتبطة بالتخطيط التشغيلى </vt:lpstr>
      <vt:lpstr>تساؤلات مرتبطة بالتخطيط التشغيلى </vt:lpstr>
      <vt:lpstr>تعريف التخطيط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2018-12-29T17:26:52Z</dcterms:created>
  <dcterms:modified xsi:type="dcterms:W3CDTF">2018-12-29T17:27:28Z</dcterms:modified>
</cp:coreProperties>
</file>