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46" d="100"/>
          <a:sy n="46" d="100"/>
        </p:scale>
        <p:origin x="-3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D9B4D8-20D2-4F05-8A94-F20101D25C70}" type="doc">
      <dgm:prSet loTypeId="urn:microsoft.com/office/officeart/2005/8/layout/cycle3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pPr rtl="1"/>
          <a:endParaRPr lang="ar-EG"/>
        </a:p>
      </dgm:t>
    </dgm:pt>
    <dgm:pt modelId="{697D1AF6-C378-4978-BF9A-229EB3562930}">
      <dgm:prSet phldrT="[Text]"/>
      <dgm:spPr/>
      <dgm:t>
        <a:bodyPr/>
        <a:lstStyle/>
        <a:p>
          <a:pPr rtl="1"/>
          <a:r>
            <a:rPr lang="ar-EG" b="1" dirty="0" smtClean="0">
              <a:solidFill>
                <a:srgbClr val="002060"/>
              </a:solidFill>
            </a:rPr>
            <a:t>مقدمة حول العميل وأهمية</a:t>
          </a:r>
          <a:endParaRPr lang="ar-EG" b="1" dirty="0">
            <a:solidFill>
              <a:srgbClr val="002060"/>
            </a:solidFill>
          </a:endParaRPr>
        </a:p>
      </dgm:t>
    </dgm:pt>
    <dgm:pt modelId="{3492F61E-CFD4-4790-B4E4-05A36727C030}" type="parTrans" cxnId="{6FED36E0-D91D-4C93-A65C-5CD9964C5E4D}">
      <dgm:prSet/>
      <dgm:spPr/>
      <dgm:t>
        <a:bodyPr/>
        <a:lstStyle/>
        <a:p>
          <a:pPr rtl="1"/>
          <a:endParaRPr lang="ar-EG"/>
        </a:p>
      </dgm:t>
    </dgm:pt>
    <dgm:pt modelId="{CB1207CD-C04F-4D5A-A15C-1B450C577824}" type="sibTrans" cxnId="{6FED36E0-D91D-4C93-A65C-5CD9964C5E4D}">
      <dgm:prSet/>
      <dgm:spPr/>
      <dgm:t>
        <a:bodyPr/>
        <a:lstStyle/>
        <a:p>
          <a:pPr rtl="1"/>
          <a:endParaRPr lang="ar-EG"/>
        </a:p>
      </dgm:t>
    </dgm:pt>
    <dgm:pt modelId="{8643B5B7-C796-465D-8F97-9E9218853D8B}">
      <dgm:prSet phldrT="[Text]"/>
      <dgm:spPr/>
      <dgm:t>
        <a:bodyPr/>
        <a:lstStyle/>
        <a:p>
          <a:pPr rtl="1"/>
          <a:r>
            <a:rPr lang="ar-EG" b="1" dirty="0" smtClean="0">
              <a:solidFill>
                <a:srgbClr val="002060"/>
              </a:solidFill>
            </a:rPr>
            <a:t>مهارات التواصل</a:t>
          </a:r>
          <a:endParaRPr lang="ar-EG" b="1" dirty="0">
            <a:solidFill>
              <a:srgbClr val="002060"/>
            </a:solidFill>
          </a:endParaRPr>
        </a:p>
      </dgm:t>
    </dgm:pt>
    <dgm:pt modelId="{9F5EC83B-C0FE-4DCB-8057-970916E90DBA}" type="parTrans" cxnId="{8D634BDD-EB36-4665-B9FB-A638FD341D09}">
      <dgm:prSet/>
      <dgm:spPr/>
      <dgm:t>
        <a:bodyPr/>
        <a:lstStyle/>
        <a:p>
          <a:pPr rtl="1"/>
          <a:endParaRPr lang="ar-EG"/>
        </a:p>
      </dgm:t>
    </dgm:pt>
    <dgm:pt modelId="{0999BA92-956A-41FD-B2B5-F55709403D03}" type="sibTrans" cxnId="{8D634BDD-EB36-4665-B9FB-A638FD341D09}">
      <dgm:prSet/>
      <dgm:spPr/>
      <dgm:t>
        <a:bodyPr/>
        <a:lstStyle/>
        <a:p>
          <a:pPr rtl="1"/>
          <a:endParaRPr lang="ar-EG"/>
        </a:p>
      </dgm:t>
    </dgm:pt>
    <dgm:pt modelId="{FC38832B-C432-492A-885D-78A965C24926}">
      <dgm:prSet phldrT="[Text]"/>
      <dgm:spPr/>
      <dgm:t>
        <a:bodyPr/>
        <a:lstStyle/>
        <a:p>
          <a:pPr rtl="1"/>
          <a:r>
            <a:rPr lang="ar-EG" b="1" dirty="0" smtClean="0">
              <a:solidFill>
                <a:srgbClr val="002060"/>
              </a:solidFill>
            </a:rPr>
            <a:t>اعرف عميلك</a:t>
          </a:r>
          <a:endParaRPr lang="ar-EG" b="1" dirty="0">
            <a:solidFill>
              <a:srgbClr val="002060"/>
            </a:solidFill>
          </a:endParaRPr>
        </a:p>
      </dgm:t>
    </dgm:pt>
    <dgm:pt modelId="{896F8A6B-2405-418A-8472-FD4C49A6D194}" type="parTrans" cxnId="{D83837E4-3417-40ED-9E60-54F648E1A58E}">
      <dgm:prSet/>
      <dgm:spPr/>
      <dgm:t>
        <a:bodyPr/>
        <a:lstStyle/>
        <a:p>
          <a:pPr rtl="1"/>
          <a:endParaRPr lang="ar-EG"/>
        </a:p>
      </dgm:t>
    </dgm:pt>
    <dgm:pt modelId="{70D401A7-A14B-46CA-A07B-A0E57AC9C9D5}" type="sibTrans" cxnId="{D83837E4-3417-40ED-9E60-54F648E1A58E}">
      <dgm:prSet/>
      <dgm:spPr/>
      <dgm:t>
        <a:bodyPr/>
        <a:lstStyle/>
        <a:p>
          <a:pPr rtl="1"/>
          <a:endParaRPr lang="ar-EG"/>
        </a:p>
      </dgm:t>
    </dgm:pt>
    <dgm:pt modelId="{DF97E5C1-8F97-4524-A076-CD2A11F9441C}">
      <dgm:prSet phldrT="[Text]"/>
      <dgm:spPr/>
      <dgm:t>
        <a:bodyPr/>
        <a:lstStyle/>
        <a:p>
          <a:pPr rtl="1"/>
          <a:r>
            <a:rPr lang="ar-EG" b="1" dirty="0" smtClean="0">
              <a:solidFill>
                <a:srgbClr val="002060"/>
              </a:solidFill>
            </a:rPr>
            <a:t>حل المشكلات</a:t>
          </a:r>
          <a:endParaRPr lang="ar-EG" b="1" dirty="0">
            <a:solidFill>
              <a:srgbClr val="002060"/>
            </a:solidFill>
          </a:endParaRPr>
        </a:p>
      </dgm:t>
    </dgm:pt>
    <dgm:pt modelId="{C55CD48E-86E6-42C8-B06A-E7AB637C605F}" type="parTrans" cxnId="{C2F476F5-09D3-4EED-822D-76ECB5F79BD7}">
      <dgm:prSet/>
      <dgm:spPr/>
      <dgm:t>
        <a:bodyPr/>
        <a:lstStyle/>
        <a:p>
          <a:pPr rtl="1"/>
          <a:endParaRPr lang="ar-EG"/>
        </a:p>
      </dgm:t>
    </dgm:pt>
    <dgm:pt modelId="{D71AD6E0-5A34-44B4-9018-5C70C8F6B265}" type="sibTrans" cxnId="{C2F476F5-09D3-4EED-822D-76ECB5F79BD7}">
      <dgm:prSet/>
      <dgm:spPr/>
      <dgm:t>
        <a:bodyPr/>
        <a:lstStyle/>
        <a:p>
          <a:pPr rtl="1"/>
          <a:endParaRPr lang="ar-EG"/>
        </a:p>
      </dgm:t>
    </dgm:pt>
    <dgm:pt modelId="{CFC3E524-9B0B-4C5C-84B9-FF0AFC4899CB}">
      <dgm:prSet phldrT="[Text]"/>
      <dgm:spPr/>
      <dgm:t>
        <a:bodyPr/>
        <a:lstStyle/>
        <a:p>
          <a:pPr rtl="1"/>
          <a:r>
            <a:rPr lang="ar-EG" b="1" dirty="0" smtClean="0">
              <a:solidFill>
                <a:srgbClr val="002060"/>
              </a:solidFill>
            </a:rPr>
            <a:t>تهدئة العملاء المنزعجين</a:t>
          </a:r>
          <a:endParaRPr lang="ar-EG" b="1" dirty="0">
            <a:solidFill>
              <a:srgbClr val="002060"/>
            </a:solidFill>
          </a:endParaRPr>
        </a:p>
      </dgm:t>
    </dgm:pt>
    <dgm:pt modelId="{66510A65-1B83-494E-BEBA-B1E28A2FDBF5}" type="parTrans" cxnId="{00E8E76F-F24C-4295-AA9F-96DCD77FB54E}">
      <dgm:prSet/>
      <dgm:spPr/>
      <dgm:t>
        <a:bodyPr/>
        <a:lstStyle/>
        <a:p>
          <a:pPr rtl="1"/>
          <a:endParaRPr lang="ar-EG"/>
        </a:p>
      </dgm:t>
    </dgm:pt>
    <dgm:pt modelId="{3518BCB6-38D2-4D7C-B77C-E191EE7AC467}" type="sibTrans" cxnId="{00E8E76F-F24C-4295-AA9F-96DCD77FB54E}">
      <dgm:prSet/>
      <dgm:spPr/>
      <dgm:t>
        <a:bodyPr/>
        <a:lstStyle/>
        <a:p>
          <a:pPr rtl="1"/>
          <a:endParaRPr lang="ar-EG"/>
        </a:p>
      </dgm:t>
    </dgm:pt>
    <dgm:pt modelId="{F61C9E15-E806-4620-A11F-98DA2DF17CD5}" type="pres">
      <dgm:prSet presAssocID="{99D9B4D8-20D2-4F05-8A94-F20101D25C7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ar-EG"/>
        </a:p>
      </dgm:t>
    </dgm:pt>
    <dgm:pt modelId="{C4A9C444-5A03-48CF-BC1E-3556F131B83A}" type="pres">
      <dgm:prSet presAssocID="{99D9B4D8-20D2-4F05-8A94-F20101D25C70}" presName="cycle" presStyleCnt="0"/>
      <dgm:spPr/>
    </dgm:pt>
    <dgm:pt modelId="{94C02CB0-4E52-4916-A763-5141FEA947E2}" type="pres">
      <dgm:prSet presAssocID="{697D1AF6-C378-4978-BF9A-229EB3562930}" presName="nodeFirs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61A18ACB-3FAE-4EDD-8E41-949BBB28A79B}" type="pres">
      <dgm:prSet presAssocID="{CB1207CD-C04F-4D5A-A15C-1B450C577824}" presName="sibTransFirstNode" presStyleLbl="bgShp" presStyleIdx="0" presStyleCnt="1"/>
      <dgm:spPr/>
      <dgm:t>
        <a:bodyPr/>
        <a:lstStyle/>
        <a:p>
          <a:pPr rtl="1"/>
          <a:endParaRPr lang="ar-EG"/>
        </a:p>
      </dgm:t>
    </dgm:pt>
    <dgm:pt modelId="{7B12B91E-4115-4398-94F3-35ADBBCDEE51}" type="pres">
      <dgm:prSet presAssocID="{8643B5B7-C796-465D-8F97-9E9218853D8B}" presName="nodeFollowingNodes" presStyleLbl="node1" presStyleIdx="1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732F62CE-D1EC-4F22-AF39-10B84BF6B6A6}" type="pres">
      <dgm:prSet presAssocID="{FC38832B-C432-492A-885D-78A965C24926}" presName="nodeFollowingNodes" presStyleLbl="node1" presStyleIdx="2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8AF8BAB0-C7BA-4264-9C4E-5EC7A31E0116}" type="pres">
      <dgm:prSet presAssocID="{DF97E5C1-8F97-4524-A076-CD2A11F9441C}" presName="nodeFollowingNodes" presStyleLbl="node1" presStyleIdx="3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11D13608-4FE1-47A6-9B97-1EC6562627F5}" type="pres">
      <dgm:prSet presAssocID="{CFC3E524-9B0B-4C5C-84B9-FF0AFC4899CB}" presName="nodeFollowingNodes" presStyleLbl="node1" presStyleIdx="4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</dgm:ptLst>
  <dgm:cxnLst>
    <dgm:cxn modelId="{EAFE316A-2A1C-433D-A898-435E08521E5B}" type="presOf" srcId="{99D9B4D8-20D2-4F05-8A94-F20101D25C70}" destId="{F61C9E15-E806-4620-A11F-98DA2DF17CD5}" srcOrd="0" destOrd="0" presId="urn:microsoft.com/office/officeart/2005/8/layout/cycle3"/>
    <dgm:cxn modelId="{7AC20747-5805-4EFC-812E-97D90350FBF6}" type="presOf" srcId="{8643B5B7-C796-465D-8F97-9E9218853D8B}" destId="{7B12B91E-4115-4398-94F3-35ADBBCDEE51}" srcOrd="0" destOrd="0" presId="urn:microsoft.com/office/officeart/2005/8/layout/cycle3"/>
    <dgm:cxn modelId="{4800CCB9-783C-4EAA-80EE-69D7C7466EE9}" type="presOf" srcId="{CB1207CD-C04F-4D5A-A15C-1B450C577824}" destId="{61A18ACB-3FAE-4EDD-8E41-949BBB28A79B}" srcOrd="0" destOrd="0" presId="urn:microsoft.com/office/officeart/2005/8/layout/cycle3"/>
    <dgm:cxn modelId="{C2F476F5-09D3-4EED-822D-76ECB5F79BD7}" srcId="{99D9B4D8-20D2-4F05-8A94-F20101D25C70}" destId="{DF97E5C1-8F97-4524-A076-CD2A11F9441C}" srcOrd="3" destOrd="0" parTransId="{C55CD48E-86E6-42C8-B06A-E7AB637C605F}" sibTransId="{D71AD6E0-5A34-44B4-9018-5C70C8F6B265}"/>
    <dgm:cxn modelId="{38A9DF80-2628-499A-AA7C-1366FEDA85CF}" type="presOf" srcId="{697D1AF6-C378-4978-BF9A-229EB3562930}" destId="{94C02CB0-4E52-4916-A763-5141FEA947E2}" srcOrd="0" destOrd="0" presId="urn:microsoft.com/office/officeart/2005/8/layout/cycle3"/>
    <dgm:cxn modelId="{D83837E4-3417-40ED-9E60-54F648E1A58E}" srcId="{99D9B4D8-20D2-4F05-8A94-F20101D25C70}" destId="{FC38832B-C432-492A-885D-78A965C24926}" srcOrd="2" destOrd="0" parTransId="{896F8A6B-2405-418A-8472-FD4C49A6D194}" sibTransId="{70D401A7-A14B-46CA-A07B-A0E57AC9C9D5}"/>
    <dgm:cxn modelId="{45FDCF3C-B86D-48F2-996A-CD1DA476FCFF}" type="presOf" srcId="{DF97E5C1-8F97-4524-A076-CD2A11F9441C}" destId="{8AF8BAB0-C7BA-4264-9C4E-5EC7A31E0116}" srcOrd="0" destOrd="0" presId="urn:microsoft.com/office/officeart/2005/8/layout/cycle3"/>
    <dgm:cxn modelId="{8D634BDD-EB36-4665-B9FB-A638FD341D09}" srcId="{99D9B4D8-20D2-4F05-8A94-F20101D25C70}" destId="{8643B5B7-C796-465D-8F97-9E9218853D8B}" srcOrd="1" destOrd="0" parTransId="{9F5EC83B-C0FE-4DCB-8057-970916E90DBA}" sibTransId="{0999BA92-956A-41FD-B2B5-F55709403D03}"/>
    <dgm:cxn modelId="{00E8E76F-F24C-4295-AA9F-96DCD77FB54E}" srcId="{99D9B4D8-20D2-4F05-8A94-F20101D25C70}" destId="{CFC3E524-9B0B-4C5C-84B9-FF0AFC4899CB}" srcOrd="4" destOrd="0" parTransId="{66510A65-1B83-494E-BEBA-B1E28A2FDBF5}" sibTransId="{3518BCB6-38D2-4D7C-B77C-E191EE7AC467}"/>
    <dgm:cxn modelId="{BB11B4D2-60B7-45F8-BF8C-5A024D070449}" type="presOf" srcId="{FC38832B-C432-492A-885D-78A965C24926}" destId="{732F62CE-D1EC-4F22-AF39-10B84BF6B6A6}" srcOrd="0" destOrd="0" presId="urn:microsoft.com/office/officeart/2005/8/layout/cycle3"/>
    <dgm:cxn modelId="{6FED36E0-D91D-4C93-A65C-5CD9964C5E4D}" srcId="{99D9B4D8-20D2-4F05-8A94-F20101D25C70}" destId="{697D1AF6-C378-4978-BF9A-229EB3562930}" srcOrd="0" destOrd="0" parTransId="{3492F61E-CFD4-4790-B4E4-05A36727C030}" sibTransId="{CB1207CD-C04F-4D5A-A15C-1B450C577824}"/>
    <dgm:cxn modelId="{843694F0-6115-4B5C-8C81-48C41DF475A9}" type="presOf" srcId="{CFC3E524-9B0B-4C5C-84B9-FF0AFC4899CB}" destId="{11D13608-4FE1-47A6-9B97-1EC6562627F5}" srcOrd="0" destOrd="0" presId="urn:microsoft.com/office/officeart/2005/8/layout/cycle3"/>
    <dgm:cxn modelId="{473029C1-94EB-4E53-8460-CDAD7839290B}" type="presParOf" srcId="{F61C9E15-E806-4620-A11F-98DA2DF17CD5}" destId="{C4A9C444-5A03-48CF-BC1E-3556F131B83A}" srcOrd="0" destOrd="0" presId="urn:microsoft.com/office/officeart/2005/8/layout/cycle3"/>
    <dgm:cxn modelId="{800F78D8-0E36-49C6-81DC-F0D9102949F5}" type="presParOf" srcId="{C4A9C444-5A03-48CF-BC1E-3556F131B83A}" destId="{94C02CB0-4E52-4916-A763-5141FEA947E2}" srcOrd="0" destOrd="0" presId="urn:microsoft.com/office/officeart/2005/8/layout/cycle3"/>
    <dgm:cxn modelId="{41DF916D-8DD8-483F-98E7-C3A58392858E}" type="presParOf" srcId="{C4A9C444-5A03-48CF-BC1E-3556F131B83A}" destId="{61A18ACB-3FAE-4EDD-8E41-949BBB28A79B}" srcOrd="1" destOrd="0" presId="urn:microsoft.com/office/officeart/2005/8/layout/cycle3"/>
    <dgm:cxn modelId="{F1291F9C-4BA0-4965-BBE1-FC35B5DD3EB5}" type="presParOf" srcId="{C4A9C444-5A03-48CF-BC1E-3556F131B83A}" destId="{7B12B91E-4115-4398-94F3-35ADBBCDEE51}" srcOrd="2" destOrd="0" presId="urn:microsoft.com/office/officeart/2005/8/layout/cycle3"/>
    <dgm:cxn modelId="{2C112A93-F19E-4BF9-B4F2-43B27629F138}" type="presParOf" srcId="{C4A9C444-5A03-48CF-BC1E-3556F131B83A}" destId="{732F62CE-D1EC-4F22-AF39-10B84BF6B6A6}" srcOrd="3" destOrd="0" presId="urn:microsoft.com/office/officeart/2005/8/layout/cycle3"/>
    <dgm:cxn modelId="{29E0DE7C-4855-4539-A793-E493EA8896C6}" type="presParOf" srcId="{C4A9C444-5A03-48CF-BC1E-3556F131B83A}" destId="{8AF8BAB0-C7BA-4264-9C4E-5EC7A31E0116}" srcOrd="4" destOrd="0" presId="urn:microsoft.com/office/officeart/2005/8/layout/cycle3"/>
    <dgm:cxn modelId="{13EB490A-B77C-470B-B503-A22A202C1EB0}" type="presParOf" srcId="{C4A9C444-5A03-48CF-BC1E-3556F131B83A}" destId="{11D13608-4FE1-47A6-9B97-1EC6562627F5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1A18ACB-3FAE-4EDD-8E41-949BBB28A79B}">
      <dsp:nvSpPr>
        <dsp:cNvPr id="0" name=""/>
        <dsp:cNvSpPr/>
      </dsp:nvSpPr>
      <dsp:spPr>
        <a:xfrm>
          <a:off x="524507" y="342704"/>
          <a:ext cx="3980186" cy="3980186"/>
        </a:xfrm>
        <a:prstGeom prst="circularArrow">
          <a:avLst>
            <a:gd name="adj1" fmla="val 5544"/>
            <a:gd name="adj2" fmla="val 330680"/>
            <a:gd name="adj3" fmla="val 13854782"/>
            <a:gd name="adj4" fmla="val 17338157"/>
            <a:gd name="adj5" fmla="val 5757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C02CB0-4E52-4916-A763-5141FEA947E2}">
      <dsp:nvSpPr>
        <dsp:cNvPr id="0" name=""/>
        <dsp:cNvSpPr/>
      </dsp:nvSpPr>
      <dsp:spPr>
        <a:xfrm>
          <a:off x="1614599" y="364268"/>
          <a:ext cx="1800002" cy="900001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300" b="1" kern="1200" dirty="0" smtClean="0">
              <a:solidFill>
                <a:srgbClr val="002060"/>
              </a:solidFill>
            </a:rPr>
            <a:t>مقدمة حول العميل وأهمية</a:t>
          </a:r>
          <a:endParaRPr lang="ar-EG" sz="2300" b="1" kern="1200" dirty="0">
            <a:solidFill>
              <a:srgbClr val="002060"/>
            </a:solidFill>
          </a:endParaRPr>
        </a:p>
      </dsp:txBody>
      <dsp:txXfrm>
        <a:off x="1614599" y="364268"/>
        <a:ext cx="1800002" cy="900001"/>
      </dsp:txXfrm>
    </dsp:sp>
    <dsp:sp modelId="{7B12B91E-4115-4398-94F3-35ADBBCDEE51}">
      <dsp:nvSpPr>
        <dsp:cNvPr id="0" name=""/>
        <dsp:cNvSpPr/>
      </dsp:nvSpPr>
      <dsp:spPr>
        <a:xfrm>
          <a:off x="3228835" y="1537079"/>
          <a:ext cx="1800002" cy="900001"/>
        </a:xfrm>
        <a:prstGeom prst="roundRect">
          <a:avLst/>
        </a:prstGeom>
        <a:solidFill>
          <a:schemeClr val="accent5">
            <a:hueOff val="-2483469"/>
            <a:satOff val="9953"/>
            <a:lumOff val="215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300" b="1" kern="1200" dirty="0" smtClean="0">
              <a:solidFill>
                <a:srgbClr val="002060"/>
              </a:solidFill>
            </a:rPr>
            <a:t>مهارات التواصل</a:t>
          </a:r>
          <a:endParaRPr lang="ar-EG" sz="2300" b="1" kern="1200" dirty="0">
            <a:solidFill>
              <a:srgbClr val="002060"/>
            </a:solidFill>
          </a:endParaRPr>
        </a:p>
      </dsp:txBody>
      <dsp:txXfrm>
        <a:off x="3228835" y="1537079"/>
        <a:ext cx="1800002" cy="900001"/>
      </dsp:txXfrm>
    </dsp:sp>
    <dsp:sp modelId="{732F62CE-D1EC-4F22-AF39-10B84BF6B6A6}">
      <dsp:nvSpPr>
        <dsp:cNvPr id="0" name=""/>
        <dsp:cNvSpPr/>
      </dsp:nvSpPr>
      <dsp:spPr>
        <a:xfrm>
          <a:off x="2612252" y="3434727"/>
          <a:ext cx="1800002" cy="900001"/>
        </a:xfrm>
        <a:prstGeom prst="round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300" b="1" kern="1200" dirty="0" smtClean="0">
              <a:solidFill>
                <a:srgbClr val="002060"/>
              </a:solidFill>
            </a:rPr>
            <a:t>اعرف عميلك</a:t>
          </a:r>
          <a:endParaRPr lang="ar-EG" sz="2300" b="1" kern="1200" dirty="0">
            <a:solidFill>
              <a:srgbClr val="002060"/>
            </a:solidFill>
          </a:endParaRPr>
        </a:p>
      </dsp:txBody>
      <dsp:txXfrm>
        <a:off x="2612252" y="3434727"/>
        <a:ext cx="1800002" cy="900001"/>
      </dsp:txXfrm>
    </dsp:sp>
    <dsp:sp modelId="{8AF8BAB0-C7BA-4264-9C4E-5EC7A31E0116}">
      <dsp:nvSpPr>
        <dsp:cNvPr id="0" name=""/>
        <dsp:cNvSpPr/>
      </dsp:nvSpPr>
      <dsp:spPr>
        <a:xfrm>
          <a:off x="616947" y="3434727"/>
          <a:ext cx="1800002" cy="900001"/>
        </a:xfrm>
        <a:prstGeom prst="roundRect">
          <a:avLst/>
        </a:prstGeom>
        <a:solidFill>
          <a:schemeClr val="accent5">
            <a:hueOff val="-7450407"/>
            <a:satOff val="29858"/>
            <a:lumOff val="647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300" b="1" kern="1200" dirty="0" smtClean="0">
              <a:solidFill>
                <a:srgbClr val="002060"/>
              </a:solidFill>
            </a:rPr>
            <a:t>حل المشكلات</a:t>
          </a:r>
          <a:endParaRPr lang="ar-EG" sz="2300" b="1" kern="1200" dirty="0">
            <a:solidFill>
              <a:srgbClr val="002060"/>
            </a:solidFill>
          </a:endParaRPr>
        </a:p>
      </dsp:txBody>
      <dsp:txXfrm>
        <a:off x="616947" y="3434727"/>
        <a:ext cx="1800002" cy="900001"/>
      </dsp:txXfrm>
    </dsp:sp>
    <dsp:sp modelId="{11D13608-4FE1-47A6-9B97-1EC6562627F5}">
      <dsp:nvSpPr>
        <dsp:cNvPr id="0" name=""/>
        <dsp:cNvSpPr/>
      </dsp:nvSpPr>
      <dsp:spPr>
        <a:xfrm>
          <a:off x="364" y="1537079"/>
          <a:ext cx="1800002" cy="900001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300" b="1" kern="1200" dirty="0" smtClean="0">
              <a:solidFill>
                <a:srgbClr val="002060"/>
              </a:solidFill>
            </a:rPr>
            <a:t>تهدئة العملاء المنزعجين</a:t>
          </a:r>
          <a:endParaRPr lang="ar-EG" sz="2300" b="1" kern="1200" dirty="0">
            <a:solidFill>
              <a:srgbClr val="002060"/>
            </a:solidFill>
          </a:endParaRPr>
        </a:p>
      </dsp:txBody>
      <dsp:txXfrm>
        <a:off x="364" y="1537079"/>
        <a:ext cx="1800002" cy="9000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DB8E546B-FBE6-4877-894B-6560F5D5E88D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7090D5A2-39D9-4CE3-95D9-3ACABEA1AEFA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Relationship Id="rId4" Type="http://schemas.openxmlformats.org/officeDocument/2006/relationships/image" Target="../media/image7.jpeg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Relationship Id="rId4" Type="http://schemas.openxmlformats.org/officeDocument/2006/relationships/image" Target="../media/image7.jpeg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Relationship Id="rId4" Type="http://schemas.openxmlformats.org/officeDocument/2006/relationships/image" Target="../media/image7.jpeg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image" Target="../media/image7.jpeg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Relationship Id="rId4" Type="http://schemas.openxmlformats.org/officeDocument/2006/relationships/image" Target="../media/image7.jpeg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Relationship Id="rId4" Type="http://schemas.openxmlformats.org/officeDocument/2006/relationships/image" Target="../media/image7.jpeg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Relationship Id="rId4" Type="http://schemas.openxmlformats.org/officeDocument/2006/relationships/image" Target="../media/image7.jpeg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915988" y="744538"/>
            <a:ext cx="4964112" cy="3722687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CDEAE-22CD-4674-B5AB-BA75B2ACCB9F}" type="slidenum">
              <a:rPr lang="en-US" smtClean="0"/>
              <a:pPr/>
              <a:t>2</a:t>
            </a:fld>
            <a:endParaRPr lang="en-US"/>
          </a:p>
        </p:txBody>
      </p:sp>
      <p:grpSp>
        <p:nvGrpSpPr>
          <p:cNvPr id="5" name="مجموعة 4"/>
          <p:cNvGrpSpPr/>
          <p:nvPr/>
        </p:nvGrpSpPr>
        <p:grpSpPr>
          <a:xfrm>
            <a:off x="970909" y="5021505"/>
            <a:ext cx="4842368" cy="3809964"/>
            <a:chOff x="949589" y="4946015"/>
            <a:chExt cx="4736042" cy="3752691"/>
          </a:xfrm>
        </p:grpSpPr>
        <p:cxnSp>
          <p:nvCxnSpPr>
            <p:cNvPr id="6" name="رابط مستقيم 5"/>
            <p:cNvCxnSpPr/>
            <p:nvPr/>
          </p:nvCxnSpPr>
          <p:spPr>
            <a:xfrm rot="10800000" flipH="1">
              <a:off x="949589" y="4946015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رابط مستقيم 6"/>
            <p:cNvCxnSpPr/>
            <p:nvPr/>
          </p:nvCxnSpPr>
          <p:spPr>
            <a:xfrm rot="10800000" flipH="1">
              <a:off x="949589" y="5287168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رابط مستقيم 7"/>
            <p:cNvCxnSpPr/>
            <p:nvPr/>
          </p:nvCxnSpPr>
          <p:spPr>
            <a:xfrm rot="10800000" flipH="1">
              <a:off x="949589" y="5628322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رابط مستقيم 8"/>
            <p:cNvCxnSpPr/>
            <p:nvPr/>
          </p:nvCxnSpPr>
          <p:spPr>
            <a:xfrm rot="10800000" flipH="1">
              <a:off x="949589" y="5969476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رابط مستقيم 9"/>
            <p:cNvCxnSpPr/>
            <p:nvPr/>
          </p:nvCxnSpPr>
          <p:spPr>
            <a:xfrm rot="10800000" flipH="1">
              <a:off x="949589" y="6310630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رابط مستقيم 10"/>
            <p:cNvCxnSpPr/>
            <p:nvPr/>
          </p:nvCxnSpPr>
          <p:spPr>
            <a:xfrm rot="10800000" flipH="1">
              <a:off x="949589" y="6651783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رابط مستقيم 11"/>
            <p:cNvCxnSpPr/>
            <p:nvPr/>
          </p:nvCxnSpPr>
          <p:spPr>
            <a:xfrm rot="10800000" flipH="1">
              <a:off x="949589" y="6992937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رابط مستقيم 12"/>
            <p:cNvCxnSpPr/>
            <p:nvPr/>
          </p:nvCxnSpPr>
          <p:spPr>
            <a:xfrm rot="10800000" flipH="1">
              <a:off x="949589" y="7334091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رابط مستقيم 13"/>
            <p:cNvCxnSpPr/>
            <p:nvPr/>
          </p:nvCxnSpPr>
          <p:spPr>
            <a:xfrm rot="10800000" flipH="1">
              <a:off x="949589" y="7675245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رابط مستقيم 14"/>
            <p:cNvCxnSpPr/>
            <p:nvPr/>
          </p:nvCxnSpPr>
          <p:spPr>
            <a:xfrm rot="10800000" flipH="1">
              <a:off x="949589" y="8016399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رابط مستقيم 15"/>
            <p:cNvCxnSpPr/>
            <p:nvPr/>
          </p:nvCxnSpPr>
          <p:spPr>
            <a:xfrm rot="10800000" flipH="1">
              <a:off x="949589" y="8357552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رابط مستقيم 16"/>
            <p:cNvCxnSpPr/>
            <p:nvPr/>
          </p:nvCxnSpPr>
          <p:spPr>
            <a:xfrm rot="10800000" flipH="1">
              <a:off x="949589" y="8698706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Date Placeholder 17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07080" y="9112979"/>
            <a:ext cx="1403540" cy="52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Picture 5" descr="D:\المتحدة للتدريب  والتطوير المؤسسي أساسي\تصاميم\DISIN FOR POWER POINT\UG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9586" t="6092" r="14034" b="34399"/>
          <a:stretch>
            <a:fillRect/>
          </a:stretch>
        </p:blipFill>
        <p:spPr bwMode="auto">
          <a:xfrm>
            <a:off x="886446" y="9112980"/>
            <a:ext cx="849137" cy="51038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7162488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915988" y="744538"/>
            <a:ext cx="4964112" cy="3722687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CDEAE-22CD-4674-B5AB-BA75B2ACCB9F}" type="slidenum">
              <a:rPr lang="en-US" smtClean="0"/>
              <a:pPr/>
              <a:t>3</a:t>
            </a:fld>
            <a:endParaRPr lang="en-US"/>
          </a:p>
        </p:txBody>
      </p:sp>
      <p:grpSp>
        <p:nvGrpSpPr>
          <p:cNvPr id="5" name="مجموعة 4"/>
          <p:cNvGrpSpPr/>
          <p:nvPr/>
        </p:nvGrpSpPr>
        <p:grpSpPr>
          <a:xfrm>
            <a:off x="970909" y="5021505"/>
            <a:ext cx="4842368" cy="3809964"/>
            <a:chOff x="949589" y="4946015"/>
            <a:chExt cx="4736042" cy="3752691"/>
          </a:xfrm>
        </p:grpSpPr>
        <p:cxnSp>
          <p:nvCxnSpPr>
            <p:cNvPr id="6" name="رابط مستقيم 5"/>
            <p:cNvCxnSpPr/>
            <p:nvPr/>
          </p:nvCxnSpPr>
          <p:spPr>
            <a:xfrm rot="10800000" flipH="1">
              <a:off x="949589" y="4946015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رابط مستقيم 6"/>
            <p:cNvCxnSpPr/>
            <p:nvPr/>
          </p:nvCxnSpPr>
          <p:spPr>
            <a:xfrm rot="10800000" flipH="1">
              <a:off x="949589" y="5287168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رابط مستقيم 7"/>
            <p:cNvCxnSpPr/>
            <p:nvPr/>
          </p:nvCxnSpPr>
          <p:spPr>
            <a:xfrm rot="10800000" flipH="1">
              <a:off x="949589" y="5628322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رابط مستقيم 8"/>
            <p:cNvCxnSpPr/>
            <p:nvPr/>
          </p:nvCxnSpPr>
          <p:spPr>
            <a:xfrm rot="10800000" flipH="1">
              <a:off x="949589" y="5969476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رابط مستقيم 9"/>
            <p:cNvCxnSpPr/>
            <p:nvPr/>
          </p:nvCxnSpPr>
          <p:spPr>
            <a:xfrm rot="10800000" flipH="1">
              <a:off x="949589" y="6310630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رابط مستقيم 10"/>
            <p:cNvCxnSpPr/>
            <p:nvPr/>
          </p:nvCxnSpPr>
          <p:spPr>
            <a:xfrm rot="10800000" flipH="1">
              <a:off x="949589" y="6651783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رابط مستقيم 11"/>
            <p:cNvCxnSpPr/>
            <p:nvPr/>
          </p:nvCxnSpPr>
          <p:spPr>
            <a:xfrm rot="10800000" flipH="1">
              <a:off x="949589" y="6992937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رابط مستقيم 12"/>
            <p:cNvCxnSpPr/>
            <p:nvPr/>
          </p:nvCxnSpPr>
          <p:spPr>
            <a:xfrm rot="10800000" flipH="1">
              <a:off x="949589" y="7334091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رابط مستقيم 13"/>
            <p:cNvCxnSpPr/>
            <p:nvPr/>
          </p:nvCxnSpPr>
          <p:spPr>
            <a:xfrm rot="10800000" flipH="1">
              <a:off x="949589" y="7675245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رابط مستقيم 14"/>
            <p:cNvCxnSpPr/>
            <p:nvPr/>
          </p:nvCxnSpPr>
          <p:spPr>
            <a:xfrm rot="10800000" flipH="1">
              <a:off x="949589" y="8016399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رابط مستقيم 15"/>
            <p:cNvCxnSpPr/>
            <p:nvPr/>
          </p:nvCxnSpPr>
          <p:spPr>
            <a:xfrm rot="10800000" flipH="1">
              <a:off x="949589" y="8357552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رابط مستقيم 16"/>
            <p:cNvCxnSpPr/>
            <p:nvPr/>
          </p:nvCxnSpPr>
          <p:spPr>
            <a:xfrm rot="10800000" flipH="1">
              <a:off x="949589" y="8698706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Date Placeholder 17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07080" y="9112979"/>
            <a:ext cx="1403540" cy="52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Picture 5" descr="D:\المتحدة للتدريب  والتطوير المؤسسي أساسي\تصاميم\DISIN FOR POWER POINT\UG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9586" t="6092" r="14034" b="34399"/>
          <a:stretch>
            <a:fillRect/>
          </a:stretch>
        </p:blipFill>
        <p:spPr bwMode="auto">
          <a:xfrm>
            <a:off x="886446" y="9112980"/>
            <a:ext cx="849137" cy="51038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9868679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915988" y="744538"/>
            <a:ext cx="4964112" cy="3722687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CDEAE-22CD-4674-B5AB-BA75B2ACCB9F}" type="slidenum">
              <a:rPr lang="en-US" smtClean="0"/>
              <a:pPr/>
              <a:t>4</a:t>
            </a:fld>
            <a:endParaRPr lang="en-US"/>
          </a:p>
        </p:txBody>
      </p:sp>
      <p:grpSp>
        <p:nvGrpSpPr>
          <p:cNvPr id="5" name="مجموعة 4"/>
          <p:cNvGrpSpPr/>
          <p:nvPr/>
        </p:nvGrpSpPr>
        <p:grpSpPr>
          <a:xfrm>
            <a:off x="970909" y="5021505"/>
            <a:ext cx="4842368" cy="3809964"/>
            <a:chOff x="949589" y="4946015"/>
            <a:chExt cx="4736042" cy="3752691"/>
          </a:xfrm>
        </p:grpSpPr>
        <p:cxnSp>
          <p:nvCxnSpPr>
            <p:cNvPr id="6" name="رابط مستقيم 5"/>
            <p:cNvCxnSpPr/>
            <p:nvPr/>
          </p:nvCxnSpPr>
          <p:spPr>
            <a:xfrm rot="10800000" flipH="1">
              <a:off x="949589" y="4946015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رابط مستقيم 6"/>
            <p:cNvCxnSpPr/>
            <p:nvPr/>
          </p:nvCxnSpPr>
          <p:spPr>
            <a:xfrm rot="10800000" flipH="1">
              <a:off x="949589" y="5287168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رابط مستقيم 7"/>
            <p:cNvCxnSpPr/>
            <p:nvPr/>
          </p:nvCxnSpPr>
          <p:spPr>
            <a:xfrm rot="10800000" flipH="1">
              <a:off x="949589" y="5628322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رابط مستقيم 8"/>
            <p:cNvCxnSpPr/>
            <p:nvPr/>
          </p:nvCxnSpPr>
          <p:spPr>
            <a:xfrm rot="10800000" flipH="1">
              <a:off x="949589" y="5969476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رابط مستقيم 9"/>
            <p:cNvCxnSpPr/>
            <p:nvPr/>
          </p:nvCxnSpPr>
          <p:spPr>
            <a:xfrm rot="10800000" flipH="1">
              <a:off x="949589" y="6310630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رابط مستقيم 10"/>
            <p:cNvCxnSpPr/>
            <p:nvPr/>
          </p:nvCxnSpPr>
          <p:spPr>
            <a:xfrm rot="10800000" flipH="1">
              <a:off x="949589" y="6651783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رابط مستقيم 11"/>
            <p:cNvCxnSpPr/>
            <p:nvPr/>
          </p:nvCxnSpPr>
          <p:spPr>
            <a:xfrm rot="10800000" flipH="1">
              <a:off x="949589" y="6992937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رابط مستقيم 12"/>
            <p:cNvCxnSpPr/>
            <p:nvPr/>
          </p:nvCxnSpPr>
          <p:spPr>
            <a:xfrm rot="10800000" flipH="1">
              <a:off x="949589" y="7334091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رابط مستقيم 13"/>
            <p:cNvCxnSpPr/>
            <p:nvPr/>
          </p:nvCxnSpPr>
          <p:spPr>
            <a:xfrm rot="10800000" flipH="1">
              <a:off x="949589" y="7675245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رابط مستقيم 14"/>
            <p:cNvCxnSpPr/>
            <p:nvPr/>
          </p:nvCxnSpPr>
          <p:spPr>
            <a:xfrm rot="10800000" flipH="1">
              <a:off x="949589" y="8016399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رابط مستقيم 15"/>
            <p:cNvCxnSpPr/>
            <p:nvPr/>
          </p:nvCxnSpPr>
          <p:spPr>
            <a:xfrm rot="10800000" flipH="1">
              <a:off x="949589" y="8357552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رابط مستقيم 16"/>
            <p:cNvCxnSpPr/>
            <p:nvPr/>
          </p:nvCxnSpPr>
          <p:spPr>
            <a:xfrm rot="10800000" flipH="1">
              <a:off x="949589" y="8698706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Date Placeholder 17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07080" y="9112979"/>
            <a:ext cx="1403540" cy="52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Picture 5" descr="D:\المتحدة للتدريب  والتطوير المؤسسي أساسي\تصاميم\DISIN FOR POWER POINT\UG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9586" t="6092" r="14034" b="34399"/>
          <a:stretch>
            <a:fillRect/>
          </a:stretch>
        </p:blipFill>
        <p:spPr bwMode="auto">
          <a:xfrm>
            <a:off x="886446" y="9112980"/>
            <a:ext cx="849137" cy="51038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5555124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915988" y="744538"/>
            <a:ext cx="4964112" cy="3722687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CDEAE-22CD-4674-B5AB-BA75B2ACCB9F}" type="slidenum">
              <a:rPr lang="en-US" smtClean="0"/>
              <a:pPr/>
              <a:t>5</a:t>
            </a:fld>
            <a:endParaRPr lang="en-US"/>
          </a:p>
        </p:txBody>
      </p:sp>
      <p:grpSp>
        <p:nvGrpSpPr>
          <p:cNvPr id="5" name="مجموعة 4"/>
          <p:cNvGrpSpPr/>
          <p:nvPr/>
        </p:nvGrpSpPr>
        <p:grpSpPr>
          <a:xfrm>
            <a:off x="970909" y="5021505"/>
            <a:ext cx="4842368" cy="3809964"/>
            <a:chOff x="949589" y="4946015"/>
            <a:chExt cx="4736042" cy="3752691"/>
          </a:xfrm>
        </p:grpSpPr>
        <p:cxnSp>
          <p:nvCxnSpPr>
            <p:cNvPr id="6" name="رابط مستقيم 5"/>
            <p:cNvCxnSpPr/>
            <p:nvPr/>
          </p:nvCxnSpPr>
          <p:spPr>
            <a:xfrm rot="10800000" flipH="1">
              <a:off x="949589" y="4946015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رابط مستقيم 6"/>
            <p:cNvCxnSpPr/>
            <p:nvPr/>
          </p:nvCxnSpPr>
          <p:spPr>
            <a:xfrm rot="10800000" flipH="1">
              <a:off x="949589" y="5287168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رابط مستقيم 7"/>
            <p:cNvCxnSpPr/>
            <p:nvPr/>
          </p:nvCxnSpPr>
          <p:spPr>
            <a:xfrm rot="10800000" flipH="1">
              <a:off x="949589" y="5628322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رابط مستقيم 8"/>
            <p:cNvCxnSpPr/>
            <p:nvPr/>
          </p:nvCxnSpPr>
          <p:spPr>
            <a:xfrm rot="10800000" flipH="1">
              <a:off x="949589" y="5969476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رابط مستقيم 9"/>
            <p:cNvCxnSpPr/>
            <p:nvPr/>
          </p:nvCxnSpPr>
          <p:spPr>
            <a:xfrm rot="10800000" flipH="1">
              <a:off x="949589" y="6310630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رابط مستقيم 10"/>
            <p:cNvCxnSpPr/>
            <p:nvPr/>
          </p:nvCxnSpPr>
          <p:spPr>
            <a:xfrm rot="10800000" flipH="1">
              <a:off x="949589" y="6651783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رابط مستقيم 11"/>
            <p:cNvCxnSpPr/>
            <p:nvPr/>
          </p:nvCxnSpPr>
          <p:spPr>
            <a:xfrm rot="10800000" flipH="1">
              <a:off x="949589" y="6992937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رابط مستقيم 12"/>
            <p:cNvCxnSpPr/>
            <p:nvPr/>
          </p:nvCxnSpPr>
          <p:spPr>
            <a:xfrm rot="10800000" flipH="1">
              <a:off x="949589" y="7334091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رابط مستقيم 13"/>
            <p:cNvCxnSpPr/>
            <p:nvPr/>
          </p:nvCxnSpPr>
          <p:spPr>
            <a:xfrm rot="10800000" flipH="1">
              <a:off x="949589" y="7675245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رابط مستقيم 14"/>
            <p:cNvCxnSpPr/>
            <p:nvPr/>
          </p:nvCxnSpPr>
          <p:spPr>
            <a:xfrm rot="10800000" flipH="1">
              <a:off x="949589" y="8016399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رابط مستقيم 15"/>
            <p:cNvCxnSpPr/>
            <p:nvPr/>
          </p:nvCxnSpPr>
          <p:spPr>
            <a:xfrm rot="10800000" flipH="1">
              <a:off x="949589" y="8357552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رابط مستقيم 16"/>
            <p:cNvCxnSpPr/>
            <p:nvPr/>
          </p:nvCxnSpPr>
          <p:spPr>
            <a:xfrm rot="10800000" flipH="1">
              <a:off x="949589" y="8698706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Date Placeholder 17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07080" y="9112979"/>
            <a:ext cx="1403540" cy="52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Picture 5" descr="D:\المتحدة للتدريب  والتطوير المؤسسي أساسي\تصاميم\DISIN FOR POWER POINT\UG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9586" t="6092" r="14034" b="34399"/>
          <a:stretch>
            <a:fillRect/>
          </a:stretch>
        </p:blipFill>
        <p:spPr bwMode="auto">
          <a:xfrm>
            <a:off x="886446" y="9112980"/>
            <a:ext cx="849137" cy="51038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7232997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915988" y="744538"/>
            <a:ext cx="4964112" cy="3722687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CDEAE-22CD-4674-B5AB-BA75B2ACCB9F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5" name="مجموعة 4"/>
          <p:cNvGrpSpPr/>
          <p:nvPr/>
        </p:nvGrpSpPr>
        <p:grpSpPr>
          <a:xfrm>
            <a:off x="970909" y="5021505"/>
            <a:ext cx="4842368" cy="3809964"/>
            <a:chOff x="949589" y="4946015"/>
            <a:chExt cx="4736042" cy="3752691"/>
          </a:xfrm>
        </p:grpSpPr>
        <p:cxnSp>
          <p:nvCxnSpPr>
            <p:cNvPr id="6" name="رابط مستقيم 5"/>
            <p:cNvCxnSpPr/>
            <p:nvPr/>
          </p:nvCxnSpPr>
          <p:spPr>
            <a:xfrm rot="10800000" flipH="1">
              <a:off x="949589" y="4946015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رابط مستقيم 6"/>
            <p:cNvCxnSpPr/>
            <p:nvPr/>
          </p:nvCxnSpPr>
          <p:spPr>
            <a:xfrm rot="10800000" flipH="1">
              <a:off x="949589" y="5287168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رابط مستقيم 7"/>
            <p:cNvCxnSpPr/>
            <p:nvPr/>
          </p:nvCxnSpPr>
          <p:spPr>
            <a:xfrm rot="10800000" flipH="1">
              <a:off x="949589" y="5628322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رابط مستقيم 8"/>
            <p:cNvCxnSpPr/>
            <p:nvPr/>
          </p:nvCxnSpPr>
          <p:spPr>
            <a:xfrm rot="10800000" flipH="1">
              <a:off x="949589" y="5969476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رابط مستقيم 9"/>
            <p:cNvCxnSpPr/>
            <p:nvPr/>
          </p:nvCxnSpPr>
          <p:spPr>
            <a:xfrm rot="10800000" flipH="1">
              <a:off x="949589" y="6310630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رابط مستقيم 10"/>
            <p:cNvCxnSpPr/>
            <p:nvPr/>
          </p:nvCxnSpPr>
          <p:spPr>
            <a:xfrm rot="10800000" flipH="1">
              <a:off x="949589" y="6651783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رابط مستقيم 11"/>
            <p:cNvCxnSpPr/>
            <p:nvPr/>
          </p:nvCxnSpPr>
          <p:spPr>
            <a:xfrm rot="10800000" flipH="1">
              <a:off x="949589" y="6992937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رابط مستقيم 12"/>
            <p:cNvCxnSpPr/>
            <p:nvPr/>
          </p:nvCxnSpPr>
          <p:spPr>
            <a:xfrm rot="10800000" flipH="1">
              <a:off x="949589" y="7334091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رابط مستقيم 13"/>
            <p:cNvCxnSpPr/>
            <p:nvPr/>
          </p:nvCxnSpPr>
          <p:spPr>
            <a:xfrm rot="10800000" flipH="1">
              <a:off x="949589" y="7675245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رابط مستقيم 14"/>
            <p:cNvCxnSpPr/>
            <p:nvPr/>
          </p:nvCxnSpPr>
          <p:spPr>
            <a:xfrm rot="10800000" flipH="1">
              <a:off x="949589" y="8016399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رابط مستقيم 15"/>
            <p:cNvCxnSpPr/>
            <p:nvPr/>
          </p:nvCxnSpPr>
          <p:spPr>
            <a:xfrm rot="10800000" flipH="1">
              <a:off x="949589" y="8357552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رابط مستقيم 16"/>
            <p:cNvCxnSpPr/>
            <p:nvPr/>
          </p:nvCxnSpPr>
          <p:spPr>
            <a:xfrm rot="10800000" flipH="1">
              <a:off x="949589" y="8698706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Date Placeholder 17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07080" y="9112979"/>
            <a:ext cx="1403540" cy="52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Picture 5" descr="D:\المتحدة للتدريب  والتطوير المؤسسي أساسي\تصاميم\DISIN FOR POWER POINT\UG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9586" t="6092" r="14034" b="34399"/>
          <a:stretch>
            <a:fillRect/>
          </a:stretch>
        </p:blipFill>
        <p:spPr bwMode="auto">
          <a:xfrm>
            <a:off x="886446" y="9112980"/>
            <a:ext cx="849137" cy="51038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1105963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915988" y="744538"/>
            <a:ext cx="4964112" cy="3722687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CDEAE-22CD-4674-B5AB-BA75B2ACCB9F}" type="slidenum">
              <a:rPr lang="en-US" smtClean="0"/>
              <a:pPr/>
              <a:t>7</a:t>
            </a:fld>
            <a:endParaRPr lang="en-US"/>
          </a:p>
        </p:txBody>
      </p:sp>
      <p:grpSp>
        <p:nvGrpSpPr>
          <p:cNvPr id="5" name="مجموعة 4"/>
          <p:cNvGrpSpPr/>
          <p:nvPr/>
        </p:nvGrpSpPr>
        <p:grpSpPr>
          <a:xfrm>
            <a:off x="970909" y="5021505"/>
            <a:ext cx="4842368" cy="3809964"/>
            <a:chOff x="949589" y="4946015"/>
            <a:chExt cx="4736042" cy="3752691"/>
          </a:xfrm>
        </p:grpSpPr>
        <p:cxnSp>
          <p:nvCxnSpPr>
            <p:cNvPr id="6" name="رابط مستقيم 5"/>
            <p:cNvCxnSpPr/>
            <p:nvPr/>
          </p:nvCxnSpPr>
          <p:spPr>
            <a:xfrm rot="10800000" flipH="1">
              <a:off x="949589" y="4946015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رابط مستقيم 6"/>
            <p:cNvCxnSpPr/>
            <p:nvPr/>
          </p:nvCxnSpPr>
          <p:spPr>
            <a:xfrm rot="10800000" flipH="1">
              <a:off x="949589" y="5287168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رابط مستقيم 7"/>
            <p:cNvCxnSpPr/>
            <p:nvPr/>
          </p:nvCxnSpPr>
          <p:spPr>
            <a:xfrm rot="10800000" flipH="1">
              <a:off x="949589" y="5628322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رابط مستقيم 8"/>
            <p:cNvCxnSpPr/>
            <p:nvPr/>
          </p:nvCxnSpPr>
          <p:spPr>
            <a:xfrm rot="10800000" flipH="1">
              <a:off x="949589" y="5969476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رابط مستقيم 9"/>
            <p:cNvCxnSpPr/>
            <p:nvPr/>
          </p:nvCxnSpPr>
          <p:spPr>
            <a:xfrm rot="10800000" flipH="1">
              <a:off x="949589" y="6310630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رابط مستقيم 10"/>
            <p:cNvCxnSpPr/>
            <p:nvPr/>
          </p:nvCxnSpPr>
          <p:spPr>
            <a:xfrm rot="10800000" flipH="1">
              <a:off x="949589" y="6651783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رابط مستقيم 11"/>
            <p:cNvCxnSpPr/>
            <p:nvPr/>
          </p:nvCxnSpPr>
          <p:spPr>
            <a:xfrm rot="10800000" flipH="1">
              <a:off x="949589" y="6992937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رابط مستقيم 12"/>
            <p:cNvCxnSpPr/>
            <p:nvPr/>
          </p:nvCxnSpPr>
          <p:spPr>
            <a:xfrm rot="10800000" flipH="1">
              <a:off x="949589" y="7334091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رابط مستقيم 13"/>
            <p:cNvCxnSpPr/>
            <p:nvPr/>
          </p:nvCxnSpPr>
          <p:spPr>
            <a:xfrm rot="10800000" flipH="1">
              <a:off x="949589" y="7675245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رابط مستقيم 14"/>
            <p:cNvCxnSpPr/>
            <p:nvPr/>
          </p:nvCxnSpPr>
          <p:spPr>
            <a:xfrm rot="10800000" flipH="1">
              <a:off x="949589" y="8016399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رابط مستقيم 15"/>
            <p:cNvCxnSpPr/>
            <p:nvPr/>
          </p:nvCxnSpPr>
          <p:spPr>
            <a:xfrm rot="10800000" flipH="1">
              <a:off x="949589" y="8357552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رابط مستقيم 16"/>
            <p:cNvCxnSpPr/>
            <p:nvPr/>
          </p:nvCxnSpPr>
          <p:spPr>
            <a:xfrm rot="10800000" flipH="1">
              <a:off x="949589" y="8698706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Date Placeholder 17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07080" y="9112979"/>
            <a:ext cx="1403540" cy="52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Picture 5" descr="D:\المتحدة للتدريب  والتطوير المؤسسي أساسي\تصاميم\DISIN FOR POWER POINT\UG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9586" t="6092" r="14034" b="34399"/>
          <a:stretch>
            <a:fillRect/>
          </a:stretch>
        </p:blipFill>
        <p:spPr bwMode="auto">
          <a:xfrm>
            <a:off x="886446" y="9112980"/>
            <a:ext cx="849137" cy="51038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5772083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915988" y="744538"/>
            <a:ext cx="4964112" cy="3722687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CDEAE-22CD-4674-B5AB-BA75B2ACCB9F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>
              <a:solidFill>
                <a:prstClr val="black"/>
              </a:solidFill>
            </a:endParaRPr>
          </a:p>
        </p:txBody>
      </p:sp>
      <p:grpSp>
        <p:nvGrpSpPr>
          <p:cNvPr id="5" name="مجموعة 4"/>
          <p:cNvGrpSpPr/>
          <p:nvPr/>
        </p:nvGrpSpPr>
        <p:grpSpPr>
          <a:xfrm>
            <a:off x="970909" y="5021505"/>
            <a:ext cx="4842368" cy="3809964"/>
            <a:chOff x="949589" y="4946015"/>
            <a:chExt cx="4736042" cy="3752691"/>
          </a:xfrm>
        </p:grpSpPr>
        <p:cxnSp>
          <p:nvCxnSpPr>
            <p:cNvPr id="6" name="رابط مستقيم 5"/>
            <p:cNvCxnSpPr/>
            <p:nvPr/>
          </p:nvCxnSpPr>
          <p:spPr>
            <a:xfrm rot="10800000" flipH="1">
              <a:off x="949589" y="4946015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رابط مستقيم 6"/>
            <p:cNvCxnSpPr/>
            <p:nvPr/>
          </p:nvCxnSpPr>
          <p:spPr>
            <a:xfrm rot="10800000" flipH="1">
              <a:off x="949589" y="5287168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رابط مستقيم 7"/>
            <p:cNvCxnSpPr/>
            <p:nvPr/>
          </p:nvCxnSpPr>
          <p:spPr>
            <a:xfrm rot="10800000" flipH="1">
              <a:off x="949589" y="5628322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رابط مستقيم 8"/>
            <p:cNvCxnSpPr/>
            <p:nvPr/>
          </p:nvCxnSpPr>
          <p:spPr>
            <a:xfrm rot="10800000" flipH="1">
              <a:off x="949589" y="5969476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رابط مستقيم 9"/>
            <p:cNvCxnSpPr/>
            <p:nvPr/>
          </p:nvCxnSpPr>
          <p:spPr>
            <a:xfrm rot="10800000" flipH="1">
              <a:off x="949589" y="6310630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رابط مستقيم 10"/>
            <p:cNvCxnSpPr/>
            <p:nvPr/>
          </p:nvCxnSpPr>
          <p:spPr>
            <a:xfrm rot="10800000" flipH="1">
              <a:off x="949589" y="6651783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رابط مستقيم 11"/>
            <p:cNvCxnSpPr/>
            <p:nvPr/>
          </p:nvCxnSpPr>
          <p:spPr>
            <a:xfrm rot="10800000" flipH="1">
              <a:off x="949589" y="6992937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رابط مستقيم 12"/>
            <p:cNvCxnSpPr/>
            <p:nvPr/>
          </p:nvCxnSpPr>
          <p:spPr>
            <a:xfrm rot="10800000" flipH="1">
              <a:off x="949589" y="7334091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رابط مستقيم 13"/>
            <p:cNvCxnSpPr/>
            <p:nvPr/>
          </p:nvCxnSpPr>
          <p:spPr>
            <a:xfrm rot="10800000" flipH="1">
              <a:off x="949589" y="7675245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رابط مستقيم 14"/>
            <p:cNvCxnSpPr/>
            <p:nvPr/>
          </p:nvCxnSpPr>
          <p:spPr>
            <a:xfrm rot="10800000" flipH="1">
              <a:off x="949589" y="8016399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رابط مستقيم 15"/>
            <p:cNvCxnSpPr/>
            <p:nvPr/>
          </p:nvCxnSpPr>
          <p:spPr>
            <a:xfrm rot="10800000" flipH="1">
              <a:off x="949589" y="8357552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رابط مستقيم 16"/>
            <p:cNvCxnSpPr/>
            <p:nvPr/>
          </p:nvCxnSpPr>
          <p:spPr>
            <a:xfrm rot="10800000" flipH="1">
              <a:off x="949589" y="8698706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Date Placeholder 17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pic>
        <p:nvPicPr>
          <p:cNvPr id="1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07080" y="9112979"/>
            <a:ext cx="1403540" cy="52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Picture 5" descr="D:\المتحدة للتدريب  والتطوير المؤسسي أساسي\تصاميم\DISIN FOR POWER POINT\UG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9586" t="6092" r="14034" b="34399"/>
          <a:stretch>
            <a:fillRect/>
          </a:stretch>
        </p:blipFill>
        <p:spPr bwMode="auto">
          <a:xfrm>
            <a:off x="886446" y="9112980"/>
            <a:ext cx="849137" cy="51038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2992940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1530D-D047-46E5-B187-D158DF6ACE97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632D8-D5BB-439C-B0E8-3D6FF3181A4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1530D-D047-46E5-B187-D158DF6ACE97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632D8-D5BB-439C-B0E8-3D6FF3181A4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1530D-D047-46E5-B187-D158DF6ACE97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632D8-D5BB-439C-B0E8-3D6FF3181A4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1530D-D047-46E5-B187-D158DF6ACE97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632D8-D5BB-439C-B0E8-3D6FF3181A4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1530D-D047-46E5-B187-D158DF6ACE97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632D8-D5BB-439C-B0E8-3D6FF3181A4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1530D-D047-46E5-B187-D158DF6ACE97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632D8-D5BB-439C-B0E8-3D6FF3181A4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1530D-D047-46E5-B187-D158DF6ACE97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632D8-D5BB-439C-B0E8-3D6FF3181A4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1530D-D047-46E5-B187-D158DF6ACE97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632D8-D5BB-439C-B0E8-3D6FF3181A4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1530D-D047-46E5-B187-D158DF6ACE97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632D8-D5BB-439C-B0E8-3D6FF3181A4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1530D-D047-46E5-B187-D158DF6ACE97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632D8-D5BB-439C-B0E8-3D6FF3181A4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1530D-D047-46E5-B187-D158DF6ACE97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632D8-D5BB-439C-B0E8-3D6FF3181A4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21530D-D047-46E5-B187-D158DF6ACE97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1632D8-D5BB-439C-B0E8-3D6FF3181A49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78298"/>
            <a:ext cx="7772400" cy="1106553"/>
          </a:xfrm>
        </p:spPr>
        <p:txBody>
          <a:bodyPr>
            <a:normAutofit/>
          </a:bodyPr>
          <a:lstStyle/>
          <a:p>
            <a:r>
              <a:rPr lang="ar-EG" b="1" dirty="0"/>
              <a:t>فن التعامل مع شكاوى واعتراضات العملاء</a:t>
            </a:r>
            <a:endParaRPr lang="fr-CA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2681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olded Corner 33"/>
          <p:cNvSpPr/>
          <p:nvPr/>
        </p:nvSpPr>
        <p:spPr>
          <a:xfrm>
            <a:off x="3347864" y="452669"/>
            <a:ext cx="2448272" cy="864096"/>
          </a:xfrm>
          <a:prstGeom prst="foldedCorner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EG" dirty="0"/>
              <a:t> </a:t>
            </a:r>
          </a:p>
          <a:p>
            <a:pPr algn="ctr" rtl="1"/>
            <a:r>
              <a:rPr lang="ar-EG" sz="32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تعريف </a:t>
            </a:r>
            <a:r>
              <a:rPr lang="ar-EG" sz="32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العميل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95536" y="1508787"/>
            <a:ext cx="8604448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Low" rtl="1"/>
            <a:r>
              <a:rPr lang="ar-EG" sz="2400" b="1" dirty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عملاؤك افراد لديهم حاجات, وانت كموظف تتفاعل معهم اثناء اداء عملك فى محاولة تلبية حاجاتهم.</a:t>
            </a:r>
          </a:p>
        </p:txBody>
      </p:sp>
      <p:sp>
        <p:nvSpPr>
          <p:cNvPr id="64" name="Rectangle 13" descr="FD1DDF730CE4456e89755B07FE1653D0# #Rectangle 13"/>
          <p:cNvSpPr>
            <a:spLocks noChangeArrowheads="1"/>
          </p:cNvSpPr>
          <p:nvPr/>
        </p:nvSpPr>
        <p:spPr bwMode="auto">
          <a:xfrm>
            <a:off x="4867841" y="2929622"/>
            <a:ext cx="319507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 sz="1600">
              <a:solidFill>
                <a:srgbClr val="FFFFFF"/>
              </a:solidFill>
              <a:latin typeface="Microsoft YaHei" pitchFamily="34" charset="-122"/>
              <a:ea typeface="Microsoft YaHei" pitchFamily="34" charset="-122"/>
            </a:endParaRP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4932040" y="2795975"/>
            <a:ext cx="3888432" cy="729036"/>
            <a:chOff x="0" y="0"/>
            <a:chExt cx="6561756" cy="546060"/>
          </a:xfrm>
        </p:grpSpPr>
        <p:sp>
          <p:nvSpPr>
            <p:cNvPr id="66" name="AutoShape 3"/>
            <p:cNvSpPr>
              <a:spLocks noChangeArrowheads="1"/>
            </p:cNvSpPr>
            <p:nvPr/>
          </p:nvSpPr>
          <p:spPr bwMode="auto">
            <a:xfrm>
              <a:off x="0" y="192074"/>
              <a:ext cx="6561756" cy="353986"/>
            </a:xfrm>
            <a:prstGeom prst="rect">
              <a:avLst/>
            </a:prstGeom>
            <a:gradFill rotWithShape="1">
              <a:gsLst>
                <a:gs pos="0">
                  <a:srgbClr val="FF0174">
                    <a:tint val="50000"/>
                    <a:satMod val="300000"/>
                  </a:srgbClr>
                </a:gs>
                <a:gs pos="35000">
                  <a:srgbClr val="FF0174">
                    <a:tint val="37000"/>
                    <a:satMod val="300000"/>
                  </a:srgbClr>
                </a:gs>
                <a:gs pos="100000">
                  <a:srgbClr val="FF0174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FF0174">
                  <a:shade val="95000"/>
                  <a:satMod val="105000"/>
                </a:srgbClr>
              </a:solidFill>
              <a:prstDash val="solid"/>
              <a:headEnd/>
              <a:tailE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2800" b="0" i="0" u="none" strike="noStrike" kern="0" cap="none" spc="0" normalizeH="0" baseline="0" noProof="0" smtClean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67" name="AutoShape 3"/>
            <p:cNvSpPr>
              <a:spLocks noChangeArrowheads="1"/>
            </p:cNvSpPr>
            <p:nvPr/>
          </p:nvSpPr>
          <p:spPr bwMode="auto">
            <a:xfrm>
              <a:off x="64331" y="0"/>
              <a:ext cx="6433094" cy="482482"/>
            </a:xfrm>
            <a:prstGeom prst="rect">
              <a:avLst/>
            </a:prstGeom>
            <a:solidFill>
              <a:srgbClr val="FF0174">
                <a:alpha val="70000"/>
              </a:srgbClr>
            </a:solidFill>
            <a:ln w="38100" cap="flat" cmpd="sng" algn="ctr">
              <a:solidFill>
                <a:srgbClr val="FFFFFF"/>
              </a:solidFill>
              <a:prstDash val="solid"/>
              <a:headEnd/>
              <a:tailE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wrap="none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Microsoft Sans Serif"/>
                <a:ea typeface="Microsoft YaHei" pitchFamily="34" charset="-122"/>
              </a:endParaRPr>
            </a:p>
          </p:txBody>
        </p:sp>
        <p:sp>
          <p:nvSpPr>
            <p:cNvPr id="68" name="Rectangle 13"/>
            <p:cNvSpPr>
              <a:spLocks noChangeArrowheads="1"/>
            </p:cNvSpPr>
            <p:nvPr/>
          </p:nvSpPr>
          <p:spPr bwMode="auto">
            <a:xfrm>
              <a:off x="64331" y="42335"/>
              <a:ext cx="6433094" cy="3457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lvl="0" algn="ctr" rtl="1" fontAlgn="base">
                <a:spcBef>
                  <a:spcPct val="0"/>
                </a:spcBef>
                <a:spcAft>
                  <a:spcPct val="0"/>
                </a:spcAft>
              </a:pPr>
              <a:r>
                <a:rPr lang="ar-EG" altLang="zh-CN" sz="2400" b="1" kern="0" dirty="0">
                  <a:solidFill>
                    <a:srgbClr val="FFFFFF"/>
                  </a:solidFill>
                  <a:latin typeface="Arial" charset="0"/>
                </a:rPr>
                <a:t>العميل الداخلى</a:t>
              </a:r>
              <a:endParaRPr kumimoji="0" lang="ar-EG" altLang="zh-CN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</a:endParaRPr>
            </a:p>
          </p:txBody>
        </p:sp>
      </p:grpSp>
      <p:sp>
        <p:nvSpPr>
          <p:cNvPr id="69" name="Rectangle 13" descr="FD1DDF730CE4456e89755B07FE1653D0# #Rectangle 13"/>
          <p:cNvSpPr>
            <a:spLocks noChangeArrowheads="1"/>
          </p:cNvSpPr>
          <p:nvPr/>
        </p:nvSpPr>
        <p:spPr bwMode="auto">
          <a:xfrm>
            <a:off x="107504" y="2929622"/>
            <a:ext cx="319507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 sz="1600">
              <a:solidFill>
                <a:srgbClr val="FFFFFF"/>
              </a:solidFill>
              <a:latin typeface="Microsoft YaHei" pitchFamily="34" charset="-122"/>
              <a:ea typeface="Microsoft YaHei" pitchFamily="34" charset="-122"/>
            </a:endParaRPr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171703" y="2795975"/>
            <a:ext cx="3888432" cy="729036"/>
            <a:chOff x="0" y="0"/>
            <a:chExt cx="6561756" cy="546060"/>
          </a:xfrm>
        </p:grpSpPr>
        <p:sp>
          <p:nvSpPr>
            <p:cNvPr id="71" name="AutoShape 3"/>
            <p:cNvSpPr>
              <a:spLocks noChangeArrowheads="1"/>
            </p:cNvSpPr>
            <p:nvPr/>
          </p:nvSpPr>
          <p:spPr bwMode="auto">
            <a:xfrm>
              <a:off x="0" y="192074"/>
              <a:ext cx="6561756" cy="353986"/>
            </a:xfrm>
            <a:prstGeom prst="rect">
              <a:avLst/>
            </a:prstGeom>
            <a:gradFill rotWithShape="1">
              <a:gsLst>
                <a:gs pos="0">
                  <a:srgbClr val="FF0174">
                    <a:tint val="50000"/>
                    <a:satMod val="300000"/>
                  </a:srgbClr>
                </a:gs>
                <a:gs pos="35000">
                  <a:srgbClr val="FF0174">
                    <a:tint val="37000"/>
                    <a:satMod val="300000"/>
                  </a:srgbClr>
                </a:gs>
                <a:gs pos="100000">
                  <a:srgbClr val="FF0174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FF0174">
                  <a:shade val="95000"/>
                  <a:satMod val="105000"/>
                </a:srgbClr>
              </a:solidFill>
              <a:prstDash val="solid"/>
              <a:headEnd/>
              <a:tailE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2800" b="0" i="0" u="none" strike="noStrike" kern="0" cap="none" spc="0" normalizeH="0" baseline="0" noProof="0" smtClean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Microsoft Sans Serif"/>
              </a:endParaRPr>
            </a:p>
          </p:txBody>
        </p:sp>
        <p:sp>
          <p:nvSpPr>
            <p:cNvPr id="72" name="AutoShape 3"/>
            <p:cNvSpPr>
              <a:spLocks noChangeArrowheads="1"/>
            </p:cNvSpPr>
            <p:nvPr/>
          </p:nvSpPr>
          <p:spPr bwMode="auto">
            <a:xfrm>
              <a:off x="64331" y="0"/>
              <a:ext cx="6433094" cy="482482"/>
            </a:xfrm>
            <a:prstGeom prst="rect">
              <a:avLst/>
            </a:prstGeom>
            <a:solidFill>
              <a:srgbClr val="FF0174">
                <a:alpha val="70000"/>
              </a:srgbClr>
            </a:solidFill>
            <a:ln w="38100" cap="flat" cmpd="sng" algn="ctr">
              <a:solidFill>
                <a:srgbClr val="FFFFFF"/>
              </a:solidFill>
              <a:prstDash val="solid"/>
              <a:headEnd/>
              <a:tailE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wrap="none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Microsoft Sans Serif"/>
                <a:ea typeface="Microsoft YaHei" pitchFamily="34" charset="-122"/>
              </a:endParaRPr>
            </a:p>
          </p:txBody>
        </p:sp>
        <p:sp>
          <p:nvSpPr>
            <p:cNvPr id="73" name="Rectangle 13"/>
            <p:cNvSpPr>
              <a:spLocks noChangeArrowheads="1"/>
            </p:cNvSpPr>
            <p:nvPr/>
          </p:nvSpPr>
          <p:spPr bwMode="auto">
            <a:xfrm>
              <a:off x="64331" y="42335"/>
              <a:ext cx="6433094" cy="3457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lvl="0" algn="ctr" rtl="1" fontAlgn="base">
                <a:spcBef>
                  <a:spcPct val="0"/>
                </a:spcBef>
                <a:spcAft>
                  <a:spcPct val="0"/>
                </a:spcAft>
              </a:pPr>
              <a:r>
                <a:rPr lang="ar-EG" altLang="zh-CN" sz="2400" b="1" kern="0" dirty="0">
                  <a:solidFill>
                    <a:srgbClr val="FFFFFF"/>
                  </a:solidFill>
                  <a:latin typeface="Arial" charset="0"/>
                </a:rPr>
                <a:t>العميل الخارجى</a:t>
              </a:r>
              <a:endParaRPr kumimoji="0" lang="ar-EG" altLang="zh-CN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</a:endParaRPr>
            </a:p>
          </p:txBody>
        </p:sp>
      </p:grpSp>
      <p:sp>
        <p:nvSpPr>
          <p:cNvPr id="74" name="Round Diagonal Corner Rectangle 73"/>
          <p:cNvSpPr/>
          <p:nvPr/>
        </p:nvSpPr>
        <p:spPr bwMode="auto">
          <a:xfrm>
            <a:off x="5148064" y="3717032"/>
            <a:ext cx="3346254" cy="2976331"/>
          </a:xfrm>
          <a:prstGeom prst="round2DiagRect">
            <a:avLst/>
          </a:prstGeom>
          <a:solidFill>
            <a:srgbClr val="FFFFFF"/>
          </a:solidFill>
          <a:ln w="25400" cap="flat" cmpd="sng" algn="ctr">
            <a:solidFill>
              <a:srgbClr val="FF0174"/>
            </a:solidFill>
            <a:prstDash val="solid"/>
          </a:ln>
          <a:effectLst/>
          <a:extLst/>
        </p:spPr>
        <p:txBody>
          <a:bodyPr vert="horz" wrap="none" lIns="91440" tIns="45720" rIns="91440" bIns="45720" numCol="1" rtl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ar-EG" sz="2800" b="0" i="0" u="none" strike="noStrike" kern="0" cap="none" spc="0" normalizeH="0" baseline="0" noProof="0" dirty="0" smtClean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5148064" y="4293097"/>
            <a:ext cx="3346254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Low" rtl="1" fontAlgn="base">
              <a:spcBef>
                <a:spcPct val="0"/>
              </a:spcBef>
              <a:spcAft>
                <a:spcPct val="0"/>
              </a:spcAft>
            </a:pPr>
            <a:r>
              <a:rPr lang="ar-SA" sz="2000" b="1" dirty="0">
                <a:solidFill>
                  <a:srgbClr val="880B3C"/>
                </a:solidFill>
                <a:latin typeface="Arial" charset="0"/>
              </a:rPr>
              <a:t>العميل الداخلى هو شخص من داخل المنظمة يعتمد على خدمتك للقيام بعمله. انه زميل عمل اساسى له حاجات بوسعك ان تلبيها</a:t>
            </a:r>
            <a:endParaRPr lang="ar-EG" sz="2000" dirty="0">
              <a:solidFill>
                <a:srgbClr val="880B3C"/>
              </a:solidFill>
              <a:latin typeface="Arial" charset="0"/>
            </a:endParaRPr>
          </a:p>
        </p:txBody>
      </p:sp>
      <p:sp>
        <p:nvSpPr>
          <p:cNvPr id="76" name="Round Diagonal Corner Rectangle 75"/>
          <p:cNvSpPr/>
          <p:nvPr/>
        </p:nvSpPr>
        <p:spPr bwMode="auto">
          <a:xfrm>
            <a:off x="395536" y="3717032"/>
            <a:ext cx="3346254" cy="2976331"/>
          </a:xfrm>
          <a:prstGeom prst="round2DiagRect">
            <a:avLst/>
          </a:prstGeom>
          <a:solidFill>
            <a:srgbClr val="FFFFFF"/>
          </a:solidFill>
          <a:ln w="25400" cap="flat" cmpd="sng" algn="ctr">
            <a:solidFill>
              <a:srgbClr val="FF0174"/>
            </a:solidFill>
            <a:prstDash val="solid"/>
          </a:ln>
          <a:effectLst/>
          <a:extLst/>
        </p:spPr>
        <p:txBody>
          <a:bodyPr vert="horz" wrap="none" lIns="91440" tIns="45720" rIns="91440" bIns="45720" numCol="1" rtl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ar-EG" sz="2800" b="0" i="0" u="none" strike="noStrike" kern="0" cap="none" spc="0" normalizeH="0" baseline="0" noProof="0" dirty="0" smtClean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395536" y="4389108"/>
            <a:ext cx="3346254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Low" rtl="1" fontAlgn="base">
              <a:spcBef>
                <a:spcPct val="0"/>
              </a:spcBef>
              <a:spcAft>
                <a:spcPct val="0"/>
              </a:spcAft>
            </a:pPr>
            <a:r>
              <a:rPr lang="ar-SA" sz="2000" b="1" dirty="0">
                <a:solidFill>
                  <a:srgbClr val="880B3C"/>
                </a:solidFill>
                <a:latin typeface="Arial" charset="0"/>
              </a:rPr>
              <a:t>العميل الخارجى هو شخص خارج المنظمة له حاجات تؤمنها المنظمة. وهذا هو التعريف التقليدى للعميل</a:t>
            </a:r>
            <a:endParaRPr lang="ar-EG" sz="2000" dirty="0">
              <a:solidFill>
                <a:srgbClr val="880B3C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01248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74" grpId="0" animBg="1"/>
      <p:bldP spid="75" grpId="0"/>
      <p:bldP spid="76" grpId="0" animBg="1"/>
      <p:bldP spid="7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utoShape 7"/>
          <p:cNvSpPr>
            <a:spLocks noChangeArrowheads="1"/>
          </p:cNvSpPr>
          <p:nvPr/>
        </p:nvSpPr>
        <p:spPr bwMode="auto">
          <a:xfrm>
            <a:off x="3328058" y="1273520"/>
            <a:ext cx="3472793" cy="668992"/>
          </a:xfrm>
          <a:prstGeom prst="roundRect">
            <a:avLst>
              <a:gd name="adj" fmla="val 50000"/>
            </a:avLst>
          </a:prstGeom>
          <a:ln/>
          <a:ex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68573" tIns="34286" rIns="68573" bIns="34286" anchor="ctr"/>
          <a:lstStyle/>
          <a:p>
            <a:pPr algn="ctr" rtl="1"/>
            <a:r>
              <a:rPr lang="ar-EG" b="1" dirty="0">
                <a:latin typeface="Verdana" panose="020B0604030504040204" pitchFamily="34" charset="0"/>
                <a:ea typeface="HY헤드라인M" pitchFamily="2" charset="-127"/>
              </a:rPr>
              <a:t>الإلتزام بوقت البرنامج وفترات الاستراحة</a:t>
            </a:r>
          </a:p>
          <a:p>
            <a:pPr algn="ctr" rtl="1"/>
            <a:r>
              <a:rPr lang="ar-EG" b="1" dirty="0">
                <a:latin typeface="Verdana" panose="020B0604030504040204" pitchFamily="34" charset="0"/>
                <a:ea typeface="HY헤드라인M" pitchFamily="2" charset="-127"/>
              </a:rPr>
              <a:t> دليل وعيك</a:t>
            </a:r>
            <a:endParaRPr lang="en-GB" b="1" dirty="0"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20" name="AutoShape 7"/>
          <p:cNvSpPr>
            <a:spLocks noChangeArrowheads="1"/>
          </p:cNvSpPr>
          <p:nvPr/>
        </p:nvSpPr>
        <p:spPr bwMode="auto">
          <a:xfrm>
            <a:off x="3320311" y="2387237"/>
            <a:ext cx="3472793" cy="668992"/>
          </a:xfrm>
          <a:prstGeom prst="roundRect">
            <a:avLst>
              <a:gd name="adj" fmla="val 50000"/>
            </a:avLst>
          </a:prstGeom>
          <a:ln/>
          <a:ex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68573" tIns="34286" rIns="68573" bIns="34286" anchor="ctr"/>
          <a:lstStyle/>
          <a:p>
            <a:pPr algn="ctr" rtl="1"/>
            <a:r>
              <a:rPr lang="ar-EG" b="1">
                <a:latin typeface="Verdana" panose="020B0604030504040204" pitchFamily="34" charset="0"/>
                <a:ea typeface="HY헤드라인M" pitchFamily="2" charset="-127"/>
              </a:rPr>
              <a:t>لاتدع هاتفك </a:t>
            </a:r>
            <a:r>
              <a:rPr lang="ar-EG" b="1" dirty="0">
                <a:latin typeface="Verdana" panose="020B0604030504040204" pitchFamily="34" charset="0"/>
                <a:ea typeface="HY헤드라인M" pitchFamily="2" charset="-127"/>
              </a:rPr>
              <a:t>المتنقل يشوش أفكار من حولك</a:t>
            </a:r>
            <a:endParaRPr lang="ar-SA" b="1" dirty="0"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21" name="AutoShape 7"/>
          <p:cNvSpPr>
            <a:spLocks noChangeArrowheads="1"/>
          </p:cNvSpPr>
          <p:nvPr/>
        </p:nvSpPr>
        <p:spPr bwMode="auto">
          <a:xfrm>
            <a:off x="3312564" y="3500953"/>
            <a:ext cx="3472793" cy="668992"/>
          </a:xfrm>
          <a:prstGeom prst="roundRect">
            <a:avLst>
              <a:gd name="adj" fmla="val 50000"/>
            </a:avLst>
          </a:prstGeom>
          <a:ln/>
          <a:ex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68573" tIns="34286" rIns="68573" bIns="34286" anchor="ctr"/>
          <a:lstStyle/>
          <a:p>
            <a:pPr algn="ctr" rtl="1"/>
            <a:r>
              <a:rPr lang="ar-EG" b="1" dirty="0">
                <a:latin typeface="Verdana" panose="020B0604030504040204" pitchFamily="34" charset="0"/>
                <a:ea typeface="HY헤드라인M" pitchFamily="2" charset="-127"/>
              </a:rPr>
              <a:t>الأسئلة والنقاش متاحة في محتوى البرنامج</a:t>
            </a:r>
            <a:endParaRPr lang="ar-SA" b="1" dirty="0"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23" name="AutoShape 7"/>
          <p:cNvSpPr>
            <a:spLocks noChangeArrowheads="1"/>
          </p:cNvSpPr>
          <p:nvPr/>
        </p:nvSpPr>
        <p:spPr bwMode="auto">
          <a:xfrm>
            <a:off x="3304817" y="4614671"/>
            <a:ext cx="3472793" cy="668992"/>
          </a:xfrm>
          <a:prstGeom prst="roundRect">
            <a:avLst>
              <a:gd name="adj" fmla="val 50000"/>
            </a:avLst>
          </a:prstGeom>
          <a:ln/>
          <a:ex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68573" tIns="34286" rIns="68573" bIns="34286" anchor="ctr"/>
          <a:lstStyle/>
          <a:p>
            <a:pPr algn="ctr" rtl="1"/>
            <a:r>
              <a:rPr lang="ar-EG" b="1" dirty="0">
                <a:latin typeface="Verdana" panose="020B0604030504040204" pitchFamily="34" charset="0"/>
                <a:ea typeface="HY헤드라인M" pitchFamily="2" charset="-127"/>
              </a:rPr>
              <a:t>إبتسامتك و تعاونك دليل حب العمل الجماعي</a:t>
            </a:r>
            <a:endParaRPr lang="ar-SA" b="1" dirty="0"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24" name="AutoShape 7"/>
          <p:cNvSpPr>
            <a:spLocks noChangeArrowheads="1"/>
          </p:cNvSpPr>
          <p:nvPr/>
        </p:nvSpPr>
        <p:spPr bwMode="auto">
          <a:xfrm>
            <a:off x="3297069" y="5728388"/>
            <a:ext cx="3472793" cy="668992"/>
          </a:xfrm>
          <a:prstGeom prst="roundRect">
            <a:avLst>
              <a:gd name="adj" fmla="val 50000"/>
            </a:avLst>
          </a:prstGeom>
          <a:ln/>
          <a:ex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68573" tIns="34286" rIns="68573" bIns="34286" anchor="ctr"/>
          <a:lstStyle/>
          <a:p>
            <a:pPr algn="ctr" rtl="1"/>
            <a:r>
              <a:rPr lang="ar-EG" b="1" dirty="0">
                <a:latin typeface="Verdana" panose="020B0604030504040204" pitchFamily="34" charset="0"/>
                <a:ea typeface="HY헤드라인M" pitchFamily="2" charset="-127"/>
              </a:rPr>
              <a:t>تأقلمك مع المدرب و تنفيذ التمارين يسهل</a:t>
            </a:r>
          </a:p>
          <a:p>
            <a:pPr algn="ctr" rtl="1"/>
            <a:r>
              <a:rPr lang="ar-EG" b="1" dirty="0">
                <a:latin typeface="Verdana" panose="020B0604030504040204" pitchFamily="34" charset="0"/>
                <a:ea typeface="HY헤드라인M" pitchFamily="2" charset="-127"/>
              </a:rPr>
              <a:t> استيعاب المادة العلمية</a:t>
            </a:r>
            <a:endParaRPr lang="ar-SA" b="1" dirty="0">
              <a:latin typeface="Verdana" panose="020B0604030504040204" pitchFamily="34" charset="0"/>
              <a:ea typeface="HY헤드라인M" pitchFamily="2" charset="-127"/>
            </a:endParaRPr>
          </a:p>
        </p:txBody>
      </p:sp>
      <p:pic>
        <p:nvPicPr>
          <p:cNvPr id="25" name="Picture 6" descr="F:\دينى\work\صور\15460_IPhone_Locke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575" y="2007063"/>
            <a:ext cx="857250" cy="1295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8" descr="F:\دينى\work\صور\imagتes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3152" y="3150063"/>
            <a:ext cx="866705" cy="1295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3" descr="F:\دينى\work\صور\إدارة الوقت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7451" y="864063"/>
            <a:ext cx="796455" cy="1295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9" descr="F:\دينى\work\صور\848484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8015" y="5359863"/>
            <a:ext cx="830370" cy="13335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" descr="F:\دينى\work\صور\kid-smail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8850" y="4293065"/>
            <a:ext cx="977160" cy="128810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2"/>
          <p:cNvSpPr txBox="1">
            <a:spLocks noChangeArrowheads="1"/>
          </p:cNvSpPr>
          <p:nvPr/>
        </p:nvSpPr>
        <p:spPr>
          <a:xfrm>
            <a:off x="6745120" y="260648"/>
            <a:ext cx="1859328" cy="7159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lIns="68573" tIns="34286" rIns="68573" bIns="34286" rtlCol="0" anchor="ctr">
            <a:normAutofit/>
          </a:bodyPr>
          <a:lstStyle>
            <a:lvl1pPr algn="ctr" defTabSz="1007943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EG" sz="3675" b="1" dirty="0">
                <a:solidFill>
                  <a:schemeClr val="accent2">
                    <a:lumMod val="50000"/>
                  </a:schemeClr>
                </a:solidFill>
              </a:rPr>
              <a:t>الاتفاقيات </a:t>
            </a:r>
            <a:endParaRPr lang="en-US" sz="3675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0594477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0" grpId="0" animBg="1"/>
      <p:bldP spid="21" grpId="0" animBg="1"/>
      <p:bldP spid="23" grpId="0" animBg="1"/>
      <p:bldP spid="2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="" xmlns:p14="http://schemas.microsoft.com/office/powerpoint/2010/main" val="2344337723"/>
              </p:ext>
            </p:extLst>
          </p:nvPr>
        </p:nvGraphicFramePr>
        <p:xfrm>
          <a:off x="2286000" y="1473204"/>
          <a:ext cx="5029202" cy="46989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6745120" y="260648"/>
            <a:ext cx="1859328" cy="7159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lIns="68573" tIns="34286" rIns="68573" bIns="34286" rtlCol="0" anchor="ctr">
            <a:normAutofit fontScale="85000" lnSpcReduction="10000"/>
          </a:bodyPr>
          <a:lstStyle>
            <a:lvl1pPr algn="ctr" defTabSz="1007943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EG" sz="3675" b="1" dirty="0" smtClean="0">
                <a:solidFill>
                  <a:schemeClr val="accent2">
                    <a:lumMod val="50000"/>
                  </a:schemeClr>
                </a:solidFill>
              </a:rPr>
              <a:t>محاور الدورة</a:t>
            </a:r>
            <a:endParaRPr lang="en-US" sz="3675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7575444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lded Corner 13"/>
          <p:cNvSpPr/>
          <p:nvPr/>
        </p:nvSpPr>
        <p:spPr bwMode="auto">
          <a:xfrm>
            <a:off x="3005826" y="2204121"/>
            <a:ext cx="4725144" cy="1224884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68573" tIns="34286" rIns="68573" bIns="34286" numCol="1" rtlCol="1" anchor="ctr" anchorCtr="0" compatLnSpc="1">
            <a:prstTxWarp prst="textNoShape">
              <a:avLst/>
            </a:prstTxWarp>
          </a:bodyPr>
          <a:lstStyle/>
          <a:p>
            <a:pPr algn="ctr" defTabSz="685729"/>
            <a:endParaRPr lang="ar-EG" dirty="0">
              <a:latin typeface="Arial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005827" y="2362201"/>
            <a:ext cx="4617132" cy="646323"/>
          </a:xfrm>
          <a:prstGeom prst="rect">
            <a:avLst/>
          </a:prstGeom>
        </p:spPr>
        <p:txBody>
          <a:bodyPr wrap="square" lIns="68573" tIns="34286" rIns="68573" bIns="34286">
            <a:spAutoFit/>
          </a:bodyPr>
          <a:lstStyle/>
          <a:p>
            <a:pPr algn="ctr" rtl="1"/>
            <a:r>
              <a:rPr lang="ar-SA" sz="1875" b="1" dirty="0">
                <a:solidFill>
                  <a:schemeClr val="accent2">
                    <a:lumMod val="50000"/>
                  </a:schemeClr>
                </a:solidFill>
              </a:rPr>
              <a:t>اكتساب مهارات التميز فى خدمة العملاء والتعامل مع شكاوى واعتراضات العملاء المنزعجين وكسب رضائهم </a:t>
            </a:r>
            <a:endParaRPr lang="ar-EG" sz="1875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7387" y="3537862"/>
            <a:ext cx="1452389" cy="21154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4644008" y="452669"/>
            <a:ext cx="4392488" cy="7159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lIns="68573" tIns="34286" rIns="68573" bIns="34286" rtlCol="0" anchor="ctr">
            <a:noAutofit/>
          </a:bodyPr>
          <a:lstStyle>
            <a:lvl1pPr algn="ctr" defTabSz="1007943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lang="ar-EG" sz="3100" b="1" dirty="0">
                <a:solidFill>
                  <a:schemeClr val="accent2">
                    <a:lumMod val="50000"/>
                  </a:schemeClr>
                </a:solidFill>
              </a:rPr>
              <a:t>الهدف العام للبرنامج التدريبي </a:t>
            </a:r>
          </a:p>
        </p:txBody>
      </p:sp>
    </p:spTree>
    <p:extLst>
      <p:ext uri="{BB962C8B-B14F-4D97-AF65-F5344CB8AC3E}">
        <p14:creationId xmlns="" xmlns:p14="http://schemas.microsoft.com/office/powerpoint/2010/main" val="310987407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lded Corner 13"/>
          <p:cNvSpPr/>
          <p:nvPr/>
        </p:nvSpPr>
        <p:spPr bwMode="auto">
          <a:xfrm>
            <a:off x="2457451" y="2594425"/>
            <a:ext cx="5165509" cy="2667000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68573" tIns="34286" rIns="68573" bIns="34286" numCol="1" rtlCol="1" anchor="ctr" anchorCtr="0" compatLnSpc="1">
            <a:prstTxWarp prst="textNoShape">
              <a:avLst/>
            </a:prstTxWarp>
          </a:bodyPr>
          <a:lstStyle/>
          <a:p>
            <a:pPr algn="ctr" defTabSz="685729"/>
            <a:endParaRPr lang="ar-EG" dirty="0">
              <a:latin typeface="Arial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457451" y="2616193"/>
            <a:ext cx="5165509" cy="1731235"/>
          </a:xfrm>
          <a:prstGeom prst="rect">
            <a:avLst/>
          </a:prstGeom>
        </p:spPr>
        <p:txBody>
          <a:bodyPr wrap="square" lIns="68573" tIns="34286" rIns="68573" bIns="34286">
            <a:spAutoFit/>
          </a:bodyPr>
          <a:lstStyle/>
          <a:p>
            <a:pPr marL="257175" indent="-257175" algn="r" rtl="1">
              <a:buFont typeface="Wingdings" pitchFamily="2" charset="2"/>
              <a:buChar char="ü"/>
            </a:pPr>
            <a:endParaRPr lang="ar-SA" b="1" dirty="0">
              <a:solidFill>
                <a:schemeClr val="accent2">
                  <a:lumMod val="50000"/>
                </a:schemeClr>
              </a:solidFill>
            </a:endParaRPr>
          </a:p>
          <a:p>
            <a:pPr marL="257175" indent="-257175" algn="r" rtl="1">
              <a:buFont typeface="Wingdings" pitchFamily="2" charset="2"/>
              <a:buChar char="ü"/>
            </a:pPr>
            <a:r>
              <a:rPr lang="ar-SA" b="1" dirty="0" smtClean="0">
                <a:solidFill>
                  <a:schemeClr val="accent2">
                    <a:lumMod val="50000"/>
                  </a:schemeClr>
                </a:solidFill>
              </a:rPr>
              <a:t>تزويد </a:t>
            </a:r>
            <a:r>
              <a:rPr lang="ar-SA" b="1" dirty="0">
                <a:solidFill>
                  <a:schemeClr val="accent2">
                    <a:lumMod val="50000"/>
                  </a:schemeClr>
                </a:solidFill>
              </a:rPr>
              <a:t>المشاركين بمفهوم العميل واهميته .</a:t>
            </a:r>
          </a:p>
          <a:p>
            <a:pPr marL="257175" indent="-257175" algn="r" rtl="1">
              <a:buFont typeface="Wingdings" pitchFamily="2" charset="2"/>
              <a:buChar char="ü"/>
            </a:pPr>
            <a:r>
              <a:rPr lang="ar-SA" b="1" dirty="0" smtClean="0">
                <a:solidFill>
                  <a:schemeClr val="accent2">
                    <a:lumMod val="50000"/>
                  </a:schemeClr>
                </a:solidFill>
              </a:rPr>
              <a:t>التعريف </a:t>
            </a:r>
            <a:r>
              <a:rPr lang="ar-SA" b="1" dirty="0">
                <a:solidFill>
                  <a:schemeClr val="accent2">
                    <a:lumMod val="50000"/>
                  </a:schemeClr>
                </a:solidFill>
              </a:rPr>
              <a:t>على مهارات الاتصال لفهم العميل .</a:t>
            </a:r>
          </a:p>
          <a:p>
            <a:pPr marL="257175" indent="-257175" algn="r" rtl="1">
              <a:buFont typeface="Wingdings" pitchFamily="2" charset="2"/>
              <a:buChar char="ü"/>
            </a:pPr>
            <a:r>
              <a:rPr lang="ar-SA" b="1" dirty="0" smtClean="0">
                <a:solidFill>
                  <a:schemeClr val="accent2">
                    <a:lumMod val="50000"/>
                  </a:schemeClr>
                </a:solidFill>
              </a:rPr>
              <a:t>الوقوف </a:t>
            </a:r>
            <a:r>
              <a:rPr lang="ar-SA" b="1" dirty="0">
                <a:solidFill>
                  <a:schemeClr val="accent2">
                    <a:lumMod val="50000"/>
                  </a:schemeClr>
                </a:solidFill>
              </a:rPr>
              <a:t>علي معرفة وتحليل شخصية العملاء .</a:t>
            </a:r>
          </a:p>
          <a:p>
            <a:pPr marL="257175" indent="-257175" algn="r" rtl="1">
              <a:buFont typeface="Wingdings" pitchFamily="2" charset="2"/>
              <a:buChar char="ü"/>
            </a:pPr>
            <a:r>
              <a:rPr lang="ar-SA" b="1" dirty="0" smtClean="0">
                <a:solidFill>
                  <a:schemeClr val="accent2">
                    <a:lumMod val="50000"/>
                  </a:schemeClr>
                </a:solidFill>
              </a:rPr>
              <a:t>التدريب </a:t>
            </a:r>
            <a:r>
              <a:rPr lang="ar-SA" b="1" dirty="0">
                <a:solidFill>
                  <a:schemeClr val="accent2">
                    <a:lumMod val="50000"/>
                  </a:schemeClr>
                </a:solidFill>
              </a:rPr>
              <a:t>علي حل المشكلات .</a:t>
            </a:r>
          </a:p>
          <a:p>
            <a:pPr marL="257175" indent="-257175" algn="r" rtl="1">
              <a:buFont typeface="Wingdings" pitchFamily="2" charset="2"/>
              <a:buChar char="ü"/>
            </a:pPr>
            <a:r>
              <a:rPr lang="ar-SA" b="1" dirty="0" smtClean="0">
                <a:solidFill>
                  <a:schemeClr val="accent2">
                    <a:lumMod val="50000"/>
                  </a:schemeClr>
                </a:solidFill>
              </a:rPr>
              <a:t>معرفة </a:t>
            </a:r>
            <a:r>
              <a:rPr lang="ar-SA" b="1" dirty="0">
                <a:solidFill>
                  <a:schemeClr val="accent2">
                    <a:lumMod val="50000"/>
                  </a:schemeClr>
                </a:solidFill>
              </a:rPr>
              <a:t>طرق تهدئة العملاء المزعجين 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221850" y="1196754"/>
            <a:ext cx="4509120" cy="577073"/>
          </a:xfrm>
          <a:prstGeom prst="rect">
            <a:avLst/>
          </a:prstGeom>
        </p:spPr>
        <p:txBody>
          <a:bodyPr wrap="square" lIns="68573" tIns="34286" rIns="68573" bIns="34286">
            <a:spAutoFit/>
          </a:bodyPr>
          <a:lstStyle/>
          <a:p>
            <a:pPr algn="justLow" rtl="1"/>
            <a:r>
              <a:rPr lang="ar-EG" sz="1650" b="1" dirty="0">
                <a:solidFill>
                  <a:srgbClr val="C00000"/>
                </a:solidFill>
              </a:rPr>
              <a:t>بنهاية هذا البرنامج التدريبي نتوقع أن المشاركون قد حققوا النتائج الآتية (بمشيئة الله ) 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4139952" y="452669"/>
            <a:ext cx="4896544" cy="7159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horz" lIns="68573" tIns="34286" rIns="68573" bIns="34286" rtlCol="0" anchor="ctr">
            <a:noAutofit/>
          </a:bodyPr>
          <a:lstStyle>
            <a:lvl1pPr algn="ctr" defTabSz="1007943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lang="ar-EG" sz="3100" b="1" dirty="0">
                <a:solidFill>
                  <a:schemeClr val="accent2">
                    <a:lumMod val="50000"/>
                  </a:schemeClr>
                </a:solidFill>
              </a:rPr>
              <a:t>الأهداف التفصيلية للبرنامج التدريبي </a:t>
            </a:r>
          </a:p>
        </p:txBody>
      </p:sp>
    </p:spTree>
    <p:extLst>
      <p:ext uri="{BB962C8B-B14F-4D97-AF65-F5344CB8AC3E}">
        <p14:creationId xmlns="" xmlns:p14="http://schemas.microsoft.com/office/powerpoint/2010/main" val="113252947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4"/>
          <p:cNvSpPr/>
          <p:nvPr/>
        </p:nvSpPr>
        <p:spPr>
          <a:xfrm>
            <a:off x="2858616" y="304800"/>
            <a:ext cx="3657600" cy="1380531"/>
          </a:xfrm>
          <a:prstGeom prst="rect">
            <a:avLst/>
          </a:prstGeom>
          <a:noFill/>
        </p:spPr>
        <p:txBody>
          <a:bodyPr wrap="none" lIns="68573" tIns="34286" rIns="68573" bIns="34286" numCol="1">
            <a:prstTxWarp prst="textWave1">
              <a:avLst>
                <a:gd name="adj1" fmla="val 6386"/>
                <a:gd name="adj2" fmla="val 0"/>
              </a:avLst>
            </a:prstTxWarp>
            <a:spAutoFit/>
          </a:bodyPr>
          <a:lstStyle/>
          <a:p>
            <a:pPr algn="ctr">
              <a:defRPr/>
            </a:pPr>
            <a:r>
              <a:rPr lang="ar-EG" sz="3600" b="1" dirty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لنبدأ البرنامج</a:t>
            </a:r>
            <a:endParaRPr lang="en-US" sz="3600" b="1" dirty="0">
              <a:solidFill>
                <a:schemeClr val="bg2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0" y="1888977"/>
            <a:ext cx="3888432" cy="386561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06731587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02  E" pathEditMode="relative" ptsTypes="">
                                      <p:cBhvr>
                                        <p:cTn id="6" dur="5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utoShape 3" descr="07CD1E3675BD4affA6CA63955D31575C# #AutoShape 3"/>
          <p:cNvSpPr>
            <a:spLocks noChangeArrowheads="1"/>
          </p:cNvSpPr>
          <p:nvPr/>
        </p:nvSpPr>
        <p:spPr bwMode="auto">
          <a:xfrm>
            <a:off x="1714501" y="2059304"/>
            <a:ext cx="5643563" cy="2817496"/>
          </a:xfrm>
          <a:prstGeom prst="rect">
            <a:avLst/>
          </a:prstGeom>
          <a:solidFill>
            <a:srgbClr val="0070C0">
              <a:alpha val="78000"/>
            </a:srgbClr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lIns="68573" tIns="34286" rIns="68573" bIns="34286" anchor="ctr"/>
          <a:lstStyle/>
          <a:p>
            <a:pPr algn="l" rtl="0"/>
            <a:endParaRPr lang="zh-CN" altLang="en-US" sz="1350">
              <a:latin typeface="Calibri" pitchFamily="34" charset="0"/>
            </a:endParaRPr>
          </a:p>
        </p:txBody>
      </p:sp>
      <p:sp>
        <p:nvSpPr>
          <p:cNvPr id="16" name="AutoShape 3" descr="D8FCD644EF414d608FD23FABDBB2453F# #AutoShape 3"/>
          <p:cNvSpPr>
            <a:spLocks noChangeArrowheads="1"/>
          </p:cNvSpPr>
          <p:nvPr/>
        </p:nvSpPr>
        <p:spPr bwMode="auto">
          <a:xfrm>
            <a:off x="1793081" y="1887856"/>
            <a:ext cx="5486400" cy="2853691"/>
          </a:xfrm>
          <a:prstGeom prst="rect">
            <a:avLst/>
          </a:prstGeom>
          <a:solidFill>
            <a:srgbClr val="00B0F0">
              <a:alpha val="71000"/>
            </a:srgbClr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wrap="none" lIns="68573" tIns="34286" rIns="68573" bIns="34286" anchor="ctr"/>
          <a:lstStyle/>
          <a:p>
            <a:pPr algn="ctr" rtl="1" eaLnBrk="0"/>
            <a:r>
              <a:rPr lang="ar-EG" altLang="zh-CN" sz="3750" b="1" dirty="0">
                <a:solidFill>
                  <a:srgbClr val="002060"/>
                </a:solidFill>
                <a:ea typeface="Microsoft YaHei" pitchFamily="34" charset="-122"/>
              </a:rPr>
              <a:t>الوحدة التدريبية الاولى</a:t>
            </a:r>
          </a:p>
          <a:p>
            <a:pPr algn="ctr" rtl="1" eaLnBrk="0"/>
            <a:r>
              <a:rPr lang="ar-EG" altLang="zh-CN" sz="3750" b="1" dirty="0">
                <a:solidFill>
                  <a:srgbClr val="002060"/>
                </a:solidFill>
                <a:ea typeface="Microsoft YaHei" pitchFamily="34" charset="-122"/>
              </a:rPr>
              <a:t>مقدمة حول العميل وأهمية</a:t>
            </a:r>
          </a:p>
        </p:txBody>
      </p:sp>
      <p:sp>
        <p:nvSpPr>
          <p:cNvPr id="20" name="Rectangle 13" descr="FD1DDF730CE4456e89755B07FE1653D0# #Rectangle 13"/>
          <p:cNvSpPr>
            <a:spLocks noChangeArrowheads="1"/>
          </p:cNvSpPr>
          <p:nvPr/>
        </p:nvSpPr>
        <p:spPr bwMode="auto">
          <a:xfrm>
            <a:off x="1918100" y="2318385"/>
            <a:ext cx="5236369" cy="276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73" tIns="34286" rIns="68573" bIns="34286">
            <a:spAutoFit/>
          </a:bodyPr>
          <a:lstStyle/>
          <a:p>
            <a:pPr algn="l" rtl="0"/>
            <a:endParaRPr lang="zh-CN" altLang="en-US" sz="1350">
              <a:solidFill>
                <a:schemeClr val="bg1"/>
              </a:solidFill>
              <a:latin typeface="Microsoft YaHei" pitchFamily="34" charset="-122"/>
              <a:ea typeface="Microsoft YaHei" pitchFamily="34" charset="-122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5116787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 autoUpdateAnimBg="0"/>
      <p:bldP spid="16" grpId="0" animBg="1" autoUpdateAnimBg="0"/>
      <p:bldP spid="20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11760" y="457795"/>
            <a:ext cx="6275040" cy="1143000"/>
          </a:xfrm>
        </p:spPr>
        <p:txBody>
          <a:bodyPr>
            <a:normAutofit/>
          </a:bodyPr>
          <a:lstStyle/>
          <a:p>
            <a:pPr algn="r"/>
            <a:r>
              <a:rPr lang="ar-EG" sz="4000" b="1" dirty="0">
                <a:solidFill>
                  <a:srgbClr val="C00000"/>
                </a:solidFill>
              </a:rPr>
              <a:t>محتويات الوحدة التدريبية الأولى </a:t>
            </a:r>
            <a:endParaRPr lang="fr-CA" sz="4000" dirty="0">
              <a:solidFill>
                <a:srgbClr val="C00000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333137137"/>
              </p:ext>
            </p:extLst>
          </p:nvPr>
        </p:nvGraphicFramePr>
        <p:xfrm>
          <a:off x="3033192" y="2555776"/>
          <a:ext cx="5211216" cy="24384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211216"/>
              </a:tblGrid>
              <a:tr h="609600">
                <a:tc>
                  <a:txBody>
                    <a:bodyPr/>
                    <a:lstStyle/>
                    <a:p>
                      <a:pPr algn="ctr" rtl="1"/>
                      <a:r>
                        <a:rPr lang="ar-EG" sz="3200" b="1" dirty="0" smtClean="0">
                          <a:solidFill>
                            <a:schemeClr val="bg1"/>
                          </a:solidFill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تعريف العميل</a:t>
                      </a:r>
                    </a:p>
                  </a:txBody>
                  <a:tcPr marT="60960" marB="60960">
                    <a:solidFill>
                      <a:srgbClr val="00B0F0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algn="ctr" rtl="1"/>
                      <a:r>
                        <a:rPr lang="ar-EG" sz="3200" b="1" dirty="0" smtClean="0">
                          <a:solidFill>
                            <a:schemeClr val="bg1"/>
                          </a:solidFill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اهمية خدمة العملاء</a:t>
                      </a:r>
                    </a:p>
                  </a:txBody>
                  <a:tcPr marT="60960" marB="60960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algn="ctr" rtl="1"/>
                      <a:r>
                        <a:rPr lang="ar-EG" sz="3200" b="1" dirty="0" smtClean="0">
                          <a:solidFill>
                            <a:schemeClr val="bg1"/>
                          </a:solidFill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معرفة عملائك</a:t>
                      </a:r>
                    </a:p>
                  </a:txBody>
                  <a:tcPr marT="60960" marB="60960">
                    <a:solidFill>
                      <a:srgbClr val="00B0F0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EG" sz="3200" b="1" dirty="0" smtClean="0">
                          <a:solidFill>
                            <a:schemeClr val="bg1"/>
                          </a:solidFill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ماذا يريد العميل؟</a:t>
                      </a:r>
                    </a:p>
                  </a:txBody>
                  <a:tcPr marT="60960" marB="60960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140139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对角圆角矩形 5"/>
          <p:cNvSpPr>
            <a:spLocks/>
          </p:cNvSpPr>
          <p:nvPr/>
        </p:nvSpPr>
        <p:spPr bwMode="auto">
          <a:xfrm rot="21346829">
            <a:off x="1679088" y="1526627"/>
            <a:ext cx="6184366" cy="4157803"/>
          </a:xfrm>
          <a:custGeom>
            <a:avLst/>
            <a:gdLst>
              <a:gd name="T0" fmla="*/ 492043 w 6954838"/>
              <a:gd name="T1" fmla="*/ 0 h 3879850"/>
              <a:gd name="T2" fmla="*/ 6954838 w 6954838"/>
              <a:gd name="T3" fmla="*/ 0 h 3879850"/>
              <a:gd name="T4" fmla="*/ 6954838 w 6954838"/>
              <a:gd name="T5" fmla="*/ 0 h 3879850"/>
              <a:gd name="T6" fmla="*/ 6954838 w 6954838"/>
              <a:gd name="T7" fmla="*/ 3387807 h 3879850"/>
              <a:gd name="T8" fmla="*/ 6462795 w 6954838"/>
              <a:gd name="T9" fmla="*/ 3879850 h 3879850"/>
              <a:gd name="T10" fmla="*/ 0 w 6954838"/>
              <a:gd name="T11" fmla="*/ 3879850 h 3879850"/>
              <a:gd name="T12" fmla="*/ 0 w 6954838"/>
              <a:gd name="T13" fmla="*/ 3879850 h 3879850"/>
              <a:gd name="T14" fmla="*/ 0 w 6954838"/>
              <a:gd name="T15" fmla="*/ 492043 h 3879850"/>
              <a:gd name="T16" fmla="*/ 492043 w 6954838"/>
              <a:gd name="T17" fmla="*/ 0 h 38798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954838" h="3879850">
                <a:moveTo>
                  <a:pt x="492043" y="0"/>
                </a:moveTo>
                <a:lnTo>
                  <a:pt x="6954838" y="0"/>
                </a:lnTo>
                <a:lnTo>
                  <a:pt x="6954838" y="3387807"/>
                </a:lnTo>
                <a:cubicBezTo>
                  <a:pt x="6954838" y="3659555"/>
                  <a:pt x="6734543" y="3879850"/>
                  <a:pt x="6462795" y="3879850"/>
                </a:cubicBezTo>
                <a:lnTo>
                  <a:pt x="0" y="3879850"/>
                </a:lnTo>
                <a:lnTo>
                  <a:pt x="0" y="492043"/>
                </a:lnTo>
                <a:cubicBezTo>
                  <a:pt x="0" y="220295"/>
                  <a:pt x="220295" y="0"/>
                  <a:pt x="492043" y="0"/>
                </a:cubicBezTo>
                <a:close/>
              </a:path>
            </a:pathLst>
          </a:custGeom>
          <a:gradFill rotWithShape="1">
            <a:gsLst>
              <a:gs pos="0">
                <a:srgbClr val="00B0F0">
                  <a:alpha val="68000"/>
                </a:srgbClr>
              </a:gs>
              <a:gs pos="100000">
                <a:srgbClr val="0070C0">
                  <a:alpha val="88000"/>
                </a:srgbClr>
              </a:gs>
            </a:gsLst>
            <a:lin ang="18900000" scaled="1"/>
          </a:gradFill>
          <a:ln>
            <a:noFill/>
          </a:ln>
          <a:effectLst>
            <a:outerShdw dist="23000" dir="5400000" algn="ctr" rotWithShape="0">
              <a:srgbClr val="000000">
                <a:alpha val="32999"/>
              </a:srgbClr>
            </a:outerShdw>
          </a:effectLst>
          <a:extLst/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ar-EG">
              <a:solidFill>
                <a:srgbClr val="000000"/>
              </a:solidFill>
            </a:endParaRPr>
          </a:p>
        </p:txBody>
      </p:sp>
      <p:pic>
        <p:nvPicPr>
          <p:cNvPr id="7" name="Picture 3" descr="C:\TDDOWNLOAD\pencil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4398" y="1379133"/>
            <a:ext cx="889330" cy="1185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内容占位符 2"/>
          <p:cNvSpPr txBox="1">
            <a:spLocks/>
          </p:cNvSpPr>
          <p:nvPr/>
        </p:nvSpPr>
        <p:spPr bwMode="auto">
          <a:xfrm rot="21361315">
            <a:off x="1867290" y="1833600"/>
            <a:ext cx="5739702" cy="3586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 eaLnBrk="1" hangingPunct="1"/>
            <a:endParaRPr lang="ar-EG" sz="700" b="1" dirty="0" smtClean="0">
              <a:solidFill>
                <a:srgbClr val="FFFFFF"/>
              </a:solidFill>
            </a:endParaRPr>
          </a:p>
          <a:p>
            <a:pPr marL="0" indent="0" algn="ctr" eaLnBrk="1" hangingPunct="1"/>
            <a:endParaRPr lang="ar-EG" sz="700" b="1" dirty="0">
              <a:solidFill>
                <a:srgbClr val="FFFFFF"/>
              </a:solidFill>
            </a:endParaRPr>
          </a:p>
          <a:p>
            <a:pPr marL="0" indent="0" algn="ctr" eaLnBrk="1" hangingPunct="1"/>
            <a:endParaRPr lang="ar-EG" sz="700" b="1" dirty="0" smtClean="0">
              <a:solidFill>
                <a:srgbClr val="FFFFFF"/>
              </a:solidFill>
            </a:endParaRPr>
          </a:p>
          <a:p>
            <a:pPr marL="0" indent="0" algn="ctr" eaLnBrk="1" hangingPunct="1"/>
            <a:endParaRPr lang="ar-EG" sz="1600" b="1" dirty="0">
              <a:solidFill>
                <a:srgbClr val="FFFFFF"/>
              </a:solidFill>
            </a:endParaRPr>
          </a:p>
          <a:p>
            <a:pPr marL="0" indent="0" algn="ctr" rtl="1" eaLnBrk="1" hangingPunct="1">
              <a:buFontTx/>
              <a:buNone/>
            </a:pPr>
            <a:r>
              <a:rPr lang="ar-EG" altLang="zh-CN" sz="5000" b="1" dirty="0">
                <a:solidFill>
                  <a:srgbClr val="FFFFFF"/>
                </a:solidFill>
              </a:rPr>
              <a:t>تعريف العميل</a:t>
            </a:r>
          </a:p>
        </p:txBody>
      </p:sp>
    </p:spTree>
    <p:extLst>
      <p:ext uri="{BB962C8B-B14F-4D97-AF65-F5344CB8AC3E}">
        <p14:creationId xmlns="" xmlns:p14="http://schemas.microsoft.com/office/powerpoint/2010/main" val="142982079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200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6000"/>
                            </p:stCondLst>
                            <p:childTnLst>
                              <p:par>
                                <p:cTn id="3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224</Words>
  <Application>Microsoft Office PowerPoint</Application>
  <PresentationFormat>عرض على الشاشة (3:4)‏</PresentationFormat>
  <Paragraphs>52</Paragraphs>
  <Slides>10</Slides>
  <Notes>7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1" baseType="lpstr">
      <vt:lpstr>سمة Office</vt:lpstr>
      <vt:lpstr>فن التعامل مع شكاوى واعتراضات العملاء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محتويات الوحدة التدريبية الأولى </vt:lpstr>
      <vt:lpstr>الشريحة 9</vt:lpstr>
      <vt:lpstr>الشريحة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فن التعامل مع شكاوى واعتراضات العملاء</dc:title>
  <dc:creator>mr</dc:creator>
  <cp:lastModifiedBy>mr</cp:lastModifiedBy>
  <cp:revision>1</cp:revision>
  <dcterms:created xsi:type="dcterms:W3CDTF">2018-12-29T19:27:16Z</dcterms:created>
  <dcterms:modified xsi:type="dcterms:W3CDTF">2018-12-29T19:27:48Z</dcterms:modified>
</cp:coreProperties>
</file>