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00" r:id="rId3"/>
    <p:sldMasterId id="2147483714" r:id="rId4"/>
    <p:sldMasterId id="2147483728" r:id="rId5"/>
  </p:sldMasterIdLst>
  <p:notesMasterIdLst>
    <p:notesMasterId r:id="rId76"/>
  </p:notesMasterIdLst>
  <p:sldIdLst>
    <p:sldId id="256" r:id="rId6"/>
    <p:sldId id="279" r:id="rId7"/>
    <p:sldId id="282" r:id="rId8"/>
    <p:sldId id="283" r:id="rId9"/>
    <p:sldId id="289" r:id="rId10"/>
    <p:sldId id="278"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6" r:id="rId25"/>
    <p:sldId id="304" r:id="rId26"/>
    <p:sldId id="305" r:id="rId27"/>
    <p:sldId id="307" r:id="rId28"/>
    <p:sldId id="308" r:id="rId29"/>
    <p:sldId id="309" r:id="rId30"/>
    <p:sldId id="310" r:id="rId31"/>
    <p:sldId id="349" r:id="rId32"/>
    <p:sldId id="311" r:id="rId33"/>
    <p:sldId id="312" r:id="rId34"/>
    <p:sldId id="313" r:id="rId35"/>
    <p:sldId id="314" r:id="rId36"/>
    <p:sldId id="315" r:id="rId37"/>
    <p:sldId id="320" r:id="rId38"/>
    <p:sldId id="316" r:id="rId39"/>
    <p:sldId id="319" r:id="rId40"/>
    <p:sldId id="321" r:id="rId41"/>
    <p:sldId id="322" r:id="rId42"/>
    <p:sldId id="324" r:id="rId43"/>
    <p:sldId id="323" r:id="rId44"/>
    <p:sldId id="325" r:id="rId45"/>
    <p:sldId id="353" r:id="rId46"/>
    <p:sldId id="326" r:id="rId47"/>
    <p:sldId id="350" r:id="rId48"/>
    <p:sldId id="327" r:id="rId49"/>
    <p:sldId id="329" r:id="rId50"/>
    <p:sldId id="330" r:id="rId51"/>
    <p:sldId id="331" r:id="rId52"/>
    <p:sldId id="332" r:id="rId53"/>
    <p:sldId id="333" r:id="rId54"/>
    <p:sldId id="335" r:id="rId55"/>
    <p:sldId id="336" r:id="rId56"/>
    <p:sldId id="337" r:id="rId57"/>
    <p:sldId id="338" r:id="rId58"/>
    <p:sldId id="339" r:id="rId59"/>
    <p:sldId id="351" r:id="rId60"/>
    <p:sldId id="341" r:id="rId61"/>
    <p:sldId id="340" r:id="rId62"/>
    <p:sldId id="343" r:id="rId63"/>
    <p:sldId id="344" r:id="rId64"/>
    <p:sldId id="345" r:id="rId65"/>
    <p:sldId id="346" r:id="rId66"/>
    <p:sldId id="347" r:id="rId67"/>
    <p:sldId id="352" r:id="rId68"/>
    <p:sldId id="354" r:id="rId69"/>
    <p:sldId id="355" r:id="rId70"/>
    <p:sldId id="356" r:id="rId71"/>
    <p:sldId id="357" r:id="rId72"/>
    <p:sldId id="358" r:id="rId73"/>
    <p:sldId id="359" r:id="rId74"/>
    <p:sldId id="276"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66"/>
    <a:srgbClr val="565868"/>
    <a:srgbClr val="5F5F5F"/>
    <a:srgbClr val="808080"/>
    <a:srgbClr val="66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77" autoAdjust="0"/>
    <p:restoredTop sz="94660" autoAdjust="0"/>
  </p:normalViewPr>
  <p:slideViewPr>
    <p:cSldViewPr>
      <p:cViewPr varScale="1">
        <p:scale>
          <a:sx n="73" d="100"/>
          <a:sy n="73"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49944-22F9-4E10-ADD8-1C43B3586E57}" type="datetimeFigureOut">
              <a:rPr lang="en-US" smtClean="0"/>
              <a:pPr/>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346DB-77F8-4D3C-8531-90A1845D7AEB}" type="slidenum">
              <a:rPr lang="en-US" smtClean="0"/>
              <a:pPr/>
              <a:t>‹#›</a:t>
            </a:fld>
            <a:endParaRPr lang="en-US"/>
          </a:p>
        </p:txBody>
      </p:sp>
    </p:spTree>
    <p:extLst>
      <p:ext uri="{BB962C8B-B14F-4D97-AF65-F5344CB8AC3E}">
        <p14:creationId xmlns="" xmlns:p14="http://schemas.microsoft.com/office/powerpoint/2010/main" val="341581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2C845-0A6E-4D0A-A80A-5AA1B3F29C96}" type="slidenum">
              <a:rPr lang="ar-SA"/>
              <a:pPr/>
              <a:t>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22</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23</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24</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25</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29</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30</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31</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32</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33</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34</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14</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35</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36</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37</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38</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39</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40</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45</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46</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47</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48</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15</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49</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50</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51</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52</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53</a:t>
            </a:fld>
            <a:endParaRPr lang="en-US"/>
          </a:p>
        </p:txBody>
      </p:sp>
    </p:spTree>
    <p:extLst>
      <p:ext uri="{BB962C8B-B14F-4D97-AF65-F5344CB8AC3E}">
        <p14:creationId xmlns="" xmlns:p14="http://schemas.microsoft.com/office/powerpoint/2010/main" val="939034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56</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57</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58</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59</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60</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16</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61</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62</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63</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65</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66</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67</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solidFill>
                  <a:prstClr val="black"/>
                </a:solidFill>
              </a:rPr>
              <a:pPr/>
              <a:t>68</a:t>
            </a:fld>
            <a:endParaRPr lang="en-US">
              <a:solidFill>
                <a:prstClr val="black"/>
              </a:solidFill>
            </a:endParaRPr>
          </a:p>
        </p:txBody>
      </p:sp>
    </p:spTree>
    <p:extLst>
      <p:ext uri="{BB962C8B-B14F-4D97-AF65-F5344CB8AC3E}">
        <p14:creationId xmlns="" xmlns:p14="http://schemas.microsoft.com/office/powerpoint/2010/main" val="939034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69</a:t>
            </a:fld>
            <a:endParaRPr lang="en-US"/>
          </a:p>
        </p:txBody>
      </p:sp>
    </p:spTree>
    <p:extLst>
      <p:ext uri="{BB962C8B-B14F-4D97-AF65-F5344CB8AC3E}">
        <p14:creationId xmlns="" xmlns:p14="http://schemas.microsoft.com/office/powerpoint/2010/main" val="93903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17</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18</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19</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20</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346DB-77F8-4D3C-8531-90A1845D7AEB}" type="slidenum">
              <a:rPr lang="en-US" smtClean="0"/>
              <a:pPr/>
              <a:t>21</a:t>
            </a:fld>
            <a:endParaRPr lang="en-US" dirty="0"/>
          </a:p>
        </p:txBody>
      </p:sp>
    </p:spTree>
    <p:extLst>
      <p:ext uri="{BB962C8B-B14F-4D97-AF65-F5344CB8AC3E}">
        <p14:creationId xmlns="" xmlns:p14="http://schemas.microsoft.com/office/powerpoint/2010/main" val="939034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a:effectLst/>
        </p:spPr>
        <p:txBody>
          <a:bodyPr wrap="none" anchor="ctr"/>
          <a:lstStyle/>
          <a:p>
            <a:endParaRPr lang="en-US"/>
          </a:p>
        </p:txBody>
      </p:sp>
      <p:sp>
        <p:nvSpPr>
          <p:cNvPr id="3090" name="Rectangle 18"/>
          <p:cNvSpPr>
            <a:spLocks noChangeArrowheads="1"/>
          </p:cNvSpPr>
          <p:nvPr/>
        </p:nvSpPr>
        <p:spPr bwMode="white">
          <a:xfrm>
            <a:off x="0" y="4638675"/>
            <a:ext cx="9144000" cy="2219325"/>
          </a:xfrm>
          <a:prstGeom prst="rect">
            <a:avLst/>
          </a:prstGeom>
          <a:solidFill>
            <a:schemeClr val="folHlink">
              <a:alpha val="31000"/>
            </a:schemeClr>
          </a:solidFill>
          <a:ln w="9525">
            <a:noFill/>
            <a:miter lim="800000"/>
            <a:headEnd/>
            <a:tailEnd/>
          </a:ln>
          <a:effectLst/>
        </p:spPr>
        <p:txBody>
          <a:bodyPr wrap="none" anchor="ctr"/>
          <a:lstStyle/>
          <a:p>
            <a:endParaRPr lang="en-US"/>
          </a:p>
        </p:txBody>
      </p:sp>
      <p:sp>
        <p:nvSpPr>
          <p:cNvPr id="3091"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a:effectLst/>
        </p:spPr>
        <p:txBody>
          <a:bodyPr wrap="none" anchor="ctr"/>
          <a:lstStyle/>
          <a:p>
            <a:endParaRPr lang="en-US"/>
          </a:p>
        </p:txBody>
      </p:sp>
      <p:sp>
        <p:nvSpPr>
          <p:cNvPr id="3092" name="Freeform 20"/>
          <p:cNvSpPr>
            <a:spLocks/>
          </p:cNvSpPr>
          <p:nvPr/>
        </p:nvSpPr>
        <p:spPr bwMode="gray">
          <a:xfrm>
            <a:off x="-9525" y="2138363"/>
            <a:ext cx="8015288" cy="22717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w="9525">
            <a:noFill/>
            <a:round/>
            <a:headEnd/>
            <a:tailEnd/>
          </a:ln>
          <a:effectLst/>
        </p:spPr>
        <p:txBody>
          <a:bodyPr/>
          <a:lstStyle/>
          <a:p>
            <a:endParaRPr lang="en-US"/>
          </a:p>
        </p:txBody>
      </p:sp>
      <p:sp>
        <p:nvSpPr>
          <p:cNvPr id="3093"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p>
        </p:txBody>
      </p:sp>
      <p:sp>
        <p:nvSpPr>
          <p:cNvPr id="3094"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p>
        </p:txBody>
      </p:sp>
      <p:sp>
        <p:nvSpPr>
          <p:cNvPr id="3095"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352800" y="6553200"/>
            <a:ext cx="2133600" cy="152400"/>
          </a:xfrm>
        </p:spPr>
        <p:txBody>
          <a:bodyPr/>
          <a:lstStyle>
            <a:lvl1pPr algn="r">
              <a:defRPr sz="1000">
                <a:solidFill>
                  <a:schemeClr val="tx2"/>
                </a:solidFill>
                <a:latin typeface="+mn-lt"/>
              </a:defRPr>
            </a:lvl1pPr>
          </a:lstStyle>
          <a:p>
            <a:endParaRPr lang="en-US"/>
          </a:p>
        </p:txBody>
      </p:sp>
      <p:sp>
        <p:nvSpPr>
          <p:cNvPr id="3077" name="Rectangle 5"/>
          <p:cNvSpPr>
            <a:spLocks noGrp="1" noChangeArrowheads="1"/>
          </p:cNvSpPr>
          <p:nvPr>
            <p:ph type="ftr" sz="quarter" idx="3"/>
          </p:nvPr>
        </p:nvSpPr>
        <p:spPr>
          <a:xfrm>
            <a:off x="304800" y="6477000"/>
            <a:ext cx="2590800" cy="228600"/>
          </a:xfrm>
        </p:spPr>
        <p:txBody>
          <a:bodyPr/>
          <a:lstStyle>
            <a:lvl1pPr algn="ctr">
              <a:defRPr sz="1200">
                <a:solidFill>
                  <a:schemeClr val="tx2"/>
                </a:solidFill>
                <a:latin typeface="Arial" charset="0"/>
              </a:defRPr>
            </a:lvl1pPr>
          </a:lstStyle>
          <a:p>
            <a:endParaRPr lang="en-US"/>
          </a:p>
        </p:txBody>
      </p:sp>
      <p:sp>
        <p:nvSpPr>
          <p:cNvPr id="3078" name="Rectangle 6"/>
          <p:cNvSpPr>
            <a:spLocks noGrp="1" noChangeArrowheads="1"/>
          </p:cNvSpPr>
          <p:nvPr>
            <p:ph type="sldNum" sz="quarter" idx="4"/>
          </p:nvPr>
        </p:nvSpPr>
        <p:spPr>
          <a:xfrm>
            <a:off x="8210550" y="6467475"/>
            <a:ext cx="533400" cy="244475"/>
          </a:xfrm>
        </p:spPr>
        <p:txBody>
          <a:bodyPr/>
          <a:lstStyle>
            <a:lvl1pPr>
              <a:defRPr sz="1200">
                <a:latin typeface="Arial" charset="0"/>
              </a:defRPr>
            </a:lvl1pPr>
          </a:lstStyle>
          <a:p>
            <a:fld id="{01BEAAB1-9D11-4FE7-AD86-BEB740A007AD}" type="slidenum">
              <a:rPr lang="en-US"/>
              <a:pPr/>
              <a:t>‹#›</a:t>
            </a:fld>
            <a:endParaRPr lang="en-US"/>
          </a:p>
        </p:txBody>
      </p:sp>
      <p:sp>
        <p:nvSpPr>
          <p:cNvPr id="3086" name="Text Box 14"/>
          <p:cNvSpPr txBox="1">
            <a:spLocks noChangeArrowheads="1"/>
          </p:cNvSpPr>
          <p:nvPr/>
        </p:nvSpPr>
        <p:spPr bwMode="auto">
          <a:xfrm>
            <a:off x="304800" y="228600"/>
            <a:ext cx="1447800" cy="519113"/>
          </a:xfrm>
          <a:prstGeom prst="rect">
            <a:avLst/>
          </a:prstGeom>
          <a:noFill/>
          <a:ln w="9525">
            <a:noFill/>
            <a:miter lim="800000"/>
            <a:headEnd/>
            <a:tailEnd/>
          </a:ln>
          <a:effectLst/>
        </p:spPr>
        <p:txBody>
          <a:bodyPr>
            <a:spAutoFit/>
          </a:bodyPr>
          <a:lstStyle/>
          <a:p>
            <a:pPr algn="ctr"/>
            <a:r>
              <a:rPr lang="en-US" sz="2800" b="1">
                <a:solidFill>
                  <a:schemeClr val="tx2"/>
                </a:solidFill>
                <a:latin typeface="Verdana" pitchFamily="34" charset="0"/>
              </a:rPr>
              <a:t>LOGO</a:t>
            </a:r>
          </a:p>
        </p:txBody>
      </p:sp>
      <p:grpSp>
        <p:nvGrpSpPr>
          <p:cNvPr id="3188" name="Group 116"/>
          <p:cNvGrpSpPr>
            <a:grpSpLocks/>
          </p:cNvGrpSpPr>
          <p:nvPr/>
        </p:nvGrpSpPr>
        <p:grpSpPr bwMode="auto">
          <a:xfrm>
            <a:off x="190500" y="2324100"/>
            <a:ext cx="3276600" cy="3314700"/>
            <a:chOff x="120" y="1464"/>
            <a:chExt cx="2064" cy="2088"/>
          </a:xfrm>
        </p:grpSpPr>
        <p:sp>
          <p:nvSpPr>
            <p:cNvPr id="3185"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Gulim" pitchFamily="34" charset="-127"/>
              </a:endParaRPr>
            </a:p>
          </p:txBody>
        </p:sp>
        <p:sp>
          <p:nvSpPr>
            <p:cNvPr id="3186"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Gulim" pitchFamily="34" charset="-127"/>
              </a:endParaRPr>
            </a:p>
          </p:txBody>
        </p:sp>
        <p:sp>
          <p:nvSpPr>
            <p:cNvPr id="3187"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Gulim" pitchFamily="34" charset="-127"/>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E9A44E87-E64A-42D6-9AFF-8E226AEA5D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3C0C5ED1-056E-4FC9-9955-AE48CAB3D0D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1C9F6563-FC3F-4FDD-B6A8-690266F2625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76325"/>
            <a:ext cx="8229600" cy="5248275"/>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70303185-DFAF-4E58-B5D3-EFCA130D3DD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51693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8951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410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07481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1078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027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BBCF70E8-AE65-48A4-95A6-B2E0494F080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84803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92293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09666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0254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1FBD-80AC-40F7-96A2-D69539A54DBE}"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A18A85-455D-412B-89FC-B855F9511B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05182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68292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extLst>
      <p:ext uri="{BB962C8B-B14F-4D97-AF65-F5344CB8AC3E}">
        <p14:creationId xmlns="" xmlns:p14="http://schemas.microsoft.com/office/powerpoint/2010/main" val="4032713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a:effectLst/>
        </p:spPr>
        <p:txBody>
          <a:bodyPr wrap="none" anchor="ctr"/>
          <a:lstStyle/>
          <a:p>
            <a:endParaRPr lang="en-US">
              <a:solidFill>
                <a:srgbClr val="003366"/>
              </a:solidFill>
            </a:endParaRPr>
          </a:p>
        </p:txBody>
      </p:sp>
      <p:sp>
        <p:nvSpPr>
          <p:cNvPr id="3090" name="Rectangle 18"/>
          <p:cNvSpPr>
            <a:spLocks noChangeArrowheads="1"/>
          </p:cNvSpPr>
          <p:nvPr/>
        </p:nvSpPr>
        <p:spPr bwMode="white">
          <a:xfrm>
            <a:off x="0" y="4638675"/>
            <a:ext cx="9144000" cy="2219325"/>
          </a:xfrm>
          <a:prstGeom prst="rect">
            <a:avLst/>
          </a:prstGeom>
          <a:solidFill>
            <a:schemeClr val="folHlink">
              <a:alpha val="31000"/>
            </a:schemeClr>
          </a:solidFill>
          <a:ln w="9525">
            <a:noFill/>
            <a:miter lim="800000"/>
            <a:headEnd/>
            <a:tailEnd/>
          </a:ln>
          <a:effectLst/>
        </p:spPr>
        <p:txBody>
          <a:bodyPr wrap="none" anchor="ctr"/>
          <a:lstStyle/>
          <a:p>
            <a:endParaRPr lang="en-US">
              <a:solidFill>
                <a:srgbClr val="003366"/>
              </a:solidFill>
            </a:endParaRPr>
          </a:p>
        </p:txBody>
      </p:sp>
      <p:sp>
        <p:nvSpPr>
          <p:cNvPr id="3091"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a:effectLst/>
        </p:spPr>
        <p:txBody>
          <a:bodyPr wrap="none" anchor="ctr"/>
          <a:lstStyle/>
          <a:p>
            <a:endParaRPr lang="en-US">
              <a:solidFill>
                <a:srgbClr val="003366"/>
              </a:solidFill>
            </a:endParaRPr>
          </a:p>
        </p:txBody>
      </p:sp>
      <p:sp>
        <p:nvSpPr>
          <p:cNvPr id="3092" name="Freeform 20"/>
          <p:cNvSpPr>
            <a:spLocks/>
          </p:cNvSpPr>
          <p:nvPr/>
        </p:nvSpPr>
        <p:spPr bwMode="gray">
          <a:xfrm>
            <a:off x="-9525" y="2138363"/>
            <a:ext cx="8015288" cy="22717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w="9525">
            <a:noFill/>
            <a:round/>
            <a:headEnd/>
            <a:tailEnd/>
          </a:ln>
          <a:effectLst/>
        </p:spPr>
        <p:txBody>
          <a:bodyPr/>
          <a:lstStyle/>
          <a:p>
            <a:endParaRPr lang="en-US">
              <a:solidFill>
                <a:srgbClr val="003366"/>
              </a:solidFill>
            </a:endParaRPr>
          </a:p>
        </p:txBody>
      </p:sp>
      <p:sp>
        <p:nvSpPr>
          <p:cNvPr id="3093"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94"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95"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352800" y="6553200"/>
            <a:ext cx="2133600" cy="152400"/>
          </a:xfrm>
        </p:spPr>
        <p:txBody>
          <a:bodyPr/>
          <a:lstStyle>
            <a:lvl1pPr algn="r">
              <a:defRPr sz="1000">
                <a:solidFill>
                  <a:schemeClr val="tx2"/>
                </a:solidFill>
                <a:latin typeface="+mn-lt"/>
              </a:defRPr>
            </a:lvl1pPr>
          </a:lstStyle>
          <a:p>
            <a:endParaRPr lang="en-US">
              <a:solidFill>
                <a:srgbClr val="5086C2"/>
              </a:solidFill>
            </a:endParaRPr>
          </a:p>
        </p:txBody>
      </p:sp>
      <p:sp>
        <p:nvSpPr>
          <p:cNvPr id="3077" name="Rectangle 5"/>
          <p:cNvSpPr>
            <a:spLocks noGrp="1" noChangeArrowheads="1"/>
          </p:cNvSpPr>
          <p:nvPr>
            <p:ph type="ftr" sz="quarter" idx="3"/>
          </p:nvPr>
        </p:nvSpPr>
        <p:spPr>
          <a:xfrm>
            <a:off x="304800" y="6477000"/>
            <a:ext cx="2590800" cy="228600"/>
          </a:xfrm>
        </p:spPr>
        <p:txBody>
          <a:bodyPr/>
          <a:lstStyle>
            <a:lvl1pPr algn="ctr">
              <a:defRPr sz="1200">
                <a:solidFill>
                  <a:schemeClr val="tx2"/>
                </a:solidFill>
                <a:latin typeface="Arial" charset="0"/>
              </a:defRPr>
            </a:lvl1pPr>
          </a:lstStyle>
          <a:p>
            <a:endParaRPr lang="en-US">
              <a:solidFill>
                <a:srgbClr val="5086C2"/>
              </a:solidFill>
            </a:endParaRPr>
          </a:p>
        </p:txBody>
      </p:sp>
      <p:sp>
        <p:nvSpPr>
          <p:cNvPr id="3078" name="Rectangle 6"/>
          <p:cNvSpPr>
            <a:spLocks noGrp="1" noChangeArrowheads="1"/>
          </p:cNvSpPr>
          <p:nvPr>
            <p:ph type="sldNum" sz="quarter" idx="4"/>
          </p:nvPr>
        </p:nvSpPr>
        <p:spPr>
          <a:xfrm>
            <a:off x="8210550" y="6467475"/>
            <a:ext cx="533400" cy="244475"/>
          </a:xfrm>
        </p:spPr>
        <p:txBody>
          <a:bodyPr/>
          <a:lstStyle>
            <a:lvl1pPr>
              <a:defRPr sz="1200">
                <a:latin typeface="Arial" charset="0"/>
              </a:defRPr>
            </a:lvl1pPr>
          </a:lstStyle>
          <a:p>
            <a:fld id="{01BEAAB1-9D11-4FE7-AD86-BEB740A007AD}" type="slidenum">
              <a:rPr lang="en-US">
                <a:solidFill>
                  <a:srgbClr val="FFFFFF"/>
                </a:solidFill>
              </a:rPr>
              <a:pPr/>
              <a:t>‹#›</a:t>
            </a:fld>
            <a:endParaRPr lang="en-US">
              <a:solidFill>
                <a:srgbClr val="FFFFFF"/>
              </a:solidFill>
            </a:endParaRPr>
          </a:p>
        </p:txBody>
      </p:sp>
      <p:sp>
        <p:nvSpPr>
          <p:cNvPr id="3086" name="Text Box 14"/>
          <p:cNvSpPr txBox="1">
            <a:spLocks noChangeArrowheads="1"/>
          </p:cNvSpPr>
          <p:nvPr/>
        </p:nvSpPr>
        <p:spPr bwMode="auto">
          <a:xfrm>
            <a:off x="304800" y="228600"/>
            <a:ext cx="1447800" cy="519113"/>
          </a:xfrm>
          <a:prstGeom prst="rect">
            <a:avLst/>
          </a:prstGeom>
          <a:noFill/>
          <a:ln w="9525">
            <a:noFill/>
            <a:miter lim="800000"/>
            <a:headEnd/>
            <a:tailEnd/>
          </a:ln>
          <a:effectLst/>
        </p:spPr>
        <p:txBody>
          <a:bodyPr>
            <a:spAutoFit/>
          </a:bodyPr>
          <a:lstStyle/>
          <a:p>
            <a:pPr algn="ctr"/>
            <a:r>
              <a:rPr lang="en-US" sz="2800" b="1">
                <a:solidFill>
                  <a:srgbClr val="5086C2"/>
                </a:solidFill>
                <a:latin typeface="Verdana" pitchFamily="34" charset="0"/>
              </a:rPr>
              <a:t>LOGO</a:t>
            </a:r>
          </a:p>
        </p:txBody>
      </p:sp>
      <p:grpSp>
        <p:nvGrpSpPr>
          <p:cNvPr id="3188" name="Group 116"/>
          <p:cNvGrpSpPr>
            <a:grpSpLocks/>
          </p:cNvGrpSpPr>
          <p:nvPr/>
        </p:nvGrpSpPr>
        <p:grpSpPr bwMode="auto">
          <a:xfrm>
            <a:off x="190500" y="2324100"/>
            <a:ext cx="3276600" cy="3314700"/>
            <a:chOff x="120" y="1464"/>
            <a:chExt cx="2064" cy="2088"/>
          </a:xfrm>
        </p:grpSpPr>
        <p:sp>
          <p:nvSpPr>
            <p:cNvPr id="3185"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sp>
          <p:nvSpPr>
            <p:cNvPr id="3186"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sp>
          <p:nvSpPr>
            <p:cNvPr id="3187"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grpSp>
    </p:spTree>
    <p:extLst>
      <p:ext uri="{BB962C8B-B14F-4D97-AF65-F5344CB8AC3E}">
        <p14:creationId xmlns="" xmlns:p14="http://schemas.microsoft.com/office/powerpoint/2010/main" val="3047348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BBCF70E8-AE65-48A4-95A6-B2E0494F0804}"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771983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529C3FB8-24FD-4098-88F9-619B3B9CD9B0}"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23555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529C3FB8-24FD-4098-88F9-619B3B9CD9B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109F742D-087E-4DBA-9064-5D18932B830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563039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3366"/>
                </a:solidFill>
              </a:rPr>
              <a:t>www.themegallery.com</a:t>
            </a:r>
          </a:p>
        </p:txBody>
      </p:sp>
      <p:sp>
        <p:nvSpPr>
          <p:cNvPr id="9" name="Slide Number Placeholder 8"/>
          <p:cNvSpPr>
            <a:spLocks noGrp="1"/>
          </p:cNvSpPr>
          <p:nvPr>
            <p:ph type="sldNum" sz="quarter" idx="12"/>
          </p:nvPr>
        </p:nvSpPr>
        <p:spPr/>
        <p:txBody>
          <a:bodyPr/>
          <a:lstStyle>
            <a:lvl1pPr>
              <a:defRPr/>
            </a:lvl1pPr>
          </a:lstStyle>
          <a:p>
            <a:fld id="{1B7D43F2-9BB1-401B-9982-62046862F93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253231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3366"/>
                </a:solidFill>
              </a:rPr>
              <a:t>www.themegallery.com</a:t>
            </a:r>
          </a:p>
        </p:txBody>
      </p:sp>
      <p:sp>
        <p:nvSpPr>
          <p:cNvPr id="5" name="Slide Number Placeholder 4"/>
          <p:cNvSpPr>
            <a:spLocks noGrp="1"/>
          </p:cNvSpPr>
          <p:nvPr>
            <p:ph type="sldNum" sz="quarter" idx="12"/>
          </p:nvPr>
        </p:nvSpPr>
        <p:spPr/>
        <p:txBody>
          <a:bodyPr/>
          <a:lstStyle>
            <a:lvl1pPr>
              <a:defRPr/>
            </a:lvl1pPr>
          </a:lstStyle>
          <a:p>
            <a:fld id="{DD7235A8-6FA9-43B3-BA33-75E02D831DF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971962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3366"/>
                </a:solidFill>
              </a:rPr>
              <a:t>www.themegallery.com</a:t>
            </a:r>
          </a:p>
        </p:txBody>
      </p:sp>
      <p:sp>
        <p:nvSpPr>
          <p:cNvPr id="4" name="Slide Number Placeholder 3"/>
          <p:cNvSpPr>
            <a:spLocks noGrp="1"/>
          </p:cNvSpPr>
          <p:nvPr>
            <p:ph type="sldNum" sz="quarter" idx="12"/>
          </p:nvPr>
        </p:nvSpPr>
        <p:spPr/>
        <p:txBody>
          <a:bodyPr/>
          <a:lstStyle>
            <a:lvl1pPr>
              <a:defRPr/>
            </a:lvl1pPr>
          </a:lstStyle>
          <a:p>
            <a:fld id="{20BC8691-4943-48D4-8D8A-67E9455F3D55}"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719951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A63AB90C-4E2C-4994-93FF-77B8E21B8B34}"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557798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E73BE4F2-AC77-440E-9F9C-F7F0ED3B54D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750977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E9A44E87-E64A-42D6-9AFF-8E226AEA5DC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390542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3C0C5ED1-056E-4FC9-9955-AE48CAB3D0D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629015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1C9F6563-FC3F-4FDD-B6A8-690266F26258}"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502725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76325"/>
            <a:ext cx="8229600" cy="5248275"/>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70303185-DFAF-4E58-B5D3-EFCA130D3DD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68611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109F742D-087E-4DBA-9064-5D18932B830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a:effectLst/>
        </p:spPr>
        <p:txBody>
          <a:bodyPr wrap="none" anchor="ctr"/>
          <a:lstStyle/>
          <a:p>
            <a:endParaRPr lang="en-US">
              <a:solidFill>
                <a:srgbClr val="003366"/>
              </a:solidFill>
            </a:endParaRPr>
          </a:p>
        </p:txBody>
      </p:sp>
      <p:sp>
        <p:nvSpPr>
          <p:cNvPr id="3090" name="Rectangle 18"/>
          <p:cNvSpPr>
            <a:spLocks noChangeArrowheads="1"/>
          </p:cNvSpPr>
          <p:nvPr/>
        </p:nvSpPr>
        <p:spPr bwMode="white">
          <a:xfrm>
            <a:off x="0" y="4638675"/>
            <a:ext cx="9144000" cy="2219325"/>
          </a:xfrm>
          <a:prstGeom prst="rect">
            <a:avLst/>
          </a:prstGeom>
          <a:solidFill>
            <a:schemeClr val="folHlink">
              <a:alpha val="31000"/>
            </a:schemeClr>
          </a:solidFill>
          <a:ln w="9525">
            <a:noFill/>
            <a:miter lim="800000"/>
            <a:headEnd/>
            <a:tailEnd/>
          </a:ln>
          <a:effectLst/>
        </p:spPr>
        <p:txBody>
          <a:bodyPr wrap="none" anchor="ctr"/>
          <a:lstStyle/>
          <a:p>
            <a:endParaRPr lang="en-US">
              <a:solidFill>
                <a:srgbClr val="003366"/>
              </a:solidFill>
            </a:endParaRPr>
          </a:p>
        </p:txBody>
      </p:sp>
      <p:sp>
        <p:nvSpPr>
          <p:cNvPr id="3091"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a:effectLst/>
        </p:spPr>
        <p:txBody>
          <a:bodyPr wrap="none" anchor="ctr"/>
          <a:lstStyle/>
          <a:p>
            <a:endParaRPr lang="en-US">
              <a:solidFill>
                <a:srgbClr val="003366"/>
              </a:solidFill>
            </a:endParaRPr>
          </a:p>
        </p:txBody>
      </p:sp>
      <p:sp>
        <p:nvSpPr>
          <p:cNvPr id="3092" name="Freeform 20"/>
          <p:cNvSpPr>
            <a:spLocks/>
          </p:cNvSpPr>
          <p:nvPr/>
        </p:nvSpPr>
        <p:spPr bwMode="gray">
          <a:xfrm>
            <a:off x="-9525" y="2138363"/>
            <a:ext cx="8015288" cy="22717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w="9525">
            <a:noFill/>
            <a:round/>
            <a:headEnd/>
            <a:tailEnd/>
          </a:ln>
          <a:effectLst/>
        </p:spPr>
        <p:txBody>
          <a:bodyPr/>
          <a:lstStyle/>
          <a:p>
            <a:endParaRPr lang="en-US">
              <a:solidFill>
                <a:srgbClr val="003366"/>
              </a:solidFill>
            </a:endParaRPr>
          </a:p>
        </p:txBody>
      </p:sp>
      <p:sp>
        <p:nvSpPr>
          <p:cNvPr id="3093"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94"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95"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352800" y="6553200"/>
            <a:ext cx="2133600" cy="152400"/>
          </a:xfrm>
        </p:spPr>
        <p:txBody>
          <a:bodyPr/>
          <a:lstStyle>
            <a:lvl1pPr algn="r">
              <a:defRPr sz="1000">
                <a:solidFill>
                  <a:schemeClr val="tx2"/>
                </a:solidFill>
                <a:latin typeface="+mn-lt"/>
              </a:defRPr>
            </a:lvl1pPr>
          </a:lstStyle>
          <a:p>
            <a:endParaRPr lang="en-US">
              <a:solidFill>
                <a:srgbClr val="5086C2"/>
              </a:solidFill>
            </a:endParaRPr>
          </a:p>
        </p:txBody>
      </p:sp>
      <p:sp>
        <p:nvSpPr>
          <p:cNvPr id="3077" name="Rectangle 5"/>
          <p:cNvSpPr>
            <a:spLocks noGrp="1" noChangeArrowheads="1"/>
          </p:cNvSpPr>
          <p:nvPr>
            <p:ph type="ftr" sz="quarter" idx="3"/>
          </p:nvPr>
        </p:nvSpPr>
        <p:spPr>
          <a:xfrm>
            <a:off x="304800" y="6477000"/>
            <a:ext cx="2590800" cy="228600"/>
          </a:xfrm>
        </p:spPr>
        <p:txBody>
          <a:bodyPr/>
          <a:lstStyle>
            <a:lvl1pPr algn="ctr">
              <a:defRPr sz="1200">
                <a:solidFill>
                  <a:schemeClr val="tx2"/>
                </a:solidFill>
                <a:latin typeface="Arial" charset="0"/>
              </a:defRPr>
            </a:lvl1pPr>
          </a:lstStyle>
          <a:p>
            <a:endParaRPr lang="en-US">
              <a:solidFill>
                <a:srgbClr val="5086C2"/>
              </a:solidFill>
            </a:endParaRPr>
          </a:p>
        </p:txBody>
      </p:sp>
      <p:sp>
        <p:nvSpPr>
          <p:cNvPr id="3078" name="Rectangle 6"/>
          <p:cNvSpPr>
            <a:spLocks noGrp="1" noChangeArrowheads="1"/>
          </p:cNvSpPr>
          <p:nvPr>
            <p:ph type="sldNum" sz="quarter" idx="4"/>
          </p:nvPr>
        </p:nvSpPr>
        <p:spPr>
          <a:xfrm>
            <a:off x="8210550" y="6467475"/>
            <a:ext cx="533400" cy="244475"/>
          </a:xfrm>
        </p:spPr>
        <p:txBody>
          <a:bodyPr/>
          <a:lstStyle>
            <a:lvl1pPr>
              <a:defRPr sz="1200">
                <a:latin typeface="Arial" charset="0"/>
              </a:defRPr>
            </a:lvl1pPr>
          </a:lstStyle>
          <a:p>
            <a:fld id="{01BEAAB1-9D11-4FE7-AD86-BEB740A007AD}" type="slidenum">
              <a:rPr lang="en-US">
                <a:solidFill>
                  <a:srgbClr val="FFFFFF"/>
                </a:solidFill>
              </a:rPr>
              <a:pPr/>
              <a:t>‹#›</a:t>
            </a:fld>
            <a:endParaRPr lang="en-US">
              <a:solidFill>
                <a:srgbClr val="FFFFFF"/>
              </a:solidFill>
            </a:endParaRPr>
          </a:p>
        </p:txBody>
      </p:sp>
      <p:sp>
        <p:nvSpPr>
          <p:cNvPr id="3086" name="Text Box 14"/>
          <p:cNvSpPr txBox="1">
            <a:spLocks noChangeArrowheads="1"/>
          </p:cNvSpPr>
          <p:nvPr/>
        </p:nvSpPr>
        <p:spPr bwMode="auto">
          <a:xfrm>
            <a:off x="304800" y="228600"/>
            <a:ext cx="1447800" cy="519113"/>
          </a:xfrm>
          <a:prstGeom prst="rect">
            <a:avLst/>
          </a:prstGeom>
          <a:noFill/>
          <a:ln w="9525">
            <a:noFill/>
            <a:miter lim="800000"/>
            <a:headEnd/>
            <a:tailEnd/>
          </a:ln>
          <a:effectLst/>
        </p:spPr>
        <p:txBody>
          <a:bodyPr>
            <a:spAutoFit/>
          </a:bodyPr>
          <a:lstStyle/>
          <a:p>
            <a:pPr algn="ctr"/>
            <a:r>
              <a:rPr lang="en-US" sz="2800" b="1">
                <a:solidFill>
                  <a:srgbClr val="5086C2"/>
                </a:solidFill>
                <a:latin typeface="Verdana" pitchFamily="34" charset="0"/>
              </a:rPr>
              <a:t>LOGO</a:t>
            </a:r>
          </a:p>
        </p:txBody>
      </p:sp>
      <p:grpSp>
        <p:nvGrpSpPr>
          <p:cNvPr id="3188" name="Group 116"/>
          <p:cNvGrpSpPr>
            <a:grpSpLocks/>
          </p:cNvGrpSpPr>
          <p:nvPr/>
        </p:nvGrpSpPr>
        <p:grpSpPr bwMode="auto">
          <a:xfrm>
            <a:off x="190500" y="2324100"/>
            <a:ext cx="3276600" cy="3314700"/>
            <a:chOff x="120" y="1464"/>
            <a:chExt cx="2064" cy="2088"/>
          </a:xfrm>
        </p:grpSpPr>
        <p:sp>
          <p:nvSpPr>
            <p:cNvPr id="3185"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sp>
          <p:nvSpPr>
            <p:cNvPr id="3186"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sp>
          <p:nvSpPr>
            <p:cNvPr id="3187"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grpSp>
    </p:spTree>
    <p:extLst>
      <p:ext uri="{BB962C8B-B14F-4D97-AF65-F5344CB8AC3E}">
        <p14:creationId xmlns="" xmlns:p14="http://schemas.microsoft.com/office/powerpoint/2010/main" val="2434086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BBCF70E8-AE65-48A4-95A6-B2E0494F0804}"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847668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529C3FB8-24FD-4098-88F9-619B3B9CD9B0}"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82660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109F742D-087E-4DBA-9064-5D18932B830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663146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3366"/>
                </a:solidFill>
              </a:rPr>
              <a:t>www.themegallery.com</a:t>
            </a:r>
          </a:p>
        </p:txBody>
      </p:sp>
      <p:sp>
        <p:nvSpPr>
          <p:cNvPr id="9" name="Slide Number Placeholder 8"/>
          <p:cNvSpPr>
            <a:spLocks noGrp="1"/>
          </p:cNvSpPr>
          <p:nvPr>
            <p:ph type="sldNum" sz="quarter" idx="12"/>
          </p:nvPr>
        </p:nvSpPr>
        <p:spPr/>
        <p:txBody>
          <a:bodyPr/>
          <a:lstStyle>
            <a:lvl1pPr>
              <a:defRPr/>
            </a:lvl1pPr>
          </a:lstStyle>
          <a:p>
            <a:fld id="{1B7D43F2-9BB1-401B-9982-62046862F93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94535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3366"/>
                </a:solidFill>
              </a:rPr>
              <a:t>www.themegallery.com</a:t>
            </a:r>
          </a:p>
        </p:txBody>
      </p:sp>
      <p:sp>
        <p:nvSpPr>
          <p:cNvPr id="5" name="Slide Number Placeholder 4"/>
          <p:cNvSpPr>
            <a:spLocks noGrp="1"/>
          </p:cNvSpPr>
          <p:nvPr>
            <p:ph type="sldNum" sz="quarter" idx="12"/>
          </p:nvPr>
        </p:nvSpPr>
        <p:spPr/>
        <p:txBody>
          <a:bodyPr/>
          <a:lstStyle>
            <a:lvl1pPr>
              <a:defRPr/>
            </a:lvl1pPr>
          </a:lstStyle>
          <a:p>
            <a:fld id="{DD7235A8-6FA9-43B3-BA33-75E02D831DF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4017692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3366"/>
                </a:solidFill>
              </a:rPr>
              <a:t>www.themegallery.com</a:t>
            </a:r>
          </a:p>
        </p:txBody>
      </p:sp>
      <p:sp>
        <p:nvSpPr>
          <p:cNvPr id="4" name="Slide Number Placeholder 3"/>
          <p:cNvSpPr>
            <a:spLocks noGrp="1"/>
          </p:cNvSpPr>
          <p:nvPr>
            <p:ph type="sldNum" sz="quarter" idx="12"/>
          </p:nvPr>
        </p:nvSpPr>
        <p:spPr/>
        <p:txBody>
          <a:bodyPr/>
          <a:lstStyle>
            <a:lvl1pPr>
              <a:defRPr/>
            </a:lvl1pPr>
          </a:lstStyle>
          <a:p>
            <a:fld id="{20BC8691-4943-48D4-8D8A-67E9455F3D55}"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36748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A63AB90C-4E2C-4994-93FF-77B8E21B8B34}"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989485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E73BE4F2-AC77-440E-9F9C-F7F0ED3B54D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101506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E9A44E87-E64A-42D6-9AFF-8E226AEA5DC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8194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www.themegallery.com</a:t>
            </a:r>
          </a:p>
        </p:txBody>
      </p:sp>
      <p:sp>
        <p:nvSpPr>
          <p:cNvPr id="9" name="Slide Number Placeholder 8"/>
          <p:cNvSpPr>
            <a:spLocks noGrp="1"/>
          </p:cNvSpPr>
          <p:nvPr>
            <p:ph type="sldNum" sz="quarter" idx="12"/>
          </p:nvPr>
        </p:nvSpPr>
        <p:spPr/>
        <p:txBody>
          <a:bodyPr/>
          <a:lstStyle>
            <a:lvl1pPr>
              <a:defRPr/>
            </a:lvl1pPr>
          </a:lstStyle>
          <a:p>
            <a:fld id="{1B7D43F2-9BB1-401B-9982-62046862F93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3C0C5ED1-056E-4FC9-9955-AE48CAB3D0D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41563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1C9F6563-FC3F-4FDD-B6A8-690266F26258}"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263211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76325"/>
            <a:ext cx="8229600" cy="5248275"/>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70303185-DFAF-4E58-B5D3-EFCA130D3DD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868421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a:effectLst/>
        </p:spPr>
        <p:txBody>
          <a:bodyPr wrap="none" anchor="ctr"/>
          <a:lstStyle/>
          <a:p>
            <a:endParaRPr lang="en-US">
              <a:solidFill>
                <a:srgbClr val="003366"/>
              </a:solidFill>
            </a:endParaRPr>
          </a:p>
        </p:txBody>
      </p:sp>
      <p:sp>
        <p:nvSpPr>
          <p:cNvPr id="3090" name="Rectangle 18"/>
          <p:cNvSpPr>
            <a:spLocks noChangeArrowheads="1"/>
          </p:cNvSpPr>
          <p:nvPr/>
        </p:nvSpPr>
        <p:spPr bwMode="white">
          <a:xfrm>
            <a:off x="0" y="4638675"/>
            <a:ext cx="9144000" cy="2219325"/>
          </a:xfrm>
          <a:prstGeom prst="rect">
            <a:avLst/>
          </a:prstGeom>
          <a:solidFill>
            <a:schemeClr val="folHlink">
              <a:alpha val="31000"/>
            </a:schemeClr>
          </a:solidFill>
          <a:ln w="9525">
            <a:noFill/>
            <a:miter lim="800000"/>
            <a:headEnd/>
            <a:tailEnd/>
          </a:ln>
          <a:effectLst/>
        </p:spPr>
        <p:txBody>
          <a:bodyPr wrap="none" anchor="ctr"/>
          <a:lstStyle/>
          <a:p>
            <a:endParaRPr lang="en-US">
              <a:solidFill>
                <a:srgbClr val="003366"/>
              </a:solidFill>
            </a:endParaRPr>
          </a:p>
        </p:txBody>
      </p:sp>
      <p:sp>
        <p:nvSpPr>
          <p:cNvPr id="3091"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a:effectLst/>
        </p:spPr>
        <p:txBody>
          <a:bodyPr wrap="none" anchor="ctr"/>
          <a:lstStyle/>
          <a:p>
            <a:endParaRPr lang="en-US">
              <a:solidFill>
                <a:srgbClr val="003366"/>
              </a:solidFill>
            </a:endParaRPr>
          </a:p>
        </p:txBody>
      </p:sp>
      <p:sp>
        <p:nvSpPr>
          <p:cNvPr id="3092" name="Freeform 20"/>
          <p:cNvSpPr>
            <a:spLocks/>
          </p:cNvSpPr>
          <p:nvPr/>
        </p:nvSpPr>
        <p:spPr bwMode="gray">
          <a:xfrm>
            <a:off x="-9525" y="2138363"/>
            <a:ext cx="8015288" cy="22717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folHlink">
              <a:alpha val="73000"/>
            </a:schemeClr>
          </a:solidFill>
          <a:ln w="9525">
            <a:noFill/>
            <a:round/>
            <a:headEnd/>
            <a:tailEnd/>
          </a:ln>
          <a:effectLst/>
        </p:spPr>
        <p:txBody>
          <a:bodyPr/>
          <a:lstStyle/>
          <a:p>
            <a:endParaRPr lang="en-US">
              <a:solidFill>
                <a:srgbClr val="003366"/>
              </a:solidFill>
            </a:endParaRPr>
          </a:p>
        </p:txBody>
      </p:sp>
      <p:sp>
        <p:nvSpPr>
          <p:cNvPr id="3093"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94"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95"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w="9525">
            <a:noFill/>
            <a:miter lim="800000"/>
            <a:headEnd/>
            <a:tailEnd/>
          </a:ln>
          <a:effectLst/>
        </p:spPr>
        <p:txBody>
          <a:bodyPr wrap="none" anchor="ctr"/>
          <a:lstStyle/>
          <a:p>
            <a:endParaRPr lang="en-US">
              <a:solidFill>
                <a:srgbClr val="003366"/>
              </a:solidFill>
            </a:endParaRPr>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352800" y="6553200"/>
            <a:ext cx="2133600" cy="152400"/>
          </a:xfrm>
        </p:spPr>
        <p:txBody>
          <a:bodyPr/>
          <a:lstStyle>
            <a:lvl1pPr algn="r">
              <a:defRPr sz="1000">
                <a:solidFill>
                  <a:schemeClr val="tx2"/>
                </a:solidFill>
                <a:latin typeface="+mn-lt"/>
              </a:defRPr>
            </a:lvl1pPr>
          </a:lstStyle>
          <a:p>
            <a:endParaRPr lang="en-US">
              <a:solidFill>
                <a:srgbClr val="5086C2"/>
              </a:solidFill>
            </a:endParaRPr>
          </a:p>
        </p:txBody>
      </p:sp>
      <p:sp>
        <p:nvSpPr>
          <p:cNvPr id="3077" name="Rectangle 5"/>
          <p:cNvSpPr>
            <a:spLocks noGrp="1" noChangeArrowheads="1"/>
          </p:cNvSpPr>
          <p:nvPr>
            <p:ph type="ftr" sz="quarter" idx="3"/>
          </p:nvPr>
        </p:nvSpPr>
        <p:spPr>
          <a:xfrm>
            <a:off x="304800" y="6477000"/>
            <a:ext cx="2590800" cy="228600"/>
          </a:xfrm>
        </p:spPr>
        <p:txBody>
          <a:bodyPr/>
          <a:lstStyle>
            <a:lvl1pPr algn="ctr">
              <a:defRPr sz="1200">
                <a:solidFill>
                  <a:schemeClr val="tx2"/>
                </a:solidFill>
                <a:latin typeface="Arial" charset="0"/>
              </a:defRPr>
            </a:lvl1pPr>
          </a:lstStyle>
          <a:p>
            <a:endParaRPr lang="en-US">
              <a:solidFill>
                <a:srgbClr val="5086C2"/>
              </a:solidFill>
            </a:endParaRPr>
          </a:p>
        </p:txBody>
      </p:sp>
      <p:sp>
        <p:nvSpPr>
          <p:cNvPr id="3078" name="Rectangle 6"/>
          <p:cNvSpPr>
            <a:spLocks noGrp="1" noChangeArrowheads="1"/>
          </p:cNvSpPr>
          <p:nvPr>
            <p:ph type="sldNum" sz="quarter" idx="4"/>
          </p:nvPr>
        </p:nvSpPr>
        <p:spPr>
          <a:xfrm>
            <a:off x="8210550" y="6467475"/>
            <a:ext cx="533400" cy="244475"/>
          </a:xfrm>
        </p:spPr>
        <p:txBody>
          <a:bodyPr/>
          <a:lstStyle>
            <a:lvl1pPr>
              <a:defRPr sz="1200">
                <a:latin typeface="Arial" charset="0"/>
              </a:defRPr>
            </a:lvl1pPr>
          </a:lstStyle>
          <a:p>
            <a:fld id="{01BEAAB1-9D11-4FE7-AD86-BEB740A007AD}" type="slidenum">
              <a:rPr lang="en-US">
                <a:solidFill>
                  <a:srgbClr val="FFFFFF"/>
                </a:solidFill>
              </a:rPr>
              <a:pPr/>
              <a:t>‹#›</a:t>
            </a:fld>
            <a:endParaRPr lang="en-US">
              <a:solidFill>
                <a:srgbClr val="FFFFFF"/>
              </a:solidFill>
            </a:endParaRPr>
          </a:p>
        </p:txBody>
      </p:sp>
      <p:sp>
        <p:nvSpPr>
          <p:cNvPr id="3086" name="Text Box 14"/>
          <p:cNvSpPr txBox="1">
            <a:spLocks noChangeArrowheads="1"/>
          </p:cNvSpPr>
          <p:nvPr/>
        </p:nvSpPr>
        <p:spPr bwMode="auto">
          <a:xfrm>
            <a:off x="304800" y="228600"/>
            <a:ext cx="1447800" cy="519113"/>
          </a:xfrm>
          <a:prstGeom prst="rect">
            <a:avLst/>
          </a:prstGeom>
          <a:noFill/>
          <a:ln w="9525">
            <a:noFill/>
            <a:miter lim="800000"/>
            <a:headEnd/>
            <a:tailEnd/>
          </a:ln>
          <a:effectLst/>
        </p:spPr>
        <p:txBody>
          <a:bodyPr>
            <a:spAutoFit/>
          </a:bodyPr>
          <a:lstStyle/>
          <a:p>
            <a:pPr algn="ctr"/>
            <a:r>
              <a:rPr lang="en-US" sz="2800" b="1">
                <a:solidFill>
                  <a:srgbClr val="5086C2"/>
                </a:solidFill>
                <a:latin typeface="Verdana" pitchFamily="34" charset="0"/>
              </a:rPr>
              <a:t>LOGO</a:t>
            </a:r>
          </a:p>
        </p:txBody>
      </p:sp>
      <p:grpSp>
        <p:nvGrpSpPr>
          <p:cNvPr id="3188" name="Group 116"/>
          <p:cNvGrpSpPr>
            <a:grpSpLocks/>
          </p:cNvGrpSpPr>
          <p:nvPr/>
        </p:nvGrpSpPr>
        <p:grpSpPr bwMode="auto">
          <a:xfrm>
            <a:off x="190500" y="2324100"/>
            <a:ext cx="3276600" cy="3314700"/>
            <a:chOff x="120" y="1464"/>
            <a:chExt cx="2064" cy="2088"/>
          </a:xfrm>
        </p:grpSpPr>
        <p:sp>
          <p:nvSpPr>
            <p:cNvPr id="3185"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sp>
          <p:nvSpPr>
            <p:cNvPr id="3186"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sp>
          <p:nvSpPr>
            <p:cNvPr id="3187"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solidFill>
                  <a:srgbClr val="003366"/>
                </a:solidFill>
                <a:latin typeface="Times New Roman" pitchFamily="18" charset="0"/>
                <a:ea typeface="Gulim" pitchFamily="34" charset="-127"/>
              </a:endParaRPr>
            </a:p>
          </p:txBody>
        </p:sp>
      </p:grpSp>
    </p:spTree>
    <p:extLst>
      <p:ext uri="{BB962C8B-B14F-4D97-AF65-F5344CB8AC3E}">
        <p14:creationId xmlns="" xmlns:p14="http://schemas.microsoft.com/office/powerpoint/2010/main" val="2232321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BBCF70E8-AE65-48A4-95A6-B2E0494F0804}"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5456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529C3FB8-24FD-4098-88F9-619B3B9CD9B0}"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366909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109F742D-087E-4DBA-9064-5D18932B830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4242285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3366"/>
                </a:solidFill>
              </a:rPr>
              <a:t>www.themegallery.com</a:t>
            </a:r>
          </a:p>
        </p:txBody>
      </p:sp>
      <p:sp>
        <p:nvSpPr>
          <p:cNvPr id="9" name="Slide Number Placeholder 8"/>
          <p:cNvSpPr>
            <a:spLocks noGrp="1"/>
          </p:cNvSpPr>
          <p:nvPr>
            <p:ph type="sldNum" sz="quarter" idx="12"/>
          </p:nvPr>
        </p:nvSpPr>
        <p:spPr/>
        <p:txBody>
          <a:bodyPr/>
          <a:lstStyle>
            <a:lvl1pPr>
              <a:defRPr/>
            </a:lvl1pPr>
          </a:lstStyle>
          <a:p>
            <a:fld id="{1B7D43F2-9BB1-401B-9982-62046862F93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431828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3366"/>
                </a:solidFill>
              </a:rPr>
              <a:t>www.themegallery.com</a:t>
            </a:r>
          </a:p>
        </p:txBody>
      </p:sp>
      <p:sp>
        <p:nvSpPr>
          <p:cNvPr id="5" name="Slide Number Placeholder 4"/>
          <p:cNvSpPr>
            <a:spLocks noGrp="1"/>
          </p:cNvSpPr>
          <p:nvPr>
            <p:ph type="sldNum" sz="quarter" idx="12"/>
          </p:nvPr>
        </p:nvSpPr>
        <p:spPr/>
        <p:txBody>
          <a:bodyPr/>
          <a:lstStyle>
            <a:lvl1pPr>
              <a:defRPr/>
            </a:lvl1pPr>
          </a:lstStyle>
          <a:p>
            <a:fld id="{DD7235A8-6FA9-43B3-BA33-75E02D831DF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741223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3366"/>
                </a:solidFill>
              </a:rPr>
              <a:t>www.themegallery.com</a:t>
            </a:r>
          </a:p>
        </p:txBody>
      </p:sp>
      <p:sp>
        <p:nvSpPr>
          <p:cNvPr id="4" name="Slide Number Placeholder 3"/>
          <p:cNvSpPr>
            <a:spLocks noGrp="1"/>
          </p:cNvSpPr>
          <p:nvPr>
            <p:ph type="sldNum" sz="quarter" idx="12"/>
          </p:nvPr>
        </p:nvSpPr>
        <p:spPr/>
        <p:txBody>
          <a:bodyPr/>
          <a:lstStyle>
            <a:lvl1pPr>
              <a:defRPr/>
            </a:lvl1pPr>
          </a:lstStyle>
          <a:p>
            <a:fld id="{20BC8691-4943-48D4-8D8A-67E9455F3D55}"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94690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www.themegallery.com</a:t>
            </a:r>
          </a:p>
        </p:txBody>
      </p:sp>
      <p:sp>
        <p:nvSpPr>
          <p:cNvPr id="5" name="Slide Number Placeholder 4"/>
          <p:cNvSpPr>
            <a:spLocks noGrp="1"/>
          </p:cNvSpPr>
          <p:nvPr>
            <p:ph type="sldNum" sz="quarter" idx="12"/>
          </p:nvPr>
        </p:nvSpPr>
        <p:spPr/>
        <p:txBody>
          <a:bodyPr/>
          <a:lstStyle>
            <a:lvl1pPr>
              <a:defRPr/>
            </a:lvl1pPr>
          </a:lstStyle>
          <a:p>
            <a:fld id="{DD7235A8-6FA9-43B3-BA33-75E02D831DF9}"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A63AB90C-4E2C-4994-93FF-77B8E21B8B34}"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460456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3366"/>
                </a:solidFill>
              </a:rPr>
              <a:t>www.themegallery.com</a:t>
            </a:r>
          </a:p>
        </p:txBody>
      </p:sp>
      <p:sp>
        <p:nvSpPr>
          <p:cNvPr id="7" name="Slide Number Placeholder 6"/>
          <p:cNvSpPr>
            <a:spLocks noGrp="1"/>
          </p:cNvSpPr>
          <p:nvPr>
            <p:ph type="sldNum" sz="quarter" idx="12"/>
          </p:nvPr>
        </p:nvSpPr>
        <p:spPr/>
        <p:txBody>
          <a:bodyPr/>
          <a:lstStyle>
            <a:lvl1pPr>
              <a:defRPr/>
            </a:lvl1pPr>
          </a:lstStyle>
          <a:p>
            <a:fld id="{E73BE4F2-AC77-440E-9F9C-F7F0ED3B54D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01762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E9A44E87-E64A-42D6-9AFF-8E226AEA5DC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71223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p:txBody>
          <a:bodyPr/>
          <a:lstStyle>
            <a:lvl1pPr>
              <a:defRPr/>
            </a:lvl1pPr>
          </a:lstStyle>
          <a:p>
            <a:fld id="{3C0C5ED1-056E-4FC9-9955-AE48CAB3D0D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6326731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1C9F6563-FC3F-4FDD-B6A8-690266F26258}"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65876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76325"/>
            <a:ext cx="8229600" cy="5248275"/>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519863"/>
            <a:ext cx="2133600" cy="244475"/>
          </a:xfrm>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a:xfrm>
            <a:off x="5181600" y="6477000"/>
            <a:ext cx="2895600" cy="233363"/>
          </a:xfrm>
        </p:spPr>
        <p:txBody>
          <a:bodyPr/>
          <a:lstStyle>
            <a:lvl1pPr>
              <a:defRPr/>
            </a:lvl1pPr>
          </a:lstStyle>
          <a:p>
            <a:r>
              <a:rPr lang="en-US">
                <a:solidFill>
                  <a:srgbClr val="003366"/>
                </a:solidFill>
              </a:rPr>
              <a:t>www.themegallery.com</a:t>
            </a:r>
          </a:p>
        </p:txBody>
      </p:sp>
      <p:sp>
        <p:nvSpPr>
          <p:cNvPr id="6" name="Slide Number Placeholder 5"/>
          <p:cNvSpPr>
            <a:spLocks noGrp="1"/>
          </p:cNvSpPr>
          <p:nvPr>
            <p:ph type="sldNum" sz="quarter" idx="12"/>
          </p:nvPr>
        </p:nvSpPr>
        <p:spPr>
          <a:xfrm>
            <a:off x="8286750" y="6386513"/>
            <a:ext cx="457200" cy="228600"/>
          </a:xfrm>
        </p:spPr>
        <p:txBody>
          <a:bodyPr/>
          <a:lstStyle>
            <a:lvl1pPr>
              <a:defRPr/>
            </a:lvl1pPr>
          </a:lstStyle>
          <a:p>
            <a:fld id="{70303185-DFAF-4E58-B5D3-EFCA130D3DD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66140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www.themegallery.com</a:t>
            </a:r>
          </a:p>
        </p:txBody>
      </p:sp>
      <p:sp>
        <p:nvSpPr>
          <p:cNvPr id="4" name="Slide Number Placeholder 3"/>
          <p:cNvSpPr>
            <a:spLocks noGrp="1"/>
          </p:cNvSpPr>
          <p:nvPr>
            <p:ph type="sldNum" sz="quarter" idx="12"/>
          </p:nvPr>
        </p:nvSpPr>
        <p:spPr/>
        <p:txBody>
          <a:bodyPr/>
          <a:lstStyle>
            <a:lvl1pPr>
              <a:defRPr/>
            </a:lvl1pPr>
          </a:lstStyle>
          <a:p>
            <a:fld id="{20BC8691-4943-48D4-8D8A-67E9455F3D5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A63AB90C-4E2C-4994-93FF-77B8E21B8B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E73BE4F2-AC77-440E-9F9C-F7F0ED3B54D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9525" y="344488"/>
            <a:ext cx="8194675" cy="6334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a:effectLst/>
        </p:spPr>
        <p:txBody>
          <a:bodyPr/>
          <a:lstStyle/>
          <a:p>
            <a:endParaRPr lang="en-US"/>
          </a:p>
        </p:txBody>
      </p:sp>
      <p:grpSp>
        <p:nvGrpSpPr>
          <p:cNvPr id="1040" name="Group 16"/>
          <p:cNvGrpSpPr>
            <a:grpSpLocks/>
          </p:cNvGrpSpPr>
          <p:nvPr/>
        </p:nvGrpSpPr>
        <p:grpSpPr bwMode="auto">
          <a:xfrm>
            <a:off x="8153400" y="0"/>
            <a:ext cx="990600" cy="6858000"/>
            <a:chOff x="5040" y="0"/>
            <a:chExt cx="720" cy="4320"/>
          </a:xfrm>
        </p:grpSpPr>
        <p:sp>
          <p:nvSpPr>
            <p:cNvPr id="1041" name="Rectangle 17"/>
            <p:cNvSpPr>
              <a:spLocks noChangeArrowheads="1"/>
            </p:cNvSpPr>
            <p:nvPr/>
          </p:nvSpPr>
          <p:spPr bwMode="gray">
            <a:xfrm>
              <a:off x="5042" y="0"/>
              <a:ext cx="718" cy="4320"/>
            </a:xfrm>
            <a:prstGeom prst="rect">
              <a:avLst/>
            </a:prstGeom>
            <a:solidFill>
              <a:schemeClr val="folHlink">
                <a:alpha val="39999"/>
              </a:schemeClr>
            </a:solidFill>
            <a:ln w="9525">
              <a:noFill/>
              <a:miter lim="800000"/>
              <a:headEnd/>
              <a:tailEnd/>
            </a:ln>
            <a:effectLst/>
          </p:spPr>
          <p:txBody>
            <a:bodyPr wrap="none" anchor="ctr"/>
            <a:lstStyle/>
            <a:p>
              <a:endParaRPr lang="en-US"/>
            </a:p>
          </p:txBody>
        </p:sp>
        <p:sp>
          <p:nvSpPr>
            <p:cNvPr id="1042" name="Rectangle 18"/>
            <p:cNvSpPr>
              <a:spLocks noChangeArrowheads="1"/>
            </p:cNvSpPr>
            <p:nvPr/>
          </p:nvSpPr>
          <p:spPr bwMode="gray">
            <a:xfrm>
              <a:off x="5040" y="219"/>
              <a:ext cx="720" cy="393"/>
            </a:xfrm>
            <a:prstGeom prst="rect">
              <a:avLst/>
            </a:prstGeom>
            <a:solidFill>
              <a:schemeClr val="tx1"/>
            </a:solidFill>
            <a:ln w="9525">
              <a:noFill/>
              <a:miter lim="800000"/>
              <a:headEnd/>
              <a:tailEnd/>
            </a:ln>
            <a:effectLst/>
          </p:spPr>
          <p:txBody>
            <a:bodyPr wrap="none" anchor="ctr"/>
            <a:lstStyle/>
            <a:p>
              <a:endParaRPr lang="en-US"/>
            </a:p>
          </p:txBody>
        </p:sp>
      </p:grpSp>
      <p:sp>
        <p:nvSpPr>
          <p:cNvPr id="1043"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p>
        </p:txBody>
      </p:sp>
      <p:sp>
        <p:nvSpPr>
          <p:cNvPr id="1044"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p>
        </p:txBody>
      </p:sp>
      <p:sp>
        <p:nvSpPr>
          <p:cNvPr id="1045"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198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5181600" y="6477000"/>
            <a:ext cx="2895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r>
              <a:rPr lang="en-US"/>
              <a:t>www.themegallery.com</a:t>
            </a:r>
          </a:p>
        </p:txBody>
      </p:sp>
      <p:sp>
        <p:nvSpPr>
          <p:cNvPr id="1030" name="Rectangle 6"/>
          <p:cNvSpPr>
            <a:spLocks noGrp="1" noChangeArrowheads="1"/>
          </p:cNvSpPr>
          <p:nvPr>
            <p:ph type="sldNum" sz="quarter" idx="4"/>
          </p:nvPr>
        </p:nvSpPr>
        <p:spPr bwMode="auto">
          <a:xfrm>
            <a:off x="8286750" y="6386513"/>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0A5CF5B8-888B-4989-962F-866EE5243B35}" type="slidenum">
              <a:rPr lang="en-US"/>
              <a:pPr/>
              <a:t>‹#›</a:t>
            </a:fld>
            <a:endParaRPr lang="en-US"/>
          </a:p>
        </p:txBody>
      </p:sp>
      <p:grpSp>
        <p:nvGrpSpPr>
          <p:cNvPr id="1046" name="Group 22"/>
          <p:cNvGrpSpPr>
            <a:grpSpLocks/>
          </p:cNvGrpSpPr>
          <p:nvPr/>
        </p:nvGrpSpPr>
        <p:grpSpPr bwMode="auto">
          <a:xfrm>
            <a:off x="152400" y="228600"/>
            <a:ext cx="838200" cy="838200"/>
            <a:chOff x="18" y="144"/>
            <a:chExt cx="510" cy="480"/>
          </a:xfrm>
        </p:grpSpPr>
        <p:sp>
          <p:nvSpPr>
            <p:cNvPr id="104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sp>
          <p:nvSpPr>
            <p:cNvPr id="104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sp>
          <p:nvSpPr>
            <p:cNvPr id="104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grpSp>
      <p:sp>
        <p:nvSpPr>
          <p:cNvPr id="1026" name="Rectangle 2"/>
          <p:cNvSpPr>
            <a:spLocks noGrp="1" noChangeArrowheads="1"/>
          </p:cNvSpPr>
          <p:nvPr>
            <p:ph type="title"/>
          </p:nvPr>
        </p:nvSpPr>
        <p:spPr bwMode="white">
          <a:xfrm>
            <a:off x="1143000" y="381000"/>
            <a:ext cx="6705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0021FBD-80AC-40F7-96A2-D69539A54DBE}" type="datetimeFigureOut">
              <a:rPr lang="en-US" smtClean="0">
                <a:solidFill>
                  <a:prstClr val="black">
                    <a:tint val="75000"/>
                  </a:prstClr>
                </a:solidFill>
                <a:latin typeface="Calibri"/>
              </a:rPr>
              <a:pPr fontAlgn="auto">
                <a:spcBef>
                  <a:spcPts val="0"/>
                </a:spcBef>
                <a:spcAft>
                  <a:spcPts val="0"/>
                </a:spcAft>
              </a:pPr>
              <a:t>1/12/2016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BA18A85-455D-412B-89FC-B855F9511B0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4612969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9525" y="344488"/>
            <a:ext cx="8194675" cy="6334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a:effectLst/>
        </p:spPr>
        <p:txBody>
          <a:bodyPr/>
          <a:lstStyle/>
          <a:p>
            <a:endParaRPr lang="en-US">
              <a:solidFill>
                <a:srgbClr val="003366"/>
              </a:solidFill>
            </a:endParaRPr>
          </a:p>
        </p:txBody>
      </p:sp>
      <p:grpSp>
        <p:nvGrpSpPr>
          <p:cNvPr id="1040" name="Group 16"/>
          <p:cNvGrpSpPr>
            <a:grpSpLocks/>
          </p:cNvGrpSpPr>
          <p:nvPr/>
        </p:nvGrpSpPr>
        <p:grpSpPr bwMode="auto">
          <a:xfrm>
            <a:off x="8153400" y="0"/>
            <a:ext cx="990600" cy="6858000"/>
            <a:chOff x="5040" y="0"/>
            <a:chExt cx="720" cy="4320"/>
          </a:xfrm>
        </p:grpSpPr>
        <p:sp>
          <p:nvSpPr>
            <p:cNvPr id="1041" name="Rectangle 17"/>
            <p:cNvSpPr>
              <a:spLocks noChangeArrowheads="1"/>
            </p:cNvSpPr>
            <p:nvPr/>
          </p:nvSpPr>
          <p:spPr bwMode="gray">
            <a:xfrm>
              <a:off x="5042" y="0"/>
              <a:ext cx="718" cy="4320"/>
            </a:xfrm>
            <a:prstGeom prst="rect">
              <a:avLst/>
            </a:prstGeom>
            <a:solidFill>
              <a:schemeClr val="folHlink">
                <a:alpha val="39999"/>
              </a:schemeClr>
            </a:solidFill>
            <a:ln w="9525">
              <a:noFill/>
              <a:miter lim="800000"/>
              <a:headEnd/>
              <a:tailEnd/>
            </a:ln>
            <a:effectLst/>
          </p:spPr>
          <p:txBody>
            <a:bodyPr wrap="none" anchor="ctr"/>
            <a:lstStyle/>
            <a:p>
              <a:endParaRPr lang="en-US">
                <a:solidFill>
                  <a:srgbClr val="003366"/>
                </a:solidFill>
              </a:endParaRPr>
            </a:p>
          </p:txBody>
        </p:sp>
        <p:sp>
          <p:nvSpPr>
            <p:cNvPr id="1042" name="Rectangle 18"/>
            <p:cNvSpPr>
              <a:spLocks noChangeArrowheads="1"/>
            </p:cNvSpPr>
            <p:nvPr/>
          </p:nvSpPr>
          <p:spPr bwMode="gray">
            <a:xfrm>
              <a:off x="5040" y="219"/>
              <a:ext cx="720" cy="393"/>
            </a:xfrm>
            <a:prstGeom prst="rect">
              <a:avLst/>
            </a:prstGeom>
            <a:solidFill>
              <a:schemeClr val="tx1"/>
            </a:solidFill>
            <a:ln w="9525">
              <a:noFill/>
              <a:miter lim="800000"/>
              <a:headEnd/>
              <a:tailEnd/>
            </a:ln>
            <a:effectLst/>
          </p:spPr>
          <p:txBody>
            <a:bodyPr wrap="none" anchor="ctr"/>
            <a:lstStyle/>
            <a:p>
              <a:endParaRPr lang="en-US">
                <a:solidFill>
                  <a:srgbClr val="003366"/>
                </a:solidFill>
              </a:endParaRPr>
            </a:p>
          </p:txBody>
        </p:sp>
      </p:grpSp>
      <p:sp>
        <p:nvSpPr>
          <p:cNvPr id="1043"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44"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45"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198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3366"/>
              </a:solidFill>
            </a:endParaRPr>
          </a:p>
        </p:txBody>
      </p:sp>
      <p:sp>
        <p:nvSpPr>
          <p:cNvPr id="1029" name="Rectangle 5"/>
          <p:cNvSpPr>
            <a:spLocks noGrp="1" noChangeArrowheads="1"/>
          </p:cNvSpPr>
          <p:nvPr>
            <p:ph type="ftr" sz="quarter" idx="3"/>
          </p:nvPr>
        </p:nvSpPr>
        <p:spPr bwMode="auto">
          <a:xfrm>
            <a:off x="5181600" y="6477000"/>
            <a:ext cx="2895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r>
              <a:rPr lang="en-US">
                <a:solidFill>
                  <a:srgbClr val="003366"/>
                </a:solidFill>
              </a:rPr>
              <a:t>www.themegallery.com</a:t>
            </a:r>
          </a:p>
        </p:txBody>
      </p:sp>
      <p:sp>
        <p:nvSpPr>
          <p:cNvPr id="1030" name="Rectangle 6"/>
          <p:cNvSpPr>
            <a:spLocks noGrp="1" noChangeArrowheads="1"/>
          </p:cNvSpPr>
          <p:nvPr>
            <p:ph type="sldNum" sz="quarter" idx="4"/>
          </p:nvPr>
        </p:nvSpPr>
        <p:spPr bwMode="auto">
          <a:xfrm>
            <a:off x="8286750" y="6386513"/>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0A5CF5B8-888B-4989-962F-866EE5243B35}" type="slidenum">
              <a:rPr lang="en-US">
                <a:solidFill>
                  <a:srgbClr val="FFFFFF"/>
                </a:solidFill>
              </a:rPr>
              <a:pPr/>
              <a:t>‹#›</a:t>
            </a:fld>
            <a:endParaRPr lang="en-US">
              <a:solidFill>
                <a:srgbClr val="FFFFFF"/>
              </a:solidFill>
            </a:endParaRPr>
          </a:p>
        </p:txBody>
      </p:sp>
      <p:grpSp>
        <p:nvGrpSpPr>
          <p:cNvPr id="1046" name="Group 22"/>
          <p:cNvGrpSpPr>
            <a:grpSpLocks/>
          </p:cNvGrpSpPr>
          <p:nvPr/>
        </p:nvGrpSpPr>
        <p:grpSpPr bwMode="auto">
          <a:xfrm>
            <a:off x="152400" y="228600"/>
            <a:ext cx="838200" cy="838200"/>
            <a:chOff x="18" y="144"/>
            <a:chExt cx="510" cy="480"/>
          </a:xfrm>
        </p:grpSpPr>
        <p:sp>
          <p:nvSpPr>
            <p:cNvPr id="104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sp>
          <p:nvSpPr>
            <p:cNvPr id="104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sp>
          <p:nvSpPr>
            <p:cNvPr id="104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grpSp>
      <p:sp>
        <p:nvSpPr>
          <p:cNvPr id="1026" name="Rectangle 2"/>
          <p:cNvSpPr>
            <a:spLocks noGrp="1" noChangeArrowheads="1"/>
          </p:cNvSpPr>
          <p:nvPr>
            <p:ph type="title"/>
          </p:nvPr>
        </p:nvSpPr>
        <p:spPr bwMode="white">
          <a:xfrm>
            <a:off x="1143000" y="381000"/>
            <a:ext cx="6705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 xmlns:p14="http://schemas.microsoft.com/office/powerpoint/2010/main" val="40341773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9525" y="344488"/>
            <a:ext cx="8194675" cy="6334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a:effectLst/>
        </p:spPr>
        <p:txBody>
          <a:bodyPr/>
          <a:lstStyle/>
          <a:p>
            <a:endParaRPr lang="en-US">
              <a:solidFill>
                <a:srgbClr val="003366"/>
              </a:solidFill>
            </a:endParaRPr>
          </a:p>
        </p:txBody>
      </p:sp>
      <p:grpSp>
        <p:nvGrpSpPr>
          <p:cNvPr id="1040" name="Group 16"/>
          <p:cNvGrpSpPr>
            <a:grpSpLocks/>
          </p:cNvGrpSpPr>
          <p:nvPr/>
        </p:nvGrpSpPr>
        <p:grpSpPr bwMode="auto">
          <a:xfrm>
            <a:off x="8153400" y="0"/>
            <a:ext cx="990600" cy="6858000"/>
            <a:chOff x="5040" y="0"/>
            <a:chExt cx="720" cy="4320"/>
          </a:xfrm>
        </p:grpSpPr>
        <p:sp>
          <p:nvSpPr>
            <p:cNvPr id="1041" name="Rectangle 17"/>
            <p:cNvSpPr>
              <a:spLocks noChangeArrowheads="1"/>
            </p:cNvSpPr>
            <p:nvPr/>
          </p:nvSpPr>
          <p:spPr bwMode="gray">
            <a:xfrm>
              <a:off x="5042" y="0"/>
              <a:ext cx="718" cy="4320"/>
            </a:xfrm>
            <a:prstGeom prst="rect">
              <a:avLst/>
            </a:prstGeom>
            <a:solidFill>
              <a:schemeClr val="folHlink">
                <a:alpha val="39999"/>
              </a:schemeClr>
            </a:solidFill>
            <a:ln w="9525">
              <a:noFill/>
              <a:miter lim="800000"/>
              <a:headEnd/>
              <a:tailEnd/>
            </a:ln>
            <a:effectLst/>
          </p:spPr>
          <p:txBody>
            <a:bodyPr wrap="none" anchor="ctr"/>
            <a:lstStyle/>
            <a:p>
              <a:endParaRPr lang="en-US">
                <a:solidFill>
                  <a:srgbClr val="003366"/>
                </a:solidFill>
              </a:endParaRPr>
            </a:p>
          </p:txBody>
        </p:sp>
        <p:sp>
          <p:nvSpPr>
            <p:cNvPr id="1042" name="Rectangle 18"/>
            <p:cNvSpPr>
              <a:spLocks noChangeArrowheads="1"/>
            </p:cNvSpPr>
            <p:nvPr/>
          </p:nvSpPr>
          <p:spPr bwMode="gray">
            <a:xfrm>
              <a:off x="5040" y="219"/>
              <a:ext cx="720" cy="393"/>
            </a:xfrm>
            <a:prstGeom prst="rect">
              <a:avLst/>
            </a:prstGeom>
            <a:solidFill>
              <a:schemeClr val="tx1"/>
            </a:solidFill>
            <a:ln w="9525">
              <a:noFill/>
              <a:miter lim="800000"/>
              <a:headEnd/>
              <a:tailEnd/>
            </a:ln>
            <a:effectLst/>
          </p:spPr>
          <p:txBody>
            <a:bodyPr wrap="none" anchor="ctr"/>
            <a:lstStyle/>
            <a:p>
              <a:endParaRPr lang="en-US">
                <a:solidFill>
                  <a:srgbClr val="003366"/>
                </a:solidFill>
              </a:endParaRPr>
            </a:p>
          </p:txBody>
        </p:sp>
      </p:grpSp>
      <p:sp>
        <p:nvSpPr>
          <p:cNvPr id="1043"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44"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45"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198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3366"/>
              </a:solidFill>
            </a:endParaRPr>
          </a:p>
        </p:txBody>
      </p:sp>
      <p:sp>
        <p:nvSpPr>
          <p:cNvPr id="1029" name="Rectangle 5"/>
          <p:cNvSpPr>
            <a:spLocks noGrp="1" noChangeArrowheads="1"/>
          </p:cNvSpPr>
          <p:nvPr>
            <p:ph type="ftr" sz="quarter" idx="3"/>
          </p:nvPr>
        </p:nvSpPr>
        <p:spPr bwMode="auto">
          <a:xfrm>
            <a:off x="5181600" y="6477000"/>
            <a:ext cx="2895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r>
              <a:rPr lang="en-US">
                <a:solidFill>
                  <a:srgbClr val="003366"/>
                </a:solidFill>
              </a:rPr>
              <a:t>www.themegallery.com</a:t>
            </a:r>
          </a:p>
        </p:txBody>
      </p:sp>
      <p:sp>
        <p:nvSpPr>
          <p:cNvPr id="1030" name="Rectangle 6"/>
          <p:cNvSpPr>
            <a:spLocks noGrp="1" noChangeArrowheads="1"/>
          </p:cNvSpPr>
          <p:nvPr>
            <p:ph type="sldNum" sz="quarter" idx="4"/>
          </p:nvPr>
        </p:nvSpPr>
        <p:spPr bwMode="auto">
          <a:xfrm>
            <a:off x="8286750" y="6386513"/>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0A5CF5B8-888B-4989-962F-866EE5243B35}" type="slidenum">
              <a:rPr lang="en-US">
                <a:solidFill>
                  <a:srgbClr val="FFFFFF"/>
                </a:solidFill>
              </a:rPr>
              <a:pPr/>
              <a:t>‹#›</a:t>
            </a:fld>
            <a:endParaRPr lang="en-US">
              <a:solidFill>
                <a:srgbClr val="FFFFFF"/>
              </a:solidFill>
            </a:endParaRPr>
          </a:p>
        </p:txBody>
      </p:sp>
      <p:grpSp>
        <p:nvGrpSpPr>
          <p:cNvPr id="1046" name="Group 22"/>
          <p:cNvGrpSpPr>
            <a:grpSpLocks/>
          </p:cNvGrpSpPr>
          <p:nvPr/>
        </p:nvGrpSpPr>
        <p:grpSpPr bwMode="auto">
          <a:xfrm>
            <a:off x="152400" y="228600"/>
            <a:ext cx="838200" cy="838200"/>
            <a:chOff x="18" y="144"/>
            <a:chExt cx="510" cy="480"/>
          </a:xfrm>
        </p:grpSpPr>
        <p:sp>
          <p:nvSpPr>
            <p:cNvPr id="104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sp>
          <p:nvSpPr>
            <p:cNvPr id="104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sp>
          <p:nvSpPr>
            <p:cNvPr id="104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grpSp>
      <p:sp>
        <p:nvSpPr>
          <p:cNvPr id="1026" name="Rectangle 2"/>
          <p:cNvSpPr>
            <a:spLocks noGrp="1" noChangeArrowheads="1"/>
          </p:cNvSpPr>
          <p:nvPr>
            <p:ph type="title"/>
          </p:nvPr>
        </p:nvSpPr>
        <p:spPr bwMode="white">
          <a:xfrm>
            <a:off x="1143000" y="381000"/>
            <a:ext cx="6705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 xmlns:p14="http://schemas.microsoft.com/office/powerpoint/2010/main" val="1505830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9525" y="344488"/>
            <a:ext cx="8194675" cy="633412"/>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a:effectLst/>
        </p:spPr>
        <p:txBody>
          <a:bodyPr/>
          <a:lstStyle/>
          <a:p>
            <a:endParaRPr lang="en-US">
              <a:solidFill>
                <a:srgbClr val="003366"/>
              </a:solidFill>
            </a:endParaRPr>
          </a:p>
        </p:txBody>
      </p:sp>
      <p:grpSp>
        <p:nvGrpSpPr>
          <p:cNvPr id="1040" name="Group 16"/>
          <p:cNvGrpSpPr>
            <a:grpSpLocks/>
          </p:cNvGrpSpPr>
          <p:nvPr/>
        </p:nvGrpSpPr>
        <p:grpSpPr bwMode="auto">
          <a:xfrm>
            <a:off x="8153400" y="0"/>
            <a:ext cx="990600" cy="6858000"/>
            <a:chOff x="5040" y="0"/>
            <a:chExt cx="720" cy="4320"/>
          </a:xfrm>
        </p:grpSpPr>
        <p:sp>
          <p:nvSpPr>
            <p:cNvPr id="1041" name="Rectangle 17"/>
            <p:cNvSpPr>
              <a:spLocks noChangeArrowheads="1"/>
            </p:cNvSpPr>
            <p:nvPr/>
          </p:nvSpPr>
          <p:spPr bwMode="gray">
            <a:xfrm>
              <a:off x="5042" y="0"/>
              <a:ext cx="718" cy="4320"/>
            </a:xfrm>
            <a:prstGeom prst="rect">
              <a:avLst/>
            </a:prstGeom>
            <a:solidFill>
              <a:schemeClr val="folHlink">
                <a:alpha val="39999"/>
              </a:schemeClr>
            </a:solidFill>
            <a:ln w="9525">
              <a:noFill/>
              <a:miter lim="800000"/>
              <a:headEnd/>
              <a:tailEnd/>
            </a:ln>
            <a:effectLst/>
          </p:spPr>
          <p:txBody>
            <a:bodyPr wrap="none" anchor="ctr"/>
            <a:lstStyle/>
            <a:p>
              <a:endParaRPr lang="en-US">
                <a:solidFill>
                  <a:srgbClr val="003366"/>
                </a:solidFill>
              </a:endParaRPr>
            </a:p>
          </p:txBody>
        </p:sp>
        <p:sp>
          <p:nvSpPr>
            <p:cNvPr id="1042" name="Rectangle 18"/>
            <p:cNvSpPr>
              <a:spLocks noChangeArrowheads="1"/>
            </p:cNvSpPr>
            <p:nvPr/>
          </p:nvSpPr>
          <p:spPr bwMode="gray">
            <a:xfrm>
              <a:off x="5040" y="219"/>
              <a:ext cx="720" cy="393"/>
            </a:xfrm>
            <a:prstGeom prst="rect">
              <a:avLst/>
            </a:prstGeom>
            <a:solidFill>
              <a:schemeClr val="tx1"/>
            </a:solidFill>
            <a:ln w="9525">
              <a:noFill/>
              <a:miter lim="800000"/>
              <a:headEnd/>
              <a:tailEnd/>
            </a:ln>
            <a:effectLst/>
          </p:spPr>
          <p:txBody>
            <a:bodyPr wrap="none" anchor="ctr"/>
            <a:lstStyle/>
            <a:p>
              <a:endParaRPr lang="en-US">
                <a:solidFill>
                  <a:srgbClr val="003366"/>
                </a:solidFill>
              </a:endParaRPr>
            </a:p>
          </p:txBody>
        </p:sp>
      </p:grpSp>
      <p:sp>
        <p:nvSpPr>
          <p:cNvPr id="1043"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44"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45"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5001"/>
            </a:srgbClr>
          </a:solidFill>
          <a:ln w="9525">
            <a:noFill/>
            <a:miter lim="800000"/>
            <a:headEnd/>
            <a:tailEnd/>
          </a:ln>
          <a:effectLst/>
        </p:spPr>
        <p:txBody>
          <a:bodyPr wrap="none" anchor="ctr"/>
          <a:lstStyle/>
          <a:p>
            <a:endParaRPr lang="en-US">
              <a:solidFill>
                <a:srgbClr val="003366"/>
              </a:solidFill>
            </a:endParaRPr>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198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3366"/>
              </a:solidFill>
            </a:endParaRPr>
          </a:p>
        </p:txBody>
      </p:sp>
      <p:sp>
        <p:nvSpPr>
          <p:cNvPr id="1029" name="Rectangle 5"/>
          <p:cNvSpPr>
            <a:spLocks noGrp="1" noChangeArrowheads="1"/>
          </p:cNvSpPr>
          <p:nvPr>
            <p:ph type="ftr" sz="quarter" idx="3"/>
          </p:nvPr>
        </p:nvSpPr>
        <p:spPr bwMode="auto">
          <a:xfrm>
            <a:off x="5181600" y="6477000"/>
            <a:ext cx="2895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r>
              <a:rPr lang="en-US">
                <a:solidFill>
                  <a:srgbClr val="003366"/>
                </a:solidFill>
              </a:rPr>
              <a:t>www.themegallery.com</a:t>
            </a:r>
          </a:p>
        </p:txBody>
      </p:sp>
      <p:sp>
        <p:nvSpPr>
          <p:cNvPr id="1030" name="Rectangle 6"/>
          <p:cNvSpPr>
            <a:spLocks noGrp="1" noChangeArrowheads="1"/>
          </p:cNvSpPr>
          <p:nvPr>
            <p:ph type="sldNum" sz="quarter" idx="4"/>
          </p:nvPr>
        </p:nvSpPr>
        <p:spPr bwMode="auto">
          <a:xfrm>
            <a:off x="8286750" y="6386513"/>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0A5CF5B8-888B-4989-962F-866EE5243B35}" type="slidenum">
              <a:rPr lang="en-US">
                <a:solidFill>
                  <a:srgbClr val="FFFFFF"/>
                </a:solidFill>
              </a:rPr>
              <a:pPr/>
              <a:t>‹#›</a:t>
            </a:fld>
            <a:endParaRPr lang="en-US">
              <a:solidFill>
                <a:srgbClr val="FFFFFF"/>
              </a:solidFill>
            </a:endParaRPr>
          </a:p>
        </p:txBody>
      </p:sp>
      <p:grpSp>
        <p:nvGrpSpPr>
          <p:cNvPr id="1046" name="Group 22"/>
          <p:cNvGrpSpPr>
            <a:grpSpLocks/>
          </p:cNvGrpSpPr>
          <p:nvPr/>
        </p:nvGrpSpPr>
        <p:grpSpPr bwMode="auto">
          <a:xfrm>
            <a:off x="152400" y="228600"/>
            <a:ext cx="838200" cy="838200"/>
            <a:chOff x="18" y="144"/>
            <a:chExt cx="510" cy="480"/>
          </a:xfrm>
        </p:grpSpPr>
        <p:sp>
          <p:nvSpPr>
            <p:cNvPr id="104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sp>
          <p:nvSpPr>
            <p:cNvPr id="104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sp>
          <p:nvSpPr>
            <p:cNvPr id="104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solidFill>
                  <a:srgbClr val="003366"/>
                </a:solidFill>
              </a:endParaRPr>
            </a:p>
          </p:txBody>
        </p:sp>
      </p:grpSp>
      <p:sp>
        <p:nvSpPr>
          <p:cNvPr id="1026" name="Rectangle 2"/>
          <p:cNvSpPr>
            <a:spLocks noGrp="1" noChangeArrowheads="1"/>
          </p:cNvSpPr>
          <p:nvPr>
            <p:ph type="title"/>
          </p:nvPr>
        </p:nvSpPr>
        <p:spPr bwMode="white">
          <a:xfrm>
            <a:off x="1143000" y="381000"/>
            <a:ext cx="6705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 xmlns:p14="http://schemas.microsoft.com/office/powerpoint/2010/main" val="28132628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sldNum="0" hd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17.gif"/></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214290"/>
            <a:ext cx="1928826" cy="5000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050" name="Rectangle 2"/>
          <p:cNvSpPr>
            <a:spLocks noGrp="1" noChangeArrowheads="1"/>
          </p:cNvSpPr>
          <p:nvPr>
            <p:ph type="ctrTitle"/>
          </p:nvPr>
        </p:nvSpPr>
        <p:spPr>
          <a:xfrm>
            <a:off x="1142976" y="558787"/>
            <a:ext cx="6705600" cy="1012825"/>
          </a:xfrm>
        </p:spPr>
        <p:txBody>
          <a:bodyPr/>
          <a:lstStyle/>
          <a:p>
            <a:r>
              <a:rPr lang="ar-EG" sz="6000" dirty="0" smtClean="0"/>
              <a:t>أخلاقيات المشرف </a:t>
            </a:r>
            <a:r>
              <a:rPr lang="ar-SA" sz="6000" dirty="0" smtClean="0"/>
              <a:t>التربوي</a:t>
            </a:r>
            <a:endParaRPr lang="en-US" sz="6000" dirty="0"/>
          </a:p>
        </p:txBody>
      </p:sp>
      <p:sp>
        <p:nvSpPr>
          <p:cNvPr id="2051" name="Rectangle 3"/>
          <p:cNvSpPr>
            <a:spLocks noGrp="1" noChangeArrowheads="1"/>
          </p:cNvSpPr>
          <p:nvPr>
            <p:ph type="subTitle" idx="1"/>
          </p:nvPr>
        </p:nvSpPr>
        <p:spPr>
          <a:xfrm>
            <a:off x="3500430" y="5000636"/>
            <a:ext cx="4343400" cy="1357322"/>
          </a:xfrm>
        </p:spPr>
        <p:txBody>
          <a:bodyPr/>
          <a:lstStyle/>
          <a:p>
            <a:pPr algn="ctr" rtl="1"/>
            <a:r>
              <a:rPr lang="ar-EG" sz="3600" dirty="0" smtClean="0">
                <a:solidFill>
                  <a:srgbClr val="002060"/>
                </a:solidFill>
                <a:cs typeface="AL-Mateen" pitchFamily="2" charset="-78"/>
              </a:rPr>
              <a:t>إعداد </a:t>
            </a:r>
            <a:endParaRPr lang="ar-EG" sz="1800" dirty="0" smtClean="0">
              <a:solidFill>
                <a:srgbClr val="002060"/>
              </a:solidFill>
              <a:cs typeface="AL-Mateen" pitchFamily="2" charset="-78"/>
            </a:endParaRPr>
          </a:p>
          <a:p>
            <a:pPr algn="ctr" rtl="1"/>
            <a:r>
              <a:rPr lang="ar-SA" sz="3600" dirty="0" smtClean="0">
                <a:solidFill>
                  <a:srgbClr val="002060"/>
                </a:solidFill>
                <a:cs typeface="AL-Mateen" pitchFamily="2" charset="-78"/>
              </a:rPr>
              <a:t> </a:t>
            </a:r>
            <a:endParaRPr lang="en-US" sz="3600" dirty="0">
              <a:solidFill>
                <a:srgbClr val="002060"/>
              </a:solidFill>
              <a:cs typeface="AL-Matee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355770"/>
            <a:ext cx="8135224" cy="4573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3- انه </a:t>
            </a:r>
            <a:r>
              <a:rPr lang="ar-EG" sz="2800" b="1" dirty="0">
                <a:solidFill>
                  <a:srgbClr val="000000"/>
                </a:solidFill>
                <a:latin typeface="Arial" pitchFamily="34" charset="0"/>
                <a:ea typeface="Calibri"/>
                <a:cs typeface="Arial" pitchFamily="34" charset="0"/>
              </a:rPr>
              <a:t>عملية تعاونية في مراحلها االمختلفة (من تخطيط وتنسيق وتنفيذ وتقويم ومتابعة) ترحب باختلاف وجهات النظر بما يغطي </a:t>
            </a:r>
            <a:r>
              <a:rPr lang="ar-EG" sz="2800" b="1" dirty="0" smtClean="0">
                <a:solidFill>
                  <a:srgbClr val="000000"/>
                </a:solidFill>
                <a:latin typeface="Arial" pitchFamily="34" charset="0"/>
                <a:ea typeface="Calibri"/>
                <a:cs typeface="Arial" pitchFamily="34" charset="0"/>
              </a:rPr>
              <a:t>    على </a:t>
            </a:r>
            <a:r>
              <a:rPr lang="ar-EG" sz="2800" b="1" dirty="0">
                <a:solidFill>
                  <a:srgbClr val="000000"/>
                </a:solidFill>
                <a:latin typeface="Arial" pitchFamily="34" charset="0"/>
                <a:ea typeface="Calibri"/>
                <a:cs typeface="Arial" pitchFamily="34" charset="0"/>
              </a:rPr>
              <a:t>العلاقة السليمة بين المشرف والمعلم وينظم العلاقة بينهما لمواجهة المشكلات التربوية وإيجاد الحلول </a:t>
            </a:r>
            <a:r>
              <a:rPr lang="ar-EG" sz="2800" b="1" dirty="0" smtClean="0">
                <a:solidFill>
                  <a:srgbClr val="000000"/>
                </a:solidFill>
                <a:latin typeface="Arial" pitchFamily="34" charset="0"/>
                <a:ea typeface="Calibri"/>
                <a:cs typeface="Arial" pitchFamily="34" charset="0"/>
              </a:rPr>
              <a:t>المناسبة .</a:t>
            </a:r>
            <a:endParaRPr lang="ar-EG" sz="2800" b="1" dirty="0">
              <a:solidFill>
                <a:srgbClr val="000000"/>
              </a:solidFill>
              <a:latin typeface="Arial" pitchFamily="34" charset="0"/>
              <a:ea typeface="Calibri"/>
              <a:cs typeface="Arial" pitchFamily="34" charset="0"/>
            </a:endParaRPr>
          </a:p>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4- انه </a:t>
            </a:r>
            <a:r>
              <a:rPr lang="ar-EG" sz="2800" b="1" dirty="0">
                <a:solidFill>
                  <a:srgbClr val="000000"/>
                </a:solidFill>
                <a:latin typeface="Arial" pitchFamily="34" charset="0"/>
                <a:ea typeface="Calibri"/>
                <a:cs typeface="Arial" pitchFamily="34" charset="0"/>
              </a:rPr>
              <a:t>عملية تعني تنمية العلاقات الانسانية والمشاركة الوجدانية </a:t>
            </a:r>
            <a:r>
              <a:rPr lang="ar-EG" sz="2800" b="1" dirty="0" smtClean="0">
                <a:solidFill>
                  <a:srgbClr val="000000"/>
                </a:solidFill>
                <a:latin typeface="Arial" pitchFamily="34" charset="0"/>
                <a:ea typeface="Calibri"/>
                <a:cs typeface="Arial" pitchFamily="34" charset="0"/>
              </a:rPr>
              <a:t>   في </a:t>
            </a:r>
            <a:r>
              <a:rPr lang="ar-EG" sz="2800" b="1" dirty="0">
                <a:solidFill>
                  <a:srgbClr val="000000"/>
                </a:solidFill>
                <a:latin typeface="Arial" pitchFamily="34" charset="0"/>
                <a:ea typeface="Calibri"/>
                <a:cs typeface="Arial" pitchFamily="34" charset="0"/>
              </a:rPr>
              <a:t>الحقل التربوي بحيث تتحقق الترجمة الفعلية لمباديء الشورى والاخلاص والمحبة والارشاد في العمل والجدية في العطاء والبعد </a:t>
            </a:r>
            <a:r>
              <a:rPr lang="ar-EG" sz="2800" b="1" dirty="0" smtClean="0">
                <a:solidFill>
                  <a:srgbClr val="000000"/>
                </a:solidFill>
                <a:latin typeface="Arial" pitchFamily="34" charset="0"/>
                <a:ea typeface="Calibri"/>
                <a:cs typeface="Arial" pitchFamily="34" charset="0"/>
              </a:rPr>
              <a:t>   عن </a:t>
            </a:r>
            <a:r>
              <a:rPr lang="ar-EG" sz="2800" b="1" dirty="0">
                <a:solidFill>
                  <a:srgbClr val="000000"/>
                </a:solidFill>
                <a:latin typeface="Arial" pitchFamily="34" charset="0"/>
                <a:ea typeface="Calibri"/>
                <a:cs typeface="Arial" pitchFamily="34" charset="0"/>
              </a:rPr>
              <a:t>استخدام السلطة وكثرة العقوبات وتصيد </a:t>
            </a:r>
            <a:r>
              <a:rPr lang="ar-EG" sz="2800" b="1" dirty="0" smtClean="0">
                <a:solidFill>
                  <a:srgbClr val="000000"/>
                </a:solidFill>
                <a:latin typeface="Arial" pitchFamily="34" charset="0"/>
                <a:ea typeface="Calibri"/>
                <a:cs typeface="Arial" pitchFamily="34" charset="0"/>
              </a:rPr>
              <a:t>الاخطاء .</a:t>
            </a:r>
            <a:endParaRPr lang="ar-EG" sz="2800" b="1" dirty="0">
              <a:solidFill>
                <a:srgbClr val="000000"/>
              </a:solidFill>
              <a:latin typeface="Arial" pitchFamily="34" charset="0"/>
              <a:ea typeface="Calibri"/>
              <a:cs typeface="Arial" pitchFamily="34" charset="0"/>
            </a:endParaRPr>
          </a:p>
        </p:txBody>
      </p:sp>
    </p:spTree>
    <p:extLst>
      <p:ext uri="{BB962C8B-B14F-4D97-AF65-F5344CB8AC3E}">
        <p14:creationId xmlns="" xmlns:p14="http://schemas.microsoft.com/office/powerpoint/2010/main" val="2574167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7504" y="1316070"/>
            <a:ext cx="80277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5- انه </a:t>
            </a:r>
            <a:r>
              <a:rPr lang="ar-EG" sz="2800" b="1" dirty="0">
                <a:solidFill>
                  <a:srgbClr val="000000"/>
                </a:solidFill>
                <a:latin typeface="Arial" pitchFamily="34" charset="0"/>
                <a:ea typeface="Calibri"/>
                <a:cs typeface="Arial" pitchFamily="34" charset="0"/>
              </a:rPr>
              <a:t>عملية تشجع البحث والتجريب والابداع وتوظف نتائجها لتحسين التعلم وتقوم على السعي لتقيق اهداف واضحة قابلة للملاحظة </a:t>
            </a:r>
            <a:r>
              <a:rPr lang="ar-EG" sz="2800" b="1" dirty="0" smtClean="0">
                <a:solidFill>
                  <a:srgbClr val="000000"/>
                </a:solidFill>
                <a:latin typeface="Arial" pitchFamily="34" charset="0"/>
                <a:ea typeface="Calibri"/>
                <a:cs typeface="Arial" pitchFamily="34" charset="0"/>
              </a:rPr>
              <a:t>والقياس</a:t>
            </a:r>
            <a:r>
              <a:rPr lang="en-US" sz="2800" b="1" dirty="0" smtClean="0">
                <a:solidFill>
                  <a:srgbClr val="000000"/>
                </a:solidFill>
                <a:latin typeface="Arial" pitchFamily="34" charset="0"/>
                <a:ea typeface="Calibri"/>
                <a:cs typeface="Arial" pitchFamily="34" charset="0"/>
              </a:rPr>
              <a:t> . </a:t>
            </a:r>
            <a:endParaRPr lang="ar-EG" sz="2800" b="1" dirty="0">
              <a:solidFill>
                <a:srgbClr val="000000"/>
              </a:solidFill>
              <a:latin typeface="Arial" pitchFamily="34" charset="0"/>
              <a:ea typeface="Calibri"/>
              <a:cs typeface="Arial" pitchFamily="34" charset="0"/>
            </a:endParaRPr>
          </a:p>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6- </a:t>
            </a:r>
            <a:r>
              <a:rPr lang="ar-EG" sz="2800" b="1" dirty="0">
                <a:solidFill>
                  <a:srgbClr val="000000"/>
                </a:solidFill>
                <a:latin typeface="Arial" pitchFamily="34" charset="0"/>
                <a:ea typeface="Calibri"/>
                <a:cs typeface="Arial" pitchFamily="34" charset="0"/>
              </a:rPr>
              <a:t>انه عملية مرنة متطورة تتحرر من القيود الروتينية، وتشجع المبادرات الايجابية وتعمل على نشر الخبرات الجيدة والتجارب الناجحة ،وتتجه إلى مرونة العمل وتنويع </a:t>
            </a:r>
            <a:r>
              <a:rPr lang="ar-EG" sz="2800" b="1" dirty="0" smtClean="0">
                <a:solidFill>
                  <a:srgbClr val="000000"/>
                </a:solidFill>
                <a:latin typeface="Arial" pitchFamily="34" charset="0"/>
                <a:ea typeface="Calibri"/>
                <a:cs typeface="Arial" pitchFamily="34" charset="0"/>
              </a:rPr>
              <a:t>الاساليب</a:t>
            </a:r>
            <a:r>
              <a:rPr lang="en-US" sz="2800" b="1" dirty="0" smtClean="0">
                <a:solidFill>
                  <a:srgbClr val="000000"/>
                </a:solidFill>
                <a:latin typeface="Arial" pitchFamily="34" charset="0"/>
                <a:ea typeface="Calibri"/>
                <a:cs typeface="Arial" pitchFamily="34" charset="0"/>
              </a:rPr>
              <a:t> . </a:t>
            </a:r>
          </a:p>
        </p:txBody>
      </p:sp>
    </p:spTree>
    <p:extLst>
      <p:ext uri="{BB962C8B-B14F-4D97-AF65-F5344CB8AC3E}">
        <p14:creationId xmlns="" xmlns:p14="http://schemas.microsoft.com/office/powerpoint/2010/main" val="2574167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142984"/>
            <a:ext cx="7815464" cy="4573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7- انه </a:t>
            </a:r>
            <a:r>
              <a:rPr lang="ar-EG" sz="2800" b="1" dirty="0">
                <a:solidFill>
                  <a:srgbClr val="000000"/>
                </a:solidFill>
                <a:latin typeface="Arial" pitchFamily="34" charset="0"/>
                <a:ea typeface="Calibri"/>
                <a:cs typeface="Arial" pitchFamily="34" charset="0"/>
              </a:rPr>
              <a:t>عملية مستمرة في سيرها نحو الافضل ،لاتبدا عند زيارة مشرف وتنقضي بانقضاء تلك الزيارة بل يتمم المشرف اللاحق مسيرة المشرف </a:t>
            </a:r>
            <a:r>
              <a:rPr lang="ar-EG" sz="2800" b="1" dirty="0" smtClean="0">
                <a:solidFill>
                  <a:srgbClr val="000000"/>
                </a:solidFill>
                <a:latin typeface="Arial" pitchFamily="34" charset="0"/>
                <a:ea typeface="Calibri"/>
                <a:cs typeface="Arial" pitchFamily="34" charset="0"/>
              </a:rPr>
              <a:t>السابق .</a:t>
            </a:r>
            <a:endParaRPr lang="ar-EG" sz="2800" b="1" dirty="0">
              <a:solidFill>
                <a:srgbClr val="000000"/>
              </a:solidFill>
              <a:latin typeface="Arial" pitchFamily="34" charset="0"/>
              <a:ea typeface="Calibri"/>
              <a:cs typeface="Arial" pitchFamily="34" charset="0"/>
            </a:endParaRPr>
          </a:p>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8- انه </a:t>
            </a:r>
            <a:r>
              <a:rPr lang="ar-EG" sz="2800" b="1" dirty="0">
                <a:solidFill>
                  <a:srgbClr val="000000"/>
                </a:solidFill>
                <a:latin typeface="Arial" pitchFamily="34" charset="0"/>
                <a:ea typeface="Calibri"/>
                <a:cs typeface="Arial" pitchFamily="34" charset="0"/>
              </a:rPr>
              <a:t>عملية تعتمد على الواقعية المدعمة بالادلة الميدانية والممارسة العملية وعلى الصراحة التامة في تشخيص نواحي القصور في العملية </a:t>
            </a:r>
            <a:r>
              <a:rPr lang="ar-EG" sz="2800" b="1" dirty="0" smtClean="0">
                <a:solidFill>
                  <a:srgbClr val="000000"/>
                </a:solidFill>
                <a:latin typeface="Arial" pitchFamily="34" charset="0"/>
                <a:ea typeface="Calibri"/>
                <a:cs typeface="Arial" pitchFamily="34" charset="0"/>
              </a:rPr>
              <a:t>التربوية .</a:t>
            </a:r>
            <a:endParaRPr lang="ar-EG" sz="2800" b="1" dirty="0">
              <a:solidFill>
                <a:srgbClr val="000000"/>
              </a:solidFill>
              <a:latin typeface="Arial" pitchFamily="34" charset="0"/>
              <a:ea typeface="Calibri"/>
              <a:cs typeface="Arial" pitchFamily="34" charset="0"/>
            </a:endParaRPr>
          </a:p>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9-</a:t>
            </a:r>
            <a:r>
              <a:rPr lang="en-US" sz="2800" b="1" dirty="0" smtClean="0">
                <a:solidFill>
                  <a:srgbClr val="000000"/>
                </a:solidFill>
                <a:latin typeface="Arial" pitchFamily="34" charset="0"/>
                <a:ea typeface="Calibri"/>
                <a:cs typeface="Arial" pitchFamily="34" charset="0"/>
              </a:rPr>
              <a:t> </a:t>
            </a:r>
            <a:r>
              <a:rPr lang="ar-EG" sz="2800" b="1" dirty="0" smtClean="0">
                <a:solidFill>
                  <a:srgbClr val="000000"/>
                </a:solidFill>
                <a:latin typeface="Arial" pitchFamily="34" charset="0"/>
                <a:ea typeface="Calibri"/>
                <a:cs typeface="Arial" pitchFamily="34" charset="0"/>
              </a:rPr>
              <a:t>انه </a:t>
            </a:r>
            <a:r>
              <a:rPr lang="ar-EG" sz="2800" b="1" dirty="0">
                <a:solidFill>
                  <a:srgbClr val="000000"/>
                </a:solidFill>
                <a:latin typeface="Arial" pitchFamily="34" charset="0"/>
                <a:ea typeface="Calibri"/>
                <a:cs typeface="Arial" pitchFamily="34" charset="0"/>
              </a:rPr>
              <a:t>عملية تحترم الفروق الفردية بين المعلمين وتقدرها فتقبل المعلم الضعيف او المتذمر،كما تقبل المعلم المبدع </a:t>
            </a:r>
            <a:r>
              <a:rPr lang="ar-EG" sz="2800" b="1" dirty="0" smtClean="0">
                <a:solidFill>
                  <a:srgbClr val="000000"/>
                </a:solidFill>
                <a:latin typeface="Arial" pitchFamily="34" charset="0"/>
                <a:ea typeface="Calibri"/>
                <a:cs typeface="Arial" pitchFamily="34" charset="0"/>
              </a:rPr>
              <a:t>والنشيط .</a:t>
            </a:r>
            <a:endParaRPr lang="ar-EG" sz="2800" b="1" dirty="0">
              <a:solidFill>
                <a:srgbClr val="000000"/>
              </a:solidFill>
              <a:latin typeface="Arial" pitchFamily="34" charset="0"/>
              <a:ea typeface="Calibri"/>
              <a:cs typeface="Arial" pitchFamily="34" charset="0"/>
            </a:endParaRPr>
          </a:p>
        </p:txBody>
      </p:sp>
    </p:spTree>
    <p:extLst>
      <p:ext uri="{BB962C8B-B14F-4D97-AF65-F5344CB8AC3E}">
        <p14:creationId xmlns="" xmlns:p14="http://schemas.microsoft.com/office/powerpoint/2010/main" val="218224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2214554"/>
            <a:ext cx="781546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1- </a:t>
            </a:r>
            <a:r>
              <a:rPr lang="ar-EG" sz="2800" b="1" dirty="0">
                <a:solidFill>
                  <a:srgbClr val="000000"/>
                </a:solidFill>
                <a:latin typeface="Arial" pitchFamily="34" charset="0"/>
                <a:ea typeface="Calibri"/>
                <a:cs typeface="Arial" pitchFamily="34" charset="0"/>
              </a:rPr>
              <a:t>التفكير في أهداف التعليم : فمهمته لا تقتصر عن سؤال مرؤوسيه عن سير العمل بل يتجاوز ذلك إلى حثهم على التفكير حيث أن الإشراف العصري يعني استشراف المستقبل .</a:t>
            </a:r>
          </a:p>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2- </a:t>
            </a:r>
            <a:r>
              <a:rPr lang="ar-EG" sz="2800" b="1" dirty="0">
                <a:solidFill>
                  <a:srgbClr val="000000"/>
                </a:solidFill>
                <a:latin typeface="Arial" pitchFamily="34" charset="0"/>
                <a:ea typeface="Calibri"/>
                <a:cs typeface="Arial" pitchFamily="34" charset="0"/>
              </a:rPr>
              <a:t>التحسين : التحسين التدريجي أمر مهم فهو أفضل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من </a:t>
            </a:r>
            <a:r>
              <a:rPr lang="ar-EG" sz="2800" b="1" dirty="0">
                <a:solidFill>
                  <a:srgbClr val="000000"/>
                </a:solidFill>
                <a:latin typeface="Arial" pitchFamily="34" charset="0"/>
                <a:ea typeface="Calibri"/>
                <a:cs typeface="Arial" pitchFamily="34" charset="0"/>
              </a:rPr>
              <a:t>قفزة كبيرة .</a:t>
            </a:r>
          </a:p>
        </p:txBody>
      </p:sp>
      <p:sp>
        <p:nvSpPr>
          <p:cNvPr id="5" name="Rounded Rectangle 4"/>
          <p:cNvSpPr/>
          <p:nvPr/>
        </p:nvSpPr>
        <p:spPr>
          <a:xfrm>
            <a:off x="2857488" y="1142984"/>
            <a:ext cx="5219408" cy="762508"/>
          </a:xfrm>
          <a:prstGeom prst="roundRect">
            <a:avLst/>
          </a:prstGeom>
          <a:blipFill>
            <a:blip r:embed="rId2"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ثالثاً: سمات المشرف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3077906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779834"/>
            <a:ext cx="7815464" cy="474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a:latin typeface="Arial" pitchFamily="34" charset="0"/>
                <a:ea typeface="Calibri"/>
                <a:cs typeface="Arial" pitchFamily="34" charset="0"/>
              </a:rPr>
              <a:t>1- المبادأة (المبادرة) </a:t>
            </a:r>
            <a:r>
              <a:rPr lang="ar-EG" sz="2800" b="1" dirty="0" smtClean="0">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2 </a:t>
            </a:r>
            <a:r>
              <a:rPr lang="ar-EG" sz="2800" b="1" dirty="0" smtClean="0">
                <a:solidFill>
                  <a:srgbClr val="000000"/>
                </a:solidFill>
                <a:latin typeface="Arial" pitchFamily="34" charset="0"/>
                <a:ea typeface="Calibri"/>
                <a:cs typeface="Arial" pitchFamily="34" charset="0"/>
              </a:rPr>
              <a:t>- العضوية  .</a:t>
            </a:r>
          </a:p>
          <a:p>
            <a:pPr algn="justLow" rtl="1" fontAlgn="auto">
              <a:lnSpc>
                <a:spcPct val="120000"/>
              </a:lnSpc>
              <a:spcBef>
                <a:spcPts val="0"/>
              </a:spcBef>
              <a:spcAft>
                <a:spcPts val="0"/>
              </a:spcAft>
            </a:pPr>
            <a:r>
              <a:rPr lang="ar-EG" sz="2800" b="1" dirty="0">
                <a:latin typeface="Arial" pitchFamily="34" charset="0"/>
                <a:ea typeface="Calibri"/>
                <a:cs typeface="Arial" pitchFamily="34" charset="0"/>
              </a:rPr>
              <a:t>3 </a:t>
            </a:r>
            <a:r>
              <a:rPr lang="ar-EG" sz="2800" b="1" dirty="0" smtClean="0">
                <a:latin typeface="Arial" pitchFamily="34" charset="0"/>
                <a:ea typeface="Calibri"/>
                <a:cs typeface="Arial" pitchFamily="34" charset="0"/>
              </a:rPr>
              <a:t>- </a:t>
            </a:r>
            <a:r>
              <a:rPr lang="ar-EG" sz="2800" b="1" dirty="0">
                <a:latin typeface="Arial" pitchFamily="34" charset="0"/>
                <a:ea typeface="Calibri"/>
                <a:cs typeface="Arial" pitchFamily="34" charset="0"/>
              </a:rPr>
              <a:t>التمثيل </a:t>
            </a:r>
            <a:r>
              <a:rPr lang="ar-EG" sz="2800" b="1" dirty="0" smtClean="0">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4- </a:t>
            </a:r>
            <a:r>
              <a:rPr lang="ar-EG" sz="2800" b="1" dirty="0">
                <a:solidFill>
                  <a:srgbClr val="000000"/>
                </a:solidFill>
                <a:latin typeface="Arial" pitchFamily="34" charset="0"/>
                <a:ea typeface="Calibri"/>
                <a:cs typeface="Arial" pitchFamily="34" charset="0"/>
              </a:rPr>
              <a:t>التكامل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smtClean="0">
                <a:latin typeface="Arial" pitchFamily="34" charset="0"/>
                <a:ea typeface="Calibri"/>
                <a:cs typeface="Arial" pitchFamily="34" charset="0"/>
              </a:rPr>
              <a:t>5 - السيطرة .</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6 </a:t>
            </a:r>
            <a:r>
              <a:rPr lang="ar-EG" sz="2800" b="1" dirty="0" smtClean="0">
                <a:solidFill>
                  <a:srgbClr val="000000"/>
                </a:solidFill>
                <a:latin typeface="Arial" pitchFamily="34" charset="0"/>
                <a:ea typeface="Calibri"/>
                <a:cs typeface="Arial" pitchFamily="34" charset="0"/>
              </a:rPr>
              <a:t>- التقدير .</a:t>
            </a:r>
          </a:p>
          <a:p>
            <a:pPr algn="justLow" rtl="1" fontAlgn="auto">
              <a:lnSpc>
                <a:spcPct val="120000"/>
              </a:lnSpc>
              <a:spcBef>
                <a:spcPts val="0"/>
              </a:spcBef>
              <a:spcAft>
                <a:spcPts val="0"/>
              </a:spcAft>
            </a:pPr>
            <a:r>
              <a:rPr lang="ar-EG" sz="2800" b="1" dirty="0" smtClean="0">
                <a:latin typeface="Arial" pitchFamily="34" charset="0"/>
                <a:ea typeface="Calibri"/>
                <a:cs typeface="Arial" pitchFamily="34" charset="0"/>
              </a:rPr>
              <a:t>7- </a:t>
            </a:r>
            <a:r>
              <a:rPr lang="ar-EG" sz="2800" b="1" dirty="0">
                <a:latin typeface="Arial" pitchFamily="34" charset="0"/>
                <a:ea typeface="Calibri"/>
                <a:cs typeface="Arial" pitchFamily="34" charset="0"/>
              </a:rPr>
              <a:t>التكييف والتوافق </a:t>
            </a:r>
            <a:r>
              <a:rPr lang="ar-EG" sz="2800" b="1" dirty="0" smtClean="0">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8- المرونة والحيوية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latin typeface="Arial" pitchFamily="34" charset="0"/>
                <a:ea typeface="Calibri"/>
                <a:cs typeface="Arial" pitchFamily="34" charset="0"/>
              </a:rPr>
              <a:t>9- الثقافة الواسعة </a:t>
            </a:r>
            <a:r>
              <a:rPr lang="ar-EG" sz="2800" b="1" dirty="0" smtClean="0">
                <a:latin typeface="Arial" pitchFamily="34" charset="0"/>
                <a:ea typeface="Calibri"/>
                <a:cs typeface="Arial" pitchFamily="34" charset="0"/>
              </a:rPr>
              <a:t>.</a:t>
            </a:r>
          </a:p>
        </p:txBody>
      </p:sp>
      <p:pic>
        <p:nvPicPr>
          <p:cNvPr id="6147" name="Picture 3" descr="C:\Users\windows7\Downloads\istockphoto_13617482-leadership_thumb[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0058" y="2054334"/>
            <a:ext cx="4001901" cy="42565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2786050" y="1071546"/>
            <a:ext cx="5219408" cy="762508"/>
          </a:xfrm>
          <a:prstGeom prst="roundRect">
            <a:avLst/>
          </a:prstGeom>
          <a:blipFill>
            <a:blip r:embed="rId4"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ثالثاً: سمات المشرف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2150118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404980"/>
            <a:ext cx="7815464" cy="422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10- </a:t>
            </a:r>
            <a:r>
              <a:rPr lang="ar-EG" sz="2800" b="1" dirty="0">
                <a:solidFill>
                  <a:srgbClr val="000000"/>
                </a:solidFill>
                <a:latin typeface="Arial" pitchFamily="34" charset="0"/>
                <a:ea typeface="Calibri"/>
                <a:cs typeface="Arial" pitchFamily="34" charset="0"/>
              </a:rPr>
              <a:t>سرعة البديهة </a:t>
            </a:r>
            <a:r>
              <a:rPr lang="ar-EG" sz="2800" b="1" dirty="0" smtClean="0">
                <a:solidFill>
                  <a:srgbClr val="000000"/>
                </a:solidFill>
                <a:latin typeface="Arial" pitchFamily="34" charset="0"/>
                <a:ea typeface="Calibri"/>
                <a:cs typeface="Arial" pitchFamily="34" charset="0"/>
              </a:rPr>
              <a:t> .</a:t>
            </a:r>
          </a:p>
          <a:p>
            <a:pPr algn="justLow" rtl="1" fontAlgn="auto">
              <a:lnSpc>
                <a:spcPct val="120000"/>
              </a:lnSpc>
              <a:spcBef>
                <a:spcPts val="0"/>
              </a:spcBef>
              <a:spcAft>
                <a:spcPts val="0"/>
              </a:spcAft>
            </a:pPr>
            <a:r>
              <a:rPr lang="ar-EG" sz="2800" b="1" dirty="0">
                <a:latin typeface="Arial" pitchFamily="34" charset="0"/>
                <a:ea typeface="Calibri"/>
                <a:cs typeface="Arial" pitchFamily="34" charset="0"/>
              </a:rPr>
              <a:t>11- القدوة الحسنة </a:t>
            </a:r>
            <a:r>
              <a:rPr lang="ar-EG" sz="2800" b="1" dirty="0" smtClean="0">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12- الالتزام والانضباط .</a:t>
            </a:r>
          </a:p>
          <a:p>
            <a:pPr algn="justLow" rtl="1" fontAlgn="auto">
              <a:lnSpc>
                <a:spcPct val="120000"/>
              </a:lnSpc>
              <a:spcBef>
                <a:spcPts val="0"/>
              </a:spcBef>
              <a:spcAft>
                <a:spcPts val="0"/>
              </a:spcAft>
            </a:pPr>
            <a:r>
              <a:rPr lang="ar-EG" sz="2800" b="1" dirty="0" smtClean="0">
                <a:latin typeface="Arial" pitchFamily="34" charset="0"/>
                <a:ea typeface="Calibri"/>
                <a:cs typeface="Arial" pitchFamily="34" charset="0"/>
              </a:rPr>
              <a:t>13- </a:t>
            </a:r>
            <a:r>
              <a:rPr lang="ar-EG" sz="2800" b="1" dirty="0">
                <a:latin typeface="Arial" pitchFamily="34" charset="0"/>
                <a:ea typeface="Calibri"/>
                <a:cs typeface="Arial" pitchFamily="34" charset="0"/>
              </a:rPr>
              <a:t>العدالة .</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14- الحزم </a:t>
            </a:r>
            <a:r>
              <a:rPr lang="ar-EG" sz="2800" b="1" dirty="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smtClean="0">
                <a:latin typeface="Arial" pitchFamily="34" charset="0"/>
                <a:ea typeface="Calibri"/>
                <a:cs typeface="Arial" pitchFamily="34" charset="0"/>
              </a:rPr>
              <a:t>15- </a:t>
            </a:r>
            <a:r>
              <a:rPr lang="ar-EG" sz="2800" b="1" dirty="0">
                <a:latin typeface="Arial" pitchFamily="34" charset="0"/>
                <a:ea typeface="Calibri"/>
                <a:cs typeface="Arial" pitchFamily="34" charset="0"/>
              </a:rPr>
              <a:t>حسن الخلق .</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16- اليقظة </a:t>
            </a:r>
            <a:r>
              <a:rPr lang="ar-EG" sz="2800" b="1" dirty="0">
                <a:solidFill>
                  <a:srgbClr val="000000"/>
                </a:solidFill>
                <a:latin typeface="Arial" pitchFamily="34" charset="0"/>
                <a:ea typeface="Calibri"/>
                <a:cs typeface="Arial" pitchFamily="34" charset="0"/>
              </a:rPr>
              <a:t>والحيطة .</a:t>
            </a:r>
          </a:p>
          <a:p>
            <a:pPr algn="justLow" rtl="1" fontAlgn="auto">
              <a:lnSpc>
                <a:spcPct val="120000"/>
              </a:lnSpc>
              <a:spcBef>
                <a:spcPts val="0"/>
              </a:spcBef>
              <a:spcAft>
                <a:spcPts val="0"/>
              </a:spcAft>
            </a:pPr>
            <a:r>
              <a:rPr lang="ar-EG" sz="2800" b="1" dirty="0" smtClean="0">
                <a:latin typeface="Arial" pitchFamily="34" charset="0"/>
                <a:ea typeface="Calibri"/>
                <a:cs typeface="Arial" pitchFamily="34" charset="0"/>
              </a:rPr>
              <a:t>17- قوة </a:t>
            </a:r>
            <a:r>
              <a:rPr lang="ar-EG" sz="2800" b="1" dirty="0">
                <a:latin typeface="Arial" pitchFamily="34" charset="0"/>
                <a:ea typeface="Calibri"/>
                <a:cs typeface="Arial" pitchFamily="34" charset="0"/>
              </a:rPr>
              <a:t>الشخصية </a:t>
            </a:r>
            <a:r>
              <a:rPr lang="ar-EG" sz="2800" b="1" dirty="0" smtClean="0">
                <a:latin typeface="Arial" pitchFamily="34" charset="0"/>
                <a:ea typeface="Calibri"/>
                <a:cs typeface="Arial" pitchFamily="34" charset="0"/>
              </a:rPr>
              <a:t>.</a:t>
            </a:r>
            <a:endParaRPr lang="ar-EG" sz="2800" b="1" dirty="0">
              <a:latin typeface="Arial" pitchFamily="34" charset="0"/>
              <a:ea typeface="Calibri"/>
              <a:cs typeface="Arial" pitchFamily="34" charset="0"/>
            </a:endParaRPr>
          </a:p>
        </p:txBody>
      </p:sp>
      <p:pic>
        <p:nvPicPr>
          <p:cNvPr id="8195" name="Picture 3" descr="C:\Users\windows7\Downloads\images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428736"/>
            <a:ext cx="4681432" cy="40311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918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4282" y="1500174"/>
            <a:ext cx="781546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200000"/>
              </a:lnSpc>
              <a:spcBef>
                <a:spcPts val="0"/>
              </a:spcBef>
              <a:spcAft>
                <a:spcPts val="0"/>
              </a:spcAft>
            </a:pPr>
            <a:r>
              <a:rPr lang="ar-EG" sz="2800" b="1" dirty="0" smtClean="0">
                <a:solidFill>
                  <a:srgbClr val="000000"/>
                </a:solidFill>
                <a:latin typeface="Arial" pitchFamily="34" charset="0"/>
                <a:ea typeface="Calibri"/>
                <a:cs typeface="Arial" pitchFamily="34" charset="0"/>
              </a:rPr>
              <a:t>1- المهارات </a:t>
            </a:r>
            <a:r>
              <a:rPr lang="ar-EG" sz="2800" b="1" dirty="0">
                <a:solidFill>
                  <a:srgbClr val="000000"/>
                </a:solidFill>
                <a:latin typeface="Arial" pitchFamily="34" charset="0"/>
                <a:ea typeface="Calibri"/>
                <a:cs typeface="Arial" pitchFamily="34" charset="0"/>
              </a:rPr>
              <a:t>الذاتية </a:t>
            </a:r>
            <a:r>
              <a:rPr lang="en-US" sz="2800" b="1" dirty="0" smtClean="0">
                <a:solidFill>
                  <a:srgbClr val="000000"/>
                </a:solidFill>
                <a:latin typeface="Arial" pitchFamily="34" charset="0"/>
                <a:ea typeface="Calibri"/>
                <a:cs typeface="Arial" pitchFamily="34" charset="0"/>
              </a:rPr>
              <a:t> . Individualistic skills</a:t>
            </a:r>
            <a:endParaRPr lang="ar-EG" sz="2800" b="1" dirty="0" smtClean="0">
              <a:solidFill>
                <a:srgbClr val="000000"/>
              </a:solidFill>
              <a:latin typeface="Arial" pitchFamily="34" charset="0"/>
              <a:ea typeface="Calibri"/>
              <a:cs typeface="Arial" pitchFamily="34" charset="0"/>
            </a:endParaRPr>
          </a:p>
          <a:p>
            <a:pPr algn="justLow" rtl="1" fontAlgn="auto">
              <a:lnSpc>
                <a:spcPct val="200000"/>
              </a:lnSpc>
              <a:spcBef>
                <a:spcPts val="0"/>
              </a:spcBef>
              <a:spcAft>
                <a:spcPts val="0"/>
              </a:spcAft>
            </a:pPr>
            <a:r>
              <a:rPr lang="ar-EG" sz="2800" b="1" dirty="0" smtClean="0">
                <a:solidFill>
                  <a:srgbClr val="000000"/>
                </a:solidFill>
                <a:latin typeface="Arial" pitchFamily="34" charset="0"/>
                <a:ea typeface="Calibri"/>
                <a:cs typeface="Arial" pitchFamily="34" charset="0"/>
              </a:rPr>
              <a:t>2- </a:t>
            </a:r>
            <a:r>
              <a:rPr lang="ar-EG" sz="2800" b="1" dirty="0">
                <a:solidFill>
                  <a:srgbClr val="000000"/>
                </a:solidFill>
                <a:latin typeface="Arial" pitchFamily="34" charset="0"/>
                <a:ea typeface="Calibri"/>
                <a:cs typeface="Arial" pitchFamily="34" charset="0"/>
              </a:rPr>
              <a:t>المهارات الفنية </a:t>
            </a:r>
            <a:r>
              <a:rPr lang="en-US" sz="2800" b="1" dirty="0">
                <a:solidFill>
                  <a:srgbClr val="000000"/>
                </a:solidFill>
                <a:latin typeface="Arial" pitchFamily="34" charset="0"/>
                <a:ea typeface="Calibri"/>
                <a:cs typeface="Arial" pitchFamily="34" charset="0"/>
              </a:rPr>
              <a:t>Technical </a:t>
            </a:r>
            <a:r>
              <a:rPr lang="en-US" sz="2800" b="1" dirty="0" smtClean="0">
                <a:solidFill>
                  <a:srgbClr val="000000"/>
                </a:solidFill>
                <a:latin typeface="Arial" pitchFamily="34" charset="0"/>
                <a:ea typeface="Calibri"/>
                <a:cs typeface="Arial" pitchFamily="34" charset="0"/>
              </a:rPr>
              <a:t>skills</a:t>
            </a:r>
            <a:r>
              <a:rPr lang="ar-EG" sz="2800" b="1" dirty="0" smtClean="0">
                <a:solidFill>
                  <a:srgbClr val="000000"/>
                </a:solidFill>
                <a:latin typeface="Arial" pitchFamily="34" charset="0"/>
                <a:ea typeface="Calibri"/>
                <a:cs typeface="Arial" pitchFamily="34" charset="0"/>
              </a:rPr>
              <a:t> .</a:t>
            </a:r>
          </a:p>
          <a:p>
            <a:pPr algn="justLow" rtl="1" fontAlgn="auto">
              <a:lnSpc>
                <a:spcPct val="200000"/>
              </a:lnSpc>
              <a:spcBef>
                <a:spcPts val="0"/>
              </a:spcBef>
              <a:spcAft>
                <a:spcPts val="0"/>
              </a:spcAft>
            </a:pPr>
            <a:r>
              <a:rPr lang="ar-EG" sz="2800" b="1" dirty="0" smtClean="0">
                <a:solidFill>
                  <a:srgbClr val="000000"/>
                </a:solidFill>
                <a:latin typeface="Arial" pitchFamily="34" charset="0"/>
                <a:ea typeface="Calibri"/>
                <a:cs typeface="Arial" pitchFamily="34" charset="0"/>
              </a:rPr>
              <a:t>3- المهارات </a:t>
            </a:r>
            <a:r>
              <a:rPr lang="ar-EG" sz="2800" b="1" dirty="0">
                <a:solidFill>
                  <a:srgbClr val="000000"/>
                </a:solidFill>
                <a:latin typeface="Arial" pitchFamily="34" charset="0"/>
                <a:ea typeface="Calibri"/>
                <a:cs typeface="Arial" pitchFamily="34" charset="0"/>
              </a:rPr>
              <a:t>الإنسانية </a:t>
            </a:r>
            <a:r>
              <a:rPr lang="en-US" sz="2800" b="1" dirty="0">
                <a:solidFill>
                  <a:srgbClr val="000000"/>
                </a:solidFill>
                <a:latin typeface="Arial" pitchFamily="34" charset="0"/>
                <a:ea typeface="Calibri"/>
                <a:cs typeface="Arial" pitchFamily="34" charset="0"/>
              </a:rPr>
              <a:t>Human </a:t>
            </a:r>
            <a:r>
              <a:rPr lang="en-US" sz="2800" b="1" dirty="0" smtClean="0">
                <a:solidFill>
                  <a:srgbClr val="000000"/>
                </a:solidFill>
                <a:latin typeface="Arial" pitchFamily="34" charset="0"/>
                <a:ea typeface="Calibri"/>
                <a:cs typeface="Arial" pitchFamily="34" charset="0"/>
              </a:rPr>
              <a:t>skills</a:t>
            </a:r>
            <a:r>
              <a:rPr lang="ar-EG" sz="2800" b="1" dirty="0" smtClean="0">
                <a:solidFill>
                  <a:srgbClr val="000000"/>
                </a:solidFill>
                <a:latin typeface="Arial" pitchFamily="34" charset="0"/>
                <a:ea typeface="Calibri"/>
                <a:cs typeface="Arial" pitchFamily="34" charset="0"/>
              </a:rPr>
              <a:t> .</a:t>
            </a:r>
          </a:p>
          <a:p>
            <a:pPr algn="justLow" rtl="1" fontAlgn="auto">
              <a:lnSpc>
                <a:spcPct val="200000"/>
              </a:lnSpc>
              <a:spcBef>
                <a:spcPts val="0"/>
              </a:spcBef>
              <a:spcAft>
                <a:spcPts val="0"/>
              </a:spcAft>
            </a:pPr>
            <a:r>
              <a:rPr lang="ar-EG" sz="2800" b="1" dirty="0" smtClean="0">
                <a:solidFill>
                  <a:srgbClr val="000000"/>
                </a:solidFill>
                <a:latin typeface="Arial" pitchFamily="34" charset="0"/>
                <a:ea typeface="Calibri"/>
                <a:cs typeface="Arial" pitchFamily="34" charset="0"/>
              </a:rPr>
              <a:t>4- </a:t>
            </a:r>
            <a:r>
              <a:rPr lang="ar-EG" sz="2800" b="1" dirty="0">
                <a:solidFill>
                  <a:srgbClr val="000000"/>
                </a:solidFill>
                <a:latin typeface="Arial" pitchFamily="34" charset="0"/>
                <a:ea typeface="Calibri"/>
                <a:cs typeface="Arial" pitchFamily="34" charset="0"/>
              </a:rPr>
              <a:t>المهارات الإدراكية </a:t>
            </a:r>
            <a:r>
              <a:rPr lang="en-US" sz="2800" b="1" dirty="0">
                <a:solidFill>
                  <a:srgbClr val="000000"/>
                </a:solidFill>
                <a:latin typeface="Arial" pitchFamily="34" charset="0"/>
                <a:ea typeface="Calibri"/>
                <a:cs typeface="Arial" pitchFamily="34" charset="0"/>
              </a:rPr>
              <a:t>Connectional </a:t>
            </a:r>
            <a:r>
              <a:rPr lang="en-US" sz="2800" b="1" dirty="0" smtClean="0">
                <a:solidFill>
                  <a:srgbClr val="000000"/>
                </a:solidFill>
                <a:latin typeface="Arial" pitchFamily="34" charset="0"/>
                <a:ea typeface="Calibri"/>
                <a:cs typeface="Arial" pitchFamily="34" charset="0"/>
              </a:rPr>
              <a:t>skills</a:t>
            </a:r>
            <a:r>
              <a:rPr lang="ar-EG" sz="2800" b="1" dirty="0" smtClean="0">
                <a:solidFill>
                  <a:srgbClr val="000000"/>
                </a:solidFill>
                <a:latin typeface="Arial" pitchFamily="34" charset="0"/>
                <a:ea typeface="Calibri"/>
                <a:cs typeface="Arial" pitchFamily="34" charset="0"/>
              </a:rPr>
              <a:t> .</a:t>
            </a: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رابعاً: مهارات المشرف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1322855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85860"/>
            <a:ext cx="781546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بدأ الإشراف التربوي في المملكة ونشأ منذ بداية التعليم النظامي ،ومنذ تشكيل أول مجلس للمعارف عام 1346هـ ، وفي هذا التشكيل تم تعيين الهيئة الإدارية والفنية التي تتكون من المفتش الأول والمفتش الثاني والثالث ، واعتبر المفتش الأول مسؤولا </a:t>
            </a:r>
            <a:r>
              <a:rPr lang="ar-EG" sz="2800" b="1" dirty="0" smtClean="0">
                <a:solidFill>
                  <a:srgbClr val="000000"/>
                </a:solidFill>
                <a:latin typeface="Arial" pitchFamily="34" charset="0"/>
                <a:ea typeface="Calibri"/>
                <a:cs typeface="Arial" pitchFamily="34" charset="0"/>
              </a:rPr>
              <a:t>  عن </a:t>
            </a:r>
            <a:r>
              <a:rPr lang="ar-EG" sz="2800" b="1" dirty="0">
                <a:solidFill>
                  <a:srgbClr val="000000"/>
                </a:solidFill>
                <a:latin typeface="Arial" pitchFamily="34" charset="0"/>
                <a:ea typeface="Calibri"/>
                <a:cs typeface="Arial" pitchFamily="34" charset="0"/>
              </a:rPr>
              <a:t>تنفيذ واجبات التفتيش .</a:t>
            </a:r>
          </a:p>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وعندما تأسست وزارة المعارف في الثامن عشر من شهر ربيع الثاني عام 1373هـ أكملت ما قامت به مديرية المعارف  .</a:t>
            </a:r>
          </a:p>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ومنذ ذلك الحين إلى وقتنا الحاضر اتخذ الإشراف التربوي </a:t>
            </a:r>
            <a:r>
              <a:rPr lang="ar-EG" sz="2800" b="1" dirty="0" smtClean="0">
                <a:solidFill>
                  <a:srgbClr val="000000"/>
                </a:solidFill>
                <a:latin typeface="Arial" pitchFamily="34" charset="0"/>
                <a:ea typeface="Calibri"/>
                <a:cs typeface="Arial" pitchFamily="34" charset="0"/>
              </a:rPr>
              <a:t>         في </a:t>
            </a:r>
            <a:r>
              <a:rPr lang="ar-EG" sz="2800" b="1" dirty="0">
                <a:solidFill>
                  <a:srgbClr val="000000"/>
                </a:solidFill>
                <a:latin typeface="Arial" pitchFamily="34" charset="0"/>
                <a:ea typeface="Calibri"/>
                <a:cs typeface="Arial" pitchFamily="34" charset="0"/>
              </a:rPr>
              <a:t>المملكة أنماطا تطبيقية متعددة واكب التطور الحضاري الذي شهدته الوزارة خلال فترات زمنية متعاقبة .</a:t>
            </a:r>
          </a:p>
        </p:txBody>
      </p:sp>
      <p:sp>
        <p:nvSpPr>
          <p:cNvPr id="5" name="Rounded Rectangle 4"/>
          <p:cNvSpPr/>
          <p:nvPr/>
        </p:nvSpPr>
        <p:spPr>
          <a:xfrm>
            <a:off x="1357290" y="285728"/>
            <a:ext cx="664816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خامساً : تطور الإشراف التربوى فى المملكة:</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1148317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4573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1-  </a:t>
            </a:r>
            <a:r>
              <a:rPr lang="ar-EG" sz="2800" b="1" dirty="0">
                <a:solidFill>
                  <a:srgbClr val="000000"/>
                </a:solidFill>
                <a:latin typeface="Arial" pitchFamily="34" charset="0"/>
                <a:ea typeface="Calibri"/>
                <a:cs typeface="Arial" pitchFamily="34" charset="0"/>
              </a:rPr>
              <a:t>توجيه المعلم وإرشاده ، ومعاونته على فهم خصائص نمو الأطفال ، وحاجاتهم ، وطرق إشباعها ، ووسائل حل مشاكلهم المختلفة بالأساليب التربوية الحديثة .</a:t>
            </a:r>
          </a:p>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2- إشعار </a:t>
            </a:r>
            <a:r>
              <a:rPr lang="ar-EG" sz="2800" b="1" dirty="0">
                <a:solidFill>
                  <a:srgbClr val="000000"/>
                </a:solidFill>
                <a:latin typeface="Arial" pitchFamily="34" charset="0"/>
                <a:ea typeface="Calibri"/>
                <a:cs typeface="Arial" pitchFamily="34" charset="0"/>
              </a:rPr>
              <a:t>المعلم بأنهما زميلان ، مهمتهما التعاون على تحقيق أهداف المدرسة ، في جو من الاحترام المتبادل ، فذلك وحده كفيل بإيجاد جو من التعاون الخلاق بين المعلم والمشرف التربوي، يستطيعان بواسطته معالجة كل ما تجابه المدرسة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من </a:t>
            </a:r>
            <a:r>
              <a:rPr lang="ar-EG" sz="2800" b="1" dirty="0">
                <a:solidFill>
                  <a:srgbClr val="000000"/>
                </a:solidFill>
                <a:latin typeface="Arial" pitchFamily="34" charset="0"/>
                <a:ea typeface="Calibri"/>
                <a:cs typeface="Arial" pitchFamily="34" charset="0"/>
              </a:rPr>
              <a:t>مشاكل بيسر وسهولة .</a:t>
            </a: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سادساً: أهداف الإشراف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
        <p:nvSpPr>
          <p:cNvPr id="6" name="Left Arrow 5"/>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46758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071546"/>
            <a:ext cx="7815464" cy="4573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3- جمع </a:t>
            </a:r>
            <a:r>
              <a:rPr lang="ar-EG" sz="2800" b="1" dirty="0">
                <a:solidFill>
                  <a:srgbClr val="000000"/>
                </a:solidFill>
                <a:latin typeface="Arial" pitchFamily="34" charset="0"/>
                <a:ea typeface="Calibri"/>
                <a:cs typeface="Arial" pitchFamily="34" charset="0"/>
              </a:rPr>
              <a:t>الخبرات الجيدة التي يحصل عليها من خلال عمله كمشرف تربوي ، وتعميمها على المدارس للاستفادة منها ، ذلك أن المشرف التربوي بحكم عمله ، واتصاله بالمعلمين ، والاستماع إلى طرق وأساليب تربيتهم وتعليمهم ، يحصل على مجموعة من الخبرات والتجارب التي يمكن الاستفادة منها حين تعميمها </a:t>
            </a:r>
            <a:r>
              <a:rPr lang="ar-EG" sz="2800" b="1" dirty="0" smtClean="0">
                <a:solidFill>
                  <a:srgbClr val="000000"/>
                </a:solidFill>
                <a:latin typeface="Arial" pitchFamily="34" charset="0"/>
                <a:ea typeface="Calibri"/>
                <a:cs typeface="Arial" pitchFamily="34" charset="0"/>
              </a:rPr>
              <a:t>.</a:t>
            </a:r>
          </a:p>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4- تيسير </a:t>
            </a:r>
            <a:r>
              <a:rPr lang="ar-EG" sz="2800" b="1" dirty="0">
                <a:solidFill>
                  <a:srgbClr val="000000"/>
                </a:solidFill>
                <a:latin typeface="Arial" pitchFamily="34" charset="0"/>
                <a:ea typeface="Calibri"/>
                <a:cs typeface="Arial" pitchFamily="34" charset="0"/>
              </a:rPr>
              <a:t>نجاح المعلم في تحقيق رسالته، عن طريق إيجاد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فرص </a:t>
            </a:r>
            <a:r>
              <a:rPr lang="ar-EG" sz="2800" b="1" dirty="0">
                <a:solidFill>
                  <a:srgbClr val="000000"/>
                </a:solidFill>
                <a:latin typeface="Arial" pitchFamily="34" charset="0"/>
                <a:ea typeface="Calibri"/>
                <a:cs typeface="Arial" pitchFamily="34" charset="0"/>
              </a:rPr>
              <a:t>للتدريب ، والاتصال بالحياة ، والقضاء على العزلة الفكرية لدى المعلمين .</a:t>
            </a: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988432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bwMode="auto">
          <a:xfrm>
            <a:off x="1691680" y="1124744"/>
            <a:ext cx="5544616" cy="648072"/>
          </a:xfrm>
          <a:noFill/>
          <a:ln algn="ctr">
            <a:miter lim="800000"/>
            <a:headEnd/>
            <a:tailEnd/>
          </a:ln>
        </p:spPr>
        <p:txBody>
          <a:bodyPr vert="horz" wrap="square" lIns="91440" tIns="45720" rIns="91440" bIns="45720" numCol="1" anchor="t" anchorCtr="0" compatLnSpc="1">
            <a:prstTxWarp prst="textNoShape">
              <a:avLst/>
            </a:prstTxWarp>
            <a:normAutofit/>
          </a:bodyPr>
          <a:lstStyle/>
          <a:p>
            <a:pPr algn="ctr"/>
            <a:r>
              <a:rPr lang="ar-EG" b="1" dirty="0">
                <a:solidFill>
                  <a:schemeClr val="accent3">
                    <a:lumMod val="50000"/>
                  </a:schemeClr>
                </a:solidFill>
                <a:effectLst/>
                <a:cs typeface="Simplified Arabic" pitchFamily="2" charset="-78"/>
              </a:rPr>
              <a:t>يسعدنا التعرف عليكم </a:t>
            </a:r>
            <a:endParaRPr lang="en-US" b="1" dirty="0">
              <a:solidFill>
                <a:schemeClr val="accent3">
                  <a:lumMod val="50000"/>
                </a:schemeClr>
              </a:solidFill>
              <a:effectLst/>
              <a:cs typeface="Simplified Arabic" pitchFamily="2" charset="-78"/>
            </a:endParaRPr>
          </a:p>
        </p:txBody>
      </p:sp>
      <p:sp>
        <p:nvSpPr>
          <p:cNvPr id="215043" name="Rectangle 3"/>
          <p:cNvSpPr>
            <a:spLocks noChangeArrowheads="1"/>
          </p:cNvSpPr>
          <p:nvPr/>
        </p:nvSpPr>
        <p:spPr bwMode="auto">
          <a:xfrm>
            <a:off x="1357290" y="5297491"/>
            <a:ext cx="6261123" cy="1560509"/>
          </a:xfrm>
          <a:prstGeom prst="rect">
            <a:avLst/>
          </a:prstGeom>
          <a:noFill/>
          <a:ln w="9525" algn="ctr">
            <a:noFill/>
            <a:miter lim="800000"/>
            <a:headEnd/>
            <a:tailEnd/>
          </a:ln>
          <a:effectLst/>
        </p:spPr>
        <p:txBody>
          <a:bodyPr/>
          <a:lstStyle/>
          <a:p>
            <a:pPr algn="ctr" rtl="1"/>
            <a:r>
              <a:rPr lang="ar-EG" sz="4000" b="1" dirty="0">
                <a:cs typeface="Simplified Arabic" pitchFamily="2" charset="-78"/>
              </a:rPr>
              <a:t>وإرساء قواعد التدريب</a:t>
            </a:r>
            <a:br>
              <a:rPr lang="ar-EG" sz="4000" b="1" dirty="0">
                <a:cs typeface="Simplified Arabic" pitchFamily="2" charset="-78"/>
              </a:rPr>
            </a:br>
            <a:r>
              <a:rPr lang="ar-EG" sz="4000" b="1" dirty="0">
                <a:cs typeface="Simplified Arabic" pitchFamily="2" charset="-78"/>
              </a:rPr>
              <a:t>متمنيين لكم الاستفادة</a:t>
            </a:r>
            <a:endParaRPr lang="en-US" sz="4000" b="1" dirty="0">
              <a:cs typeface="Simplified Arabic" pitchFamily="2" charset="-78"/>
            </a:endParaRPr>
          </a:p>
        </p:txBody>
      </p:sp>
      <p:pic>
        <p:nvPicPr>
          <p:cNvPr id="215049" name="Picture 9" descr="1164581211"/>
          <p:cNvPicPr>
            <a:picLocks noChangeAspect="1" noChangeArrowheads="1"/>
          </p:cNvPicPr>
          <p:nvPr/>
        </p:nvPicPr>
        <p:blipFill>
          <a:blip r:embed="rId3" cstate="print"/>
          <a:stretch>
            <a:fillRect/>
          </a:stretch>
        </p:blipFill>
        <p:spPr bwMode="auto">
          <a:xfrm>
            <a:off x="928661" y="1785926"/>
            <a:ext cx="6858049" cy="3224970"/>
          </a:xfrm>
          <a:prstGeom prst="rect">
            <a:avLst/>
          </a:prstGeom>
          <a:noFill/>
        </p:spPr>
      </p:pic>
    </p:spTree>
    <p:extLst>
      <p:ext uri="{BB962C8B-B14F-4D97-AF65-F5344CB8AC3E}">
        <p14:creationId xmlns="" xmlns:p14="http://schemas.microsoft.com/office/powerpoint/2010/main" val="409618789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15042"/>
                                        </p:tgtEl>
                                        <p:attrNameLst>
                                          <p:attrName>style.visibility</p:attrName>
                                        </p:attrNameLst>
                                      </p:cBhvr>
                                      <p:to>
                                        <p:strVal val="visible"/>
                                      </p:to>
                                    </p:set>
                                    <p:anim calcmode="discrete" valueType="clr">
                                      <p:cBhvr override="childStyle">
                                        <p:cTn id="7" dur="80"/>
                                        <p:tgtEl>
                                          <p:spTgt spid="215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42"/>
                                        </p:tgtEl>
                                        <p:attrNameLst>
                                          <p:attrName>fillcolor</p:attrName>
                                        </p:attrNameLst>
                                      </p:cBhvr>
                                      <p:tavLst>
                                        <p:tav tm="0">
                                          <p:val>
                                            <p:clrVal>
                                              <a:schemeClr val="accent2"/>
                                            </p:clrVal>
                                          </p:val>
                                        </p:tav>
                                        <p:tav tm="50000">
                                          <p:val>
                                            <p:clrVal>
                                              <a:schemeClr val="hlink"/>
                                            </p:clrVal>
                                          </p:val>
                                        </p:tav>
                                      </p:tavLst>
                                    </p:anim>
                                    <p:set>
                                      <p:cBhvr>
                                        <p:cTn id="9" dur="80"/>
                                        <p:tgtEl>
                                          <p:spTgt spid="215042"/>
                                        </p:tgtEl>
                                        <p:attrNameLst>
                                          <p:attrName>fill.type</p:attrName>
                                        </p:attrNameLst>
                                      </p:cBhvr>
                                      <p:to>
                                        <p:strVal val="solid"/>
                                      </p:to>
                                    </p:set>
                                  </p:childTnLst>
                                </p:cTn>
                              </p:par>
                            </p:childTnLst>
                          </p:cTn>
                        </p:par>
                        <p:par>
                          <p:cTn id="10" fill="hold">
                            <p:stCondLst>
                              <p:cond delay="720"/>
                            </p:stCondLst>
                            <p:childTnLst>
                              <p:par>
                                <p:cTn id="11" presetID="20" presetClass="entr" presetSubtype="0" fill="hold" nodeType="afterEffect">
                                  <p:stCondLst>
                                    <p:cond delay="0"/>
                                  </p:stCondLst>
                                  <p:childTnLst>
                                    <p:set>
                                      <p:cBhvr>
                                        <p:cTn id="12" dur="1" fill="hold">
                                          <p:stCondLst>
                                            <p:cond delay="0"/>
                                          </p:stCondLst>
                                        </p:cTn>
                                        <p:tgtEl>
                                          <p:spTgt spid="215049"/>
                                        </p:tgtEl>
                                        <p:attrNameLst>
                                          <p:attrName>style.visibility</p:attrName>
                                        </p:attrNameLst>
                                      </p:cBhvr>
                                      <p:to>
                                        <p:strVal val="visible"/>
                                      </p:to>
                                    </p:set>
                                    <p:animEffect transition="in" filter="wedge">
                                      <p:cBhvr>
                                        <p:cTn id="13" dur="5000"/>
                                        <p:tgtEl>
                                          <p:spTgt spid="215049"/>
                                        </p:tgtEl>
                                      </p:cBhvr>
                                    </p:animEffect>
                                  </p:childTnLst>
                                </p:cTn>
                              </p:par>
                            </p:childTnLst>
                          </p:cTn>
                        </p:par>
                        <p:par>
                          <p:cTn id="14" fill="hold">
                            <p:stCondLst>
                              <p:cond delay="572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215043"/>
                                        </p:tgtEl>
                                        <p:attrNameLst>
                                          <p:attrName>style.visibility</p:attrName>
                                        </p:attrNameLst>
                                      </p:cBhvr>
                                      <p:to>
                                        <p:strVal val="visible"/>
                                      </p:to>
                                    </p:set>
                                    <p:anim calcmode="lin" valueType="num">
                                      <p:cBhvr>
                                        <p:cTn id="17" dur="1000" fill="hold"/>
                                        <p:tgtEl>
                                          <p:spTgt spid="215043"/>
                                        </p:tgtEl>
                                        <p:attrNameLst>
                                          <p:attrName>ppt_w</p:attrName>
                                        </p:attrNameLst>
                                      </p:cBhvr>
                                      <p:tavLst>
                                        <p:tav tm="0">
                                          <p:val>
                                            <p:fltVal val="0"/>
                                          </p:val>
                                        </p:tav>
                                        <p:tav tm="100000">
                                          <p:val>
                                            <p:strVal val="#ppt_w"/>
                                          </p:val>
                                        </p:tav>
                                      </p:tavLst>
                                    </p:anim>
                                    <p:anim calcmode="lin" valueType="num">
                                      <p:cBhvr>
                                        <p:cTn id="18" dur="1000" fill="hold"/>
                                        <p:tgtEl>
                                          <p:spTgt spid="215043"/>
                                        </p:tgtEl>
                                        <p:attrNameLst>
                                          <p:attrName>ppt_h</p:attrName>
                                        </p:attrNameLst>
                                      </p:cBhvr>
                                      <p:tavLst>
                                        <p:tav tm="0">
                                          <p:val>
                                            <p:fltVal val="0"/>
                                          </p:val>
                                        </p:tav>
                                        <p:tav tm="100000">
                                          <p:val>
                                            <p:strVal val="#ppt_h"/>
                                          </p:val>
                                        </p:tav>
                                      </p:tavLst>
                                    </p:anim>
                                    <p:anim calcmode="lin" valueType="num">
                                      <p:cBhvr>
                                        <p:cTn id="19" dur="1000" fill="hold"/>
                                        <p:tgtEl>
                                          <p:spTgt spid="215043"/>
                                        </p:tgtEl>
                                        <p:attrNameLst>
                                          <p:attrName>style.rotation</p:attrName>
                                        </p:attrNameLst>
                                      </p:cBhvr>
                                      <p:tavLst>
                                        <p:tav tm="0">
                                          <p:val>
                                            <p:fltVal val="90"/>
                                          </p:val>
                                        </p:tav>
                                        <p:tav tm="100000">
                                          <p:val>
                                            <p:fltVal val="0"/>
                                          </p:val>
                                        </p:tav>
                                      </p:tavLst>
                                    </p:anim>
                                    <p:animEffect transition="in" filter="fade">
                                      <p:cBhvr>
                                        <p:cTn id="20" dur="1000"/>
                                        <p:tgtEl>
                                          <p:spTgt spid="215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p:bldP spid="2150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142984"/>
            <a:ext cx="7815464" cy="4573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5- </a:t>
            </a:r>
            <a:r>
              <a:rPr lang="ar-EG" sz="2800" b="1" dirty="0">
                <a:solidFill>
                  <a:srgbClr val="000000"/>
                </a:solidFill>
                <a:latin typeface="Arial" pitchFamily="34" charset="0"/>
                <a:ea typeface="Calibri"/>
                <a:cs typeface="Arial" pitchFamily="34" charset="0"/>
              </a:rPr>
              <a:t>خلق جو من التفاهم والاحترام المتبادل بين المعلم والمجتمع ، وهذا العمل يتطلب من المشرف التربوي الإلمام بظروف المدرسة والمجتمع ، كي يتمكن من إقناع الطرفين أن عملية التربية والتعليم تخص كلاهما ، وأن النجاح يتوقف على تعاونهما . </a:t>
            </a:r>
          </a:p>
          <a:p>
            <a:pPr algn="justLow" rtl="1" fontAlgn="auto">
              <a:lnSpc>
                <a:spcPct val="130000"/>
              </a:lnSpc>
              <a:spcBef>
                <a:spcPts val="0"/>
              </a:spcBef>
              <a:spcAft>
                <a:spcPts val="0"/>
              </a:spcAft>
            </a:pPr>
            <a:r>
              <a:rPr lang="ar-EG" sz="2800" b="1" dirty="0" smtClean="0">
                <a:solidFill>
                  <a:srgbClr val="000000"/>
                </a:solidFill>
                <a:latin typeface="Arial" pitchFamily="34" charset="0"/>
                <a:ea typeface="Calibri"/>
                <a:cs typeface="Arial" pitchFamily="34" charset="0"/>
              </a:rPr>
              <a:t>6- تبيان </a:t>
            </a:r>
            <a:r>
              <a:rPr lang="ar-EG" sz="2800" b="1" dirty="0">
                <a:solidFill>
                  <a:srgbClr val="000000"/>
                </a:solidFill>
                <a:latin typeface="Arial" pitchFamily="34" charset="0"/>
                <a:ea typeface="Calibri"/>
                <a:cs typeface="Arial" pitchFamily="34" charset="0"/>
              </a:rPr>
              <a:t>أحسن الطرق والأساليب للمعلم في عرض مواد الدرس على التلاميذ ، وطرق ربطها ببعضها ، بحيث تتلاءم وعقول التلاميذ ، وتتناسب ومستوياتهم ، وتثير فيهم الاندفاع الذاتي وتشبع ميولهم ورغباتهم .</a:t>
            </a: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271936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7- التعرف </a:t>
            </a:r>
            <a:r>
              <a:rPr lang="ar-EG" sz="2800" b="1" dirty="0">
                <a:solidFill>
                  <a:srgbClr val="000000"/>
                </a:solidFill>
                <a:latin typeface="Arial" pitchFamily="34" charset="0"/>
                <a:ea typeface="Calibri"/>
                <a:cs typeface="Arial" pitchFamily="34" charset="0"/>
              </a:rPr>
              <a:t>على مستوى التلاميذ في جميع النواحي ، الشخصية ، والعلمية ، وتتبعه ، والإسهام في رفعه والسمو به ، ومن المؤسف أن نجد الكثير من المشرفين التربويين لا يهتمون إلا بالمستوى العلمي ، سواء كان ذلك بالنسبة للمعلم أو التلاميذ ، أما النواحي الأخرى ، والتي هي أكثر أهمية من تلقين التلاميذ لمواد معينة ، فتلك مسألة لا تستحق أي اهتمام  </a:t>
            </a:r>
            <a:r>
              <a:rPr lang="ar-EG" sz="2800" b="1" dirty="0" smtClean="0">
                <a:solidFill>
                  <a:srgbClr val="000000"/>
                </a:solidFill>
                <a:latin typeface="Arial" pitchFamily="34" charset="0"/>
                <a:ea typeface="Calibri"/>
                <a:cs typeface="Arial" pitchFamily="34" charset="0"/>
              </a:rPr>
              <a:t>.</a:t>
            </a:r>
            <a:endParaRPr lang="ar-EG" sz="2800" b="1" dirty="0">
              <a:solidFill>
                <a:srgbClr val="000000"/>
              </a:solidFill>
              <a:latin typeface="Arial" pitchFamily="34" charset="0"/>
              <a:ea typeface="Calibri"/>
              <a:cs typeface="Arial" pitchFamily="34" charset="0"/>
            </a:endParaRP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8- دفع </a:t>
            </a:r>
            <a:r>
              <a:rPr lang="ar-EG" sz="2800" b="1" dirty="0">
                <a:solidFill>
                  <a:srgbClr val="000000"/>
                </a:solidFill>
                <a:latin typeface="Arial" pitchFamily="34" charset="0"/>
                <a:ea typeface="Calibri"/>
                <a:cs typeface="Arial" pitchFamily="34" charset="0"/>
              </a:rPr>
              <a:t>المعلم إلى دراسة المناهج والكتب المدرسية المقررة ونقدها ، وتبيان جوانبها الإيجابية والسلبية ، وطرق معالجتها ، وبذلك يتحرر فكر المعلم من القيود البالية ، وتجعله يشعر بأنه مساهم فعّال في وضع المناهج وتطويرها . </a:t>
            </a:r>
          </a:p>
        </p:txBody>
      </p:sp>
    </p:spTree>
    <p:extLst>
      <p:ext uri="{BB962C8B-B14F-4D97-AF65-F5344CB8AC3E}">
        <p14:creationId xmlns="" xmlns:p14="http://schemas.microsoft.com/office/powerpoint/2010/main" val="3024674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85860"/>
            <a:ext cx="7815464" cy="474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 أن </a:t>
            </a:r>
            <a:r>
              <a:rPr lang="ar-EG" sz="2800" b="1" dirty="0">
                <a:solidFill>
                  <a:srgbClr val="000000"/>
                </a:solidFill>
                <a:latin typeface="Arial" pitchFamily="34" charset="0"/>
                <a:ea typeface="Calibri"/>
                <a:cs typeface="Arial" pitchFamily="34" charset="0"/>
              </a:rPr>
              <a:t>التطور السريع في العملية العلمية التربوية يستدعي وجود مشرف تربوي يواكب هذه التطورات والتغيرات ويزود بها المعلمين في الميدان .</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2- أن </a:t>
            </a:r>
            <a:r>
              <a:rPr lang="ar-EG" sz="2800" b="1" dirty="0">
                <a:solidFill>
                  <a:srgbClr val="000000"/>
                </a:solidFill>
                <a:latin typeface="Arial" pitchFamily="34" charset="0"/>
                <a:ea typeface="Calibri"/>
                <a:cs typeface="Arial" pitchFamily="34" charset="0"/>
              </a:rPr>
              <a:t>الإنسان بطبيعته الفطرية يحتاج العون والمساعدة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فيكون </a:t>
            </a:r>
            <a:r>
              <a:rPr lang="ar-EG" sz="2800" b="1" dirty="0">
                <a:solidFill>
                  <a:srgbClr val="000000"/>
                </a:solidFill>
                <a:latin typeface="Arial" pitchFamily="34" charset="0"/>
                <a:ea typeface="Calibri"/>
                <a:cs typeface="Arial" pitchFamily="34" charset="0"/>
              </a:rPr>
              <a:t>المشرف التربوي هو ذلك الشخص القادر على مساعدة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هذا </a:t>
            </a:r>
            <a:r>
              <a:rPr lang="ar-EG" sz="2800" b="1" dirty="0">
                <a:solidFill>
                  <a:srgbClr val="000000"/>
                </a:solidFill>
                <a:latin typeface="Arial" pitchFamily="34" charset="0"/>
                <a:ea typeface="Calibri"/>
                <a:cs typeface="Arial" pitchFamily="34" charset="0"/>
              </a:rPr>
              <a:t>الإنسان المعلم .</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3- أن </a:t>
            </a:r>
            <a:r>
              <a:rPr lang="ar-EG" sz="2800" b="1" dirty="0">
                <a:solidFill>
                  <a:srgbClr val="000000"/>
                </a:solidFill>
                <a:latin typeface="Arial" pitchFamily="34" charset="0"/>
                <a:ea typeface="Calibri"/>
                <a:cs typeface="Arial" pitchFamily="34" charset="0"/>
              </a:rPr>
              <a:t>تعيين معلمين جدد وخاصة غير المؤهلين تربوياً منهم يجعلهم يواجهون بعض الصعوبات في مجال عملهم الجديد فهم بحاجة إلى من يسهل لهم تلك الصعوبات وينير لهم طريقهم .</a:t>
            </a: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سابعاً: أهمية الإشراف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
        <p:nvSpPr>
          <p:cNvPr id="6" name="Left Arrow 5"/>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452957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4795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10000"/>
              </a:lnSpc>
              <a:spcBef>
                <a:spcPts val="0"/>
              </a:spcBef>
              <a:spcAft>
                <a:spcPts val="0"/>
              </a:spcAft>
            </a:pPr>
            <a:r>
              <a:rPr lang="ar-EG" sz="2800" b="1" dirty="0" smtClean="0">
                <a:solidFill>
                  <a:srgbClr val="000000"/>
                </a:solidFill>
                <a:latin typeface="Arial" pitchFamily="34" charset="0"/>
                <a:ea typeface="Calibri"/>
                <a:cs typeface="Arial" pitchFamily="34" charset="0"/>
              </a:rPr>
              <a:t>4- أن </a:t>
            </a:r>
            <a:r>
              <a:rPr lang="ar-EG" sz="2800" b="1" dirty="0">
                <a:solidFill>
                  <a:srgbClr val="000000"/>
                </a:solidFill>
                <a:latin typeface="Arial" pitchFamily="34" charset="0"/>
                <a:ea typeface="Calibri"/>
                <a:cs typeface="Arial" pitchFamily="34" charset="0"/>
              </a:rPr>
              <a:t>المعلم القديم بحاجة إلى ن يعلمه بكل ما أستجد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في </a:t>
            </a:r>
            <a:r>
              <a:rPr lang="ar-EG" sz="2800" b="1" dirty="0">
                <a:solidFill>
                  <a:srgbClr val="000000"/>
                </a:solidFill>
                <a:latin typeface="Arial" pitchFamily="34" charset="0"/>
                <a:ea typeface="Calibri"/>
                <a:cs typeface="Arial" pitchFamily="34" charset="0"/>
              </a:rPr>
              <a:t>مجال عمله .</a:t>
            </a:r>
          </a:p>
          <a:p>
            <a:pPr algn="justLow" rtl="1" fontAlgn="auto">
              <a:lnSpc>
                <a:spcPct val="110000"/>
              </a:lnSpc>
              <a:spcBef>
                <a:spcPts val="0"/>
              </a:spcBef>
              <a:spcAft>
                <a:spcPts val="0"/>
              </a:spcAft>
            </a:pPr>
            <a:r>
              <a:rPr lang="ar-EG" sz="2800" b="1" dirty="0" smtClean="0">
                <a:solidFill>
                  <a:srgbClr val="000000"/>
                </a:solidFill>
                <a:latin typeface="Arial" pitchFamily="34" charset="0"/>
                <a:ea typeface="Calibri"/>
                <a:cs typeface="Arial" pitchFamily="34" charset="0"/>
              </a:rPr>
              <a:t>5- أن </a:t>
            </a:r>
            <a:r>
              <a:rPr lang="ar-EG" sz="2800" b="1" dirty="0">
                <a:solidFill>
                  <a:srgbClr val="000000"/>
                </a:solidFill>
                <a:latin typeface="Arial" pitchFamily="34" charset="0"/>
                <a:ea typeface="Calibri"/>
                <a:cs typeface="Arial" pitchFamily="34" charset="0"/>
              </a:rPr>
              <a:t>المعلم المنقول من مرحلة تعليمية إلى أخرى أم من تعليم عام إلى تعليم فني أو العكس بحاجة إلى من يعلمه بأهداف وخصائص تلك المرحلة .</a:t>
            </a:r>
          </a:p>
          <a:p>
            <a:pPr algn="justLow" rtl="1" fontAlgn="auto">
              <a:lnSpc>
                <a:spcPct val="110000"/>
              </a:lnSpc>
              <a:spcBef>
                <a:spcPts val="0"/>
              </a:spcBef>
              <a:spcAft>
                <a:spcPts val="0"/>
              </a:spcAft>
            </a:pPr>
            <a:r>
              <a:rPr lang="ar-EG" sz="2800" b="1" dirty="0" smtClean="0">
                <a:solidFill>
                  <a:srgbClr val="000000"/>
                </a:solidFill>
                <a:latin typeface="Arial" pitchFamily="34" charset="0"/>
                <a:ea typeface="Calibri"/>
                <a:cs typeface="Arial" pitchFamily="34" charset="0"/>
              </a:rPr>
              <a:t>6- نظراً </a:t>
            </a:r>
            <a:r>
              <a:rPr lang="ar-EG" sz="2800" b="1" dirty="0">
                <a:solidFill>
                  <a:srgbClr val="000000"/>
                </a:solidFill>
                <a:latin typeface="Arial" pitchFamily="34" charset="0"/>
                <a:ea typeface="Calibri"/>
                <a:cs typeface="Arial" pitchFamily="34" charset="0"/>
              </a:rPr>
              <a:t>لعدم اكتمال نصاب بعض المعلمين في المرحلة الابتدائية خاصة قد يسند إليهم تدريس مواد في غير تخصصهم ، فهم بحاجة إلى مشرف تربوي يعينهم على تدريس تلك المواد .</a:t>
            </a:r>
          </a:p>
          <a:p>
            <a:pPr algn="justLow" rtl="1" fontAlgn="auto">
              <a:lnSpc>
                <a:spcPct val="110000"/>
              </a:lnSpc>
              <a:spcBef>
                <a:spcPts val="0"/>
              </a:spcBef>
              <a:spcAft>
                <a:spcPts val="0"/>
              </a:spcAft>
            </a:pPr>
            <a:r>
              <a:rPr lang="ar-EG" sz="2800" b="1" dirty="0" smtClean="0">
                <a:solidFill>
                  <a:srgbClr val="000000"/>
                </a:solidFill>
                <a:latin typeface="Arial" pitchFamily="34" charset="0"/>
                <a:ea typeface="Calibri"/>
                <a:cs typeface="Arial" pitchFamily="34" charset="0"/>
              </a:rPr>
              <a:t>7- إن </a:t>
            </a:r>
            <a:r>
              <a:rPr lang="ar-EG" sz="2800" b="1" dirty="0">
                <a:solidFill>
                  <a:srgbClr val="000000"/>
                </a:solidFill>
                <a:latin typeface="Arial" pitchFamily="34" charset="0"/>
                <a:ea typeface="Calibri"/>
                <a:cs typeface="Arial" pitchFamily="34" charset="0"/>
              </a:rPr>
              <a:t>المعلم المتميز في مجال عمله بحاجة إلى من يشجعه وينقل خبراته وأفكاره من مدرسة إلى أخرى .</a:t>
            </a: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990200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142984"/>
            <a:ext cx="7815464" cy="474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8- إن </a:t>
            </a:r>
            <a:r>
              <a:rPr lang="ar-EG" sz="2800" b="1" dirty="0">
                <a:solidFill>
                  <a:srgbClr val="000000"/>
                </a:solidFill>
                <a:latin typeface="Arial" pitchFamily="34" charset="0"/>
                <a:ea typeface="Calibri"/>
                <a:cs typeface="Arial" pitchFamily="34" charset="0"/>
              </a:rPr>
              <a:t>كل عمل من الأعمال وخاصة الميدانية لابد له من مشرف </a:t>
            </a:r>
            <a:r>
              <a:rPr lang="ar-EG" sz="2800" b="1" dirty="0" smtClean="0">
                <a:solidFill>
                  <a:srgbClr val="000000"/>
                </a:solidFill>
                <a:latin typeface="Arial" pitchFamily="34" charset="0"/>
                <a:ea typeface="Calibri"/>
                <a:cs typeface="Arial" pitchFamily="34" charset="0"/>
              </a:rPr>
              <a:t>   أو </a:t>
            </a:r>
            <a:r>
              <a:rPr lang="ar-EG" sz="2800" b="1" dirty="0">
                <a:solidFill>
                  <a:srgbClr val="000000"/>
                </a:solidFill>
                <a:latin typeface="Arial" pitchFamily="34" charset="0"/>
                <a:ea typeface="Calibri"/>
                <a:cs typeface="Arial" pitchFamily="34" charset="0"/>
              </a:rPr>
              <a:t>أكثر فمن الأولى أن يكون لمهنة التعليم مشرف تربوي .</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9- أن </a:t>
            </a:r>
            <a:r>
              <a:rPr lang="ar-EG" sz="2800" b="1" dirty="0">
                <a:solidFill>
                  <a:srgbClr val="000000"/>
                </a:solidFill>
                <a:latin typeface="Arial" pitchFamily="34" charset="0"/>
                <a:ea typeface="Calibri"/>
                <a:cs typeface="Arial" pitchFamily="34" charset="0"/>
              </a:rPr>
              <a:t>المعلمين بحاجة مستمرة للتدريب فلا بد من وجود مشرف تربوي يحدد احتياجاتهم ويقوم بتدريبهم .</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10- إن </a:t>
            </a:r>
            <a:r>
              <a:rPr lang="ar-EG" sz="2800" b="1" dirty="0">
                <a:solidFill>
                  <a:srgbClr val="000000"/>
                </a:solidFill>
                <a:latin typeface="Arial" pitchFamily="34" charset="0"/>
                <a:ea typeface="Calibri"/>
                <a:cs typeface="Arial" pitchFamily="34" charset="0"/>
              </a:rPr>
              <a:t>كثرة الأعباء على المعلمين من ارتفاع أنصبتهم وزيادة عدد الطلاب وكثرة المواد والأنشطة تتطلب وجود مشرف تربوي يساعدهم على تغلب هذه الأعباء .</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يعتبر المشرف التربوي حلقة الوصل بين الميدان والجهاز الإداري سواء في إدارة التعليم أو في الوزارة</a:t>
            </a:r>
          </a:p>
        </p:txBody>
      </p:sp>
    </p:spTree>
    <p:extLst>
      <p:ext uri="{BB962C8B-B14F-4D97-AF65-F5344CB8AC3E}">
        <p14:creationId xmlns="" xmlns:p14="http://schemas.microsoft.com/office/powerpoint/2010/main" val="2657775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760" y="2037320"/>
            <a:ext cx="6731576" cy="2831840"/>
          </a:xfrm>
          <a:prstGeom prst="roundRect">
            <a:avLst/>
          </a:prstGeom>
          <a:gradFill flip="none" rotWithShape="1">
            <a:gsLst>
              <a:gs pos="20000">
                <a:schemeClr val="bg1"/>
              </a:gs>
              <a:gs pos="0">
                <a:schemeClr val="accent4">
                  <a:shade val="51000"/>
                  <a:satMod val="130000"/>
                </a:schemeClr>
              </a:gs>
              <a:gs pos="49000">
                <a:schemeClr val="accent4">
                  <a:shade val="93000"/>
                  <a:satMod val="130000"/>
                </a:schemeClr>
              </a:gs>
              <a:gs pos="65000">
                <a:schemeClr val="accent4">
                  <a:shade val="94000"/>
                  <a:satMod val="135000"/>
                </a:schemeClr>
              </a:gs>
            </a:gsLst>
            <a:lin ang="16200000" scaled="1"/>
            <a:tileRect/>
          </a:gra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1500" b="1" kern="0" dirty="0" smtClean="0">
                <a:blipFill>
                  <a:blip r:embed="rId3"/>
                  <a:tile tx="0" ty="0" sx="100000" sy="100000" flip="none" algn="tl"/>
                </a:blipFill>
                <a:latin typeface="Andalus" pitchFamily="18" charset="-78"/>
                <a:cs typeface="Andalus" pitchFamily="18" charset="-78"/>
              </a:rPr>
              <a:t>تمـرين</a:t>
            </a:r>
            <a:endParaRPr kumimoji="0" lang="en-US" sz="11500" b="1" i="0" u="none" strike="noStrike" kern="0" cap="none" spc="0" normalizeH="0" baseline="0" noProof="0" dirty="0" smtClean="0">
              <a:ln>
                <a:noFill/>
              </a:ln>
              <a:blipFill>
                <a:blip r:embed="rId3"/>
                <a:tile tx="0" ty="0" sx="100000" sy="100000" flip="none" algn="tl"/>
              </a:blipFill>
              <a:effectLst/>
              <a:uLnTx/>
              <a:uFillTx/>
              <a:latin typeface="Andalus" pitchFamily="18" charset="-78"/>
              <a:cs typeface="Andalus" pitchFamily="18" charset="-78"/>
            </a:endParaRPr>
          </a:p>
        </p:txBody>
      </p:sp>
    </p:spTree>
    <p:extLst>
      <p:ext uri="{BB962C8B-B14F-4D97-AF65-F5344CB8AC3E}">
        <p14:creationId xmlns="" xmlns:p14="http://schemas.microsoft.com/office/powerpoint/2010/main" val="3091125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65463" y="2123153"/>
            <a:ext cx="6247224" cy="2308324"/>
          </a:xfrm>
          <a:prstGeom prst="rect">
            <a:avLst/>
          </a:prstGeom>
          <a:noFill/>
        </p:spPr>
        <p:txBody>
          <a:bodyPr wrap="none" lIns="91440" tIns="45720" rIns="91440" bIns="45720">
            <a:spAutoFit/>
          </a:bodyPr>
          <a:lstStyle/>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اليوم التدريبى الأول </a:t>
            </a:r>
          </a:p>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الجلسة الثانيه</a:t>
            </a:r>
            <a:endParaRPr lang="en-US" sz="7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endParaRPr>
          </a:p>
        </p:txBody>
      </p:sp>
    </p:spTree>
    <p:extLst>
      <p:ext uri="{BB962C8B-B14F-4D97-AF65-F5344CB8AC3E}">
        <p14:creationId xmlns="" xmlns:p14="http://schemas.microsoft.com/office/powerpoint/2010/main" val="3544351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blackWhite">
          <a:xfrm>
            <a:off x="5367007" y="1048968"/>
            <a:ext cx="2774950" cy="579438"/>
          </a:xfrm>
          <a:prstGeom prst="rect">
            <a:avLst/>
          </a:prstGeom>
          <a:ln w="12700" algn="ctr">
            <a:noFill/>
            <a:miter lim="800000"/>
            <a:headEnd/>
            <a:tailEnd/>
          </a:ln>
          <a:effectLst>
            <a:prstShdw prst="shdw17" dist="17961" dir="2700000">
              <a:srgbClr val="FFFFFF">
                <a:gamma/>
                <a:shade val="60000"/>
                <a:invGamma/>
              </a:srgbClr>
            </a:prstShdw>
          </a:effectLst>
        </p:spPr>
        <p:style>
          <a:lnRef idx="0">
            <a:scrgbClr r="0" g="0" b="0"/>
          </a:lnRef>
          <a:fillRef idx="1002">
            <a:schemeClr val="lt2"/>
          </a:fillRef>
          <a:effectRef idx="0">
            <a:scrgbClr r="0" g="0" b="0"/>
          </a:effectRef>
          <a:fontRef idx="major"/>
        </p:style>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smtClean="0">
                <a:ln>
                  <a:noFill/>
                </a:ln>
                <a:solidFill>
                  <a:schemeClr val="tx1">
                    <a:lumMod val="75000"/>
                  </a:schemeClr>
                </a:solidFill>
                <a:effectLst>
                  <a:outerShdw blurRad="38100" dist="38100" dir="2700000" algn="tl">
                    <a:srgbClr val="C0C0C0"/>
                  </a:outerShdw>
                </a:effectLst>
                <a:uLnTx/>
                <a:uFillTx/>
                <a:latin typeface="Calibri"/>
                <a:ea typeface="+mn-ea"/>
                <a:cs typeface="Arial"/>
              </a:rPr>
              <a:t>المحتويات</a:t>
            </a:r>
            <a:endParaRPr kumimoji="0" lang="en-US" sz="3200" b="1" i="0" u="none" strike="noStrike" kern="1200" cap="none" spc="0" normalizeH="0" baseline="0" noProof="0" dirty="0">
              <a:ln>
                <a:noFill/>
              </a:ln>
              <a:solidFill>
                <a:schemeClr val="tx1">
                  <a:lumMod val="75000"/>
                </a:schemeClr>
              </a:solidFill>
              <a:effectLst>
                <a:outerShdw blurRad="38100" dist="38100" dir="2700000" algn="tl">
                  <a:srgbClr val="C0C0C0"/>
                </a:outerShdw>
              </a:effectLst>
              <a:uLnTx/>
              <a:uFillTx/>
              <a:latin typeface="Calibri"/>
              <a:ea typeface="+mn-ea"/>
            </a:endParaRPr>
          </a:p>
        </p:txBody>
      </p:sp>
      <p:pic>
        <p:nvPicPr>
          <p:cNvPr id="13" name="Picture 12" descr="0016411"/>
          <p:cNvPicPr>
            <a:picLocks noChangeAspect="1" noChangeArrowheads="1"/>
          </p:cNvPicPr>
          <p:nvPr/>
        </p:nvPicPr>
        <p:blipFill>
          <a:blip r:embed="rId2" cstate="print"/>
          <a:stretch>
            <a:fillRect/>
          </a:stretch>
        </p:blipFill>
        <p:spPr bwMode="auto">
          <a:xfrm rot="20119134">
            <a:off x="458219" y="1691932"/>
            <a:ext cx="2376488" cy="1598188"/>
          </a:xfrm>
          <a:prstGeom prst="rect">
            <a:avLst/>
          </a:prstGeom>
          <a:noFill/>
        </p:spPr>
      </p:pic>
      <p:sp>
        <p:nvSpPr>
          <p:cNvPr id="15" name="Rectangle 14"/>
          <p:cNvSpPr/>
          <p:nvPr/>
        </p:nvSpPr>
        <p:spPr>
          <a:xfrm>
            <a:off x="1763688" y="1785926"/>
            <a:ext cx="6050096" cy="38964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واجبات </a:t>
            </a:r>
            <a:r>
              <a:rPr lang="ar-EG" sz="3200" b="1" dirty="0">
                <a:solidFill>
                  <a:srgbClr val="000000"/>
                </a:solidFill>
                <a:latin typeface="Calibri"/>
                <a:ea typeface="Calibri"/>
                <a:cs typeface="Simplified Arabic"/>
              </a:rPr>
              <a:t>المشرف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مجالات </a:t>
            </a:r>
            <a:r>
              <a:rPr lang="ar-EG" sz="3200" b="1" dirty="0">
                <a:solidFill>
                  <a:srgbClr val="000000"/>
                </a:solidFill>
                <a:latin typeface="Calibri"/>
                <a:ea typeface="Calibri"/>
                <a:cs typeface="Simplified Arabic"/>
              </a:rPr>
              <a:t>الاشراف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اسس </a:t>
            </a:r>
            <a:r>
              <a:rPr lang="ar-EG" sz="3200" b="1" dirty="0">
                <a:solidFill>
                  <a:srgbClr val="000000"/>
                </a:solidFill>
                <a:latin typeface="Calibri"/>
                <a:ea typeface="Calibri"/>
                <a:cs typeface="Simplified Arabic"/>
              </a:rPr>
              <a:t>الاشراف التربوى .</a:t>
            </a: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الاشراف </a:t>
            </a:r>
            <a:r>
              <a:rPr lang="ar-EG" sz="3200" b="1" dirty="0">
                <a:solidFill>
                  <a:srgbClr val="000000"/>
                </a:solidFill>
                <a:latin typeface="Calibri"/>
                <a:ea typeface="Calibri"/>
                <a:cs typeface="Simplified Arabic"/>
              </a:rPr>
              <a:t>التربوى بين الواقع </a:t>
            </a:r>
            <a:r>
              <a:rPr lang="ar-EG" sz="3200" b="1" dirty="0" smtClean="0">
                <a:solidFill>
                  <a:srgbClr val="000000"/>
                </a:solidFill>
                <a:latin typeface="Calibri"/>
                <a:ea typeface="Calibri"/>
                <a:cs typeface="Simplified Arabic"/>
              </a:rPr>
              <a:t>والمأمول.</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النهوض </a:t>
            </a:r>
            <a:r>
              <a:rPr lang="ar-EG" sz="3200" b="1" dirty="0">
                <a:solidFill>
                  <a:srgbClr val="000000"/>
                </a:solidFill>
                <a:latin typeface="Calibri"/>
                <a:ea typeface="Calibri"/>
                <a:cs typeface="Simplified Arabic"/>
              </a:rPr>
              <a:t>بالاشراف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فيديو .</a:t>
            </a:r>
            <a:endParaRPr lang="ar-EG" sz="3200" b="1" dirty="0">
              <a:solidFill>
                <a:srgbClr val="000000"/>
              </a:solidFill>
              <a:latin typeface="Calibri"/>
              <a:ea typeface="Calibri"/>
              <a:cs typeface="Simplified Arabic"/>
            </a:endParaRPr>
          </a:p>
        </p:txBody>
      </p:sp>
    </p:spTree>
    <p:extLst>
      <p:ext uri="{BB962C8B-B14F-4D97-AF65-F5344CB8AC3E}">
        <p14:creationId xmlns="" xmlns:p14="http://schemas.microsoft.com/office/powerpoint/2010/main" val="415635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259632788"/>
              </p:ext>
            </p:extLst>
          </p:nvPr>
        </p:nvGraphicFramePr>
        <p:xfrm>
          <a:off x="107504" y="1589723"/>
          <a:ext cx="7920880" cy="4650119"/>
        </p:xfrm>
        <a:graphic>
          <a:graphicData uri="http://schemas.openxmlformats.org/drawingml/2006/table">
            <a:tbl>
              <a:tblPr rtl="1" firstRow="1" firstCol="1" lastRow="1" lastCol="1" bandRow="1" bandCol="1">
                <a:tableStyleId>{5C22544A-7EE6-4342-B048-85BDC9FD1C3A}</a:tableStyleId>
              </a:tblPr>
              <a:tblGrid>
                <a:gridCol w="4026732"/>
                <a:gridCol w="1398574"/>
                <a:gridCol w="1535052"/>
                <a:gridCol w="960522"/>
              </a:tblGrid>
              <a:tr h="407814">
                <a:tc>
                  <a:txBody>
                    <a:bodyPr/>
                    <a:lstStyle/>
                    <a:p>
                      <a:pPr marL="0" marR="0" algn="ctr" rtl="1">
                        <a:lnSpc>
                          <a:spcPct val="150000"/>
                        </a:lnSpc>
                        <a:spcBef>
                          <a:spcPts val="0"/>
                        </a:spcBef>
                        <a:spcAft>
                          <a:spcPts val="0"/>
                        </a:spcAft>
                      </a:pPr>
                      <a:r>
                        <a:rPr lang="ar-EG" sz="2000" b="1" dirty="0" smtClean="0">
                          <a:solidFill>
                            <a:schemeClr val="tx1"/>
                          </a:solidFill>
                          <a:effectLst/>
                          <a:latin typeface="Arial" pitchFamily="34" charset="0"/>
                          <a:cs typeface="Arial" pitchFamily="34" charset="0"/>
                        </a:rPr>
                        <a:t>الموضوع/ النشاط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أساليب التدريب</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الوسائل التدريية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rtl="1">
                        <a:lnSpc>
                          <a:spcPct val="150000"/>
                        </a:lnSpc>
                        <a:spcBef>
                          <a:spcPts val="0"/>
                        </a:spcBef>
                        <a:spcAft>
                          <a:spcPts val="0"/>
                        </a:spcAft>
                      </a:pPr>
                      <a:r>
                        <a:rPr lang="ar-EG" sz="2000" b="1" dirty="0" smtClean="0">
                          <a:solidFill>
                            <a:schemeClr val="tx1"/>
                          </a:solidFill>
                          <a:effectLst/>
                          <a:latin typeface="Arial" pitchFamily="34" charset="0"/>
                          <a:cs typeface="Arial" pitchFamily="34" charset="0"/>
                        </a:rPr>
                        <a:t>المدة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r>
              <a:tr h="3735719">
                <a:tc>
                  <a:txBody>
                    <a:bodyPr/>
                    <a:lstStyle/>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ea typeface="Times New Roman"/>
                          <a:cs typeface="Arial" pitchFamily="34" charset="0"/>
                        </a:rPr>
                        <a:t>واجبات المشرف التربوى</a:t>
                      </a:r>
                      <a:endParaRPr lang="en-US" sz="2000" b="1" dirty="0">
                        <a:solidFill>
                          <a:schemeClr val="tx1"/>
                        </a:solidFill>
                        <a:effectLst/>
                        <a:latin typeface="Arial" pitchFamily="34" charset="0"/>
                        <a:ea typeface="Times New Roman"/>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ea typeface="Times New Roman"/>
                          <a:cs typeface="Arial" pitchFamily="34" charset="0"/>
                        </a:rPr>
                        <a:t>مجالات الاشراف التربوى</a:t>
                      </a:r>
                      <a:endParaRPr lang="en-US" sz="2000" b="1" dirty="0">
                        <a:solidFill>
                          <a:schemeClr val="tx1"/>
                        </a:solidFill>
                        <a:effectLst/>
                        <a:latin typeface="Arial" pitchFamily="34" charset="0"/>
                        <a:ea typeface="Times New Roman"/>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ea typeface="Times New Roman"/>
                          <a:cs typeface="Arial" pitchFamily="34" charset="0"/>
                        </a:rPr>
                        <a:t>اسس الاشراف التربوى </a:t>
                      </a:r>
                      <a:endParaRPr lang="en-US" sz="2000" b="1" dirty="0">
                        <a:solidFill>
                          <a:schemeClr val="tx1"/>
                        </a:solidFill>
                        <a:effectLst/>
                        <a:latin typeface="Arial" pitchFamily="34" charset="0"/>
                        <a:ea typeface="Times New Roman"/>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ea typeface="Times New Roman"/>
                          <a:cs typeface="Arial" pitchFamily="34" charset="0"/>
                        </a:rPr>
                        <a:t>الاشراف التربوى بين الواقع والمأمول</a:t>
                      </a:r>
                      <a:endParaRPr lang="en-US" sz="2000" b="1" dirty="0">
                        <a:solidFill>
                          <a:schemeClr val="tx1"/>
                        </a:solidFill>
                        <a:effectLst/>
                        <a:latin typeface="Arial" pitchFamily="34" charset="0"/>
                        <a:ea typeface="Times New Roman"/>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ea typeface="Times New Roman"/>
                          <a:cs typeface="Arial" pitchFamily="34" charset="0"/>
                        </a:rPr>
                        <a:t>النهوض بالاشراف التربوى</a:t>
                      </a:r>
                      <a:endParaRPr lang="en-US" sz="2000" b="1" dirty="0">
                        <a:solidFill>
                          <a:schemeClr val="tx1"/>
                        </a:solidFill>
                        <a:effectLst/>
                        <a:latin typeface="Arial" pitchFamily="34" charset="0"/>
                        <a:ea typeface="Times New Roman"/>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ea typeface="Times New Roman"/>
                          <a:cs typeface="Arial" pitchFamily="34" charset="0"/>
                        </a:rPr>
                        <a:t>تمرين</a:t>
                      </a:r>
                      <a:endParaRPr lang="en-US" sz="2000" b="1" dirty="0">
                        <a:solidFill>
                          <a:schemeClr val="tx1"/>
                        </a:solidFill>
                        <a:effectLst/>
                        <a:latin typeface="Arial" pitchFamily="34" charset="0"/>
                        <a:ea typeface="Times New Roman"/>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ea typeface="Times New Roman"/>
                          <a:cs typeface="Arial" pitchFamily="34" charset="0"/>
                        </a:rPr>
                        <a:t>فيديو تدريبى</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 </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المحاضرة</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المناقشة</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عصف ذهني</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 </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فيديو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 </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عرض شرائح </a:t>
                      </a:r>
                      <a:r>
                        <a:rPr lang="en-US" sz="2000" b="1" dirty="0">
                          <a:solidFill>
                            <a:schemeClr val="tx1"/>
                          </a:solidFill>
                          <a:effectLst/>
                          <a:latin typeface="Arial" pitchFamily="34" charset="0"/>
                          <a:ea typeface="Times New Roman"/>
                          <a:cs typeface="Arial" pitchFamily="34" charset="0"/>
                        </a:rPr>
                        <a:t>P.P</a:t>
                      </a: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السبورة </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الداتاشو</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20 دقيقة</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20 دقائق</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20 دقيقة</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20 دقيقة</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20 دقيقة</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ea typeface="Times New Roman"/>
                          <a:cs typeface="Arial" pitchFamily="34" charset="0"/>
                        </a:rPr>
                        <a:t>10 دقيقة</a:t>
                      </a:r>
                      <a:endParaRPr lang="en-US" sz="2000" b="1" dirty="0">
                        <a:solidFill>
                          <a:schemeClr val="tx1"/>
                        </a:solidFill>
                        <a:effectLst/>
                        <a:latin typeface="Arial" pitchFamily="34" charset="0"/>
                        <a:ea typeface="Times New Roman"/>
                        <a:cs typeface="Arial" pitchFamily="34" charset="0"/>
                      </a:endParaRPr>
                    </a:p>
                    <a:p>
                      <a:pPr marL="0" marR="0" algn="ctr" rtl="1">
                        <a:lnSpc>
                          <a:spcPct val="150000"/>
                        </a:lnSpc>
                        <a:spcBef>
                          <a:spcPts val="600"/>
                        </a:spcBef>
                        <a:spcAft>
                          <a:spcPts val="0"/>
                        </a:spcAft>
                      </a:pPr>
                      <a:r>
                        <a:rPr lang="ar-EG" sz="1800" b="1" dirty="0">
                          <a:solidFill>
                            <a:schemeClr val="tx1"/>
                          </a:solidFill>
                          <a:effectLst/>
                          <a:latin typeface="Arial" pitchFamily="34" charset="0"/>
                          <a:ea typeface="Times New Roman"/>
                          <a:cs typeface="Arial" pitchFamily="34" charset="0"/>
                        </a:rPr>
                        <a:t>10 </a:t>
                      </a:r>
                      <a:r>
                        <a:rPr lang="ar-EG" sz="1800" b="1" dirty="0" smtClean="0">
                          <a:solidFill>
                            <a:schemeClr val="tx1"/>
                          </a:solidFill>
                          <a:effectLst/>
                          <a:latin typeface="Arial" pitchFamily="34" charset="0"/>
                          <a:ea typeface="Times New Roman"/>
                          <a:cs typeface="Arial" pitchFamily="34" charset="0"/>
                        </a:rPr>
                        <a:t>دقيقة</a:t>
                      </a:r>
                      <a:r>
                        <a:rPr lang="ar-EG" sz="1800" b="1" dirty="0">
                          <a:solidFill>
                            <a:schemeClr val="tx1"/>
                          </a:solidFill>
                          <a:effectLst/>
                          <a:latin typeface="Arial" pitchFamily="34" charset="0"/>
                          <a:ea typeface="Times New Roman"/>
                          <a:cs typeface="Arial" pitchFamily="34" charset="0"/>
                        </a:rPr>
                        <a:t> </a:t>
                      </a:r>
                      <a:endParaRPr lang="en-US" sz="18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07814">
                <a:tc gridSpan="2">
                  <a:txBody>
                    <a:bodyPr/>
                    <a:lstStyle/>
                    <a:p>
                      <a:pPr marL="0" marR="0" algn="r" rtl="1">
                        <a:spcBef>
                          <a:spcPts val="0"/>
                        </a:spcBef>
                        <a:spcAft>
                          <a:spcPts val="0"/>
                        </a:spcAft>
                      </a:pPr>
                      <a:r>
                        <a:rPr lang="en-US"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ea typeface="Times New Roman"/>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1800" b="1" dirty="0">
                          <a:solidFill>
                            <a:schemeClr val="tx1"/>
                          </a:solidFill>
                          <a:effectLst/>
                          <a:latin typeface="Arial" pitchFamily="34" charset="0"/>
                          <a:cs typeface="Arial" pitchFamily="34" charset="0"/>
                        </a:rPr>
                        <a:t>120دقيقة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84049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357298"/>
            <a:ext cx="7815464" cy="422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 الإحاطة </a:t>
            </a:r>
            <a:r>
              <a:rPr lang="ar-EG" sz="2800" b="1" dirty="0">
                <a:solidFill>
                  <a:srgbClr val="000000"/>
                </a:solidFill>
                <a:latin typeface="Arial" pitchFamily="34" charset="0"/>
                <a:ea typeface="Calibri"/>
                <a:cs typeface="Arial" pitchFamily="34" charset="0"/>
              </a:rPr>
              <a:t>التامة بالمناهج المدرسية ، كي يتمكن من التعرف </a:t>
            </a:r>
            <a:r>
              <a:rPr lang="ar-EG" sz="2800" b="1" dirty="0" smtClean="0">
                <a:solidFill>
                  <a:srgbClr val="000000"/>
                </a:solidFill>
                <a:latin typeface="Arial" pitchFamily="34" charset="0"/>
                <a:ea typeface="Calibri"/>
                <a:cs typeface="Arial" pitchFamily="34" charset="0"/>
              </a:rPr>
              <a:t>   على </a:t>
            </a:r>
            <a:r>
              <a:rPr lang="ar-EG" sz="2800" b="1" dirty="0">
                <a:solidFill>
                  <a:srgbClr val="000000"/>
                </a:solidFill>
                <a:latin typeface="Arial" pitchFamily="34" charset="0"/>
                <a:ea typeface="Calibri"/>
                <a:cs typeface="Arial" pitchFamily="34" charset="0"/>
              </a:rPr>
              <a:t>سير العملية التعليمية ، والمستوى الذي وصل إليه التلاميذ ، ومدى إحاطة المعلم بالمادة التي يدرسها </a:t>
            </a:r>
            <a:r>
              <a:rPr lang="ar-EG" sz="2800" b="1" dirty="0" smtClean="0">
                <a:solidFill>
                  <a:srgbClr val="000000"/>
                </a:solidFill>
                <a:latin typeface="Arial" pitchFamily="34" charset="0"/>
                <a:ea typeface="Calibri"/>
                <a:cs typeface="Arial" pitchFamily="34" charset="0"/>
              </a:rPr>
              <a:t>.</a:t>
            </a:r>
            <a:endParaRPr lang="ar-EG" sz="2800" b="1" dirty="0">
              <a:solidFill>
                <a:srgbClr val="000000"/>
              </a:solidFill>
              <a:latin typeface="Arial" pitchFamily="34" charset="0"/>
              <a:ea typeface="Calibri"/>
              <a:cs typeface="Arial" pitchFamily="34" charset="0"/>
            </a:endParaRP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2- التتبع </a:t>
            </a:r>
            <a:r>
              <a:rPr lang="ar-EG" sz="2800" b="1" dirty="0">
                <a:solidFill>
                  <a:srgbClr val="000000"/>
                </a:solidFill>
                <a:latin typeface="Arial" pitchFamily="34" charset="0"/>
                <a:ea typeface="Calibri"/>
                <a:cs typeface="Arial" pitchFamily="34" charset="0"/>
              </a:rPr>
              <a:t>والدراسة التي تمكنه من التعرف على آخر التطورات </a:t>
            </a:r>
            <a:r>
              <a:rPr lang="ar-EG" sz="2800" b="1" dirty="0" smtClean="0">
                <a:solidFill>
                  <a:srgbClr val="000000"/>
                </a:solidFill>
                <a:latin typeface="Arial" pitchFamily="34" charset="0"/>
                <a:ea typeface="Calibri"/>
                <a:cs typeface="Arial" pitchFamily="34" charset="0"/>
              </a:rPr>
              <a:t>   في </a:t>
            </a:r>
            <a:r>
              <a:rPr lang="ar-EG" sz="2800" b="1" dirty="0">
                <a:solidFill>
                  <a:srgbClr val="000000"/>
                </a:solidFill>
                <a:latin typeface="Arial" pitchFamily="34" charset="0"/>
                <a:ea typeface="Calibri"/>
                <a:cs typeface="Arial" pitchFamily="34" charset="0"/>
              </a:rPr>
              <a:t>الأساليب التربوية والتعليمية ، بغية إيصالها بدوره إلى المعلمين للاستفادة منها </a:t>
            </a:r>
            <a:r>
              <a:rPr lang="ar-EG" sz="2800" b="1" dirty="0" smtClean="0">
                <a:solidFill>
                  <a:srgbClr val="000000"/>
                </a:solidFill>
                <a:latin typeface="Arial" pitchFamily="34" charset="0"/>
                <a:ea typeface="Calibri"/>
                <a:cs typeface="Arial" pitchFamily="34" charset="0"/>
              </a:rPr>
              <a:t>.</a:t>
            </a:r>
            <a:endParaRPr lang="ar-EG" sz="2800" b="1" dirty="0">
              <a:solidFill>
                <a:srgbClr val="000000"/>
              </a:solidFill>
              <a:latin typeface="Arial" pitchFamily="34" charset="0"/>
              <a:ea typeface="Calibri"/>
              <a:cs typeface="Arial" pitchFamily="34" charset="0"/>
            </a:endParaRP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3- الزيارات </a:t>
            </a:r>
            <a:r>
              <a:rPr lang="ar-EG" sz="2800" b="1" dirty="0">
                <a:solidFill>
                  <a:srgbClr val="000000"/>
                </a:solidFill>
                <a:latin typeface="Arial" pitchFamily="34" charset="0"/>
                <a:ea typeface="Calibri"/>
                <a:cs typeface="Arial" pitchFamily="34" charset="0"/>
              </a:rPr>
              <a:t>المتكررة للمدارس ، وفي بداية السنة الدراسية بصورة خاصة أمر ضروري لكي يكون المشرف </a:t>
            </a:r>
            <a:r>
              <a:rPr lang="ar-EG" sz="2800" b="1" dirty="0" smtClean="0">
                <a:solidFill>
                  <a:srgbClr val="000000"/>
                </a:solidFill>
                <a:latin typeface="Arial" pitchFamily="34" charset="0"/>
                <a:ea typeface="Calibri"/>
                <a:cs typeface="Arial" pitchFamily="34" charset="0"/>
              </a:rPr>
              <a:t>التربوي .</a:t>
            </a:r>
            <a:endParaRPr lang="ar-EG" sz="2800" b="1" dirty="0">
              <a:solidFill>
                <a:srgbClr val="000000"/>
              </a:solidFill>
              <a:latin typeface="Arial" pitchFamily="34" charset="0"/>
              <a:ea typeface="Calibri"/>
              <a:cs typeface="Arial" pitchFamily="34" charset="0"/>
            </a:endParaRP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أولاً: واجبات المشرف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
        <p:nvSpPr>
          <p:cNvPr id="6" name="Left Arrow 5"/>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15917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39681" y="34988"/>
            <a:ext cx="4820551" cy="1107996"/>
          </a:xfrm>
          <a:prstGeom prst="rect">
            <a:avLst/>
          </a:prstGeom>
          <a:noFill/>
        </p:spPr>
        <p:txBody>
          <a:bodyPr wrap="none" lIns="91440" tIns="45720" rIns="91440" bIns="45720">
            <a:spAutoFit/>
          </a:bodyPr>
          <a:lstStyle/>
          <a:p>
            <a:pPr algn="ctr" fontAlgn="auto">
              <a:spcBef>
                <a:spcPts val="0"/>
              </a:spcBef>
              <a:spcAft>
                <a:spcPts val="0"/>
              </a:spcAft>
            </a:pPr>
            <a:r>
              <a:rPr lang="ar-EG" sz="6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ما هى توقعاتكم ؟</a:t>
            </a:r>
            <a:endParaRPr lang="en-US" sz="6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Tree>
    <p:extLst>
      <p:ext uri="{BB962C8B-B14F-4D97-AF65-F5344CB8AC3E}">
        <p14:creationId xmlns="" xmlns:p14="http://schemas.microsoft.com/office/powerpoint/2010/main" val="3086307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85860"/>
            <a:ext cx="781546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4- مسك </a:t>
            </a:r>
            <a:r>
              <a:rPr lang="ar-EG" sz="2800" b="1" dirty="0">
                <a:solidFill>
                  <a:srgbClr val="000000"/>
                </a:solidFill>
                <a:latin typeface="Arial" pitchFamily="34" charset="0"/>
                <a:ea typeface="Calibri"/>
                <a:cs typeface="Arial" pitchFamily="34" charset="0"/>
              </a:rPr>
              <a:t>سجل خاص بالمعلمين المسؤول عنهم ، وتدوين كافة المعلومات المتعلقة بهم ، والملاحظات التي تخصهم . ويستطيع المشرف التربوي بواسطة هذا السجل التعرف على المعلمين من جميع النواحي ، مما يسهل عليه مهمته . </a:t>
            </a:r>
          </a:p>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5- تنظيم </a:t>
            </a:r>
            <a:r>
              <a:rPr lang="ar-EG" sz="2800" b="1" dirty="0">
                <a:solidFill>
                  <a:srgbClr val="000000"/>
                </a:solidFill>
                <a:latin typeface="Arial" pitchFamily="34" charset="0"/>
                <a:ea typeface="Calibri"/>
                <a:cs typeface="Arial" pitchFamily="34" charset="0"/>
              </a:rPr>
              <a:t>جدول بأساليب اختبار التلاميذ ، يتمكن بواسطته حين زيارته للصفوف من التوصل إلى أفضل النتائج وأدقها </a:t>
            </a:r>
            <a:r>
              <a:rPr lang="ar-EG" sz="2800" b="1" dirty="0" smtClean="0">
                <a:solidFill>
                  <a:srgbClr val="000000"/>
                </a:solidFill>
                <a:latin typeface="Arial" pitchFamily="34" charset="0"/>
                <a:ea typeface="Calibri"/>
                <a:cs typeface="Arial" pitchFamily="34" charset="0"/>
              </a:rPr>
              <a:t>.</a:t>
            </a: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097065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6- رسم </a:t>
            </a:r>
            <a:r>
              <a:rPr lang="ar-EG" sz="2800" b="1" dirty="0">
                <a:solidFill>
                  <a:srgbClr val="000000"/>
                </a:solidFill>
                <a:latin typeface="Arial" pitchFamily="34" charset="0"/>
                <a:ea typeface="Calibri"/>
                <a:cs typeface="Arial" pitchFamily="34" charset="0"/>
              </a:rPr>
              <a:t>صورة واضحة ودقيقة للمعلم حين زيارته ، من حيث هندامه ، ومظهره الخارجي ، وشخصيته ، وضبطه للصف ، وأسلوب هذا الضبط ، ومادته ، وطريقة تدريسه ، وأسلوبه في المناقشة ، ومدى تأثر التلاميذ به وتأثره بهم ، ومدى اهتمامه بالفروق الفردية للتلاميذ . </a:t>
            </a:r>
          </a:p>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7- الإطلاع </a:t>
            </a:r>
            <a:r>
              <a:rPr lang="ar-EG" sz="2800" b="1" dirty="0">
                <a:solidFill>
                  <a:srgbClr val="000000"/>
                </a:solidFill>
                <a:latin typeface="Arial" pitchFamily="34" charset="0"/>
                <a:ea typeface="Calibri"/>
                <a:cs typeface="Arial" pitchFamily="34" charset="0"/>
              </a:rPr>
              <a:t>على دفاتر التلاميذ وواجباتهم ، والتعرف على مدى اهتمام المعلم بتصحيحها ، وتناسبها مع مستواهم ووقتهم . </a:t>
            </a: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809013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071546"/>
            <a:ext cx="781546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8 ـ الاجتماع بالمعلم بعد انتهاء الدرس بصورة منفردة ، ومناقشة الجوانب الإيجابية والسلبية شرط أن يكون نقد الجوانب السلبية نقداً بناءاً ، بعيداً عن روح التسلط والتحكم ، لأن هذا الأسلوب يشجع المعلم ، ويدفعه إلى ملاقاة النواقص والأخطاء </a:t>
            </a:r>
            <a:r>
              <a:rPr lang="ar-EG" sz="2800" b="1" dirty="0" smtClean="0">
                <a:solidFill>
                  <a:srgbClr val="000000"/>
                </a:solidFill>
                <a:latin typeface="Arial" pitchFamily="34" charset="0"/>
                <a:ea typeface="Calibri"/>
                <a:cs typeface="Arial" pitchFamily="34" charset="0"/>
              </a:rPr>
              <a:t>.</a:t>
            </a:r>
            <a:endParaRPr lang="ar-EG" sz="2800" b="1" dirty="0">
              <a:solidFill>
                <a:srgbClr val="000000"/>
              </a:solidFill>
              <a:latin typeface="Arial" pitchFamily="34" charset="0"/>
              <a:ea typeface="Calibri"/>
              <a:cs typeface="Arial" pitchFamily="34" charset="0"/>
            </a:endParaRPr>
          </a:p>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9 ـ عقد اجتماع للهيئة التعليمية بعد انتهائه من زيارة كافة المعلمين لعرض ومناقشة الجوانب السلبية والإيجابية التي وجدها خلال زيارته للمدرسة ، ووضع الحلول الصائبة للمشاكل والأخطاء ، وتقديم خلاصة خبرته وتجاربه التي حصل عليها خلال عمله ، وما وجده من أساليب مفيدة ، ونماذج المشاكل التي حصلت في المدارس الأخرى ، وكيف أمكن التغلب على تلك المشاكل ، بغية إفادة المعلمين منها .</a:t>
            </a: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969739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142984"/>
            <a:ext cx="7815464" cy="474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10- الإطلاع </a:t>
            </a:r>
            <a:r>
              <a:rPr lang="ar-EG" sz="2800" b="1" dirty="0">
                <a:solidFill>
                  <a:srgbClr val="000000"/>
                </a:solidFill>
                <a:latin typeface="Arial" pitchFamily="34" charset="0"/>
                <a:ea typeface="Calibri"/>
                <a:cs typeface="Arial" pitchFamily="34" charset="0"/>
              </a:rPr>
              <a:t>على النشاط المدرسي اللاصفي ،ومدى اهتمام المعلمين به ، والعقبات التي يجابهونها في إتمام هذا النشاط . </a:t>
            </a:r>
            <a:endParaRPr lang="ar-EG" sz="2800" b="1" dirty="0" smtClean="0">
              <a:solidFill>
                <a:srgbClr val="000000"/>
              </a:solidFill>
              <a:latin typeface="Arial" pitchFamily="34" charset="0"/>
              <a:ea typeface="Calibri"/>
              <a:cs typeface="Arial" pitchFamily="34" charset="0"/>
            </a:endParaRP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11- الإطلاع </a:t>
            </a:r>
            <a:r>
              <a:rPr lang="ar-EG" sz="2800" b="1" dirty="0">
                <a:solidFill>
                  <a:srgbClr val="000000"/>
                </a:solidFill>
                <a:latin typeface="Arial" pitchFamily="34" charset="0"/>
                <a:ea typeface="Calibri"/>
                <a:cs typeface="Arial" pitchFamily="34" charset="0"/>
              </a:rPr>
              <a:t>على مكتبة المدرسة ، وما تحتويه من كتب ، ونوعيتها ، ومدى فائدتها للتلاميذ والمعلمين ، ومدى اهتمام المعلمين والتلاميذ بها ، وحركة الاستعارة منها ، والتأكيد على الاهتمام بها ، وتغذيتها بما يستجد من الكتب المفيدة </a:t>
            </a:r>
            <a:r>
              <a:rPr lang="ar-EG" sz="2800" b="1" dirty="0" smtClean="0">
                <a:solidFill>
                  <a:srgbClr val="000000"/>
                </a:solidFill>
                <a:latin typeface="Arial" pitchFamily="34" charset="0"/>
                <a:ea typeface="Calibri"/>
                <a:cs typeface="Arial" pitchFamily="34" charset="0"/>
              </a:rPr>
              <a:t>.</a:t>
            </a:r>
            <a:endParaRPr lang="ar-EG" sz="2800" b="1" dirty="0">
              <a:solidFill>
                <a:srgbClr val="000000"/>
              </a:solidFill>
              <a:latin typeface="Arial" pitchFamily="34" charset="0"/>
              <a:ea typeface="Calibri"/>
              <a:cs typeface="Arial" pitchFamily="34" charset="0"/>
            </a:endParaRP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12- الإطلاع </a:t>
            </a:r>
            <a:r>
              <a:rPr lang="ar-EG" sz="2800" b="1" dirty="0">
                <a:solidFill>
                  <a:srgbClr val="000000"/>
                </a:solidFill>
                <a:latin typeface="Arial" pitchFamily="34" charset="0"/>
                <a:ea typeface="Calibri"/>
                <a:cs typeface="Arial" pitchFamily="34" charset="0"/>
              </a:rPr>
              <a:t>على محاضر اجتماعات الهيئة التعليمية ، ومدى تطبيق ما ورد فيها من قرارات ، وما لم يتحقق ، والوقوف على الأسباب التي حالت دون تنفيذها ، وتذليل الصعوبات إن وجدت </a:t>
            </a:r>
            <a:r>
              <a:rPr lang="ar-EG" sz="2800" b="1" dirty="0" smtClean="0">
                <a:solidFill>
                  <a:srgbClr val="000000"/>
                </a:solidFill>
                <a:latin typeface="Arial" pitchFamily="34" charset="0"/>
                <a:ea typeface="Calibri"/>
                <a:cs typeface="Arial" pitchFamily="34" charset="0"/>
              </a:rPr>
              <a:t> .</a:t>
            </a:r>
            <a:endParaRPr lang="ar-EG" sz="2800" b="1" dirty="0">
              <a:solidFill>
                <a:srgbClr val="000000"/>
              </a:solidFill>
              <a:latin typeface="Arial" pitchFamily="34" charset="0"/>
              <a:ea typeface="Calibri"/>
              <a:cs typeface="Arial" pitchFamily="34" charset="0"/>
            </a:endParaRPr>
          </a:p>
        </p:txBody>
      </p:sp>
    </p:spTree>
    <p:extLst>
      <p:ext uri="{BB962C8B-B14F-4D97-AF65-F5344CB8AC3E}">
        <p14:creationId xmlns="" xmlns:p14="http://schemas.microsoft.com/office/powerpoint/2010/main" val="2579778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14422"/>
            <a:ext cx="8135224" cy="474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 التعرف </a:t>
            </a:r>
            <a:r>
              <a:rPr lang="ar-EG" sz="2800" b="1" dirty="0">
                <a:solidFill>
                  <a:srgbClr val="000000"/>
                </a:solidFill>
                <a:latin typeface="Arial" pitchFamily="34" charset="0"/>
                <a:ea typeface="Calibri"/>
                <a:cs typeface="Arial" pitchFamily="34" charset="0"/>
              </a:rPr>
              <a:t>على شخصية مدير المدرسة ، وفاعليته ، وقدراته ، ومدى الاهتمام بواجباته الإدارية والتربوية ، والإطلاع على سجلات المدرسة وفحصها وتدقيقها ، وتدقيق حساباتها وأوجه الصرف فيها . </a:t>
            </a: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2- التعرف </a:t>
            </a:r>
            <a:r>
              <a:rPr lang="ar-EG" sz="2800" b="1" dirty="0">
                <a:solidFill>
                  <a:srgbClr val="000000"/>
                </a:solidFill>
                <a:latin typeface="Arial" pitchFamily="34" charset="0"/>
                <a:ea typeface="Calibri"/>
                <a:cs typeface="Arial" pitchFamily="34" charset="0"/>
              </a:rPr>
              <a:t>عن كثب على علاقة مدير المدرسة بالمعلمين ،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ومدى </a:t>
            </a:r>
            <a:r>
              <a:rPr lang="ar-EG" sz="2800" b="1" dirty="0">
                <a:solidFill>
                  <a:srgbClr val="000000"/>
                </a:solidFill>
                <a:latin typeface="Arial" pitchFamily="34" charset="0"/>
                <a:ea typeface="Calibri"/>
                <a:cs typeface="Arial" pitchFamily="34" charset="0"/>
              </a:rPr>
              <a:t>احترامه لهم ، ومدى احترامهم له ، والعمل على تعزيز هذه العلاقات وتوطيدها . </a:t>
            </a:r>
            <a:endParaRPr lang="ar-EG" sz="2800" b="1" dirty="0" smtClean="0">
              <a:solidFill>
                <a:srgbClr val="000000"/>
              </a:solidFill>
              <a:latin typeface="Arial" pitchFamily="34" charset="0"/>
              <a:ea typeface="Calibri"/>
              <a:cs typeface="Arial" pitchFamily="34" charset="0"/>
            </a:endParaRPr>
          </a:p>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3- التعرف </a:t>
            </a:r>
            <a:r>
              <a:rPr lang="ar-EG" sz="2800" b="1" dirty="0">
                <a:solidFill>
                  <a:srgbClr val="000000"/>
                </a:solidFill>
                <a:latin typeface="Arial" pitchFamily="34" charset="0"/>
                <a:ea typeface="Calibri"/>
                <a:cs typeface="Arial" pitchFamily="34" charset="0"/>
              </a:rPr>
              <a:t>على علاقة مدير المدرسة بأولياء أمور التلاميذ ، ومدى اهتمامه بهذه العلاقة ، فهذا واجب أساسي لمدير المدرسة ينبغي القيام به إذا ما أيراد النجاح لمدرسته .</a:t>
            </a: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ثانياً: ما يخص مدير المدرسة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2836908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428736"/>
            <a:ext cx="813522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4- التعرف </a:t>
            </a:r>
            <a:r>
              <a:rPr lang="ar-EG" sz="2800" b="1" dirty="0">
                <a:solidFill>
                  <a:srgbClr val="000000"/>
                </a:solidFill>
                <a:latin typeface="Arial" pitchFamily="34" charset="0"/>
                <a:ea typeface="Calibri"/>
                <a:cs typeface="Arial" pitchFamily="34" charset="0"/>
              </a:rPr>
              <a:t>على مدى اهتمام مدير المدرسة بزيارات الصفوف ، والإطلاع على سجل الزيارات ، وما دون فيها من ملاحظات عن سير العملية التربوية والتعليمية ، وطبيعي إن لهذا الأمر فائدة كبرى للمشرف التربوي خلال قيامه بمهامه ، لأنه يستطيع الحصول على معلومات دقيقة عن المعلمين ، وعن العملية التربوية والتعليمية .</a:t>
            </a:r>
          </a:p>
        </p:txBody>
      </p:sp>
      <p:pic>
        <p:nvPicPr>
          <p:cNvPr id="5" name="Picture 4" descr="8b6c5e1b19129ab05253dc211186bc489581be45.jpg"/>
          <p:cNvPicPr>
            <a:picLocks noChangeAspect="1"/>
          </p:cNvPicPr>
          <p:nvPr/>
        </p:nvPicPr>
        <p:blipFill>
          <a:blip r:embed="rId3" cstate="print"/>
          <a:stretch>
            <a:fillRect/>
          </a:stretch>
        </p:blipFill>
        <p:spPr>
          <a:xfrm>
            <a:off x="0" y="4714884"/>
            <a:ext cx="5715008" cy="2143116"/>
          </a:xfrm>
          <a:prstGeom prst="rect">
            <a:avLst/>
          </a:prstGeom>
        </p:spPr>
      </p:pic>
    </p:spTree>
    <p:extLst>
      <p:ext uri="{BB962C8B-B14F-4D97-AF65-F5344CB8AC3E}">
        <p14:creationId xmlns="" xmlns:p14="http://schemas.microsoft.com/office/powerpoint/2010/main" val="1111477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071546"/>
            <a:ext cx="813522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spcBef>
                <a:spcPts val="0"/>
              </a:spcBef>
              <a:spcAft>
                <a:spcPts val="0"/>
              </a:spcAft>
            </a:pPr>
            <a:r>
              <a:rPr lang="ar-EG" sz="2800" b="1" dirty="0"/>
              <a:t>حصر أهم المجالات التي تندرج في الإشراف التربوي في التالي :-</a:t>
            </a:r>
            <a:r>
              <a:rPr lang="ar-EG" sz="2800" dirty="0"/>
              <a:t> </a:t>
            </a:r>
            <a:endParaRPr lang="ar-EG" sz="2800" dirty="0" smtClean="0"/>
          </a:p>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1- المعلم </a:t>
            </a:r>
            <a:r>
              <a:rPr lang="ar-EG" sz="2800" b="1" dirty="0" smtClean="0">
                <a:solidFill>
                  <a:srgbClr val="000000"/>
                </a:solidFill>
                <a:latin typeface="Arial" pitchFamily="34" charset="0"/>
                <a:ea typeface="Calibri"/>
                <a:cs typeface="Arial" pitchFamily="34" charset="0"/>
              </a:rPr>
              <a:t>.</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2- التلميذ .</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3- المنهج .</a:t>
            </a:r>
          </a:p>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4- البيئة المدرسية </a:t>
            </a:r>
            <a:r>
              <a:rPr lang="ar-EG" sz="2800" b="1" dirty="0" smtClean="0">
                <a:solidFill>
                  <a:srgbClr val="000000"/>
                </a:solidFill>
                <a:latin typeface="Arial" pitchFamily="34" charset="0"/>
                <a:ea typeface="Calibri"/>
                <a:cs typeface="Arial" pitchFamily="34" charset="0"/>
              </a:rPr>
              <a:t>.</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5- النشاط المدرسي .</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6- الوسائل التعليمية .</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7- الكتاب المدرسي .</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8- المكتبات </a:t>
            </a:r>
            <a:r>
              <a:rPr lang="ar-EG" sz="2800" b="1" dirty="0">
                <a:solidFill>
                  <a:srgbClr val="000000"/>
                </a:solidFill>
                <a:latin typeface="Arial" pitchFamily="34" charset="0"/>
                <a:ea typeface="Calibri"/>
                <a:cs typeface="Arial" pitchFamily="34" charset="0"/>
              </a:rPr>
              <a:t>المدرسية </a:t>
            </a:r>
            <a:r>
              <a:rPr lang="ar-EG" sz="2800" b="1" dirty="0" smtClean="0">
                <a:solidFill>
                  <a:srgbClr val="000000"/>
                </a:solidFill>
                <a:latin typeface="Arial" pitchFamily="34" charset="0"/>
                <a:ea typeface="Calibri"/>
                <a:cs typeface="Arial" pitchFamily="34" charset="0"/>
              </a:rPr>
              <a:t>.</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9- التقويم .</a:t>
            </a:r>
          </a:p>
          <a:p>
            <a:pPr algn="justLow" rtl="1" fontAlgn="auto">
              <a:spcBef>
                <a:spcPts val="0"/>
              </a:spcBef>
              <a:spcAft>
                <a:spcPts val="0"/>
              </a:spcAft>
            </a:pPr>
            <a:r>
              <a:rPr lang="ar-EG" sz="2800" b="1" dirty="0" smtClean="0">
                <a:solidFill>
                  <a:srgbClr val="000000"/>
                </a:solidFill>
                <a:latin typeface="Arial" pitchFamily="34" charset="0"/>
                <a:ea typeface="Calibri"/>
                <a:cs typeface="Arial" pitchFamily="34" charset="0"/>
              </a:rPr>
              <a:t>10- التخطيط </a:t>
            </a:r>
            <a:r>
              <a:rPr lang="ar-EG" sz="2800" b="1" dirty="0">
                <a:solidFill>
                  <a:srgbClr val="000000"/>
                </a:solidFill>
                <a:latin typeface="Arial" pitchFamily="34" charset="0"/>
                <a:ea typeface="Calibri"/>
                <a:cs typeface="Arial" pitchFamily="34" charset="0"/>
              </a:rPr>
              <a:t>المدرسي </a:t>
            </a:r>
            <a:r>
              <a:rPr lang="ar-EG" sz="2800" b="1" dirty="0" smtClean="0">
                <a:solidFill>
                  <a:srgbClr val="000000"/>
                </a:solidFill>
                <a:latin typeface="Arial" pitchFamily="34" charset="0"/>
                <a:ea typeface="Calibri"/>
                <a:cs typeface="Arial" pitchFamily="34" charset="0"/>
              </a:rPr>
              <a:t>.</a:t>
            </a:r>
            <a:endParaRPr lang="ar-EG" sz="2800" b="1" dirty="0">
              <a:solidFill>
                <a:srgbClr val="000000"/>
              </a:solidFill>
              <a:latin typeface="Arial" pitchFamily="34" charset="0"/>
              <a:ea typeface="Calibri"/>
              <a:cs typeface="Arial" pitchFamily="34" charset="0"/>
            </a:endParaRP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ثالثاً : مجالات الإشراف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pic>
        <p:nvPicPr>
          <p:cNvPr id="6" name="Picture 5" descr="download.jpg"/>
          <p:cNvPicPr>
            <a:picLocks noChangeAspect="1"/>
          </p:cNvPicPr>
          <p:nvPr/>
        </p:nvPicPr>
        <p:blipFill>
          <a:blip r:embed="rId4" cstate="print"/>
          <a:stretch>
            <a:fillRect/>
          </a:stretch>
        </p:blipFill>
        <p:spPr>
          <a:xfrm>
            <a:off x="0" y="2000240"/>
            <a:ext cx="4714876" cy="4286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293368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43306" y="1428736"/>
            <a:ext cx="39204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1- القياديّة . </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2- العلمية </a:t>
            </a:r>
            <a:r>
              <a:rPr lang="ar-EG" sz="28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3- الشمولية </a:t>
            </a:r>
            <a:r>
              <a:rPr lang="ar-EG" sz="28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4- الاستمرارية </a:t>
            </a:r>
            <a:r>
              <a:rPr lang="ar-EG" sz="28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5- المرونة </a:t>
            </a:r>
            <a:r>
              <a:rPr lang="ar-EG" sz="28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6- الابتكاريه </a:t>
            </a:r>
            <a:r>
              <a:rPr lang="ar-EG" sz="2800" b="1" dirty="0" smtClean="0">
                <a:solidFill>
                  <a:srgbClr val="000000"/>
                </a:solidFill>
                <a:latin typeface="Arial" pitchFamily="34" charset="0"/>
                <a:ea typeface="Calibri"/>
                <a:cs typeface="Arial" pitchFamily="34" charset="0"/>
              </a:rPr>
              <a:t>.</a:t>
            </a: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رابعاً: أسس الإشراف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pic>
        <p:nvPicPr>
          <p:cNvPr id="6" name="Picture 5" descr="1326642499__1326623937..13263.gif"/>
          <p:cNvPicPr>
            <a:picLocks noChangeAspect="1"/>
          </p:cNvPicPr>
          <p:nvPr/>
        </p:nvPicPr>
        <p:blipFill>
          <a:blip r:embed="rId4" cstate="print"/>
          <a:stretch>
            <a:fillRect/>
          </a:stretch>
        </p:blipFill>
        <p:spPr>
          <a:xfrm>
            <a:off x="285720" y="1500174"/>
            <a:ext cx="4071966" cy="4071966"/>
          </a:xfrm>
          <a:prstGeom prst="rect">
            <a:avLst/>
          </a:prstGeom>
        </p:spPr>
      </p:pic>
    </p:spTree>
    <p:extLst>
      <p:ext uri="{BB962C8B-B14F-4D97-AF65-F5344CB8AC3E}">
        <p14:creationId xmlns="" xmlns:p14="http://schemas.microsoft.com/office/powerpoint/2010/main" val="2295300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357298"/>
            <a:ext cx="813522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spcBef>
                <a:spcPts val="0"/>
              </a:spcBef>
              <a:spcAft>
                <a:spcPts val="0"/>
              </a:spcAft>
            </a:pPr>
            <a:r>
              <a:rPr lang="ar-EG" sz="2800" b="1" dirty="0">
                <a:solidFill>
                  <a:srgbClr val="000000"/>
                </a:solidFill>
                <a:latin typeface="Arial" pitchFamily="34" charset="0"/>
                <a:ea typeface="Calibri"/>
                <a:cs typeface="Arial" pitchFamily="34" charset="0"/>
              </a:rPr>
              <a:t>إن الأهمية البالغة للإشراف التربوي تتطلب من المشرف أن يخصص الوقت المناسب للقيام بهذه المهمة ، وأن زيارة المدرسة لمرة واحدة ، أو مرتين خلال السنة الدراسية ، وخاصة في مدارس القرى والأرياف ، يقوم خلالها المشرف بالإشراف على سير العملية التربوية والتعليمية خلال ساعات معينة محدودة ، لابُدّ وأن تكون العملية شكلية ، وبالتالي لا يستطيع المشرف التربوي تقييم أعمال المعلمين ، والإدارة ، والتعرف على المستوى الحقيقي للتلاميذ ، وأحوال المدرسة ، والمشاكل التي تجابهها ، والمساهمة في حلها . كما لا تسنح له الفرصة للتعرف على أولياء أمور التلاميذ ، وسماع آرائهم في أوضاع المدرسة ، وبالتالي تغدو عملية الإشراف شكلية محضة .</a:t>
            </a:r>
            <a:endParaRPr lang="ar-EG" sz="2800" b="1" dirty="0" smtClean="0">
              <a:solidFill>
                <a:srgbClr val="000000"/>
              </a:solidFill>
              <a:latin typeface="Arial" pitchFamily="34" charset="0"/>
              <a:ea typeface="Calibri"/>
              <a:cs typeface="Arial" pitchFamily="34" charset="0"/>
            </a:endParaRPr>
          </a:p>
        </p:txBody>
      </p:sp>
      <p:sp>
        <p:nvSpPr>
          <p:cNvPr id="5" name="Rounded Rectangle 4"/>
          <p:cNvSpPr/>
          <p:nvPr/>
        </p:nvSpPr>
        <p:spPr>
          <a:xfrm>
            <a:off x="2786050" y="285728"/>
            <a:ext cx="521940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خامساً: النهوض الإشراف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2496011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14422"/>
            <a:ext cx="8135224" cy="448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70000"/>
              </a:lnSpc>
              <a:spcBef>
                <a:spcPts val="0"/>
              </a:spcBef>
              <a:spcAft>
                <a:spcPts val="0"/>
              </a:spcAft>
            </a:pPr>
            <a:r>
              <a:rPr lang="ar-EG" sz="2800" b="1" dirty="0">
                <a:solidFill>
                  <a:srgbClr val="000000"/>
                </a:solidFill>
                <a:latin typeface="Arial" pitchFamily="34" charset="0"/>
                <a:ea typeface="Calibri"/>
                <a:cs typeface="Arial" pitchFamily="34" charset="0"/>
              </a:rPr>
              <a:t>إن المتأمل في واقع الإشراف التربوي يلمس تحسن أفضل مما كان عليه في مراحله السابقة من خلال ممارسات المشرفين التربويين لأساليبهم فأصبح الإشراف التربوي يركز على تطوير وتحسين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أداء </a:t>
            </a:r>
            <a:r>
              <a:rPr lang="ar-EG" sz="2800" b="1" dirty="0">
                <a:solidFill>
                  <a:srgbClr val="000000"/>
                </a:solidFill>
                <a:latin typeface="Arial" pitchFamily="34" charset="0"/>
                <a:ea typeface="Calibri"/>
                <a:cs typeface="Arial" pitchFamily="34" charset="0"/>
              </a:rPr>
              <a:t>المعلمين ، إلا أنه ما زال هناك بعض العقبات التي تواجه الإشراف التربوي والتي تحد من عطاء المشرفين أو مازالت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موجودة </a:t>
            </a:r>
            <a:r>
              <a:rPr lang="ar-EG" sz="2800" b="1" dirty="0">
                <a:solidFill>
                  <a:srgbClr val="000000"/>
                </a:solidFill>
                <a:latin typeface="Arial" pitchFamily="34" charset="0"/>
                <a:ea typeface="Calibri"/>
                <a:cs typeface="Arial" pitchFamily="34" charset="0"/>
              </a:rPr>
              <a:t>في الواقع </a:t>
            </a:r>
            <a:r>
              <a:rPr lang="ar-EG" sz="2800" b="1" dirty="0" smtClean="0">
                <a:solidFill>
                  <a:srgbClr val="000000"/>
                </a:solidFill>
                <a:latin typeface="Arial" pitchFamily="34" charset="0"/>
                <a:ea typeface="Calibri"/>
                <a:cs typeface="Arial" pitchFamily="34" charset="0"/>
              </a:rPr>
              <a:t>.</a:t>
            </a:r>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سادساً : الإشراف التربوى بين الواثع والمأمول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88831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2500" y="1087767"/>
            <a:ext cx="8000992" cy="46228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يتعرف </a:t>
            </a:r>
            <a:r>
              <a:rPr lang="ar-SA" sz="3200" b="1" dirty="0">
                <a:solidFill>
                  <a:srgbClr val="000000"/>
                </a:solidFill>
                <a:latin typeface="Calibri"/>
                <a:ea typeface="Calibri"/>
                <a:cs typeface="Simplified Arabic"/>
              </a:rPr>
              <a:t>على مفهوم واهمية وخصائص الاشراف </a:t>
            </a:r>
            <a:r>
              <a:rPr lang="ar-SA" sz="3200" b="1" dirty="0" smtClean="0">
                <a:solidFill>
                  <a:srgbClr val="000000"/>
                </a:solidFill>
                <a:latin typeface="Calibri"/>
                <a:ea typeface="Calibri"/>
                <a:cs typeface="Simplified Arabic"/>
              </a:rPr>
              <a:t>التربوى</a:t>
            </a:r>
            <a:r>
              <a:rPr lang="ar-EG" sz="3200" b="1" dirty="0" smtClean="0">
                <a:solidFill>
                  <a:srgbClr val="000000"/>
                </a:solidFill>
                <a:latin typeface="Calibri"/>
                <a:ea typeface="Calibri"/>
                <a:cs typeface="Simplified Arabic"/>
              </a:rPr>
              <a:t> .</a:t>
            </a:r>
            <a:endParaRPr lang="ar-SA" sz="3200" b="1" dirty="0">
              <a:solidFill>
                <a:srgbClr val="000000"/>
              </a:solidFill>
              <a:latin typeface="Calibri"/>
              <a:ea typeface="Calibri"/>
              <a:cs typeface="Simplified Arabic"/>
            </a:endParaRPr>
          </a:p>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يتعرف </a:t>
            </a:r>
            <a:r>
              <a:rPr lang="ar-SA" sz="3200" b="1" dirty="0">
                <a:solidFill>
                  <a:srgbClr val="000000"/>
                </a:solidFill>
                <a:latin typeface="Calibri"/>
                <a:ea typeface="Calibri"/>
                <a:cs typeface="Simplified Arabic"/>
              </a:rPr>
              <a:t>على واجبات واهداف الاشراف </a:t>
            </a:r>
            <a:r>
              <a:rPr lang="ar-SA" sz="3200" b="1" dirty="0" smtClean="0">
                <a:solidFill>
                  <a:srgbClr val="000000"/>
                </a:solidFill>
                <a:latin typeface="Calibri"/>
                <a:ea typeface="Calibri"/>
                <a:cs typeface="Simplified Arabic"/>
              </a:rPr>
              <a:t>التربوى</a:t>
            </a:r>
            <a:r>
              <a:rPr lang="ar-EG" sz="3200" b="1" dirty="0" smtClean="0">
                <a:solidFill>
                  <a:srgbClr val="000000"/>
                </a:solidFill>
                <a:latin typeface="Calibri"/>
                <a:ea typeface="Calibri"/>
                <a:cs typeface="Simplified Arabic"/>
              </a:rPr>
              <a:t> .</a:t>
            </a:r>
            <a:endParaRPr lang="ar-SA" sz="3200" b="1" dirty="0">
              <a:solidFill>
                <a:srgbClr val="000000"/>
              </a:solidFill>
              <a:latin typeface="Calibri"/>
              <a:ea typeface="Calibri"/>
              <a:cs typeface="Simplified Arabic"/>
            </a:endParaRPr>
          </a:p>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يتعرف </a:t>
            </a:r>
            <a:r>
              <a:rPr lang="ar-SA" sz="3200" b="1" dirty="0">
                <a:solidFill>
                  <a:srgbClr val="000000"/>
                </a:solidFill>
                <a:latin typeface="Calibri"/>
                <a:ea typeface="Calibri"/>
                <a:cs typeface="Simplified Arabic"/>
              </a:rPr>
              <a:t>على التاريخ التطورى للاشراف التربوى </a:t>
            </a:r>
            <a:r>
              <a:rPr lang="ar-SA" sz="3200" b="1" dirty="0" smtClean="0">
                <a:solidFill>
                  <a:srgbClr val="000000"/>
                </a:solidFill>
                <a:latin typeface="Calibri"/>
                <a:ea typeface="Calibri"/>
                <a:cs typeface="Simplified Arabic"/>
              </a:rPr>
              <a:t>بالمملكة</a:t>
            </a:r>
            <a:r>
              <a:rPr lang="ar-EG" sz="3200" b="1" dirty="0" smtClean="0">
                <a:solidFill>
                  <a:srgbClr val="000000"/>
                </a:solidFill>
                <a:latin typeface="Calibri"/>
                <a:ea typeface="Calibri"/>
                <a:cs typeface="Simplified Arabic"/>
              </a:rPr>
              <a:t> .</a:t>
            </a:r>
            <a:endParaRPr lang="ar-SA" sz="3200" b="1" dirty="0">
              <a:solidFill>
                <a:srgbClr val="000000"/>
              </a:solidFill>
              <a:latin typeface="Calibri"/>
              <a:ea typeface="Calibri"/>
              <a:cs typeface="Simplified Arabic"/>
            </a:endParaRPr>
          </a:p>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يكتسب </a:t>
            </a:r>
            <a:r>
              <a:rPr lang="ar-SA" sz="3200" b="1" dirty="0">
                <a:solidFill>
                  <a:srgbClr val="000000"/>
                </a:solidFill>
                <a:latin typeface="Calibri"/>
                <a:ea typeface="Calibri"/>
                <a:cs typeface="Simplified Arabic"/>
              </a:rPr>
              <a:t>اسس الاشراف </a:t>
            </a:r>
            <a:r>
              <a:rPr lang="ar-SA" sz="3200" b="1" dirty="0" smtClean="0">
                <a:solidFill>
                  <a:srgbClr val="000000"/>
                </a:solidFill>
                <a:latin typeface="Calibri"/>
                <a:ea typeface="Calibri"/>
                <a:cs typeface="Simplified Arabic"/>
              </a:rPr>
              <a:t>التربوى</a:t>
            </a:r>
            <a:r>
              <a:rPr lang="ar-EG" sz="3200" b="1" dirty="0" smtClean="0">
                <a:solidFill>
                  <a:srgbClr val="000000"/>
                </a:solidFill>
                <a:latin typeface="Calibri"/>
                <a:ea typeface="Calibri"/>
                <a:cs typeface="Simplified Arabic"/>
              </a:rPr>
              <a:t> .</a:t>
            </a:r>
            <a:endParaRPr lang="ar-SA" sz="3200" b="1" dirty="0">
              <a:solidFill>
                <a:srgbClr val="000000"/>
              </a:solidFill>
              <a:latin typeface="Calibri"/>
              <a:ea typeface="Calibri"/>
              <a:cs typeface="Simplified Arabic"/>
            </a:endParaRPr>
          </a:p>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يتعرف </a:t>
            </a:r>
            <a:r>
              <a:rPr lang="ar-SA" sz="3200" b="1" dirty="0">
                <a:solidFill>
                  <a:srgbClr val="000000"/>
                </a:solidFill>
                <a:latin typeface="Calibri"/>
                <a:ea typeface="Calibri"/>
                <a:cs typeface="Simplified Arabic"/>
              </a:rPr>
              <a:t>على كيفية النهوض بالاشراف </a:t>
            </a:r>
            <a:r>
              <a:rPr lang="ar-SA" sz="3200" b="1" dirty="0" smtClean="0">
                <a:solidFill>
                  <a:srgbClr val="000000"/>
                </a:solidFill>
                <a:latin typeface="Calibri"/>
                <a:ea typeface="Calibri"/>
                <a:cs typeface="Simplified Arabic"/>
              </a:rPr>
              <a:t>التربوى</a:t>
            </a:r>
            <a:r>
              <a:rPr lang="ar-EG" sz="3200" b="1" dirty="0" smtClean="0">
                <a:solidFill>
                  <a:srgbClr val="000000"/>
                </a:solidFill>
                <a:latin typeface="Calibri"/>
                <a:ea typeface="Calibri"/>
                <a:cs typeface="Simplified Arabic"/>
              </a:rPr>
              <a:t> .</a:t>
            </a:r>
            <a:endParaRPr lang="ar-SA" sz="3200" b="1" dirty="0">
              <a:solidFill>
                <a:srgbClr val="000000"/>
              </a:solidFill>
              <a:latin typeface="Calibri"/>
              <a:ea typeface="Calibri"/>
              <a:cs typeface="Simplified Arabic"/>
            </a:endParaRPr>
          </a:p>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يتعرف </a:t>
            </a:r>
            <a:r>
              <a:rPr lang="ar-SA" sz="3200" b="1" dirty="0">
                <a:solidFill>
                  <a:srgbClr val="000000"/>
                </a:solidFill>
                <a:latin typeface="Calibri"/>
                <a:ea typeface="Calibri"/>
                <a:cs typeface="Simplified Arabic"/>
              </a:rPr>
              <a:t>على اخلاقيات العمل </a:t>
            </a:r>
            <a:r>
              <a:rPr lang="ar-EG" sz="3200" b="1" dirty="0" smtClean="0">
                <a:solidFill>
                  <a:srgbClr val="000000"/>
                </a:solidFill>
                <a:latin typeface="Calibri"/>
                <a:ea typeface="Calibri"/>
                <a:cs typeface="Simplified Arabic"/>
              </a:rPr>
              <a:t>.</a:t>
            </a:r>
            <a:endParaRPr lang="ar-SA" sz="3200" b="1" dirty="0">
              <a:solidFill>
                <a:srgbClr val="000000"/>
              </a:solidFill>
              <a:latin typeface="Calibri"/>
              <a:ea typeface="Calibri"/>
              <a:cs typeface="Simplified Arabic"/>
            </a:endParaRPr>
          </a:p>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يستخدم </a:t>
            </a:r>
            <a:r>
              <a:rPr lang="ar-SA" sz="3200" b="1" dirty="0">
                <a:solidFill>
                  <a:srgbClr val="000000"/>
                </a:solidFill>
                <a:latin typeface="Calibri"/>
                <a:ea typeface="Calibri"/>
                <a:cs typeface="Simplified Arabic"/>
              </a:rPr>
              <a:t>اخلاقيات العمل فى الاشراف </a:t>
            </a:r>
            <a:r>
              <a:rPr lang="ar-SA" sz="3200" b="1" dirty="0" smtClean="0">
                <a:solidFill>
                  <a:srgbClr val="000000"/>
                </a:solidFill>
                <a:latin typeface="Calibri"/>
                <a:ea typeface="Calibri"/>
                <a:cs typeface="Simplified Arabic"/>
              </a:rPr>
              <a:t>التربوى</a:t>
            </a:r>
            <a:r>
              <a:rPr lang="ar-EG" sz="3200" b="1" dirty="0" smtClean="0">
                <a:solidFill>
                  <a:srgbClr val="000000"/>
                </a:solidFill>
                <a:latin typeface="Calibri"/>
                <a:ea typeface="Calibri"/>
                <a:cs typeface="Simplified Arabic"/>
              </a:rPr>
              <a:t> .</a:t>
            </a:r>
            <a:endParaRPr lang="ar-SA" sz="3200" b="1" dirty="0">
              <a:solidFill>
                <a:srgbClr val="000000"/>
              </a:solidFill>
              <a:latin typeface="Calibri"/>
              <a:ea typeface="Calibri"/>
              <a:cs typeface="Simplified Arabic"/>
            </a:endParaRPr>
          </a:p>
          <a:p>
            <a:pPr marL="342900" indent="-342900" algn="r" rtl="1" fontAlgn="auto">
              <a:lnSpc>
                <a:spcPct val="115000"/>
              </a:lnSpc>
              <a:spcBef>
                <a:spcPts val="0"/>
              </a:spcBef>
              <a:spcAft>
                <a:spcPts val="0"/>
              </a:spcAft>
              <a:buFont typeface="Symbol"/>
              <a:buChar char=""/>
            </a:pPr>
            <a:r>
              <a:rPr lang="ar-SA" sz="3200" b="1" dirty="0" smtClean="0">
                <a:solidFill>
                  <a:srgbClr val="000000"/>
                </a:solidFill>
                <a:latin typeface="Calibri"/>
                <a:ea typeface="Calibri"/>
                <a:cs typeface="Simplified Arabic"/>
              </a:rPr>
              <a:t>يتعرف </a:t>
            </a:r>
            <a:r>
              <a:rPr lang="ar-SA" sz="3200" b="1" dirty="0">
                <a:solidFill>
                  <a:srgbClr val="000000"/>
                </a:solidFill>
                <a:latin typeface="Calibri"/>
                <a:ea typeface="Calibri"/>
                <a:cs typeface="Simplified Arabic"/>
              </a:rPr>
              <a:t>على ميثاق الاخلاقى للاشراف </a:t>
            </a:r>
            <a:r>
              <a:rPr lang="ar-SA" sz="3200" b="1" dirty="0" smtClean="0">
                <a:solidFill>
                  <a:srgbClr val="000000"/>
                </a:solidFill>
                <a:latin typeface="Calibri"/>
                <a:ea typeface="Calibri"/>
                <a:cs typeface="Simplified Arabic"/>
              </a:rPr>
              <a:t>التربوى</a:t>
            </a:r>
            <a:r>
              <a:rPr lang="en-US" sz="3200" b="1" dirty="0" smtClean="0">
                <a:solidFill>
                  <a:srgbClr val="000000"/>
                </a:solidFill>
                <a:latin typeface="Calibri"/>
                <a:ea typeface="Calibri"/>
                <a:cs typeface="Simplified Arabic"/>
              </a:rPr>
              <a:t> </a:t>
            </a:r>
            <a:r>
              <a:rPr lang="ar-EG" sz="3200" b="1" dirty="0" smtClean="0">
                <a:solidFill>
                  <a:srgbClr val="000000"/>
                </a:solidFill>
                <a:latin typeface="Calibri"/>
                <a:ea typeface="Calibri"/>
                <a:cs typeface="Simplified Arabic"/>
              </a:rPr>
              <a:t>.</a:t>
            </a:r>
            <a:r>
              <a:rPr lang="en-US" sz="3200" b="1" dirty="0" smtClean="0">
                <a:solidFill>
                  <a:srgbClr val="000000"/>
                </a:solidFill>
                <a:latin typeface="Calibri"/>
                <a:ea typeface="Calibri"/>
                <a:cs typeface="Simplified Arabic"/>
              </a:rPr>
              <a:t> </a:t>
            </a:r>
            <a:r>
              <a:rPr lang="ar-EG" sz="3200" b="1" dirty="0" smtClean="0">
                <a:solidFill>
                  <a:srgbClr val="000000"/>
                </a:solidFill>
                <a:latin typeface="Calibri"/>
                <a:ea typeface="Calibri"/>
                <a:cs typeface="Simplified Arabic"/>
              </a:rPr>
              <a:t> </a:t>
            </a:r>
            <a:endParaRPr lang="ar-SA" sz="3200" b="1" dirty="0">
              <a:solidFill>
                <a:srgbClr val="000000"/>
              </a:solidFill>
              <a:latin typeface="Calibri"/>
              <a:ea typeface="Calibri"/>
              <a:cs typeface="Simplified Arabic"/>
            </a:endParaRPr>
          </a:p>
        </p:txBody>
      </p:sp>
      <p:sp>
        <p:nvSpPr>
          <p:cNvPr id="3" name="Rectangle 2"/>
          <p:cNvSpPr/>
          <p:nvPr/>
        </p:nvSpPr>
        <p:spPr>
          <a:xfrm>
            <a:off x="1475656" y="381264"/>
            <a:ext cx="718649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EG" sz="2800" b="1" dirty="0" smtClean="0">
                <a:solidFill>
                  <a:schemeClr val="bg1"/>
                </a:solidFill>
                <a:latin typeface="Andalus" pitchFamily="2" charset="-78"/>
                <a:ea typeface="Times New Roman" pitchFamily="18" charset="0"/>
              </a:rPr>
              <a:t>يتوقع فى نهاية هذا البرنامج ان يكون المشارك قادرا على:-</a:t>
            </a:r>
          </a:p>
        </p:txBody>
      </p:sp>
    </p:spTree>
    <p:extLst>
      <p:ext uri="{BB962C8B-B14F-4D97-AF65-F5344CB8AC3E}">
        <p14:creationId xmlns="" xmlns:p14="http://schemas.microsoft.com/office/powerpoint/2010/main" val="2267524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760" y="1643050"/>
            <a:ext cx="6731576" cy="3106192"/>
          </a:xfrm>
          <a:prstGeom prst="roundRect">
            <a:avLst/>
          </a:prstGeom>
          <a:gradFill flip="none" rotWithShape="1">
            <a:gsLst>
              <a:gs pos="20000">
                <a:schemeClr val="bg1"/>
              </a:gs>
              <a:gs pos="0">
                <a:schemeClr val="accent4">
                  <a:shade val="51000"/>
                  <a:satMod val="130000"/>
                </a:schemeClr>
              </a:gs>
              <a:gs pos="49000">
                <a:schemeClr val="accent4">
                  <a:shade val="93000"/>
                  <a:satMod val="130000"/>
                </a:schemeClr>
              </a:gs>
              <a:gs pos="65000">
                <a:schemeClr val="accent4">
                  <a:shade val="94000"/>
                  <a:satMod val="135000"/>
                </a:schemeClr>
              </a:gs>
            </a:gsLst>
            <a:lin ang="16200000" scaled="1"/>
            <a:tileRect/>
          </a:gra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6600" b="1" kern="0" dirty="0" smtClean="0">
                <a:blipFill>
                  <a:blip r:embed="rId3"/>
                  <a:tile tx="0" ty="0" sx="100000" sy="100000" flip="none" algn="tl"/>
                </a:blipFill>
                <a:latin typeface="Andalus" pitchFamily="18" charset="-78"/>
                <a:cs typeface="Andalus" pitchFamily="18" charset="-78"/>
              </a:rPr>
              <a:t>تمـريـن</a:t>
            </a:r>
            <a:endParaRPr kumimoji="0" lang="en-US" sz="16600" b="1" i="0" u="none" strike="noStrike" kern="0" cap="none" spc="0" normalizeH="0" baseline="0" noProof="0" dirty="0" smtClean="0">
              <a:ln>
                <a:noFill/>
              </a:ln>
              <a:blipFill>
                <a:blip r:embed="rId3"/>
                <a:tile tx="0" ty="0" sx="100000" sy="100000" flip="none" algn="tl"/>
              </a:blipFill>
              <a:effectLst/>
              <a:uLnTx/>
              <a:uFillTx/>
              <a:latin typeface="Andalus" pitchFamily="18" charset="-78"/>
              <a:cs typeface="Andalus" pitchFamily="18" charset="-78"/>
            </a:endParaRPr>
          </a:p>
        </p:txBody>
      </p:sp>
    </p:spTree>
    <p:extLst>
      <p:ext uri="{BB962C8B-B14F-4D97-AF65-F5344CB8AC3E}">
        <p14:creationId xmlns="" xmlns:p14="http://schemas.microsoft.com/office/powerpoint/2010/main" val="747530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26642499__1326623937..13263.gif"/>
          <p:cNvPicPr>
            <a:picLocks noChangeAspect="1"/>
          </p:cNvPicPr>
          <p:nvPr/>
        </p:nvPicPr>
        <p:blipFill>
          <a:blip r:embed="rId2" cstate="print"/>
          <a:stretch>
            <a:fillRect/>
          </a:stretch>
        </p:blipFill>
        <p:spPr>
          <a:xfrm>
            <a:off x="428596" y="1142984"/>
            <a:ext cx="7286676" cy="5286412"/>
          </a:xfrm>
          <a:prstGeom prst="rect">
            <a:avLst/>
          </a:prstGeom>
        </p:spPr>
      </p:pic>
      <p:sp>
        <p:nvSpPr>
          <p:cNvPr id="4" name="Rectangle 3"/>
          <p:cNvSpPr/>
          <p:nvPr/>
        </p:nvSpPr>
        <p:spPr>
          <a:xfrm rot="20978115">
            <a:off x="2285984" y="3005736"/>
            <a:ext cx="3781806" cy="923330"/>
          </a:xfrm>
          <a:prstGeom prst="rect">
            <a:avLst/>
          </a:prstGeom>
          <a:noFill/>
        </p:spPr>
        <p:txBody>
          <a:bodyPr wrap="none" lIns="91440" tIns="45720" rIns="91440" bIns="45720">
            <a:spAutoFit/>
          </a:bodyPr>
          <a:lstStyle/>
          <a:p>
            <a:pPr algn="ctr"/>
            <a:r>
              <a:rPr lang="ar-EG"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تقييم اليوم الأول</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02334" y="2123153"/>
            <a:ext cx="6173485" cy="2308324"/>
          </a:xfrm>
          <a:prstGeom prst="rect">
            <a:avLst/>
          </a:prstGeom>
          <a:noFill/>
        </p:spPr>
        <p:txBody>
          <a:bodyPr wrap="none" lIns="91440" tIns="45720" rIns="91440" bIns="45720">
            <a:spAutoFit/>
          </a:bodyPr>
          <a:lstStyle/>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اليوم التدريبى الثاني</a:t>
            </a:r>
          </a:p>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الجلسة الأولى</a:t>
            </a:r>
            <a:endParaRPr lang="en-US" sz="7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endParaRPr>
          </a:p>
        </p:txBody>
      </p:sp>
    </p:spTree>
    <p:extLst>
      <p:ext uri="{BB962C8B-B14F-4D97-AF65-F5344CB8AC3E}">
        <p14:creationId xmlns="" xmlns:p14="http://schemas.microsoft.com/office/powerpoint/2010/main" val="3702286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blackWhite">
          <a:xfrm>
            <a:off x="5367007" y="1048968"/>
            <a:ext cx="2774950" cy="579438"/>
          </a:xfrm>
          <a:prstGeom prst="rect">
            <a:avLst/>
          </a:prstGeom>
          <a:ln w="12700" algn="ctr">
            <a:noFill/>
            <a:miter lim="800000"/>
            <a:headEnd/>
            <a:tailEnd/>
          </a:ln>
          <a:effectLst>
            <a:prstShdw prst="shdw17" dist="17961" dir="2700000">
              <a:srgbClr val="FFFFFF">
                <a:gamma/>
                <a:shade val="60000"/>
                <a:invGamma/>
              </a:srgbClr>
            </a:prstShdw>
          </a:effectLst>
        </p:spPr>
        <p:style>
          <a:lnRef idx="0">
            <a:scrgbClr r="0" g="0" b="0"/>
          </a:lnRef>
          <a:fillRef idx="1002">
            <a:schemeClr val="lt2"/>
          </a:fillRef>
          <a:effectRef idx="0">
            <a:scrgbClr r="0" g="0" b="0"/>
          </a:effectRef>
          <a:fontRef idx="major"/>
        </p:style>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smtClean="0">
                <a:ln>
                  <a:noFill/>
                </a:ln>
                <a:solidFill>
                  <a:schemeClr val="tx1">
                    <a:lumMod val="75000"/>
                  </a:schemeClr>
                </a:solidFill>
                <a:effectLst>
                  <a:outerShdw blurRad="38100" dist="38100" dir="2700000" algn="tl">
                    <a:srgbClr val="C0C0C0"/>
                  </a:outerShdw>
                </a:effectLst>
                <a:uLnTx/>
                <a:uFillTx/>
                <a:latin typeface="Calibri"/>
                <a:ea typeface="+mn-ea"/>
                <a:cs typeface="Arial"/>
              </a:rPr>
              <a:t>المحتويات</a:t>
            </a:r>
            <a:endParaRPr kumimoji="0" lang="en-US" sz="3200" b="1" i="0" u="none" strike="noStrike" kern="1200" cap="none" spc="0" normalizeH="0" baseline="0" noProof="0" dirty="0">
              <a:ln>
                <a:noFill/>
              </a:ln>
              <a:solidFill>
                <a:schemeClr val="tx1">
                  <a:lumMod val="75000"/>
                </a:schemeClr>
              </a:solidFill>
              <a:effectLst>
                <a:outerShdw blurRad="38100" dist="38100" dir="2700000" algn="tl">
                  <a:srgbClr val="C0C0C0"/>
                </a:outerShdw>
              </a:effectLst>
              <a:uLnTx/>
              <a:uFillTx/>
              <a:latin typeface="Calibri"/>
              <a:ea typeface="+mn-ea"/>
            </a:endParaRPr>
          </a:p>
        </p:txBody>
      </p:sp>
      <p:pic>
        <p:nvPicPr>
          <p:cNvPr id="13" name="Picture 12" descr="0016411"/>
          <p:cNvPicPr>
            <a:picLocks noChangeAspect="1" noChangeArrowheads="1"/>
          </p:cNvPicPr>
          <p:nvPr/>
        </p:nvPicPr>
        <p:blipFill>
          <a:blip r:embed="rId2" cstate="print"/>
          <a:stretch>
            <a:fillRect/>
          </a:stretch>
        </p:blipFill>
        <p:spPr bwMode="auto">
          <a:xfrm rot="20119134">
            <a:off x="458219" y="1691932"/>
            <a:ext cx="2376488" cy="1598188"/>
          </a:xfrm>
          <a:prstGeom prst="rect">
            <a:avLst/>
          </a:prstGeom>
          <a:noFill/>
        </p:spPr>
      </p:pic>
      <p:sp>
        <p:nvSpPr>
          <p:cNvPr id="15" name="Rectangle 14"/>
          <p:cNvSpPr/>
          <p:nvPr/>
        </p:nvSpPr>
        <p:spPr>
          <a:xfrm>
            <a:off x="1763688" y="2103585"/>
            <a:ext cx="60500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auto">
              <a:spcBef>
                <a:spcPts val="0"/>
              </a:spcBef>
              <a:spcAft>
                <a:spcPts val="0"/>
              </a:spcAft>
            </a:pPr>
            <a:r>
              <a:rPr lang="ar-EG" sz="3200" b="1" dirty="0" smtClean="0">
                <a:solidFill>
                  <a:srgbClr val="000000"/>
                </a:solidFill>
                <a:latin typeface="Calibri"/>
                <a:ea typeface="Calibri"/>
                <a:cs typeface="Simplified Arabic"/>
              </a:rPr>
              <a:t>• مفهوم </a:t>
            </a:r>
            <a:r>
              <a:rPr lang="ar-EG" sz="3200" b="1" dirty="0">
                <a:solidFill>
                  <a:srgbClr val="000000"/>
                </a:solidFill>
                <a:latin typeface="Calibri"/>
                <a:ea typeface="Calibri"/>
                <a:cs typeface="Simplified Arabic"/>
              </a:rPr>
              <a:t>اخلاقيات </a:t>
            </a:r>
            <a:r>
              <a:rPr lang="ar-EG" sz="3200" b="1" dirty="0" smtClean="0">
                <a:solidFill>
                  <a:srgbClr val="000000"/>
                </a:solidFill>
                <a:latin typeface="Calibri"/>
                <a:ea typeface="Calibri"/>
                <a:cs typeface="Simplified Arabic"/>
              </a:rPr>
              <a:t>العمل . </a:t>
            </a:r>
            <a:endParaRPr lang="ar-EG" sz="3200" b="1" dirty="0">
              <a:solidFill>
                <a:srgbClr val="000000"/>
              </a:solidFill>
              <a:latin typeface="Calibri"/>
              <a:ea typeface="Calibri"/>
              <a:cs typeface="Simplified Arabic"/>
            </a:endParaRPr>
          </a:p>
          <a:p>
            <a:pPr algn="r" rtl="1" fontAlgn="auto">
              <a:spcBef>
                <a:spcPts val="0"/>
              </a:spcBef>
              <a:spcAft>
                <a:spcPts val="0"/>
              </a:spcAft>
            </a:pPr>
            <a:r>
              <a:rPr lang="ar-EG" sz="3200" b="1" dirty="0" smtClean="0">
                <a:solidFill>
                  <a:srgbClr val="000000"/>
                </a:solidFill>
                <a:latin typeface="Calibri"/>
                <a:ea typeface="Calibri"/>
                <a:cs typeface="Simplified Arabic"/>
              </a:rPr>
              <a:t>• اخلاقيات </a:t>
            </a:r>
            <a:r>
              <a:rPr lang="ar-EG" sz="3200" b="1" dirty="0">
                <a:solidFill>
                  <a:srgbClr val="000000"/>
                </a:solidFill>
                <a:latin typeface="Calibri"/>
                <a:ea typeface="Calibri"/>
                <a:cs typeface="Simplified Arabic"/>
              </a:rPr>
              <a:t>العمل فى </a:t>
            </a:r>
            <a:r>
              <a:rPr lang="ar-EG" sz="3200" b="1" dirty="0" smtClean="0">
                <a:solidFill>
                  <a:srgbClr val="000000"/>
                </a:solidFill>
                <a:latin typeface="Calibri"/>
                <a:ea typeface="Calibri"/>
                <a:cs typeface="Simplified Arabic"/>
              </a:rPr>
              <a:t>الاسلام .</a:t>
            </a:r>
            <a:endParaRPr lang="ar-EG" sz="3200" b="1" dirty="0">
              <a:solidFill>
                <a:srgbClr val="000000"/>
              </a:solidFill>
              <a:latin typeface="Calibri"/>
              <a:ea typeface="Calibri"/>
              <a:cs typeface="Simplified Arabic"/>
            </a:endParaRPr>
          </a:p>
          <a:p>
            <a:pPr algn="r" rtl="1" fontAlgn="auto">
              <a:spcBef>
                <a:spcPts val="0"/>
              </a:spcBef>
              <a:spcAft>
                <a:spcPts val="0"/>
              </a:spcAft>
            </a:pPr>
            <a:r>
              <a:rPr lang="ar-EG" sz="3200" b="1" dirty="0" smtClean="0">
                <a:solidFill>
                  <a:srgbClr val="000000"/>
                </a:solidFill>
                <a:latin typeface="Calibri"/>
                <a:ea typeface="Calibri"/>
                <a:cs typeface="Simplified Arabic"/>
              </a:rPr>
              <a:t>• اخلاقيات </a:t>
            </a:r>
            <a:r>
              <a:rPr lang="ar-EG" sz="3200" b="1" dirty="0">
                <a:solidFill>
                  <a:srgbClr val="000000"/>
                </a:solidFill>
                <a:latin typeface="Calibri"/>
                <a:ea typeface="Calibri"/>
                <a:cs typeface="Simplified Arabic"/>
              </a:rPr>
              <a:t>العمل ضرورة </a:t>
            </a:r>
            <a:r>
              <a:rPr lang="ar-EG" sz="3200" b="1" dirty="0" smtClean="0">
                <a:solidFill>
                  <a:srgbClr val="000000"/>
                </a:solidFill>
                <a:latin typeface="Calibri"/>
                <a:ea typeface="Calibri"/>
                <a:cs typeface="Simplified Arabic"/>
              </a:rPr>
              <a:t>ادارية .</a:t>
            </a:r>
            <a:endParaRPr lang="ar-EG" sz="3200" b="1" dirty="0">
              <a:solidFill>
                <a:srgbClr val="000000"/>
              </a:solidFill>
              <a:latin typeface="Calibri"/>
              <a:ea typeface="Calibri"/>
              <a:cs typeface="Simplified Arabic"/>
            </a:endParaRPr>
          </a:p>
          <a:p>
            <a:pPr algn="r" rtl="1" fontAlgn="auto">
              <a:spcBef>
                <a:spcPts val="0"/>
              </a:spcBef>
              <a:spcAft>
                <a:spcPts val="0"/>
              </a:spcAft>
            </a:pPr>
            <a:r>
              <a:rPr lang="ar-EG" sz="3200" b="1" dirty="0" smtClean="0">
                <a:solidFill>
                  <a:srgbClr val="000000"/>
                </a:solidFill>
                <a:latin typeface="Calibri"/>
                <a:ea typeface="Calibri"/>
                <a:cs typeface="Simplified Arabic"/>
              </a:rPr>
              <a:t>• ارساء </a:t>
            </a:r>
            <a:r>
              <a:rPr lang="ar-EG" sz="3200" b="1" dirty="0">
                <a:solidFill>
                  <a:srgbClr val="000000"/>
                </a:solidFill>
                <a:latin typeface="Calibri"/>
                <a:ea typeface="Calibri"/>
                <a:cs typeface="Simplified Arabic"/>
              </a:rPr>
              <a:t>اخلاقيات </a:t>
            </a:r>
            <a:r>
              <a:rPr lang="ar-EG" sz="3200" b="1" dirty="0" smtClean="0">
                <a:solidFill>
                  <a:srgbClr val="000000"/>
                </a:solidFill>
                <a:latin typeface="Calibri"/>
                <a:ea typeface="Calibri"/>
                <a:cs typeface="Simplified Arabic"/>
              </a:rPr>
              <a:t>العمل .</a:t>
            </a:r>
            <a:endParaRPr lang="ar-EG" sz="3200" b="1" dirty="0">
              <a:solidFill>
                <a:srgbClr val="000000"/>
              </a:solidFill>
              <a:latin typeface="Calibri"/>
              <a:ea typeface="Calibri"/>
              <a:cs typeface="Simplified Arabic"/>
            </a:endParaRPr>
          </a:p>
          <a:p>
            <a:pPr algn="r" rtl="1" fontAlgn="auto">
              <a:spcBef>
                <a:spcPts val="0"/>
              </a:spcBef>
              <a:spcAft>
                <a:spcPts val="0"/>
              </a:spcAft>
            </a:pPr>
            <a:r>
              <a:rPr lang="ar-EG" sz="3200" b="1" dirty="0" smtClean="0">
                <a:solidFill>
                  <a:srgbClr val="000000"/>
                </a:solidFill>
                <a:latin typeface="Calibri"/>
                <a:ea typeface="Calibri"/>
                <a:cs typeface="Simplified Arabic"/>
              </a:rPr>
              <a:t>• ترسيخ </a:t>
            </a:r>
            <a:r>
              <a:rPr lang="ar-EG" sz="3200" b="1" dirty="0">
                <a:solidFill>
                  <a:srgbClr val="000000"/>
                </a:solidFill>
                <a:latin typeface="Calibri"/>
                <a:ea typeface="Calibri"/>
                <a:cs typeface="Simplified Arabic"/>
              </a:rPr>
              <a:t>اخلاقيات </a:t>
            </a:r>
            <a:r>
              <a:rPr lang="ar-EG" sz="3200" b="1" dirty="0" smtClean="0">
                <a:solidFill>
                  <a:srgbClr val="000000"/>
                </a:solidFill>
                <a:latin typeface="Calibri"/>
                <a:ea typeface="Calibri"/>
                <a:cs typeface="Simplified Arabic"/>
              </a:rPr>
              <a:t>العمل .</a:t>
            </a:r>
            <a:endParaRPr lang="ar-EG" sz="3200" b="1" dirty="0">
              <a:solidFill>
                <a:srgbClr val="000000"/>
              </a:solidFill>
              <a:latin typeface="Calibri"/>
              <a:ea typeface="Calibri"/>
              <a:cs typeface="Simplified Arabic"/>
            </a:endParaRPr>
          </a:p>
          <a:p>
            <a:pPr algn="r" rtl="1" fontAlgn="auto">
              <a:spcBef>
                <a:spcPts val="0"/>
              </a:spcBef>
              <a:spcAft>
                <a:spcPts val="0"/>
              </a:spcAft>
            </a:pPr>
            <a:r>
              <a:rPr lang="ar-EG" sz="3200" b="1" dirty="0" smtClean="0">
                <a:solidFill>
                  <a:srgbClr val="000000"/>
                </a:solidFill>
                <a:latin typeface="Calibri"/>
                <a:ea typeface="Calibri"/>
                <a:cs typeface="Simplified Arabic"/>
              </a:rPr>
              <a:t>• عقبات </a:t>
            </a:r>
            <a:r>
              <a:rPr lang="ar-EG" sz="3200" b="1" dirty="0">
                <a:solidFill>
                  <a:srgbClr val="000000"/>
                </a:solidFill>
                <a:latin typeface="Calibri"/>
                <a:ea typeface="Calibri"/>
                <a:cs typeface="Simplified Arabic"/>
              </a:rPr>
              <a:t>تطبيق اخلاقيات </a:t>
            </a:r>
            <a:r>
              <a:rPr lang="ar-EG" sz="3200" b="1" dirty="0" smtClean="0">
                <a:solidFill>
                  <a:srgbClr val="000000"/>
                </a:solidFill>
                <a:latin typeface="Calibri"/>
                <a:ea typeface="Calibri"/>
                <a:cs typeface="Simplified Arabic"/>
              </a:rPr>
              <a:t>العمل.</a:t>
            </a:r>
            <a:endParaRPr lang="ar-EG" sz="3200" b="1" dirty="0">
              <a:solidFill>
                <a:srgbClr val="000000"/>
              </a:solidFill>
              <a:latin typeface="Calibri"/>
              <a:ea typeface="Calibri"/>
              <a:cs typeface="Simplified Arabic"/>
            </a:endParaRPr>
          </a:p>
          <a:p>
            <a:pPr algn="r" rtl="1" fontAlgn="auto">
              <a:spcBef>
                <a:spcPts val="0"/>
              </a:spcBef>
              <a:spcAft>
                <a:spcPts val="0"/>
              </a:spcAft>
            </a:pPr>
            <a:r>
              <a:rPr lang="ar-EG" sz="3200" b="1" dirty="0" smtClean="0">
                <a:solidFill>
                  <a:srgbClr val="000000"/>
                </a:solidFill>
                <a:latin typeface="Calibri"/>
                <a:ea typeface="Calibri"/>
                <a:cs typeface="Simplified Arabic"/>
              </a:rPr>
              <a:t>• تمرين .</a:t>
            </a:r>
            <a:endParaRPr lang="ar-EG" sz="3200" b="1" dirty="0">
              <a:solidFill>
                <a:srgbClr val="000000"/>
              </a:solidFill>
              <a:latin typeface="Calibri"/>
              <a:ea typeface="Calibri"/>
              <a:cs typeface="Simplified Arabic"/>
            </a:endParaRPr>
          </a:p>
        </p:txBody>
      </p:sp>
    </p:spTree>
    <p:extLst>
      <p:ext uri="{BB962C8B-B14F-4D97-AF65-F5344CB8AC3E}">
        <p14:creationId xmlns="" xmlns:p14="http://schemas.microsoft.com/office/powerpoint/2010/main" val="370219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854362770"/>
              </p:ext>
            </p:extLst>
          </p:nvPr>
        </p:nvGraphicFramePr>
        <p:xfrm>
          <a:off x="323529" y="1268760"/>
          <a:ext cx="7594028" cy="5105400"/>
        </p:xfrm>
        <a:graphic>
          <a:graphicData uri="http://schemas.openxmlformats.org/drawingml/2006/table">
            <a:tbl>
              <a:tblPr rtl="1" firstRow="1" firstCol="1" lastRow="1" lastCol="1" bandRow="1" bandCol="1">
                <a:tableStyleId>{5C22544A-7EE6-4342-B048-85BDC9FD1C3A}</a:tableStyleId>
              </a:tblPr>
              <a:tblGrid>
                <a:gridCol w="3603435"/>
                <a:gridCol w="1480462"/>
                <a:gridCol w="1504587"/>
                <a:gridCol w="1005544"/>
              </a:tblGrid>
              <a:tr h="0">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الموضوع/ النشاط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أساليب التدريب</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الوسائل التدريية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المدة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r>
              <a:tr h="4097655">
                <a:tc>
                  <a:txBody>
                    <a:bodyPr/>
                    <a:lstStyle/>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مقدمة عن اخلاقيات العمل</a:t>
                      </a:r>
                      <a:endParaRPr lang="en-US" sz="2000" b="1" dirty="0">
                        <a:solidFill>
                          <a:schemeClr val="tx1"/>
                        </a:solidFill>
                        <a:effectLst/>
                        <a:latin typeface="Arial" pitchFamily="34" charset="0"/>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مفهوم اخلاقيات العمل</a:t>
                      </a:r>
                      <a:endParaRPr lang="en-US" sz="2000" b="1" dirty="0">
                        <a:solidFill>
                          <a:schemeClr val="tx1"/>
                        </a:solidFill>
                        <a:effectLst/>
                        <a:latin typeface="Arial" pitchFamily="34" charset="0"/>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اخلاقيات العمل فى الاسلام</a:t>
                      </a:r>
                      <a:endParaRPr lang="en-US" sz="2000" b="1" dirty="0">
                        <a:solidFill>
                          <a:schemeClr val="tx1"/>
                        </a:solidFill>
                        <a:effectLst/>
                        <a:latin typeface="Arial" pitchFamily="34" charset="0"/>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اخلاقيات العمل ضرورة ادارية</a:t>
                      </a:r>
                      <a:endParaRPr lang="en-US" sz="2000" b="1" dirty="0">
                        <a:solidFill>
                          <a:schemeClr val="tx1"/>
                        </a:solidFill>
                        <a:effectLst/>
                        <a:latin typeface="Arial" pitchFamily="34" charset="0"/>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ارساء اخلاقيات العمل</a:t>
                      </a:r>
                      <a:endParaRPr lang="en-US" sz="2000" b="1" dirty="0">
                        <a:solidFill>
                          <a:schemeClr val="tx1"/>
                        </a:solidFill>
                        <a:effectLst/>
                        <a:latin typeface="Arial" pitchFamily="34" charset="0"/>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ترسيخ اخلاقيات العمل</a:t>
                      </a:r>
                      <a:endParaRPr lang="en-US" sz="2000" b="1" dirty="0">
                        <a:solidFill>
                          <a:schemeClr val="tx1"/>
                        </a:solidFill>
                        <a:effectLst/>
                        <a:latin typeface="Arial" pitchFamily="34" charset="0"/>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عقبات تطبيق اخلاقيات العمل</a:t>
                      </a:r>
                      <a:endParaRPr lang="en-US" sz="2000" b="1" dirty="0">
                        <a:solidFill>
                          <a:schemeClr val="tx1"/>
                        </a:solidFill>
                        <a:effectLst/>
                        <a:latin typeface="Arial" pitchFamily="34" charset="0"/>
                        <a:cs typeface="Arial" pitchFamily="34" charset="0"/>
                      </a:endParaRPr>
                    </a:p>
                    <a:p>
                      <a:pPr marL="342900" marR="457200" lvl="0" indent="-342900" algn="justLow" rtl="1">
                        <a:lnSpc>
                          <a:spcPct val="15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فيديو تدريبى</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المحاضرة</a:t>
                      </a:r>
                      <a:endParaRPr lang="en-US" sz="2000" b="1" dirty="0">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المناقشة</a:t>
                      </a:r>
                      <a:endParaRPr lang="en-US" sz="2000" b="1" dirty="0">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عصف ذهني</a:t>
                      </a:r>
                      <a:endParaRPr lang="en-US" sz="2000" b="1" dirty="0">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فيديو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عرض شرائح </a:t>
                      </a:r>
                      <a:r>
                        <a:rPr lang="en-US" sz="2000" b="1" dirty="0">
                          <a:solidFill>
                            <a:schemeClr val="tx1"/>
                          </a:solidFill>
                          <a:effectLst/>
                          <a:latin typeface="Arial" pitchFamily="34" charset="0"/>
                          <a:cs typeface="Arial" pitchFamily="34" charset="0"/>
                        </a:rPr>
                        <a:t>P.P</a:t>
                      </a:r>
                    </a:p>
                    <a:p>
                      <a:pPr marL="0" marR="0" algn="ctr" rtl="1">
                        <a:lnSpc>
                          <a:spcPct val="150000"/>
                        </a:lnSpc>
                        <a:spcBef>
                          <a:spcPts val="600"/>
                        </a:spcBef>
                        <a:spcAft>
                          <a:spcPts val="0"/>
                        </a:spcAft>
                      </a:pPr>
                      <a:r>
                        <a:rPr lang="ar-EG" sz="2000" b="1" dirty="0">
                          <a:solidFill>
                            <a:schemeClr val="tx1"/>
                          </a:solidFill>
                          <a:effectLst/>
                          <a:latin typeface="Arial" pitchFamily="34" charset="0"/>
                          <a:cs typeface="Arial" pitchFamily="34" charset="0"/>
                        </a:rPr>
                        <a:t>السبورة </a:t>
                      </a:r>
                      <a:endParaRPr lang="en-US" sz="2000" b="1" dirty="0">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dirty="0" err="1">
                          <a:solidFill>
                            <a:schemeClr val="tx1"/>
                          </a:solidFill>
                          <a:effectLst/>
                          <a:latin typeface="Arial" pitchFamily="34" charset="0"/>
                          <a:cs typeface="Arial" pitchFamily="34" charset="0"/>
                        </a:rPr>
                        <a:t>الداتاشو</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10 دقيقة</a:t>
                      </a:r>
                      <a:endParaRPr lang="en-US" sz="2000" b="1">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10 دقائق</a:t>
                      </a:r>
                      <a:endParaRPr lang="en-US" sz="2000" b="1">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20 دقيقة</a:t>
                      </a:r>
                      <a:endParaRPr lang="en-US" sz="2000" b="1">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20 دقيقة</a:t>
                      </a:r>
                      <a:endParaRPr lang="en-US" sz="2000" b="1">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20 دقيقة</a:t>
                      </a:r>
                      <a:endParaRPr lang="en-US" sz="2000" b="1">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20 دقيقة</a:t>
                      </a:r>
                      <a:endParaRPr lang="en-US" sz="2000" b="1">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10 دقيقة</a:t>
                      </a:r>
                      <a:endParaRPr lang="en-US" sz="2000" b="1">
                        <a:solidFill>
                          <a:schemeClr val="tx1"/>
                        </a:solidFill>
                        <a:effectLst/>
                        <a:latin typeface="Arial" pitchFamily="34" charset="0"/>
                        <a:cs typeface="Arial" pitchFamily="34" charset="0"/>
                      </a:endParaRPr>
                    </a:p>
                    <a:p>
                      <a:pPr marL="0" marR="0" algn="ctr" rtl="1">
                        <a:lnSpc>
                          <a:spcPct val="150000"/>
                        </a:lnSpc>
                        <a:spcBef>
                          <a:spcPts val="600"/>
                        </a:spcBef>
                        <a:spcAft>
                          <a:spcPts val="0"/>
                        </a:spcAft>
                      </a:pPr>
                      <a:r>
                        <a:rPr lang="ar-EG" sz="2000" b="1">
                          <a:solidFill>
                            <a:schemeClr val="tx1"/>
                          </a:solidFill>
                          <a:effectLst/>
                          <a:latin typeface="Arial" pitchFamily="34" charset="0"/>
                          <a:cs typeface="Arial" pitchFamily="34" charset="0"/>
                        </a:rPr>
                        <a:t>10 دقيقة</a:t>
                      </a:r>
                      <a:endParaRPr lang="en-US" sz="2000" b="1">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gridSpan="2">
                  <a:txBody>
                    <a:bodyPr/>
                    <a:lstStyle/>
                    <a:p>
                      <a:pPr marL="0" marR="0" algn="r" rtl="1">
                        <a:spcBef>
                          <a:spcPts val="0"/>
                        </a:spcBef>
                        <a:spcAft>
                          <a:spcPts val="0"/>
                        </a:spcAft>
                      </a:pPr>
                      <a:r>
                        <a:rPr lang="en-US"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ea typeface="Times New Roman"/>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rtl="1">
                        <a:lnSpc>
                          <a:spcPct val="150000"/>
                        </a:lnSpc>
                        <a:spcBef>
                          <a:spcPts val="0"/>
                        </a:spcBef>
                        <a:spcAft>
                          <a:spcPts val="0"/>
                        </a:spcAft>
                      </a:pPr>
                      <a:r>
                        <a:rPr lang="ar-EG" sz="2000" b="1">
                          <a:solidFill>
                            <a:schemeClr val="tx1"/>
                          </a:solidFill>
                          <a:effectLst/>
                          <a:latin typeface="Arial" pitchFamily="34" charset="0"/>
                          <a:cs typeface="Arial" pitchFamily="34" charset="0"/>
                        </a:rPr>
                        <a:t> </a:t>
                      </a:r>
                      <a:endParaRPr lang="en-US" sz="2000" b="1">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120دقيقة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44326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997724"/>
            <a:ext cx="781546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3200" b="1" dirty="0">
                <a:solidFill>
                  <a:srgbClr val="000000"/>
                </a:solidFill>
                <a:latin typeface="Arial" pitchFamily="34" charset="0"/>
                <a:ea typeface="Calibri"/>
                <a:cs typeface="Arial" pitchFamily="34" charset="0"/>
              </a:rPr>
              <a:t>تمثل مفهوم الأخلاق أو الأخلاقيات </a:t>
            </a:r>
            <a:r>
              <a:rPr lang="ar-EG" sz="3200" b="1" dirty="0" smtClean="0">
                <a:solidFill>
                  <a:srgbClr val="000000"/>
                </a:solidFill>
                <a:latin typeface="Arial" pitchFamily="34" charset="0"/>
                <a:ea typeface="Calibri"/>
                <a:cs typeface="Arial" pitchFamily="34" charset="0"/>
              </a:rPr>
              <a:t>مجموعة </a:t>
            </a:r>
            <a:r>
              <a:rPr lang="ar-EG" sz="3200" b="1" dirty="0">
                <a:solidFill>
                  <a:srgbClr val="000000"/>
                </a:solidFill>
                <a:latin typeface="Arial" pitchFamily="34" charset="0"/>
                <a:ea typeface="Calibri"/>
                <a:cs typeface="Arial" pitchFamily="34" charset="0"/>
              </a:rPr>
              <a:t>من القيم والمعايير التي يعتمد عليها أفراد المجتمع </a:t>
            </a:r>
            <a:r>
              <a:rPr lang="ar-EG" sz="3200" b="1" dirty="0" smtClean="0">
                <a:solidFill>
                  <a:srgbClr val="000000"/>
                </a:solidFill>
                <a:latin typeface="Arial" pitchFamily="34" charset="0"/>
                <a:ea typeface="Calibri"/>
                <a:cs typeface="Arial" pitchFamily="34" charset="0"/>
              </a:rPr>
              <a:t>في </a:t>
            </a:r>
            <a:r>
              <a:rPr lang="ar-EG" sz="3200" b="1" dirty="0">
                <a:solidFill>
                  <a:srgbClr val="000000"/>
                </a:solidFill>
                <a:latin typeface="Arial" pitchFamily="34" charset="0"/>
                <a:ea typeface="Calibri"/>
                <a:cs typeface="Arial" pitchFamily="34" charset="0"/>
              </a:rPr>
              <a:t>التمييز بين ما هو جيد وما هو سيء , بين ما هو صواب وما هو خطأ , إذن تتركز في مفهوم الصواب والخطأ في السلوك , والأخلاقيات تقدم دليلا – من خلال معاييرها ويمها – على الأنشطة الأخلاقية وغير الأخلاقية , وعلى ما هو مقبول </a:t>
            </a:r>
            <a:r>
              <a:rPr lang="ar-EG" sz="3200" b="1" dirty="0" smtClean="0">
                <a:solidFill>
                  <a:srgbClr val="000000"/>
                </a:solidFill>
                <a:latin typeface="Arial" pitchFamily="34" charset="0"/>
                <a:ea typeface="Calibri"/>
                <a:cs typeface="Arial" pitchFamily="34" charset="0"/>
              </a:rPr>
              <a:t>  أوغير </a:t>
            </a:r>
            <a:r>
              <a:rPr lang="ar-EG" sz="3200" b="1" dirty="0">
                <a:solidFill>
                  <a:srgbClr val="000000"/>
                </a:solidFill>
                <a:latin typeface="Arial" pitchFamily="34" charset="0"/>
                <a:ea typeface="Calibri"/>
                <a:cs typeface="Arial" pitchFamily="34" charset="0"/>
              </a:rPr>
              <a:t>مقبول اجتماعيا . </a:t>
            </a:r>
          </a:p>
        </p:txBody>
      </p:sp>
      <p:sp>
        <p:nvSpPr>
          <p:cNvPr id="5" name="Rounded Rectangle 4"/>
          <p:cNvSpPr/>
          <p:nvPr/>
        </p:nvSpPr>
        <p:spPr>
          <a:xfrm>
            <a:off x="2928926" y="285728"/>
            <a:ext cx="5072098"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أولاً: مفهوم أخلاقيات العمل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685947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يوجد تناقض بين أخلاقيات العمل النبيلة التي يدعو لها القران الكريم و الحديث الشريف و بين التطبيق العملي و اليومي لبعض تلك الأخلاقيات الإسلامية حول العمل .</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فأخلاقيات العمل في الإسلام وما تدعو إلية الحكمة العربية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والإسلامية </a:t>
            </a:r>
            <a:r>
              <a:rPr lang="ar-EG" sz="2800" b="1" dirty="0">
                <a:solidFill>
                  <a:srgbClr val="000000"/>
                </a:solidFill>
                <a:latin typeface="Arial" pitchFamily="34" charset="0"/>
                <a:ea typeface="Calibri"/>
                <a:cs typeface="Arial" pitchFamily="34" charset="0"/>
              </a:rPr>
              <a:t>المحلية التقليدية هي مبادئ  متلازمة و متوافقة مع بعضها البعض و لا يجب أن تكون متناقضة . </a:t>
            </a:r>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ثانياً : أخلاقيات العمل فى الاسلام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4207509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4536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على الرغم من أن كل شخص ينبغي أن يَتَحلَّى بأخلاقيات العمل فإن إدارة المنظمة لابد أن تضع ضوابط وجزاءات تجعل الموظفين يلتزمون بأخلاقيات العمل. فقد تجد من الموظفين من هو مؤمنٌ بأخلاقيات العمل ومنهم من لا يكترث بها.</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 ولكن من مصلحة المنظمة أن تجعل الكُل يلتزم بها بناء على لائحة أو ميثاق توضح أخلاقيات العمل من منظور المنظمة بحيث تكون ملزمة لكل العاملين وبحيث تكون هناك عقوبة رادعة لمن </a:t>
            </a:r>
            <a:r>
              <a:rPr lang="ar-EG" sz="2800" b="1" dirty="0" smtClean="0">
                <a:solidFill>
                  <a:srgbClr val="000000"/>
                </a:solidFill>
                <a:latin typeface="Arial" pitchFamily="34" charset="0"/>
                <a:ea typeface="Calibri"/>
                <a:cs typeface="Arial" pitchFamily="34" charset="0"/>
              </a:rPr>
              <a:t>يخالفها .</a:t>
            </a:r>
            <a:endParaRPr lang="ar-EG" sz="2800" b="1" dirty="0">
              <a:solidFill>
                <a:srgbClr val="000000"/>
              </a:solidFill>
              <a:latin typeface="Arial" pitchFamily="34" charset="0"/>
              <a:ea typeface="Calibri"/>
              <a:cs typeface="Arial" pitchFamily="34" charset="0"/>
            </a:endParaRPr>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ثالثاً: أخلاقيات العمل ضرورة إدارية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2300009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071934" y="1486166"/>
            <a:ext cx="3923042" cy="422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0000"/>
                </a:solidFill>
                <a:latin typeface="Arial" pitchFamily="34" charset="0"/>
                <a:ea typeface="Calibri"/>
                <a:cs typeface="Arial" pitchFamily="34" charset="0"/>
              </a:rPr>
              <a:t>1- </a:t>
            </a:r>
            <a:r>
              <a:rPr lang="ar-EG" sz="2800" b="1" dirty="0">
                <a:solidFill>
                  <a:srgbClr val="000000"/>
                </a:solidFill>
                <a:latin typeface="Arial" pitchFamily="34" charset="0"/>
                <a:ea typeface="Calibri"/>
                <a:cs typeface="Arial" pitchFamily="34" charset="0"/>
              </a:rPr>
              <a:t>التعاليم </a:t>
            </a:r>
            <a:r>
              <a:rPr lang="ar-EG" sz="2800" b="1" dirty="0" smtClean="0">
                <a:solidFill>
                  <a:srgbClr val="000000"/>
                </a:solidFill>
                <a:latin typeface="Arial" pitchFamily="34" charset="0"/>
                <a:ea typeface="Calibri"/>
                <a:cs typeface="Arial" pitchFamily="34" charset="0"/>
              </a:rPr>
              <a:t>الدينية .</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2- الإلزام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3- المسئولية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4- الجزاء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5- رقابة الضمير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6- العدالة الإدارية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7- الإستقامة </a:t>
            </a:r>
            <a:r>
              <a:rPr lang="ar-EG" sz="2800" b="1" dirty="0" smtClean="0">
                <a:solidFill>
                  <a:srgbClr val="000000"/>
                </a:solidFill>
                <a:latin typeface="Arial" pitchFamily="34" charset="0"/>
                <a:ea typeface="Calibri"/>
                <a:cs typeface="Arial" pitchFamily="34" charset="0"/>
              </a:rPr>
              <a:t>.</a:t>
            </a:r>
          </a:p>
          <a:p>
            <a:pPr algn="justLow" rtl="1" fontAlgn="auto">
              <a:lnSpc>
                <a:spcPct val="120000"/>
              </a:lnSpc>
              <a:spcBef>
                <a:spcPts val="0"/>
              </a:spcBef>
              <a:spcAft>
                <a:spcPts val="0"/>
              </a:spcAft>
            </a:pPr>
            <a:r>
              <a:rPr lang="ar-EG" sz="2800" b="1" dirty="0">
                <a:solidFill>
                  <a:srgbClr val="000000"/>
                </a:solidFill>
                <a:latin typeface="Arial" pitchFamily="34" charset="0"/>
                <a:ea typeface="Calibri"/>
                <a:cs typeface="Arial" pitchFamily="34" charset="0"/>
              </a:rPr>
              <a:t>8- القوانين والأنظمة </a:t>
            </a:r>
            <a:r>
              <a:rPr lang="ar-EG" sz="2800" b="1" dirty="0" smtClean="0">
                <a:solidFill>
                  <a:srgbClr val="000000"/>
                </a:solidFill>
                <a:latin typeface="Arial" pitchFamily="34" charset="0"/>
                <a:ea typeface="Calibri"/>
                <a:cs typeface="Arial" pitchFamily="34" charset="0"/>
              </a:rPr>
              <a:t>.</a:t>
            </a:r>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أهم مصادر الأخلاقيات فى الإدارة هى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pic>
        <p:nvPicPr>
          <p:cNvPr id="6" name="Picture 5" descr="y8R59452.gif"/>
          <p:cNvPicPr>
            <a:picLocks noChangeAspect="1"/>
          </p:cNvPicPr>
          <p:nvPr/>
        </p:nvPicPr>
        <p:blipFill>
          <a:blip r:embed="rId4" cstate="print"/>
          <a:stretch>
            <a:fillRect/>
          </a:stretch>
        </p:blipFill>
        <p:spPr>
          <a:xfrm>
            <a:off x="0" y="1285860"/>
            <a:ext cx="4643438" cy="4572000"/>
          </a:xfrm>
          <a:prstGeom prst="rect">
            <a:avLst/>
          </a:prstGeom>
        </p:spPr>
      </p:pic>
    </p:spTree>
    <p:extLst>
      <p:ext uri="{BB962C8B-B14F-4D97-AF65-F5344CB8AC3E}">
        <p14:creationId xmlns="" xmlns:p14="http://schemas.microsoft.com/office/powerpoint/2010/main" val="3292658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357298"/>
            <a:ext cx="781546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إتباع الأخلاق هو أمر يجب أن يحرص عليه كل شخص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ولكن </a:t>
            </a:r>
            <a:r>
              <a:rPr lang="ar-EG" sz="2800" b="1" dirty="0">
                <a:solidFill>
                  <a:srgbClr val="000000"/>
                </a:solidFill>
                <a:latin typeface="Arial" pitchFamily="34" charset="0"/>
                <a:ea typeface="Calibri"/>
                <a:cs typeface="Arial" pitchFamily="34" charset="0"/>
              </a:rPr>
              <a:t>إدارة المؤسسة لن تعتمد على مدى التزام العاملين بأخلاقيات العمل بناء على قناعاتهم الشخصية بل هي بحاجة لأن تُلزمَهم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بذلك </a:t>
            </a:r>
            <a:r>
              <a:rPr lang="ar-EG" sz="2800" b="1" dirty="0">
                <a:solidFill>
                  <a:srgbClr val="000000"/>
                </a:solidFill>
                <a:latin typeface="Arial" pitchFamily="34" charset="0"/>
                <a:ea typeface="Calibri"/>
                <a:cs typeface="Arial" pitchFamily="34" charset="0"/>
              </a:rPr>
              <a:t>كجزء من مُتطلبات العمل. فكما أوضحت فإن عدم الالتزام بأخلاقيات العمل يؤثر على أداء المؤسسة وبالتالي فلابد لها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من </a:t>
            </a:r>
            <a:r>
              <a:rPr lang="ar-EG" sz="2800" b="1" dirty="0">
                <a:solidFill>
                  <a:srgbClr val="000000"/>
                </a:solidFill>
                <a:latin typeface="Arial" pitchFamily="34" charset="0"/>
                <a:ea typeface="Calibri"/>
                <a:cs typeface="Arial" pitchFamily="34" charset="0"/>
              </a:rPr>
              <a:t>الحرص على تطبيقها.</a:t>
            </a:r>
            <a:endParaRPr lang="ar-EG" sz="2800" b="1" dirty="0" smtClean="0">
              <a:solidFill>
                <a:srgbClr val="000000"/>
              </a:solidFill>
              <a:latin typeface="Arial" pitchFamily="34" charset="0"/>
              <a:ea typeface="Calibri"/>
              <a:cs typeface="Arial" pitchFamily="34" charset="0"/>
            </a:endParaRPr>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رابعاً: إرساء أخلاقيات العمل فى المنظمة:</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3986952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65463" y="2123153"/>
            <a:ext cx="6247224" cy="2308324"/>
          </a:xfrm>
          <a:prstGeom prst="rect">
            <a:avLst/>
          </a:prstGeom>
          <a:noFill/>
        </p:spPr>
        <p:txBody>
          <a:bodyPr wrap="none" lIns="91440" tIns="45720" rIns="91440" bIns="45720">
            <a:spAutoFit/>
          </a:bodyPr>
          <a:lstStyle/>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اليوم التدريبى الأول </a:t>
            </a:r>
          </a:p>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الجلسة الأولى</a:t>
            </a:r>
            <a:endParaRPr lang="en-US" sz="7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endParaRPr>
          </a:p>
        </p:txBody>
      </p:sp>
    </p:spTree>
    <p:extLst>
      <p:ext uri="{BB962C8B-B14F-4D97-AF65-F5344CB8AC3E}">
        <p14:creationId xmlns="" xmlns:p14="http://schemas.microsoft.com/office/powerpoint/2010/main" val="2662046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45946"/>
            <a:ext cx="781546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لا يشك أحد في أن هناك خللاً ما في تطبيق أخلاقيات المهنة </a:t>
            </a:r>
            <a:r>
              <a:rPr lang="ar-EG" sz="2800" b="1" dirty="0" smtClean="0">
                <a:solidFill>
                  <a:srgbClr val="000000"/>
                </a:solidFill>
                <a:latin typeface="Arial" pitchFamily="34" charset="0"/>
                <a:ea typeface="Calibri"/>
                <a:cs typeface="Arial" pitchFamily="34" charset="0"/>
              </a:rPr>
              <a:t>       في </a:t>
            </a:r>
            <a:r>
              <a:rPr lang="ar-EG" sz="2800" b="1" dirty="0">
                <a:solidFill>
                  <a:srgbClr val="000000"/>
                </a:solidFill>
                <a:latin typeface="Arial" pitchFamily="34" charset="0"/>
                <a:ea typeface="Calibri"/>
                <a:cs typeface="Arial" pitchFamily="34" charset="0"/>
              </a:rPr>
              <a:t>القطاعين العام والخاص ، ويدل لذلك الإحصائيات العالمية والمحلية ، ومن ذلك على سبيل المثال: </a:t>
            </a:r>
          </a:p>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 نشرت </a:t>
            </a:r>
            <a:r>
              <a:rPr lang="ar-EG" sz="2800" b="1" dirty="0">
                <a:solidFill>
                  <a:srgbClr val="000000"/>
                </a:solidFill>
                <a:latin typeface="Arial" pitchFamily="34" charset="0"/>
                <a:ea typeface="Calibri"/>
                <a:cs typeface="Arial" pitchFamily="34" charset="0"/>
              </a:rPr>
              <a:t>جريدة المدينة السعودية أن 69 % من موظفي الدوائر الحكومية متسيبون في عملهم ، وأن 54 % منهم يخرجون أثناء الدوام الرسمي لقضاء مصالح شخصية ، وأن 60 % يخرجون </a:t>
            </a:r>
            <a:r>
              <a:rPr lang="ar-EG" sz="2800" b="1" dirty="0" smtClean="0">
                <a:solidFill>
                  <a:srgbClr val="000000"/>
                </a:solidFill>
                <a:latin typeface="Arial" pitchFamily="34" charset="0"/>
                <a:ea typeface="Calibri"/>
                <a:cs typeface="Arial" pitchFamily="34" charset="0"/>
              </a:rPr>
              <a:t/>
            </a:r>
            <a:br>
              <a:rPr lang="ar-EG" sz="2800" b="1" dirty="0" smtClean="0">
                <a:solidFill>
                  <a:srgbClr val="000000"/>
                </a:solidFill>
                <a:latin typeface="Arial" pitchFamily="34" charset="0"/>
                <a:ea typeface="Calibri"/>
                <a:cs typeface="Arial" pitchFamily="34" charset="0"/>
              </a:rPr>
            </a:br>
            <a:r>
              <a:rPr lang="ar-EG" sz="2800" b="1" dirty="0" smtClean="0">
                <a:solidFill>
                  <a:srgbClr val="000000"/>
                </a:solidFill>
                <a:latin typeface="Arial" pitchFamily="34" charset="0"/>
                <a:ea typeface="Calibri"/>
                <a:cs typeface="Arial" pitchFamily="34" charset="0"/>
              </a:rPr>
              <a:t>قبل </a:t>
            </a:r>
            <a:r>
              <a:rPr lang="ar-EG" sz="2800" b="1" dirty="0">
                <a:solidFill>
                  <a:srgbClr val="000000"/>
                </a:solidFill>
                <a:latin typeface="Arial" pitchFamily="34" charset="0"/>
                <a:ea typeface="Calibri"/>
                <a:cs typeface="Arial" pitchFamily="34" charset="0"/>
              </a:rPr>
              <a:t>نهاية الدوام .</a:t>
            </a:r>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خامساً: ترسيخ أخلاقيات العمل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21185189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392873"/>
            <a:ext cx="789295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3200" b="1" dirty="0" smtClean="0">
                <a:solidFill>
                  <a:srgbClr val="000000"/>
                </a:solidFill>
                <a:latin typeface="Arial" pitchFamily="34" charset="0"/>
                <a:ea typeface="Calibri"/>
                <a:cs typeface="Arial" pitchFamily="34" charset="0"/>
              </a:rPr>
              <a:t>1- </a:t>
            </a:r>
            <a:r>
              <a:rPr lang="ar-EG" sz="3200" b="1" dirty="0">
                <a:solidFill>
                  <a:srgbClr val="000000"/>
                </a:solidFill>
                <a:latin typeface="Arial" pitchFamily="34" charset="0"/>
                <a:ea typeface="Calibri"/>
                <a:cs typeface="Arial" pitchFamily="34" charset="0"/>
              </a:rPr>
              <a:t>تنمية الرقابة الذاتية </a:t>
            </a:r>
            <a:r>
              <a:rPr lang="ar-EG" sz="32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3200" b="1" dirty="0">
                <a:solidFill>
                  <a:srgbClr val="000000"/>
                </a:solidFill>
                <a:latin typeface="Arial" pitchFamily="34" charset="0"/>
                <a:ea typeface="Calibri"/>
                <a:cs typeface="Arial" pitchFamily="34" charset="0"/>
              </a:rPr>
              <a:t>2- </a:t>
            </a:r>
            <a:r>
              <a:rPr lang="ar-EG" sz="3000" b="1" dirty="0">
                <a:solidFill>
                  <a:srgbClr val="000000"/>
                </a:solidFill>
                <a:latin typeface="Arial" pitchFamily="34" charset="0"/>
                <a:ea typeface="Calibri"/>
                <a:cs typeface="Arial" pitchFamily="34" charset="0"/>
              </a:rPr>
              <a:t>وضع الأنظمة الدقيقة التي تمنع الاجتهادات الفردية الخاطئة </a:t>
            </a:r>
            <a:endParaRPr lang="ar-EG" sz="3000" b="1" dirty="0" smtClean="0">
              <a:solidFill>
                <a:srgbClr val="000000"/>
              </a:solidFill>
              <a:latin typeface="Arial" pitchFamily="34" charset="0"/>
              <a:ea typeface="Calibri"/>
              <a:cs typeface="Arial" pitchFamily="34" charset="0"/>
            </a:endParaRPr>
          </a:p>
          <a:p>
            <a:pPr algn="justLow" rtl="1" fontAlgn="auto">
              <a:lnSpc>
                <a:spcPct val="150000"/>
              </a:lnSpc>
              <a:spcBef>
                <a:spcPts val="0"/>
              </a:spcBef>
              <a:spcAft>
                <a:spcPts val="0"/>
              </a:spcAft>
            </a:pPr>
            <a:r>
              <a:rPr lang="ar-EG" sz="3200" b="1" dirty="0" smtClean="0">
                <a:solidFill>
                  <a:srgbClr val="000000"/>
                </a:solidFill>
                <a:latin typeface="Arial" pitchFamily="34" charset="0"/>
                <a:ea typeface="Calibri"/>
                <a:cs typeface="Arial" pitchFamily="34" charset="0"/>
              </a:rPr>
              <a:t>3- </a:t>
            </a:r>
            <a:r>
              <a:rPr lang="ar-EG" sz="3200" b="1" dirty="0">
                <a:solidFill>
                  <a:srgbClr val="000000"/>
                </a:solidFill>
                <a:latin typeface="Arial" pitchFamily="34" charset="0"/>
                <a:ea typeface="Calibri"/>
                <a:cs typeface="Arial" pitchFamily="34" charset="0"/>
              </a:rPr>
              <a:t>القدوة الحسنة </a:t>
            </a:r>
            <a:r>
              <a:rPr lang="ar-EG" sz="32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3200" b="1" dirty="0">
                <a:solidFill>
                  <a:srgbClr val="000000"/>
                </a:solidFill>
                <a:latin typeface="Arial" pitchFamily="34" charset="0"/>
                <a:ea typeface="Calibri"/>
                <a:cs typeface="Arial" pitchFamily="34" charset="0"/>
              </a:rPr>
              <a:t>4- تصحيح الفهم الديني والوطني للوظيفة </a:t>
            </a:r>
            <a:r>
              <a:rPr lang="ar-EG" sz="32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3200" b="1" dirty="0">
                <a:solidFill>
                  <a:srgbClr val="000000"/>
                </a:solidFill>
                <a:latin typeface="Arial" pitchFamily="34" charset="0"/>
                <a:ea typeface="Calibri"/>
                <a:cs typeface="Arial" pitchFamily="34" charset="0"/>
              </a:rPr>
              <a:t>5- محاسبة المسؤلين ، والموظفين </a:t>
            </a:r>
            <a:r>
              <a:rPr lang="ar-EG" sz="3200" b="1" dirty="0" smtClean="0">
                <a:solidFill>
                  <a:srgbClr val="000000"/>
                </a:solidFill>
                <a:latin typeface="Arial" pitchFamily="34" charset="0"/>
                <a:ea typeface="Calibri"/>
                <a:cs typeface="Arial" pitchFamily="34" charset="0"/>
              </a:rPr>
              <a:t>.</a:t>
            </a:r>
          </a:p>
          <a:p>
            <a:pPr algn="justLow" rtl="1" fontAlgn="auto">
              <a:lnSpc>
                <a:spcPct val="150000"/>
              </a:lnSpc>
              <a:spcBef>
                <a:spcPts val="0"/>
              </a:spcBef>
              <a:spcAft>
                <a:spcPts val="0"/>
              </a:spcAft>
            </a:pPr>
            <a:r>
              <a:rPr lang="ar-EG" sz="3200" b="1" dirty="0">
                <a:solidFill>
                  <a:srgbClr val="000000"/>
                </a:solidFill>
                <a:latin typeface="Arial" pitchFamily="34" charset="0"/>
                <a:ea typeface="Calibri"/>
                <a:cs typeface="Arial" pitchFamily="34" charset="0"/>
              </a:rPr>
              <a:t>6- التقييم المستمر للموظفين .</a:t>
            </a:r>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وسائل ترسيخ أخلاقيات المهنة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2757702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357298"/>
            <a:ext cx="781546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1- عدم تطبيق العقوبات :</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2-غياب القدوة الحسنة . </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3- ضعف الحسّ الديني والوطني : وتغليب المصلحة الشخصية على المصلحة العامة . </a:t>
            </a:r>
            <a:endParaRPr lang="ar-EG" sz="2800" b="1" dirty="0" smtClean="0">
              <a:solidFill>
                <a:srgbClr val="000000"/>
              </a:solidFill>
              <a:latin typeface="Arial" pitchFamily="34" charset="0"/>
              <a:ea typeface="Calibri"/>
              <a:cs typeface="Arial" pitchFamily="34" charset="0"/>
            </a:endParaRP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4- عدم وجود ، أو وضوح ، أو تفعيل النظام . </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5- فقدان روح التفاهم بين المسؤل والموظفين </a:t>
            </a:r>
            <a:r>
              <a:rPr lang="ar-EG" sz="2800" b="1" dirty="0" smtClean="0">
                <a:solidFill>
                  <a:srgbClr val="000000"/>
                </a:solidFill>
                <a:latin typeface="Arial" pitchFamily="34" charset="0"/>
                <a:ea typeface="Calibri"/>
                <a:cs typeface="Arial" pitchFamily="34" charset="0"/>
              </a:rPr>
              <a:t>.</a:t>
            </a:r>
            <a:endParaRPr lang="ar-EG" sz="2800" b="1" dirty="0">
              <a:solidFill>
                <a:srgbClr val="000000"/>
              </a:solidFill>
              <a:latin typeface="Arial" pitchFamily="34" charset="0"/>
              <a:ea typeface="Calibri"/>
              <a:cs typeface="Arial" pitchFamily="34" charset="0"/>
            </a:endParaRPr>
          </a:p>
        </p:txBody>
      </p:sp>
      <p:sp>
        <p:nvSpPr>
          <p:cNvPr id="4" name="Rounded Rectangle 3"/>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سادساً: عقبات تطبيق أخلاقيات المهنة:</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1714423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760" y="2037320"/>
            <a:ext cx="6731576" cy="2831840"/>
          </a:xfrm>
          <a:prstGeom prst="roundRect">
            <a:avLst/>
          </a:prstGeom>
          <a:gradFill flip="none" rotWithShape="1">
            <a:gsLst>
              <a:gs pos="20000">
                <a:schemeClr val="bg1"/>
              </a:gs>
              <a:gs pos="0">
                <a:schemeClr val="accent4">
                  <a:shade val="51000"/>
                  <a:satMod val="130000"/>
                </a:schemeClr>
              </a:gs>
              <a:gs pos="49000">
                <a:schemeClr val="accent4">
                  <a:shade val="93000"/>
                  <a:satMod val="130000"/>
                </a:schemeClr>
              </a:gs>
              <a:gs pos="65000">
                <a:schemeClr val="accent4">
                  <a:shade val="94000"/>
                  <a:satMod val="135000"/>
                </a:schemeClr>
              </a:gs>
            </a:gsLst>
            <a:lin ang="16200000" scaled="1"/>
            <a:tileRect/>
          </a:gra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1500" b="1" kern="0" dirty="0" smtClean="0">
                <a:blipFill>
                  <a:blip r:embed="rId3"/>
                  <a:tile tx="0" ty="0" sx="100000" sy="100000" flip="none" algn="tl"/>
                </a:blipFill>
                <a:latin typeface="Andalus" pitchFamily="18" charset="-78"/>
                <a:cs typeface="Andalus" pitchFamily="18" charset="-78"/>
              </a:rPr>
              <a:t>تمـريـن</a:t>
            </a:r>
            <a:endParaRPr kumimoji="0" lang="en-US" sz="11500" b="1" i="0" u="none" strike="noStrike" kern="0" cap="none" spc="0" normalizeH="0" baseline="0" noProof="0" dirty="0" smtClean="0">
              <a:ln>
                <a:noFill/>
              </a:ln>
              <a:blipFill>
                <a:blip r:embed="rId3"/>
                <a:tile tx="0" ty="0" sx="100000" sy="100000" flip="none" algn="tl"/>
              </a:blipFill>
              <a:effectLst/>
              <a:uLnTx/>
              <a:uFillTx/>
              <a:latin typeface="Andalus" pitchFamily="18" charset="-78"/>
              <a:cs typeface="Andalus" pitchFamily="18" charset="-78"/>
            </a:endParaRPr>
          </a:p>
        </p:txBody>
      </p:sp>
    </p:spTree>
    <p:extLst>
      <p:ext uri="{BB962C8B-B14F-4D97-AF65-F5344CB8AC3E}">
        <p14:creationId xmlns="" xmlns:p14="http://schemas.microsoft.com/office/powerpoint/2010/main" val="6492653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02334" y="2123153"/>
            <a:ext cx="6173485" cy="2308324"/>
          </a:xfrm>
          <a:prstGeom prst="rect">
            <a:avLst/>
          </a:prstGeom>
          <a:noFill/>
        </p:spPr>
        <p:txBody>
          <a:bodyPr wrap="none" lIns="91440" tIns="45720" rIns="91440" bIns="45720">
            <a:spAutoFit/>
          </a:bodyPr>
          <a:lstStyle/>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اليوم التدريبى الثاني</a:t>
            </a:r>
          </a:p>
          <a:p>
            <a:pPr algn="ctr" fontAlgn="auto">
              <a:spcBef>
                <a:spcPts val="0"/>
              </a:spcBef>
              <a:spcAft>
                <a:spcPts val="0"/>
              </a:spcAft>
            </a:pPr>
            <a:r>
              <a:rPr lang="ar-EG" sz="7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الجلسة الثانيه</a:t>
            </a:r>
            <a:endParaRPr lang="en-US" sz="7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endParaRPr>
          </a:p>
        </p:txBody>
      </p:sp>
    </p:spTree>
    <p:extLst>
      <p:ext uri="{BB962C8B-B14F-4D97-AF65-F5344CB8AC3E}">
        <p14:creationId xmlns="" xmlns:p14="http://schemas.microsoft.com/office/powerpoint/2010/main" val="693245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blackWhite">
          <a:xfrm>
            <a:off x="5367007" y="1048968"/>
            <a:ext cx="2774950" cy="579438"/>
          </a:xfrm>
          <a:prstGeom prst="rect">
            <a:avLst/>
          </a:prstGeom>
          <a:ln w="12700" algn="ctr">
            <a:noFill/>
            <a:miter lim="800000"/>
            <a:headEnd/>
            <a:tailEnd/>
          </a:ln>
          <a:effectLst>
            <a:prstShdw prst="shdw17" dist="17961" dir="2700000">
              <a:srgbClr val="FFFFFF">
                <a:gamma/>
                <a:shade val="60000"/>
                <a:invGamma/>
              </a:srgbClr>
            </a:prstShdw>
          </a:effectLst>
        </p:spPr>
        <p:style>
          <a:lnRef idx="0">
            <a:scrgbClr r="0" g="0" b="0"/>
          </a:lnRef>
          <a:fillRef idx="1002">
            <a:schemeClr val="lt2"/>
          </a:fillRef>
          <a:effectRef idx="0">
            <a:scrgbClr r="0" g="0" b="0"/>
          </a:effectRef>
          <a:fontRef idx="major"/>
        </p:style>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smtClean="0">
                <a:ln>
                  <a:noFill/>
                </a:ln>
                <a:solidFill>
                  <a:schemeClr val="tx1">
                    <a:lumMod val="75000"/>
                  </a:schemeClr>
                </a:solidFill>
                <a:effectLst>
                  <a:outerShdw blurRad="38100" dist="38100" dir="2700000" algn="tl">
                    <a:srgbClr val="C0C0C0"/>
                  </a:outerShdw>
                </a:effectLst>
                <a:uLnTx/>
                <a:uFillTx/>
                <a:latin typeface="Calibri"/>
                <a:ea typeface="+mn-ea"/>
                <a:cs typeface="Arial"/>
              </a:rPr>
              <a:t>المحتويات</a:t>
            </a:r>
            <a:endParaRPr kumimoji="0" lang="en-US" sz="3200" b="1" i="0" u="none" strike="noStrike" kern="1200" cap="none" spc="0" normalizeH="0" baseline="0" noProof="0" dirty="0">
              <a:ln>
                <a:noFill/>
              </a:ln>
              <a:solidFill>
                <a:schemeClr val="tx1">
                  <a:lumMod val="75000"/>
                </a:schemeClr>
              </a:solidFill>
              <a:effectLst>
                <a:outerShdw blurRad="38100" dist="38100" dir="2700000" algn="tl">
                  <a:srgbClr val="C0C0C0"/>
                </a:outerShdw>
              </a:effectLst>
              <a:uLnTx/>
              <a:uFillTx/>
              <a:latin typeface="Calibri"/>
              <a:ea typeface="+mn-ea"/>
            </a:endParaRPr>
          </a:p>
        </p:txBody>
      </p:sp>
      <p:pic>
        <p:nvPicPr>
          <p:cNvPr id="13" name="Picture 12" descr="0016411"/>
          <p:cNvPicPr>
            <a:picLocks noChangeAspect="1" noChangeArrowheads="1"/>
          </p:cNvPicPr>
          <p:nvPr/>
        </p:nvPicPr>
        <p:blipFill>
          <a:blip r:embed="rId2" cstate="print"/>
          <a:stretch>
            <a:fillRect/>
          </a:stretch>
        </p:blipFill>
        <p:spPr bwMode="auto">
          <a:xfrm rot="20119134">
            <a:off x="458219" y="1691932"/>
            <a:ext cx="2376488" cy="1598188"/>
          </a:xfrm>
          <a:prstGeom prst="rect">
            <a:avLst/>
          </a:prstGeom>
          <a:noFill/>
        </p:spPr>
      </p:pic>
      <p:sp>
        <p:nvSpPr>
          <p:cNvPr id="15" name="Rectangle 14"/>
          <p:cNvSpPr/>
          <p:nvPr/>
        </p:nvSpPr>
        <p:spPr>
          <a:xfrm>
            <a:off x="1928794" y="1785926"/>
            <a:ext cx="6050096" cy="38964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العلاقة </a:t>
            </a:r>
            <a:r>
              <a:rPr lang="ar-EG" sz="3200" b="1" dirty="0">
                <a:solidFill>
                  <a:srgbClr val="000000"/>
                </a:solidFill>
                <a:latin typeface="Calibri"/>
                <a:ea typeface="Calibri"/>
                <a:cs typeface="Simplified Arabic"/>
              </a:rPr>
              <a:t>بين المهنة </a:t>
            </a:r>
            <a:r>
              <a:rPr lang="ar-EG" sz="3200" b="1" dirty="0" smtClean="0">
                <a:solidFill>
                  <a:srgbClr val="000000"/>
                </a:solidFill>
                <a:latin typeface="Calibri"/>
                <a:ea typeface="Calibri"/>
                <a:cs typeface="Simplified Arabic"/>
              </a:rPr>
              <a:t>والاخلاق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انواع </a:t>
            </a:r>
            <a:r>
              <a:rPr lang="ar-EG" sz="3200" b="1" dirty="0">
                <a:solidFill>
                  <a:srgbClr val="000000"/>
                </a:solidFill>
                <a:latin typeface="Calibri"/>
                <a:ea typeface="Calibri"/>
                <a:cs typeface="Simplified Arabic"/>
              </a:rPr>
              <a:t>القيم </a:t>
            </a:r>
            <a:r>
              <a:rPr lang="ar-EG" sz="3200" b="1" dirty="0" smtClean="0">
                <a:solidFill>
                  <a:srgbClr val="000000"/>
                </a:solidFill>
                <a:latin typeface="Calibri"/>
                <a:ea typeface="Calibri"/>
                <a:cs typeface="Simplified Arabic"/>
              </a:rPr>
              <a:t>الاخلاقية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الضوابط </a:t>
            </a:r>
            <a:r>
              <a:rPr lang="ar-EG" sz="3200" b="1" dirty="0">
                <a:solidFill>
                  <a:srgbClr val="000000"/>
                </a:solidFill>
                <a:latin typeface="Calibri"/>
                <a:ea typeface="Calibri"/>
                <a:cs typeface="Simplified Arabic"/>
              </a:rPr>
              <a:t>النظامية </a:t>
            </a:r>
            <a:r>
              <a:rPr lang="ar-EG" sz="3200" b="1" dirty="0" smtClean="0">
                <a:solidFill>
                  <a:srgbClr val="000000"/>
                </a:solidFill>
                <a:latin typeface="Calibri"/>
                <a:ea typeface="Calibri"/>
                <a:cs typeface="Simplified Arabic"/>
              </a:rPr>
              <a:t>للمهنة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ميثاق </a:t>
            </a:r>
            <a:r>
              <a:rPr lang="ar-EG" sz="3200" b="1" dirty="0">
                <a:solidFill>
                  <a:srgbClr val="000000"/>
                </a:solidFill>
                <a:latin typeface="Calibri"/>
                <a:ea typeface="Calibri"/>
                <a:cs typeface="Simplified Arabic"/>
              </a:rPr>
              <a:t>اخلاق العمل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الاخلاق </a:t>
            </a:r>
            <a:r>
              <a:rPr lang="ar-EG" sz="3200" b="1" dirty="0">
                <a:solidFill>
                  <a:srgbClr val="000000"/>
                </a:solidFill>
                <a:latin typeface="Calibri"/>
                <a:ea typeface="Calibri"/>
                <a:cs typeface="Simplified Arabic"/>
              </a:rPr>
              <a:t>المهنية للاشراف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algn="r" rtl="1" fontAlgn="auto">
              <a:lnSpc>
                <a:spcPct val="130000"/>
              </a:lnSpc>
              <a:spcBef>
                <a:spcPts val="0"/>
              </a:spcBef>
              <a:spcAft>
                <a:spcPts val="0"/>
              </a:spcAft>
            </a:pPr>
            <a:r>
              <a:rPr lang="ar-EG" sz="3200" b="1" dirty="0" smtClean="0">
                <a:solidFill>
                  <a:srgbClr val="000000"/>
                </a:solidFill>
                <a:latin typeface="Calibri"/>
                <a:ea typeface="Calibri"/>
                <a:cs typeface="Simplified Arabic"/>
              </a:rPr>
              <a:t>• حالات عملية .</a:t>
            </a:r>
            <a:endParaRPr lang="ar-EG" sz="3200" b="1" dirty="0">
              <a:solidFill>
                <a:srgbClr val="000000"/>
              </a:solidFill>
              <a:latin typeface="Calibri"/>
              <a:ea typeface="Calibri"/>
              <a:cs typeface="Simplified Arabic"/>
            </a:endParaRPr>
          </a:p>
        </p:txBody>
      </p:sp>
    </p:spTree>
    <p:extLst>
      <p:ext uri="{BB962C8B-B14F-4D97-AF65-F5344CB8AC3E}">
        <p14:creationId xmlns="" xmlns:p14="http://schemas.microsoft.com/office/powerpoint/2010/main" val="370219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2004741278"/>
              </p:ext>
            </p:extLst>
          </p:nvPr>
        </p:nvGraphicFramePr>
        <p:xfrm>
          <a:off x="326851" y="1074440"/>
          <a:ext cx="7629525" cy="5212080"/>
        </p:xfrm>
        <a:graphic>
          <a:graphicData uri="http://schemas.openxmlformats.org/drawingml/2006/table">
            <a:tbl>
              <a:tblPr rtl="1" firstRow="1" firstCol="1" lastRow="1" lastCol="1" bandRow="1" bandCol="1">
                <a:tableStyleId>{ED083AE6-46FA-4A59-8FB0-9F97EB10719F}</a:tableStyleId>
              </a:tblPr>
              <a:tblGrid>
                <a:gridCol w="3439794"/>
                <a:gridCol w="1757270"/>
                <a:gridCol w="1480460"/>
                <a:gridCol w="952001"/>
              </a:tblGrid>
              <a:tr h="285495">
                <a:tc>
                  <a:txBody>
                    <a:bodyPr/>
                    <a:lstStyle/>
                    <a:p>
                      <a:pPr marL="0" marR="0" algn="ctr" rtl="1">
                        <a:lnSpc>
                          <a:spcPct val="150000"/>
                        </a:lnSpc>
                        <a:spcBef>
                          <a:spcPts val="0"/>
                        </a:spcBef>
                        <a:spcAft>
                          <a:spcPts val="0"/>
                        </a:spcAft>
                      </a:pPr>
                      <a:r>
                        <a:rPr lang="ar-EG" sz="2400" dirty="0" smtClean="0">
                          <a:effectLst/>
                        </a:rPr>
                        <a:t>الموضوع/ النشاط </a:t>
                      </a:r>
                      <a:endParaRPr lang="en-US" sz="24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2400" dirty="0">
                          <a:effectLst/>
                        </a:rPr>
                        <a:t>أساليب التدريب</a:t>
                      </a:r>
                      <a:endParaRPr lang="en-US" sz="24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2400" dirty="0">
                          <a:effectLst/>
                        </a:rPr>
                        <a:t>الوسائل التدريية</a:t>
                      </a:r>
                      <a:endParaRPr lang="en-US" sz="24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2400" dirty="0">
                          <a:effectLst/>
                        </a:rPr>
                        <a:t>المدة</a:t>
                      </a:r>
                      <a:endParaRPr lang="en-US" sz="24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98578">
                <a:tc>
                  <a:txBody>
                    <a:bodyPr/>
                    <a:lstStyle/>
                    <a:p>
                      <a:pPr marL="342900" marR="457200" lvl="0" indent="-342900" algn="justLow" rtl="1">
                        <a:lnSpc>
                          <a:spcPct val="150000"/>
                        </a:lnSpc>
                        <a:spcBef>
                          <a:spcPts val="0"/>
                        </a:spcBef>
                        <a:spcAft>
                          <a:spcPts val="0"/>
                        </a:spcAft>
                        <a:buFont typeface="Symbol"/>
                        <a:buChar char=""/>
                        <a:tabLst>
                          <a:tab pos="285750" algn="l"/>
                        </a:tabLst>
                      </a:pPr>
                      <a:r>
                        <a:rPr lang="ar-EG" sz="2000" dirty="0">
                          <a:effectLst/>
                        </a:rPr>
                        <a:t>العلاقة بين المهنة والاخلاق</a:t>
                      </a:r>
                      <a:endParaRPr lang="en-US" sz="2000" dirty="0">
                        <a:effectLst/>
                      </a:endParaRPr>
                    </a:p>
                    <a:p>
                      <a:pPr marL="342900" marR="457200" lvl="0" indent="-342900" algn="justLow" rtl="1">
                        <a:lnSpc>
                          <a:spcPct val="150000"/>
                        </a:lnSpc>
                        <a:spcBef>
                          <a:spcPts val="0"/>
                        </a:spcBef>
                        <a:spcAft>
                          <a:spcPts val="0"/>
                        </a:spcAft>
                        <a:buFont typeface="Symbol"/>
                        <a:buChar char=""/>
                        <a:tabLst>
                          <a:tab pos="285750" algn="l"/>
                        </a:tabLst>
                      </a:pPr>
                      <a:r>
                        <a:rPr lang="ar-EG" sz="2000" dirty="0">
                          <a:effectLst/>
                        </a:rPr>
                        <a:t>انواع القيم الاخلاقية</a:t>
                      </a:r>
                      <a:endParaRPr lang="en-US" sz="2000" dirty="0">
                        <a:effectLst/>
                      </a:endParaRPr>
                    </a:p>
                    <a:p>
                      <a:pPr marL="342900" marR="457200" lvl="0" indent="-342900" algn="justLow" rtl="1">
                        <a:lnSpc>
                          <a:spcPct val="150000"/>
                        </a:lnSpc>
                        <a:spcBef>
                          <a:spcPts val="0"/>
                        </a:spcBef>
                        <a:spcAft>
                          <a:spcPts val="0"/>
                        </a:spcAft>
                        <a:buFont typeface="Symbol"/>
                        <a:buChar char=""/>
                        <a:tabLst>
                          <a:tab pos="285750" algn="l"/>
                        </a:tabLst>
                      </a:pPr>
                      <a:r>
                        <a:rPr lang="ar-EG" sz="2000" dirty="0">
                          <a:effectLst/>
                        </a:rPr>
                        <a:t>الضوابط النظامية للمهنة</a:t>
                      </a:r>
                      <a:endParaRPr lang="en-US" sz="2000" dirty="0">
                        <a:effectLst/>
                      </a:endParaRPr>
                    </a:p>
                    <a:p>
                      <a:pPr marL="342900" marR="457200" lvl="0" indent="-342900" algn="justLow" rtl="1">
                        <a:lnSpc>
                          <a:spcPct val="150000"/>
                        </a:lnSpc>
                        <a:spcBef>
                          <a:spcPts val="0"/>
                        </a:spcBef>
                        <a:spcAft>
                          <a:spcPts val="0"/>
                        </a:spcAft>
                        <a:buFont typeface="Symbol"/>
                        <a:buChar char=""/>
                        <a:tabLst>
                          <a:tab pos="285750" algn="l"/>
                        </a:tabLst>
                      </a:pPr>
                      <a:r>
                        <a:rPr lang="ar-EG" sz="2000" dirty="0">
                          <a:effectLst/>
                        </a:rPr>
                        <a:t>ميثاق اخلاق العمل التربوى</a:t>
                      </a:r>
                      <a:endParaRPr lang="en-US" sz="2000" dirty="0">
                        <a:effectLst/>
                      </a:endParaRPr>
                    </a:p>
                    <a:p>
                      <a:pPr marL="342900" marR="457200" lvl="0" indent="-342900" algn="justLow" rtl="1">
                        <a:lnSpc>
                          <a:spcPct val="150000"/>
                        </a:lnSpc>
                        <a:spcBef>
                          <a:spcPts val="0"/>
                        </a:spcBef>
                        <a:spcAft>
                          <a:spcPts val="0"/>
                        </a:spcAft>
                        <a:buFont typeface="Symbol"/>
                        <a:buChar char=""/>
                        <a:tabLst>
                          <a:tab pos="285750" algn="l"/>
                        </a:tabLst>
                      </a:pPr>
                      <a:r>
                        <a:rPr lang="ar-EG" sz="2000" dirty="0">
                          <a:effectLst/>
                        </a:rPr>
                        <a:t>الاخلاق المهنية للاشراف التربوى</a:t>
                      </a:r>
                      <a:endParaRPr lang="en-US" sz="2000" dirty="0">
                        <a:effectLst/>
                      </a:endParaRPr>
                    </a:p>
                    <a:p>
                      <a:pPr marL="342900" marR="457200" lvl="0" indent="-342900" algn="justLow" rtl="1">
                        <a:lnSpc>
                          <a:spcPct val="150000"/>
                        </a:lnSpc>
                        <a:spcBef>
                          <a:spcPts val="0"/>
                        </a:spcBef>
                        <a:spcAft>
                          <a:spcPts val="0"/>
                        </a:spcAft>
                        <a:buFont typeface="Symbol"/>
                        <a:buChar char=""/>
                        <a:tabLst>
                          <a:tab pos="285750" algn="l"/>
                        </a:tabLst>
                      </a:pPr>
                      <a:r>
                        <a:rPr lang="ar-EG" sz="2000" dirty="0">
                          <a:effectLst/>
                        </a:rPr>
                        <a:t>حالات عملية</a:t>
                      </a:r>
                      <a:endParaRPr lang="en-US" sz="2000" dirty="0">
                        <a:effectLst/>
                      </a:endParaRPr>
                    </a:p>
                    <a:p>
                      <a:pPr marL="342900" marR="457200" lvl="0" indent="-342900" algn="justLow" rtl="1">
                        <a:lnSpc>
                          <a:spcPct val="150000"/>
                        </a:lnSpc>
                        <a:spcBef>
                          <a:spcPts val="0"/>
                        </a:spcBef>
                        <a:spcAft>
                          <a:spcPts val="0"/>
                        </a:spcAft>
                        <a:buFont typeface="Symbol"/>
                        <a:buChar char=""/>
                        <a:tabLst>
                          <a:tab pos="285750" algn="l"/>
                        </a:tabLst>
                      </a:pPr>
                      <a:r>
                        <a:rPr lang="ar-EG" sz="2000" dirty="0">
                          <a:effectLst/>
                        </a:rPr>
                        <a:t>فيديو تدريبى</a:t>
                      </a:r>
                      <a:endParaRPr lang="en-US" sz="20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dirty="0">
                          <a:effectLst/>
                        </a:rPr>
                        <a:t> </a:t>
                      </a:r>
                      <a:endParaRPr lang="en-US" sz="2000" dirty="0">
                        <a:effectLst/>
                      </a:endParaRPr>
                    </a:p>
                    <a:p>
                      <a:pPr marL="0" marR="0" algn="ctr" rtl="1">
                        <a:lnSpc>
                          <a:spcPct val="150000"/>
                        </a:lnSpc>
                        <a:spcBef>
                          <a:spcPts val="600"/>
                        </a:spcBef>
                        <a:spcAft>
                          <a:spcPts val="0"/>
                        </a:spcAft>
                      </a:pPr>
                      <a:r>
                        <a:rPr lang="ar-EG" sz="2000" dirty="0">
                          <a:effectLst/>
                        </a:rPr>
                        <a:t>المحاضرة</a:t>
                      </a:r>
                      <a:endParaRPr lang="en-US" sz="2000" dirty="0">
                        <a:effectLst/>
                      </a:endParaRPr>
                    </a:p>
                    <a:p>
                      <a:pPr marL="0" marR="0" algn="ctr" rtl="1">
                        <a:lnSpc>
                          <a:spcPct val="150000"/>
                        </a:lnSpc>
                        <a:spcBef>
                          <a:spcPts val="600"/>
                        </a:spcBef>
                        <a:spcAft>
                          <a:spcPts val="0"/>
                        </a:spcAft>
                      </a:pPr>
                      <a:r>
                        <a:rPr lang="ar-EG" sz="2000" dirty="0">
                          <a:effectLst/>
                        </a:rPr>
                        <a:t>المناقشة</a:t>
                      </a:r>
                      <a:endParaRPr lang="en-US" sz="2000" dirty="0">
                        <a:effectLst/>
                      </a:endParaRPr>
                    </a:p>
                    <a:p>
                      <a:pPr marL="0" marR="0" algn="ctr" rtl="1">
                        <a:lnSpc>
                          <a:spcPct val="150000"/>
                        </a:lnSpc>
                        <a:spcBef>
                          <a:spcPts val="600"/>
                        </a:spcBef>
                        <a:spcAft>
                          <a:spcPts val="0"/>
                        </a:spcAft>
                      </a:pPr>
                      <a:r>
                        <a:rPr lang="ar-EG" sz="2000" dirty="0">
                          <a:effectLst/>
                        </a:rPr>
                        <a:t>عصف ذهني</a:t>
                      </a:r>
                      <a:endParaRPr lang="en-US" sz="2000" dirty="0">
                        <a:effectLst/>
                      </a:endParaRPr>
                    </a:p>
                    <a:p>
                      <a:pPr marL="0" marR="0" algn="ctr" rtl="1">
                        <a:lnSpc>
                          <a:spcPct val="150000"/>
                        </a:lnSpc>
                        <a:spcBef>
                          <a:spcPts val="600"/>
                        </a:spcBef>
                        <a:spcAft>
                          <a:spcPts val="0"/>
                        </a:spcAft>
                      </a:pPr>
                      <a:r>
                        <a:rPr lang="ar-EG" sz="2000" dirty="0">
                          <a:effectLst/>
                        </a:rPr>
                        <a:t> </a:t>
                      </a:r>
                      <a:endParaRPr lang="en-US" sz="2000" dirty="0">
                        <a:effectLst/>
                      </a:endParaRPr>
                    </a:p>
                    <a:p>
                      <a:pPr marL="0" marR="0" algn="ctr" rtl="1">
                        <a:lnSpc>
                          <a:spcPct val="150000"/>
                        </a:lnSpc>
                        <a:spcBef>
                          <a:spcPts val="600"/>
                        </a:spcBef>
                        <a:spcAft>
                          <a:spcPts val="0"/>
                        </a:spcAft>
                      </a:pPr>
                      <a:r>
                        <a:rPr lang="ar-EG" sz="2000" dirty="0">
                          <a:effectLst/>
                        </a:rPr>
                        <a:t>فيديو </a:t>
                      </a:r>
                      <a:endParaRPr lang="en-US" sz="20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dirty="0">
                          <a:effectLst/>
                        </a:rPr>
                        <a:t> </a:t>
                      </a:r>
                      <a:endParaRPr lang="en-US" sz="2000" dirty="0">
                        <a:effectLst/>
                      </a:endParaRPr>
                    </a:p>
                    <a:p>
                      <a:pPr marL="0" marR="0" algn="ctr" rtl="1">
                        <a:lnSpc>
                          <a:spcPct val="150000"/>
                        </a:lnSpc>
                        <a:spcBef>
                          <a:spcPts val="600"/>
                        </a:spcBef>
                        <a:spcAft>
                          <a:spcPts val="0"/>
                        </a:spcAft>
                      </a:pPr>
                      <a:r>
                        <a:rPr lang="ar-EG" sz="2000" dirty="0">
                          <a:effectLst/>
                        </a:rPr>
                        <a:t>عرض شرائح </a:t>
                      </a:r>
                      <a:r>
                        <a:rPr lang="en-US" sz="2000" dirty="0">
                          <a:effectLst/>
                        </a:rPr>
                        <a:t>P.P</a:t>
                      </a:r>
                    </a:p>
                    <a:p>
                      <a:pPr marL="0" marR="0" algn="ctr" rtl="1">
                        <a:lnSpc>
                          <a:spcPct val="150000"/>
                        </a:lnSpc>
                        <a:spcBef>
                          <a:spcPts val="600"/>
                        </a:spcBef>
                        <a:spcAft>
                          <a:spcPts val="0"/>
                        </a:spcAft>
                      </a:pPr>
                      <a:r>
                        <a:rPr lang="ar-EG" sz="2000" dirty="0">
                          <a:effectLst/>
                        </a:rPr>
                        <a:t>السبورة </a:t>
                      </a:r>
                      <a:endParaRPr lang="en-US" sz="2000" dirty="0">
                        <a:effectLst/>
                      </a:endParaRPr>
                    </a:p>
                    <a:p>
                      <a:pPr marL="0" marR="0" algn="ctr" rtl="1">
                        <a:lnSpc>
                          <a:spcPct val="150000"/>
                        </a:lnSpc>
                        <a:spcBef>
                          <a:spcPts val="600"/>
                        </a:spcBef>
                        <a:spcAft>
                          <a:spcPts val="0"/>
                        </a:spcAft>
                      </a:pPr>
                      <a:r>
                        <a:rPr lang="ar-EG" sz="2000" dirty="0">
                          <a:effectLst/>
                        </a:rPr>
                        <a:t>الداتاشو</a:t>
                      </a:r>
                      <a:endParaRPr lang="en-US" sz="20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600"/>
                        </a:spcBef>
                        <a:spcAft>
                          <a:spcPts val="0"/>
                        </a:spcAft>
                      </a:pPr>
                      <a:r>
                        <a:rPr lang="ar-EG" sz="2000" dirty="0">
                          <a:effectLst/>
                        </a:rPr>
                        <a:t>15 دقائق</a:t>
                      </a:r>
                      <a:endParaRPr lang="en-US" sz="2000" dirty="0">
                        <a:effectLst/>
                      </a:endParaRPr>
                    </a:p>
                    <a:p>
                      <a:pPr marL="0" marR="0" algn="ctr" rtl="1">
                        <a:lnSpc>
                          <a:spcPct val="150000"/>
                        </a:lnSpc>
                        <a:spcBef>
                          <a:spcPts val="600"/>
                        </a:spcBef>
                        <a:spcAft>
                          <a:spcPts val="0"/>
                        </a:spcAft>
                      </a:pPr>
                      <a:r>
                        <a:rPr lang="ar-EG" sz="2000" dirty="0">
                          <a:effectLst/>
                        </a:rPr>
                        <a:t>15 دقيقة</a:t>
                      </a:r>
                      <a:endParaRPr lang="en-US" sz="2000" dirty="0">
                        <a:effectLst/>
                      </a:endParaRPr>
                    </a:p>
                    <a:p>
                      <a:pPr marL="0" marR="0" algn="ctr" rtl="1">
                        <a:lnSpc>
                          <a:spcPct val="150000"/>
                        </a:lnSpc>
                        <a:spcBef>
                          <a:spcPts val="600"/>
                        </a:spcBef>
                        <a:spcAft>
                          <a:spcPts val="0"/>
                        </a:spcAft>
                      </a:pPr>
                      <a:r>
                        <a:rPr lang="ar-EG" sz="2000" dirty="0">
                          <a:effectLst/>
                        </a:rPr>
                        <a:t>20 دقيقة</a:t>
                      </a:r>
                      <a:endParaRPr lang="en-US" sz="2000" dirty="0">
                        <a:effectLst/>
                      </a:endParaRPr>
                    </a:p>
                    <a:p>
                      <a:pPr marL="0" marR="0" algn="ctr" rtl="1">
                        <a:lnSpc>
                          <a:spcPct val="150000"/>
                        </a:lnSpc>
                        <a:spcBef>
                          <a:spcPts val="600"/>
                        </a:spcBef>
                        <a:spcAft>
                          <a:spcPts val="0"/>
                        </a:spcAft>
                      </a:pPr>
                      <a:r>
                        <a:rPr lang="ar-EG" sz="2000" dirty="0">
                          <a:effectLst/>
                        </a:rPr>
                        <a:t>20 دقيقة</a:t>
                      </a:r>
                      <a:endParaRPr lang="en-US" sz="2000" dirty="0">
                        <a:effectLst/>
                      </a:endParaRPr>
                    </a:p>
                    <a:p>
                      <a:pPr marL="0" marR="0" algn="ctr" rtl="1">
                        <a:lnSpc>
                          <a:spcPct val="150000"/>
                        </a:lnSpc>
                        <a:spcBef>
                          <a:spcPts val="600"/>
                        </a:spcBef>
                        <a:spcAft>
                          <a:spcPts val="0"/>
                        </a:spcAft>
                      </a:pPr>
                      <a:r>
                        <a:rPr lang="ar-EG" sz="2000" dirty="0">
                          <a:effectLst/>
                        </a:rPr>
                        <a:t>20 دقيقة</a:t>
                      </a:r>
                      <a:endParaRPr lang="en-US" sz="2000" dirty="0">
                        <a:effectLst/>
                      </a:endParaRPr>
                    </a:p>
                    <a:p>
                      <a:pPr marL="0" marR="0" algn="ctr" rtl="1">
                        <a:lnSpc>
                          <a:spcPct val="150000"/>
                        </a:lnSpc>
                        <a:spcBef>
                          <a:spcPts val="600"/>
                        </a:spcBef>
                        <a:spcAft>
                          <a:spcPts val="0"/>
                        </a:spcAft>
                      </a:pPr>
                      <a:r>
                        <a:rPr lang="ar-EG" sz="2000" dirty="0">
                          <a:effectLst/>
                        </a:rPr>
                        <a:t>20 دقيقة</a:t>
                      </a:r>
                      <a:endParaRPr lang="en-US" sz="2000" dirty="0">
                        <a:effectLst/>
                      </a:endParaRPr>
                    </a:p>
                    <a:p>
                      <a:pPr marL="0" marR="0" algn="ctr" rtl="1">
                        <a:lnSpc>
                          <a:spcPct val="150000"/>
                        </a:lnSpc>
                        <a:spcBef>
                          <a:spcPts val="600"/>
                        </a:spcBef>
                        <a:spcAft>
                          <a:spcPts val="0"/>
                        </a:spcAft>
                      </a:pPr>
                      <a:r>
                        <a:rPr lang="ar-EG" sz="1800" dirty="0">
                          <a:effectLst/>
                        </a:rPr>
                        <a:t>10 </a:t>
                      </a:r>
                      <a:r>
                        <a:rPr lang="ar-EG" sz="1800" dirty="0" smtClean="0">
                          <a:effectLst/>
                        </a:rPr>
                        <a:t>دقيقة</a:t>
                      </a:r>
                      <a:r>
                        <a:rPr lang="ar-EG" sz="1800" dirty="0">
                          <a:effectLst/>
                        </a:rPr>
                        <a:t> </a:t>
                      </a:r>
                      <a:endParaRPr lang="en-US" sz="18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7325">
                <a:tc gridSpan="2">
                  <a:txBody>
                    <a:bodyPr/>
                    <a:lstStyle/>
                    <a:p>
                      <a:pPr marL="0" marR="0" algn="r" rtl="1">
                        <a:spcBef>
                          <a:spcPts val="0"/>
                        </a:spcBef>
                        <a:spcAft>
                          <a:spcPts val="0"/>
                        </a:spcAft>
                      </a:pPr>
                      <a:r>
                        <a:rPr lang="en-US" sz="2000" dirty="0">
                          <a:effectLst/>
                        </a:rPr>
                        <a:t> </a:t>
                      </a:r>
                      <a:endParaRPr lang="en-US" sz="2000" dirty="0">
                        <a:effectLst/>
                        <a:latin typeface="Arial" pitchFamily="34" charset="0"/>
                        <a:ea typeface="Times New Roman"/>
                        <a:cs typeface="Arial" pitchFamily="34"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rtl="1">
                        <a:lnSpc>
                          <a:spcPct val="150000"/>
                        </a:lnSpc>
                        <a:spcBef>
                          <a:spcPts val="0"/>
                        </a:spcBef>
                        <a:spcAft>
                          <a:spcPts val="0"/>
                        </a:spcAft>
                      </a:pPr>
                      <a:r>
                        <a:rPr lang="ar-EG" sz="2000">
                          <a:effectLst/>
                        </a:rPr>
                        <a:t> </a:t>
                      </a:r>
                      <a:endParaRPr lang="en-US" sz="200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1800" dirty="0">
                          <a:effectLst/>
                        </a:rPr>
                        <a:t>120دقيقة</a:t>
                      </a:r>
                      <a:endParaRPr lang="en-US" sz="2000" dirty="0">
                        <a:effectLst/>
                        <a:latin typeface="Arial" pitchFamily="34" charset="0"/>
                        <a:ea typeface="Times New Roman"/>
                        <a:cs typeface="Arial"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04939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60605"/>
            <a:ext cx="78154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auto">
              <a:lnSpc>
                <a:spcPct val="150000"/>
              </a:lnSpc>
              <a:spcBef>
                <a:spcPts val="0"/>
              </a:spcBef>
              <a:spcAft>
                <a:spcPts val="0"/>
              </a:spcAft>
            </a:pPr>
            <a:r>
              <a:rPr lang="ar-EG" sz="3200" b="1" dirty="0">
                <a:solidFill>
                  <a:srgbClr val="000000"/>
                </a:solidFill>
                <a:latin typeface="Arial" pitchFamily="34" charset="0"/>
                <a:ea typeface="Calibri"/>
                <a:cs typeface="Arial" pitchFamily="34" charset="0"/>
              </a:rPr>
              <a:t>أخلاق المهنة أو آداب المهنة </a:t>
            </a:r>
            <a:r>
              <a:rPr lang="ar-EG" sz="3200" b="1" dirty="0" smtClean="0">
                <a:solidFill>
                  <a:srgbClr val="000000"/>
                </a:solidFill>
                <a:latin typeface="Arial" pitchFamily="34" charset="0"/>
                <a:ea typeface="Calibri"/>
                <a:cs typeface="Arial" pitchFamily="34" charset="0"/>
              </a:rPr>
              <a:t>بالإنجليزية: </a:t>
            </a:r>
            <a:r>
              <a:rPr lang="en-US" sz="3200" b="1" dirty="0" smtClean="0">
                <a:solidFill>
                  <a:srgbClr val="000000"/>
                </a:solidFill>
                <a:latin typeface="Arial" pitchFamily="34" charset="0"/>
                <a:ea typeface="Calibri"/>
                <a:cs typeface="Arial" pitchFamily="34" charset="0"/>
              </a:rPr>
              <a:t>Professional Ethics</a:t>
            </a:r>
            <a:endParaRPr lang="ar-EG" sz="3200" b="1" dirty="0" smtClean="0">
              <a:solidFill>
                <a:srgbClr val="000000"/>
              </a:solidFill>
              <a:latin typeface="Arial" pitchFamily="34" charset="0"/>
              <a:ea typeface="Calibri"/>
              <a:cs typeface="Arial" pitchFamily="34" charset="0"/>
            </a:endParaRPr>
          </a:p>
          <a:p>
            <a:pPr algn="justLow" rtl="1" fontAlgn="auto">
              <a:lnSpc>
                <a:spcPct val="150000"/>
              </a:lnSpc>
              <a:spcBef>
                <a:spcPts val="0"/>
              </a:spcBef>
              <a:spcAft>
                <a:spcPts val="0"/>
              </a:spcAft>
            </a:pPr>
            <a:r>
              <a:rPr lang="ar-EG" sz="3200" b="1" dirty="0" smtClean="0">
                <a:solidFill>
                  <a:srgbClr val="000000"/>
                </a:solidFill>
                <a:latin typeface="Arial" pitchFamily="34" charset="0"/>
                <a:ea typeface="Calibri"/>
                <a:cs typeface="Arial" pitchFamily="34" charset="0"/>
              </a:rPr>
              <a:t>    هي </a:t>
            </a:r>
            <a:r>
              <a:rPr lang="ar-EG" sz="3200" b="1" dirty="0">
                <a:solidFill>
                  <a:srgbClr val="000000"/>
                </a:solidFill>
                <a:latin typeface="Arial" pitchFamily="34" charset="0"/>
                <a:ea typeface="Calibri"/>
                <a:cs typeface="Arial" pitchFamily="34" charset="0"/>
              </a:rPr>
              <a:t>مجموعة من القواعد والآداب السلوكية والأخلاقية التي يجب أن تصاحب الإنسان المحترف في مهنته تجاه عمله، وتجاه المجتمع ككل، وتجاه نفسه وذاته. </a:t>
            </a:r>
          </a:p>
        </p:txBody>
      </p:sp>
      <p:sp>
        <p:nvSpPr>
          <p:cNvPr id="4" name="Rounded Rectangle 3"/>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أولاً: العلاقة بين المهنة والأخلاق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958472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142984"/>
            <a:ext cx="7815464" cy="45920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70000"/>
              </a:lnSpc>
              <a:spcBef>
                <a:spcPts val="0"/>
              </a:spcBef>
              <a:spcAft>
                <a:spcPts val="0"/>
              </a:spcAft>
            </a:pPr>
            <a:r>
              <a:rPr lang="ar-EG" sz="3200" b="1" dirty="0">
                <a:solidFill>
                  <a:srgbClr val="C00000"/>
                </a:solidFill>
                <a:latin typeface="Arial" pitchFamily="34" charset="0"/>
                <a:ea typeface="Calibri"/>
                <a:cs typeface="Arial" pitchFamily="34" charset="0"/>
              </a:rPr>
              <a:t>انواع القيم </a:t>
            </a:r>
            <a:r>
              <a:rPr lang="ar-EG" sz="3200" b="1" dirty="0" smtClean="0">
                <a:solidFill>
                  <a:srgbClr val="C00000"/>
                </a:solidFill>
                <a:latin typeface="Arial" pitchFamily="34" charset="0"/>
                <a:ea typeface="Calibri"/>
                <a:cs typeface="Arial" pitchFamily="34" charset="0"/>
              </a:rPr>
              <a:t>الاخلاقية : </a:t>
            </a:r>
          </a:p>
          <a:p>
            <a:pPr marL="514350" indent="-514350" algn="justLow" rtl="1" fontAlgn="auto">
              <a:lnSpc>
                <a:spcPct val="170000"/>
              </a:lnSpc>
              <a:spcBef>
                <a:spcPts val="0"/>
              </a:spcBef>
              <a:spcAft>
                <a:spcPts val="0"/>
              </a:spcAft>
              <a:buAutoNum type="arabicPeriod"/>
            </a:pPr>
            <a:r>
              <a:rPr lang="ar-JO" sz="2800" b="1" dirty="0" smtClean="0"/>
              <a:t>تصنيف </a:t>
            </a:r>
            <a:r>
              <a:rPr lang="ar-JO" sz="2800" b="1" dirty="0"/>
              <a:t>قاموس ويبستر </a:t>
            </a:r>
            <a:r>
              <a:rPr lang="en-US" sz="2800" b="1" dirty="0"/>
              <a:t>Webster Dictionary</a:t>
            </a:r>
            <a:r>
              <a:rPr lang="ar-JO" sz="2800" b="1" dirty="0"/>
              <a:t> </a:t>
            </a:r>
            <a:r>
              <a:rPr lang="ar-JO" sz="2800" b="1" dirty="0" smtClean="0"/>
              <a:t>:</a:t>
            </a:r>
            <a:endParaRPr lang="ar-EG" sz="2800" b="1" dirty="0"/>
          </a:p>
          <a:p>
            <a:pPr algn="justLow" rtl="1" fontAlgn="auto">
              <a:lnSpc>
                <a:spcPct val="170000"/>
              </a:lnSpc>
              <a:spcBef>
                <a:spcPts val="0"/>
              </a:spcBef>
              <a:spcAft>
                <a:spcPts val="0"/>
              </a:spcAft>
            </a:pPr>
            <a:r>
              <a:rPr lang="ar-EG" sz="2800" dirty="0" smtClean="0"/>
              <a:t>- </a:t>
            </a:r>
            <a:r>
              <a:rPr lang="ar-EG" sz="2800" b="1" dirty="0" smtClean="0">
                <a:solidFill>
                  <a:srgbClr val="800000"/>
                </a:solidFill>
              </a:rPr>
              <a:t>القيم </a:t>
            </a:r>
            <a:r>
              <a:rPr lang="ar-EG" sz="2800" b="1" dirty="0">
                <a:solidFill>
                  <a:srgbClr val="800000"/>
                </a:solidFill>
              </a:rPr>
              <a:t>الأخلاقية</a:t>
            </a:r>
            <a:r>
              <a:rPr lang="ar-EG" sz="2800" b="1" dirty="0"/>
              <a:t>، مثل: الصدق والأمانة والنزاهة والإخلاص و....</a:t>
            </a:r>
          </a:p>
          <a:p>
            <a:pPr algn="justLow" rtl="1" fontAlgn="auto">
              <a:lnSpc>
                <a:spcPct val="170000"/>
              </a:lnSpc>
              <a:spcBef>
                <a:spcPts val="0"/>
              </a:spcBef>
              <a:spcAft>
                <a:spcPts val="0"/>
              </a:spcAft>
            </a:pPr>
            <a:r>
              <a:rPr lang="ar-EG" sz="2800" b="1" dirty="0" smtClean="0"/>
              <a:t>- </a:t>
            </a:r>
            <a:r>
              <a:rPr lang="ar-EG" sz="2800" b="1" dirty="0" smtClean="0">
                <a:solidFill>
                  <a:srgbClr val="800000"/>
                </a:solidFill>
              </a:rPr>
              <a:t>القيم </a:t>
            </a:r>
            <a:r>
              <a:rPr lang="ar-EG" sz="2800" b="1" dirty="0">
                <a:solidFill>
                  <a:srgbClr val="800000"/>
                </a:solidFill>
              </a:rPr>
              <a:t>المجتمعية</a:t>
            </a:r>
            <a:r>
              <a:rPr lang="ar-EG" sz="2800" b="1" dirty="0"/>
              <a:t>، مثل: التعاون والعمل التطوعي والمساعدة و...</a:t>
            </a:r>
          </a:p>
          <a:p>
            <a:pPr algn="justLow" rtl="1" fontAlgn="auto">
              <a:lnSpc>
                <a:spcPct val="170000"/>
              </a:lnSpc>
              <a:spcBef>
                <a:spcPts val="0"/>
              </a:spcBef>
              <a:spcAft>
                <a:spcPts val="0"/>
              </a:spcAft>
            </a:pPr>
            <a:r>
              <a:rPr lang="ar-EG" sz="2800" b="1" dirty="0" smtClean="0"/>
              <a:t>- </a:t>
            </a:r>
            <a:r>
              <a:rPr lang="ar-EG" sz="2800" b="1" dirty="0" smtClean="0">
                <a:solidFill>
                  <a:srgbClr val="800000"/>
                </a:solidFill>
              </a:rPr>
              <a:t>القيم </a:t>
            </a:r>
            <a:r>
              <a:rPr lang="ar-EG" sz="2800" b="1" dirty="0">
                <a:solidFill>
                  <a:srgbClr val="800000"/>
                </a:solidFill>
              </a:rPr>
              <a:t>الفكرية</a:t>
            </a:r>
            <a:r>
              <a:rPr lang="ar-EG" sz="2800" b="1" dirty="0"/>
              <a:t>، مثل: حب الفضول والتروي والعقلانية و...</a:t>
            </a:r>
          </a:p>
          <a:p>
            <a:pPr algn="justLow" rtl="1" fontAlgn="auto">
              <a:lnSpc>
                <a:spcPct val="170000"/>
              </a:lnSpc>
              <a:spcBef>
                <a:spcPts val="0"/>
              </a:spcBef>
              <a:spcAft>
                <a:spcPts val="0"/>
              </a:spcAft>
            </a:pPr>
            <a:r>
              <a:rPr lang="ar-EG" sz="2800" b="1" dirty="0" smtClean="0"/>
              <a:t>- </a:t>
            </a:r>
            <a:r>
              <a:rPr lang="ar-EG" sz="2800" b="1" dirty="0" smtClean="0">
                <a:solidFill>
                  <a:srgbClr val="800000"/>
                </a:solidFill>
              </a:rPr>
              <a:t>القيم </a:t>
            </a:r>
            <a:r>
              <a:rPr lang="ar-EG" sz="2800" b="1" dirty="0">
                <a:solidFill>
                  <a:srgbClr val="800000"/>
                </a:solidFill>
              </a:rPr>
              <a:t>السياسية</a:t>
            </a:r>
            <a:r>
              <a:rPr lang="ar-EG" sz="2800" b="1" dirty="0"/>
              <a:t>، مثل: إيثار المصلحة العامة والمواطنة و</a:t>
            </a:r>
            <a:r>
              <a:rPr lang="ar-EG" sz="2800" b="1" dirty="0" smtClean="0"/>
              <a:t>...</a:t>
            </a:r>
            <a:endParaRPr lang="en-US" sz="2800" b="1" dirty="0" smtClean="0"/>
          </a:p>
        </p:txBody>
      </p:sp>
      <p:sp>
        <p:nvSpPr>
          <p:cNvPr id="4" name="Rounded Rectangle 3"/>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ثانياً: أنواع القيم الأخلا قية:</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33493594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6998" y="1021282"/>
            <a:ext cx="781546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spcBef>
                <a:spcPts val="0"/>
              </a:spcBef>
              <a:spcAft>
                <a:spcPts val="0"/>
              </a:spcAft>
            </a:pPr>
            <a:r>
              <a:rPr lang="ar-EG" sz="2800" b="1" dirty="0" smtClean="0">
                <a:solidFill>
                  <a:srgbClr val="800000"/>
                </a:solidFill>
                <a:latin typeface="Arial" pitchFamily="34" charset="0"/>
                <a:ea typeface="Calibri"/>
                <a:cs typeface="Arial" pitchFamily="34" charset="0"/>
              </a:rPr>
              <a:t>القيم </a:t>
            </a:r>
            <a:r>
              <a:rPr lang="ar-EG" sz="2800" b="1" dirty="0">
                <a:solidFill>
                  <a:srgbClr val="800000"/>
                </a:solidFill>
                <a:latin typeface="Arial" pitchFamily="34" charset="0"/>
                <a:ea typeface="Calibri"/>
                <a:cs typeface="Arial" pitchFamily="34" charset="0"/>
              </a:rPr>
              <a:t>الأخلاقية </a:t>
            </a:r>
            <a:r>
              <a:rPr lang="ar-EG" sz="2800" b="1" dirty="0" smtClean="0">
                <a:solidFill>
                  <a:srgbClr val="800000"/>
                </a:solidFill>
                <a:latin typeface="Arial" pitchFamily="34" charset="0"/>
                <a:ea typeface="Calibri"/>
                <a:cs typeface="Arial" pitchFamily="34" charset="0"/>
              </a:rPr>
              <a:t>الإنسانية</a:t>
            </a:r>
          </a:p>
          <a:p>
            <a:pPr algn="ctr" rtl="1" fontAlgn="auto">
              <a:spcBef>
                <a:spcPts val="0"/>
              </a:spcBef>
              <a:spcAft>
                <a:spcPts val="0"/>
              </a:spcAft>
            </a:pPr>
            <a:r>
              <a:rPr lang="ar-EG" sz="2800" b="1" dirty="0" smtClean="0">
                <a:solidFill>
                  <a:srgbClr val="565868"/>
                </a:solidFill>
                <a:latin typeface="Arial" pitchFamily="34" charset="0"/>
                <a:ea typeface="Calibri"/>
                <a:cs typeface="Arial" pitchFamily="34" charset="0"/>
              </a:rPr>
              <a:t>مثل</a:t>
            </a:r>
            <a:r>
              <a:rPr lang="ar-EG" sz="2800" b="1" dirty="0">
                <a:solidFill>
                  <a:srgbClr val="565868"/>
                </a:solidFill>
                <a:latin typeface="Arial" pitchFamily="34" charset="0"/>
                <a:ea typeface="Calibri"/>
                <a:cs typeface="Arial" pitchFamily="34" charset="0"/>
              </a:rPr>
              <a:t>: الصدق والأمانة والنزاهة والمساواة والعدالة والتسامح والحرية والمحافظة على البيئة ...</a:t>
            </a:r>
          </a:p>
          <a:p>
            <a:pPr algn="justLow" rtl="1" fontAlgn="auto">
              <a:spcBef>
                <a:spcPts val="0"/>
              </a:spcBef>
              <a:spcAft>
                <a:spcPts val="0"/>
              </a:spcAft>
            </a:pPr>
            <a:r>
              <a:rPr lang="ar-EG" sz="2800" b="1" dirty="0">
                <a:solidFill>
                  <a:srgbClr val="800000"/>
                </a:solidFill>
                <a:latin typeface="Arial" pitchFamily="34" charset="0"/>
                <a:ea typeface="Calibri"/>
                <a:cs typeface="Arial" pitchFamily="34" charset="0"/>
              </a:rPr>
              <a:t>القيم </a:t>
            </a:r>
            <a:r>
              <a:rPr lang="ar-EG" sz="2800" b="1" dirty="0" smtClean="0">
                <a:solidFill>
                  <a:srgbClr val="800000"/>
                </a:solidFill>
                <a:latin typeface="Arial" pitchFamily="34" charset="0"/>
                <a:ea typeface="Calibri"/>
                <a:cs typeface="Arial" pitchFamily="34" charset="0"/>
              </a:rPr>
              <a:t>الاجتماعية</a:t>
            </a:r>
            <a:endParaRPr lang="ar-EG" sz="2800" b="1" dirty="0">
              <a:solidFill>
                <a:srgbClr val="565868"/>
              </a:solidFill>
              <a:latin typeface="Arial" pitchFamily="34" charset="0"/>
              <a:ea typeface="Calibri"/>
              <a:cs typeface="Arial" pitchFamily="34" charset="0"/>
            </a:endParaRPr>
          </a:p>
          <a:p>
            <a:pPr algn="ctr" rtl="1" fontAlgn="auto">
              <a:spcBef>
                <a:spcPts val="0"/>
              </a:spcBef>
              <a:spcAft>
                <a:spcPts val="0"/>
              </a:spcAft>
            </a:pPr>
            <a:r>
              <a:rPr lang="ar-EG" sz="2800" b="1" dirty="0" smtClean="0">
                <a:solidFill>
                  <a:srgbClr val="565868"/>
                </a:solidFill>
                <a:latin typeface="Arial" pitchFamily="34" charset="0"/>
                <a:ea typeface="Calibri"/>
                <a:cs typeface="Arial" pitchFamily="34" charset="0"/>
              </a:rPr>
              <a:t> </a:t>
            </a:r>
            <a:r>
              <a:rPr lang="ar-EG" sz="2800" b="1" dirty="0">
                <a:solidFill>
                  <a:srgbClr val="565868"/>
                </a:solidFill>
                <a:latin typeface="Arial" pitchFamily="34" charset="0"/>
                <a:ea typeface="Calibri"/>
                <a:cs typeface="Arial" pitchFamily="34" charset="0"/>
              </a:rPr>
              <a:t>مثل: التعاون والمساعدة والتعاطف والاحترام وتحمل المسؤولية </a:t>
            </a:r>
          </a:p>
          <a:p>
            <a:pPr algn="justLow" rtl="1" fontAlgn="auto">
              <a:spcBef>
                <a:spcPts val="0"/>
              </a:spcBef>
              <a:spcAft>
                <a:spcPts val="0"/>
              </a:spcAft>
            </a:pPr>
            <a:r>
              <a:rPr lang="ar-EG" sz="2800" b="1" dirty="0">
                <a:solidFill>
                  <a:srgbClr val="800000"/>
                </a:solidFill>
                <a:latin typeface="Arial" pitchFamily="34" charset="0"/>
                <a:ea typeface="Calibri"/>
                <a:cs typeface="Arial" pitchFamily="34" charset="0"/>
              </a:rPr>
              <a:t>القيم المعرفية أو </a:t>
            </a:r>
            <a:r>
              <a:rPr lang="ar-EG" sz="2800" b="1" dirty="0" smtClean="0">
                <a:solidFill>
                  <a:srgbClr val="800000"/>
                </a:solidFill>
                <a:latin typeface="Arial" pitchFamily="34" charset="0"/>
                <a:ea typeface="Calibri"/>
                <a:cs typeface="Arial" pitchFamily="34" charset="0"/>
              </a:rPr>
              <a:t>العقلية</a:t>
            </a:r>
          </a:p>
          <a:p>
            <a:pPr algn="ctr" rtl="1" fontAlgn="auto">
              <a:spcBef>
                <a:spcPts val="0"/>
              </a:spcBef>
              <a:spcAft>
                <a:spcPts val="0"/>
              </a:spcAft>
            </a:pPr>
            <a:r>
              <a:rPr lang="ar-EG" sz="2800" b="1" dirty="0" smtClean="0">
                <a:solidFill>
                  <a:srgbClr val="565868"/>
                </a:solidFill>
                <a:latin typeface="Arial" pitchFamily="34" charset="0"/>
                <a:ea typeface="Calibri"/>
                <a:cs typeface="Arial" pitchFamily="34" charset="0"/>
              </a:rPr>
              <a:t>مثل</a:t>
            </a:r>
            <a:r>
              <a:rPr lang="ar-EG" sz="2800" b="1" dirty="0">
                <a:solidFill>
                  <a:srgbClr val="565868"/>
                </a:solidFill>
                <a:latin typeface="Arial" pitchFamily="34" charset="0"/>
                <a:ea typeface="Calibri"/>
                <a:cs typeface="Arial" pitchFamily="34" charset="0"/>
              </a:rPr>
              <a:t>: الفضول والعقلانية والدقة والموضوعية...</a:t>
            </a:r>
          </a:p>
          <a:p>
            <a:pPr algn="justLow" rtl="1" fontAlgn="auto">
              <a:spcBef>
                <a:spcPts val="0"/>
              </a:spcBef>
              <a:spcAft>
                <a:spcPts val="0"/>
              </a:spcAft>
            </a:pPr>
            <a:r>
              <a:rPr lang="ar-EG" sz="2800" b="1" dirty="0">
                <a:solidFill>
                  <a:srgbClr val="800000"/>
                </a:solidFill>
                <a:latin typeface="Arial" pitchFamily="34" charset="0"/>
                <a:ea typeface="Calibri"/>
                <a:cs typeface="Arial" pitchFamily="34" charset="0"/>
              </a:rPr>
              <a:t>القيم </a:t>
            </a:r>
            <a:r>
              <a:rPr lang="ar-EG" sz="2800" b="1" dirty="0" smtClean="0">
                <a:solidFill>
                  <a:srgbClr val="800000"/>
                </a:solidFill>
                <a:latin typeface="Arial" pitchFamily="34" charset="0"/>
                <a:ea typeface="Calibri"/>
                <a:cs typeface="Arial" pitchFamily="34" charset="0"/>
              </a:rPr>
              <a:t>الوطنية</a:t>
            </a:r>
          </a:p>
          <a:p>
            <a:pPr algn="ctr" rtl="1" fontAlgn="auto">
              <a:spcBef>
                <a:spcPts val="0"/>
              </a:spcBef>
              <a:spcAft>
                <a:spcPts val="0"/>
              </a:spcAft>
            </a:pPr>
            <a:r>
              <a:rPr lang="ar-EG" sz="2800" b="1" dirty="0" smtClean="0">
                <a:solidFill>
                  <a:srgbClr val="565868"/>
                </a:solidFill>
                <a:latin typeface="Arial" pitchFamily="34" charset="0"/>
                <a:ea typeface="Calibri"/>
                <a:cs typeface="Arial" pitchFamily="34" charset="0"/>
              </a:rPr>
              <a:t>مثل</a:t>
            </a:r>
            <a:r>
              <a:rPr lang="ar-EG" sz="2800" b="1" dirty="0">
                <a:solidFill>
                  <a:srgbClr val="565868"/>
                </a:solidFill>
                <a:latin typeface="Arial" pitchFamily="34" charset="0"/>
                <a:ea typeface="Calibri"/>
                <a:cs typeface="Arial" pitchFamily="34" charset="0"/>
              </a:rPr>
              <a:t>: المواطنة الصالحة والتضحية في سبيل الوطن </a:t>
            </a:r>
            <a:r>
              <a:rPr lang="ar-EG" sz="2800" b="1" dirty="0" smtClean="0">
                <a:solidFill>
                  <a:srgbClr val="565868"/>
                </a:solidFill>
                <a:latin typeface="Arial" pitchFamily="34" charset="0"/>
                <a:ea typeface="Calibri"/>
                <a:cs typeface="Arial" pitchFamily="34" charset="0"/>
              </a:rPr>
              <a:t>.</a:t>
            </a:r>
            <a:endParaRPr lang="ar-EG" sz="2800" b="1" dirty="0">
              <a:solidFill>
                <a:srgbClr val="565868"/>
              </a:solidFill>
              <a:latin typeface="Arial" pitchFamily="34" charset="0"/>
              <a:ea typeface="Calibri"/>
              <a:cs typeface="Arial" pitchFamily="34" charset="0"/>
            </a:endParaRPr>
          </a:p>
          <a:p>
            <a:pPr algn="justLow" rtl="1" fontAlgn="auto">
              <a:spcBef>
                <a:spcPts val="0"/>
              </a:spcBef>
              <a:spcAft>
                <a:spcPts val="0"/>
              </a:spcAft>
            </a:pPr>
            <a:r>
              <a:rPr lang="ar-EG" sz="2800" b="1" dirty="0">
                <a:solidFill>
                  <a:srgbClr val="800000"/>
                </a:solidFill>
                <a:latin typeface="Arial" pitchFamily="34" charset="0"/>
                <a:ea typeface="Calibri"/>
                <a:cs typeface="Arial" pitchFamily="34" charset="0"/>
              </a:rPr>
              <a:t>القيم </a:t>
            </a:r>
            <a:r>
              <a:rPr lang="ar-EG" sz="2800" b="1" dirty="0" smtClean="0">
                <a:solidFill>
                  <a:srgbClr val="800000"/>
                </a:solidFill>
                <a:latin typeface="Arial" pitchFamily="34" charset="0"/>
                <a:ea typeface="Calibri"/>
                <a:cs typeface="Arial" pitchFamily="34" charset="0"/>
              </a:rPr>
              <a:t>الشخصية</a:t>
            </a:r>
          </a:p>
          <a:p>
            <a:pPr algn="ctr" rtl="1" fontAlgn="auto">
              <a:spcBef>
                <a:spcPts val="0"/>
              </a:spcBef>
              <a:spcAft>
                <a:spcPts val="0"/>
              </a:spcAft>
            </a:pPr>
            <a:r>
              <a:rPr lang="ar-EG" sz="2800" b="1" dirty="0" smtClean="0">
                <a:solidFill>
                  <a:srgbClr val="565868"/>
                </a:solidFill>
                <a:latin typeface="Arial" pitchFamily="34" charset="0"/>
                <a:ea typeface="Calibri"/>
                <a:cs typeface="Arial" pitchFamily="34" charset="0"/>
              </a:rPr>
              <a:t>مثل</a:t>
            </a:r>
            <a:r>
              <a:rPr lang="ar-EG" sz="2800" b="1" dirty="0">
                <a:solidFill>
                  <a:srgbClr val="565868"/>
                </a:solidFill>
                <a:latin typeface="Arial" pitchFamily="34" charset="0"/>
                <a:ea typeface="Calibri"/>
                <a:cs typeface="Arial" pitchFamily="34" charset="0"/>
              </a:rPr>
              <a:t>: الصبر والثقة بالنفس والشجاعة ...</a:t>
            </a:r>
          </a:p>
          <a:p>
            <a:pPr algn="justLow" rtl="1" fontAlgn="auto">
              <a:spcBef>
                <a:spcPts val="0"/>
              </a:spcBef>
              <a:spcAft>
                <a:spcPts val="0"/>
              </a:spcAft>
            </a:pPr>
            <a:r>
              <a:rPr lang="ar-EG" sz="2800" b="1" dirty="0">
                <a:solidFill>
                  <a:srgbClr val="800000"/>
                </a:solidFill>
                <a:latin typeface="Arial" pitchFamily="34" charset="0"/>
                <a:ea typeface="Calibri"/>
                <a:cs typeface="Arial" pitchFamily="34" charset="0"/>
              </a:rPr>
              <a:t>القيم </a:t>
            </a:r>
            <a:r>
              <a:rPr lang="ar-EG" sz="2800" b="1" dirty="0" smtClean="0">
                <a:solidFill>
                  <a:srgbClr val="800000"/>
                </a:solidFill>
                <a:latin typeface="Arial" pitchFamily="34" charset="0"/>
                <a:ea typeface="Calibri"/>
                <a:cs typeface="Arial" pitchFamily="34" charset="0"/>
              </a:rPr>
              <a:t>الجمالية</a:t>
            </a:r>
          </a:p>
          <a:p>
            <a:pPr algn="ctr" rtl="1" fontAlgn="auto">
              <a:spcBef>
                <a:spcPts val="0"/>
              </a:spcBef>
              <a:spcAft>
                <a:spcPts val="0"/>
              </a:spcAft>
            </a:pPr>
            <a:r>
              <a:rPr lang="ar-EG" sz="2800" b="1" dirty="0" smtClean="0">
                <a:solidFill>
                  <a:srgbClr val="565868"/>
                </a:solidFill>
                <a:latin typeface="Arial" pitchFamily="34" charset="0"/>
                <a:ea typeface="Calibri"/>
                <a:cs typeface="Arial" pitchFamily="34" charset="0"/>
              </a:rPr>
              <a:t>مثل</a:t>
            </a:r>
            <a:r>
              <a:rPr lang="ar-EG" sz="2800" b="1" dirty="0">
                <a:solidFill>
                  <a:srgbClr val="565868"/>
                </a:solidFill>
                <a:latin typeface="Arial" pitchFamily="34" charset="0"/>
                <a:ea typeface="Calibri"/>
                <a:cs typeface="Arial" pitchFamily="34" charset="0"/>
              </a:rPr>
              <a:t>: الميل إلى الفن والإبداع والتناسق</a:t>
            </a:r>
            <a:r>
              <a:rPr lang="ar-EG" sz="2800" b="1" dirty="0" smtClean="0">
                <a:solidFill>
                  <a:srgbClr val="565868"/>
                </a:solidFill>
                <a:latin typeface="Arial" pitchFamily="34" charset="0"/>
                <a:ea typeface="Calibri"/>
                <a:cs typeface="Arial" pitchFamily="34" charset="0"/>
              </a:rPr>
              <a:t>......</a:t>
            </a:r>
            <a:endParaRPr lang="ar-EG" sz="2800" b="1" dirty="0">
              <a:solidFill>
                <a:srgbClr val="565868"/>
              </a:solidFill>
              <a:latin typeface="Arial" pitchFamily="34" charset="0"/>
              <a:ea typeface="Calibri"/>
              <a:cs typeface="Arial" pitchFamily="34" charset="0"/>
            </a:endParaRPr>
          </a:p>
        </p:txBody>
      </p:sp>
      <p:sp>
        <p:nvSpPr>
          <p:cNvPr id="4" name="Rectangle 3"/>
          <p:cNvSpPr/>
          <p:nvPr/>
        </p:nvSpPr>
        <p:spPr>
          <a:xfrm>
            <a:off x="2000232" y="357166"/>
            <a:ext cx="6152646" cy="584775"/>
          </a:xfrm>
          <a:prstGeom prst="rect">
            <a:avLst/>
          </a:prstGeom>
        </p:spPr>
        <p:txBody>
          <a:bodyPr wrap="none">
            <a:spAutoFit/>
          </a:bodyPr>
          <a:lstStyle/>
          <a:p>
            <a:pPr algn="justLow" rtl="1" fontAlgn="auto">
              <a:spcBef>
                <a:spcPts val="0"/>
              </a:spcBef>
              <a:spcAft>
                <a:spcPts val="0"/>
              </a:spcAft>
            </a:pPr>
            <a:r>
              <a:rPr lang="ar-EG" sz="3200" b="1" dirty="0" smtClean="0">
                <a:solidFill>
                  <a:schemeClr val="bg1"/>
                </a:solidFill>
                <a:latin typeface="Arial" pitchFamily="34" charset="0"/>
                <a:ea typeface="Calibri"/>
                <a:cs typeface="Arial" pitchFamily="34" charset="0"/>
              </a:rPr>
              <a:t>2- وهناك تصنيف آخر يصنف القيم كما يأتي:</a:t>
            </a:r>
            <a:endParaRPr lang="ar-EG" sz="3200" b="1" dirty="0">
              <a:solidFill>
                <a:schemeClr val="bg1"/>
              </a:solidFill>
              <a:latin typeface="Arial" pitchFamily="34" charset="0"/>
              <a:ea typeface="Calibri"/>
              <a:cs typeface="Arial" pitchFamily="34" charset="0"/>
            </a:endParaRPr>
          </a:p>
        </p:txBody>
      </p:sp>
    </p:spTree>
    <p:extLst>
      <p:ext uri="{BB962C8B-B14F-4D97-AF65-F5344CB8AC3E}">
        <p14:creationId xmlns="" xmlns:p14="http://schemas.microsoft.com/office/powerpoint/2010/main" val="128693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blackWhite">
          <a:xfrm>
            <a:off x="5367007" y="1048968"/>
            <a:ext cx="2774950" cy="579438"/>
          </a:xfrm>
          <a:prstGeom prst="rect">
            <a:avLst/>
          </a:prstGeom>
          <a:ln w="12700" algn="ctr">
            <a:noFill/>
            <a:miter lim="800000"/>
            <a:headEnd/>
            <a:tailEnd/>
          </a:ln>
          <a:effectLst>
            <a:prstShdw prst="shdw17" dist="17961" dir="2700000">
              <a:srgbClr val="FFFFFF">
                <a:gamma/>
                <a:shade val="60000"/>
                <a:invGamma/>
              </a:srgbClr>
            </a:prstShdw>
          </a:effectLst>
        </p:spPr>
        <p:style>
          <a:lnRef idx="0">
            <a:scrgbClr r="0" g="0" b="0"/>
          </a:lnRef>
          <a:fillRef idx="1002">
            <a:schemeClr val="lt2"/>
          </a:fillRef>
          <a:effectRef idx="0">
            <a:scrgbClr r="0" g="0" b="0"/>
          </a:effectRef>
          <a:fontRef idx="major"/>
        </p:style>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smtClean="0">
                <a:ln>
                  <a:noFill/>
                </a:ln>
                <a:solidFill>
                  <a:schemeClr val="tx1">
                    <a:lumMod val="75000"/>
                  </a:schemeClr>
                </a:solidFill>
                <a:effectLst>
                  <a:outerShdw blurRad="38100" dist="38100" dir="2700000" algn="tl">
                    <a:srgbClr val="C0C0C0"/>
                  </a:outerShdw>
                </a:effectLst>
                <a:uLnTx/>
                <a:uFillTx/>
                <a:latin typeface="Calibri"/>
                <a:ea typeface="+mn-ea"/>
                <a:cs typeface="Arial"/>
              </a:rPr>
              <a:t>المحتويات</a:t>
            </a:r>
            <a:endParaRPr kumimoji="0" lang="en-US" sz="3200" b="1" i="0" u="none" strike="noStrike" kern="1200" cap="none" spc="0" normalizeH="0" baseline="0" noProof="0" dirty="0">
              <a:ln>
                <a:noFill/>
              </a:ln>
              <a:solidFill>
                <a:schemeClr val="tx1">
                  <a:lumMod val="75000"/>
                </a:schemeClr>
              </a:solidFill>
              <a:effectLst>
                <a:outerShdw blurRad="38100" dist="38100" dir="2700000" algn="tl">
                  <a:srgbClr val="C0C0C0"/>
                </a:outerShdw>
              </a:effectLst>
              <a:uLnTx/>
              <a:uFillTx/>
              <a:latin typeface="Calibri"/>
              <a:ea typeface="+mn-ea"/>
            </a:endParaRPr>
          </a:p>
        </p:txBody>
      </p:sp>
      <p:pic>
        <p:nvPicPr>
          <p:cNvPr id="13" name="Picture 12" descr="0016411"/>
          <p:cNvPicPr>
            <a:picLocks noChangeAspect="1" noChangeArrowheads="1"/>
          </p:cNvPicPr>
          <p:nvPr/>
        </p:nvPicPr>
        <p:blipFill>
          <a:blip r:embed="rId2" cstate="print"/>
          <a:stretch>
            <a:fillRect/>
          </a:stretch>
        </p:blipFill>
        <p:spPr bwMode="auto">
          <a:xfrm rot="20119134">
            <a:off x="458219" y="1691932"/>
            <a:ext cx="2376488" cy="1598188"/>
          </a:xfrm>
          <a:prstGeom prst="rect">
            <a:avLst/>
          </a:prstGeom>
          <a:noFill/>
        </p:spPr>
      </p:pic>
      <p:sp>
        <p:nvSpPr>
          <p:cNvPr id="15" name="Rectangle 14"/>
          <p:cNvSpPr/>
          <p:nvPr/>
        </p:nvSpPr>
        <p:spPr>
          <a:xfrm>
            <a:off x="2197160" y="1897457"/>
            <a:ext cx="561662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مفهوم </a:t>
            </a:r>
            <a:r>
              <a:rPr lang="ar-EG" sz="3200" b="1" dirty="0">
                <a:solidFill>
                  <a:srgbClr val="000000"/>
                </a:solidFill>
                <a:latin typeface="Calibri"/>
                <a:ea typeface="Calibri"/>
                <a:cs typeface="Simplified Arabic"/>
              </a:rPr>
              <a:t>المشرف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خصائص </a:t>
            </a:r>
            <a:r>
              <a:rPr lang="ar-EG" sz="3200" b="1" dirty="0">
                <a:solidFill>
                  <a:srgbClr val="000000"/>
                </a:solidFill>
                <a:latin typeface="Calibri"/>
                <a:ea typeface="Calibri"/>
                <a:cs typeface="Simplified Arabic"/>
              </a:rPr>
              <a:t>الاشراف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سمات </a:t>
            </a:r>
            <a:r>
              <a:rPr lang="ar-EG" sz="3200" b="1" dirty="0">
                <a:solidFill>
                  <a:srgbClr val="000000"/>
                </a:solidFill>
                <a:latin typeface="Calibri"/>
                <a:ea typeface="Calibri"/>
                <a:cs typeface="Simplified Arabic"/>
              </a:rPr>
              <a:t>المشرف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مهارات </a:t>
            </a:r>
            <a:r>
              <a:rPr lang="ar-EG" sz="3200" b="1" dirty="0">
                <a:solidFill>
                  <a:srgbClr val="000000"/>
                </a:solidFill>
                <a:latin typeface="Calibri"/>
                <a:ea typeface="Calibri"/>
                <a:cs typeface="Simplified Arabic"/>
              </a:rPr>
              <a:t>المشرف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تطور </a:t>
            </a:r>
            <a:r>
              <a:rPr lang="ar-EG" sz="3200" b="1" dirty="0">
                <a:solidFill>
                  <a:srgbClr val="000000"/>
                </a:solidFill>
                <a:latin typeface="Calibri"/>
                <a:ea typeface="Calibri"/>
                <a:cs typeface="Simplified Arabic"/>
              </a:rPr>
              <a:t>الاشراف التربوى فى </a:t>
            </a:r>
            <a:r>
              <a:rPr lang="ar-EG" sz="3200" b="1" dirty="0" smtClean="0">
                <a:solidFill>
                  <a:srgbClr val="000000"/>
                </a:solidFill>
                <a:latin typeface="Calibri"/>
                <a:ea typeface="Calibri"/>
                <a:cs typeface="Simplified Arabic"/>
              </a:rPr>
              <a:t>المملكة .</a:t>
            </a:r>
            <a:endParaRPr lang="ar-EG" sz="3200" b="1" dirty="0">
              <a:solidFill>
                <a:srgbClr val="000000"/>
              </a:solidFill>
              <a:latin typeface="Calibri"/>
              <a:ea typeface="Calibri"/>
              <a:cs typeface="Simplified Arabic"/>
            </a:endParaRPr>
          </a:p>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اهداف </a:t>
            </a:r>
            <a:r>
              <a:rPr lang="ar-EG" sz="3200" b="1" dirty="0">
                <a:solidFill>
                  <a:srgbClr val="000000"/>
                </a:solidFill>
                <a:latin typeface="Calibri"/>
                <a:ea typeface="Calibri"/>
                <a:cs typeface="Simplified Arabic"/>
              </a:rPr>
              <a:t>الاشراف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اهمية </a:t>
            </a:r>
            <a:r>
              <a:rPr lang="ar-EG" sz="3200" b="1" dirty="0">
                <a:solidFill>
                  <a:srgbClr val="000000"/>
                </a:solidFill>
                <a:latin typeface="Calibri"/>
                <a:ea typeface="Calibri"/>
                <a:cs typeface="Simplified Arabic"/>
              </a:rPr>
              <a:t>الاشراف </a:t>
            </a:r>
            <a:r>
              <a:rPr lang="ar-EG" sz="3200" b="1" dirty="0" smtClean="0">
                <a:solidFill>
                  <a:srgbClr val="000000"/>
                </a:solidFill>
                <a:latin typeface="Calibri"/>
                <a:ea typeface="Calibri"/>
                <a:cs typeface="Simplified Arabic"/>
              </a:rPr>
              <a:t>التربوى .</a:t>
            </a:r>
            <a:endParaRPr lang="ar-EG" sz="3200" b="1" dirty="0">
              <a:solidFill>
                <a:srgbClr val="000000"/>
              </a:solidFill>
              <a:latin typeface="Calibri"/>
              <a:ea typeface="Calibri"/>
              <a:cs typeface="Simplified Arabic"/>
            </a:endParaRPr>
          </a:p>
          <a:p>
            <a:pPr marL="342900" indent="-342900" algn="r" rtl="1" fontAlgn="auto">
              <a:spcBef>
                <a:spcPts val="0"/>
              </a:spcBef>
              <a:spcAft>
                <a:spcPts val="0"/>
              </a:spcAft>
              <a:buFont typeface="Symbol"/>
              <a:buChar char=""/>
            </a:pPr>
            <a:r>
              <a:rPr lang="ar-EG" sz="3200" b="1" dirty="0" smtClean="0">
                <a:solidFill>
                  <a:srgbClr val="000000"/>
                </a:solidFill>
                <a:latin typeface="Calibri"/>
                <a:ea typeface="Calibri"/>
                <a:cs typeface="Simplified Arabic"/>
              </a:rPr>
              <a:t>تمرين .</a:t>
            </a:r>
            <a:endParaRPr lang="ar-EG" sz="3200" b="1" dirty="0">
              <a:solidFill>
                <a:srgbClr val="000000"/>
              </a:solidFill>
              <a:latin typeface="Calibri"/>
              <a:ea typeface="Calibri"/>
              <a:cs typeface="Simplified Arabic"/>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357298"/>
            <a:ext cx="767863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spcBef>
                <a:spcPts val="0"/>
              </a:spcBef>
              <a:spcAft>
                <a:spcPts val="0"/>
              </a:spcAft>
            </a:pPr>
            <a:r>
              <a:rPr lang="ar-EG" sz="2800" b="1" dirty="0" smtClean="0">
                <a:solidFill>
                  <a:srgbClr val="565868"/>
                </a:solidFill>
                <a:latin typeface="Arial" pitchFamily="34" charset="0"/>
                <a:ea typeface="Calibri"/>
                <a:cs typeface="Arial" pitchFamily="34" charset="0"/>
              </a:rPr>
              <a:t>فقد </a:t>
            </a:r>
            <a:r>
              <a:rPr lang="ar-EG" sz="2800" b="1" dirty="0">
                <a:solidFill>
                  <a:srgbClr val="565868"/>
                </a:solidFill>
                <a:latin typeface="Arial" pitchFamily="34" charset="0"/>
                <a:ea typeface="Calibri"/>
                <a:cs typeface="Arial" pitchFamily="34" charset="0"/>
              </a:rPr>
              <a:t>حرصت الدولة حفظها الله انطلاقاً من مسؤولياتها في تسيير أمور الناس وجلب المصالح لهم ودفع المضار عنهم وإقامة القسط في حقوق الله وحقوق العباد أن تولى تسيير هذه الأمور إلى أشخاص أكفاء فسنت الأنظمة في ذلك والمتمثلة في أنظمة الخدمة المدنية ولوائحها التنفيذية فيما يخص الوظائف الحكومية ونظام العمل والعمال فيما يخص الأعمال الأهلية فمن أهم الضوابط النظامية </a:t>
            </a:r>
            <a:r>
              <a:rPr lang="ar-EG" sz="2800" b="1" dirty="0" smtClean="0">
                <a:solidFill>
                  <a:srgbClr val="565868"/>
                </a:solidFill>
                <a:latin typeface="Arial" pitchFamily="34" charset="0"/>
                <a:ea typeface="Calibri"/>
                <a:cs typeface="Arial" pitchFamily="34" charset="0"/>
              </a:rPr>
              <a:t>للوظائف :</a:t>
            </a:r>
          </a:p>
          <a:p>
            <a:pPr marL="1260000" indent="-457200" algn="justLow" rtl="1" fontAlgn="auto">
              <a:spcBef>
                <a:spcPts val="0"/>
              </a:spcBef>
              <a:spcAft>
                <a:spcPts val="0"/>
              </a:spcAft>
              <a:buFontTx/>
              <a:buChar char="-"/>
            </a:pPr>
            <a:r>
              <a:rPr lang="ar-EG" sz="2800" b="1" dirty="0" smtClean="0"/>
              <a:t>الجدارة .</a:t>
            </a:r>
          </a:p>
          <a:p>
            <a:pPr marL="1260000" indent="-457200" algn="justLow" rtl="1" fontAlgn="auto">
              <a:spcBef>
                <a:spcPts val="0"/>
              </a:spcBef>
              <a:spcAft>
                <a:spcPts val="0"/>
              </a:spcAft>
              <a:buFontTx/>
              <a:buChar char="-"/>
            </a:pPr>
            <a:r>
              <a:rPr lang="ar-EG" sz="2800" b="1" dirty="0" smtClean="0"/>
              <a:t>حسن </a:t>
            </a:r>
            <a:r>
              <a:rPr lang="ar-EG" sz="2800" b="1" dirty="0"/>
              <a:t>السيرة </a:t>
            </a:r>
            <a:r>
              <a:rPr lang="ar-EG" sz="2800" b="1" dirty="0" smtClean="0"/>
              <a:t>والسلوك .</a:t>
            </a:r>
          </a:p>
          <a:p>
            <a:pPr marL="1260000" indent="-457200" algn="justLow" rtl="1" fontAlgn="auto">
              <a:spcBef>
                <a:spcPts val="0"/>
              </a:spcBef>
              <a:spcAft>
                <a:spcPts val="0"/>
              </a:spcAft>
              <a:buFontTx/>
              <a:buChar char="-"/>
            </a:pPr>
            <a:r>
              <a:rPr lang="ar-EG" sz="2800" b="1" dirty="0"/>
              <a:t>اللياقة الصحية</a:t>
            </a:r>
          </a:p>
          <a:p>
            <a:pPr marL="1260000" indent="-457200" algn="justLow" rtl="1" fontAlgn="auto">
              <a:spcBef>
                <a:spcPts val="0"/>
              </a:spcBef>
              <a:spcAft>
                <a:spcPts val="0"/>
              </a:spcAft>
              <a:buFontTx/>
              <a:buChar char="-"/>
            </a:pPr>
            <a:r>
              <a:rPr lang="ar-EG" sz="2800" b="1" dirty="0"/>
              <a:t>مراعاة اللياقة </a:t>
            </a:r>
            <a:r>
              <a:rPr lang="ar-EG" sz="2800" b="1" dirty="0" smtClean="0"/>
              <a:t>الأدبيية</a:t>
            </a:r>
            <a:endParaRPr lang="ar-EG" sz="2800" b="1" dirty="0"/>
          </a:p>
        </p:txBody>
      </p:sp>
      <p:sp>
        <p:nvSpPr>
          <p:cNvPr id="4" name="Rounded Rectangle 3"/>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ثالثاً: الضوابط النظامية للمهنة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1587274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62104"/>
            <a:ext cx="7815464" cy="474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a:solidFill>
                  <a:srgbClr val="002060"/>
                </a:solidFill>
                <a:latin typeface="Arial" pitchFamily="34" charset="0"/>
                <a:ea typeface="Calibri"/>
                <a:cs typeface="Arial" pitchFamily="34" charset="0"/>
              </a:rPr>
              <a:t>الميثاق الاخلاقي : </a:t>
            </a:r>
            <a:endParaRPr lang="ar-EG" sz="2800" b="1" dirty="0" smtClean="0">
              <a:solidFill>
                <a:srgbClr val="002060"/>
              </a:solidFill>
              <a:latin typeface="Arial" pitchFamily="34" charset="0"/>
              <a:ea typeface="Calibri"/>
              <a:cs typeface="Arial" pitchFamily="34" charset="0"/>
            </a:endParaRPr>
          </a:p>
          <a:p>
            <a:pPr algn="ctr" rtl="1" fontAlgn="auto">
              <a:lnSpc>
                <a:spcPct val="120000"/>
              </a:lnSpc>
              <a:spcBef>
                <a:spcPts val="0"/>
              </a:spcBef>
              <a:spcAft>
                <a:spcPts val="0"/>
              </a:spcAft>
            </a:pPr>
            <a:r>
              <a:rPr lang="ar-EG" sz="2800" b="1" dirty="0" smtClean="0">
                <a:solidFill>
                  <a:srgbClr val="002060"/>
                </a:solidFill>
                <a:latin typeface="Arial" pitchFamily="34" charset="0"/>
                <a:ea typeface="Calibri"/>
                <a:cs typeface="Arial" pitchFamily="34" charset="0"/>
              </a:rPr>
              <a:t>هو </a:t>
            </a:r>
            <a:r>
              <a:rPr lang="ar-EG" sz="2800" b="1" dirty="0">
                <a:solidFill>
                  <a:srgbClr val="002060"/>
                </a:solidFill>
                <a:latin typeface="Arial" pitchFamily="34" charset="0"/>
                <a:ea typeface="Calibri"/>
                <a:cs typeface="Arial" pitchFamily="34" charset="0"/>
              </a:rPr>
              <a:t>ميثاق اخلاقيات العمل بوظيفة مرشد تربوي في </a:t>
            </a:r>
            <a:r>
              <a:rPr lang="ar-EG" sz="2800" b="1" dirty="0" smtClean="0">
                <a:solidFill>
                  <a:srgbClr val="002060"/>
                </a:solidFill>
                <a:latin typeface="Arial" pitchFamily="34" charset="0"/>
                <a:ea typeface="Calibri"/>
                <a:cs typeface="Arial" pitchFamily="34" charset="0"/>
              </a:rPr>
              <a:t>المدرسة</a:t>
            </a:r>
            <a:endParaRPr lang="ar-EG" sz="2800" b="1" dirty="0">
              <a:solidFill>
                <a:srgbClr val="002060"/>
              </a:solidFill>
              <a:latin typeface="Arial" pitchFamily="34" charset="0"/>
              <a:ea typeface="Calibri"/>
              <a:cs typeface="Arial" pitchFamily="34" charset="0"/>
            </a:endParaRPr>
          </a:p>
          <a:p>
            <a:pPr algn="justLow" rtl="1" fontAlgn="auto">
              <a:lnSpc>
                <a:spcPct val="120000"/>
              </a:lnSpc>
              <a:spcBef>
                <a:spcPts val="0"/>
              </a:spcBef>
              <a:spcAft>
                <a:spcPts val="0"/>
              </a:spcAft>
            </a:pPr>
            <a:r>
              <a:rPr lang="ar-EG" sz="2800" b="1" dirty="0">
                <a:solidFill>
                  <a:srgbClr val="002060"/>
                </a:solidFill>
                <a:latin typeface="Arial" pitchFamily="34" charset="0"/>
                <a:ea typeface="Calibri"/>
                <a:cs typeface="Arial" pitchFamily="34" charset="0"/>
              </a:rPr>
              <a:t>يلتزم العاملون في وظيفة مرشد تربوي في المدرسة عند تقديم الخدمات الارشاد النفسي والتربوي بالواجبات والمسؤليات المهنية والتي تعتبر ميثاق اخلاقيات العمل وهي الاتي :</a:t>
            </a:r>
          </a:p>
          <a:p>
            <a:pPr algn="justLow" rtl="1" fontAlgn="auto">
              <a:lnSpc>
                <a:spcPct val="120000"/>
              </a:lnSpc>
              <a:spcBef>
                <a:spcPts val="0"/>
              </a:spcBef>
              <a:spcAft>
                <a:spcPts val="0"/>
              </a:spcAft>
            </a:pPr>
            <a:r>
              <a:rPr lang="ar-EG" sz="2800" b="1" dirty="0">
                <a:solidFill>
                  <a:srgbClr val="002060"/>
                </a:solidFill>
                <a:latin typeface="Arial" pitchFamily="34" charset="0"/>
                <a:ea typeface="Calibri"/>
                <a:cs typeface="Arial" pitchFamily="34" charset="0"/>
              </a:rPr>
              <a:t>1- يتوجب على المرشدين التربويين في المدارس قراءة وفهم واستيعاب الميثاق الاخلاقي والتقيد بمضمونه والاقرار بالالتزام به .</a:t>
            </a:r>
          </a:p>
          <a:p>
            <a:pPr algn="justLow" rtl="1" fontAlgn="auto">
              <a:lnSpc>
                <a:spcPct val="120000"/>
              </a:lnSpc>
              <a:spcBef>
                <a:spcPts val="0"/>
              </a:spcBef>
              <a:spcAft>
                <a:spcPts val="0"/>
              </a:spcAft>
            </a:pPr>
            <a:r>
              <a:rPr lang="ar-EG" sz="2800" b="1" dirty="0">
                <a:solidFill>
                  <a:srgbClr val="002060"/>
                </a:solidFill>
                <a:latin typeface="Arial" pitchFamily="34" charset="0"/>
                <a:ea typeface="Calibri"/>
                <a:cs typeface="Arial" pitchFamily="34" charset="0"/>
              </a:rPr>
              <a:t>2- يجب المرشدين التربويين في المدارس افادة المجتمع ومراعاة الصالح العام والشرائع والقوانين </a:t>
            </a:r>
            <a:r>
              <a:rPr lang="ar-EG" sz="2800" b="1" dirty="0" smtClean="0">
                <a:solidFill>
                  <a:srgbClr val="002060"/>
                </a:solidFill>
                <a:latin typeface="Arial" pitchFamily="34" charset="0"/>
                <a:ea typeface="Calibri"/>
                <a:cs typeface="Arial" pitchFamily="34" charset="0"/>
              </a:rPr>
              <a:t>.</a:t>
            </a:r>
            <a:endParaRPr lang="ar-EG" sz="2800" b="1" dirty="0">
              <a:solidFill>
                <a:srgbClr val="002060"/>
              </a:solidFill>
              <a:latin typeface="Arial" pitchFamily="34" charset="0"/>
              <a:ea typeface="Calibri"/>
              <a:cs typeface="Arial" pitchFamily="34" charset="0"/>
            </a:endParaRPr>
          </a:p>
        </p:txBody>
      </p:sp>
      <p:sp>
        <p:nvSpPr>
          <p:cNvPr id="4" name="Rounded Rectangle 3"/>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رابعاً: ميثاق أخلاق العمل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62150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4282" y="1285860"/>
            <a:ext cx="7815464" cy="422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2060"/>
                </a:solidFill>
                <a:latin typeface="Arial" pitchFamily="34" charset="0"/>
                <a:ea typeface="Calibri"/>
                <a:cs typeface="Arial" pitchFamily="34" charset="0"/>
              </a:rPr>
              <a:t>3- </a:t>
            </a:r>
            <a:r>
              <a:rPr lang="ar-EG" sz="2800" b="1" dirty="0">
                <a:solidFill>
                  <a:srgbClr val="002060"/>
                </a:solidFill>
                <a:latin typeface="Arial" pitchFamily="34" charset="0"/>
                <a:ea typeface="Calibri"/>
                <a:cs typeface="Arial" pitchFamily="34" charset="0"/>
              </a:rPr>
              <a:t>يقدم المرشدين التربويين في المدارس خدماتهم في حدود الخبرة والمعرفة لكل منهم والعمل على التطوير في هذا المجال .</a:t>
            </a:r>
          </a:p>
          <a:p>
            <a:pPr algn="justLow" rtl="1" fontAlgn="auto">
              <a:lnSpc>
                <a:spcPct val="120000"/>
              </a:lnSpc>
              <a:spcBef>
                <a:spcPts val="0"/>
              </a:spcBef>
              <a:spcAft>
                <a:spcPts val="0"/>
              </a:spcAft>
            </a:pPr>
            <a:r>
              <a:rPr lang="ar-EG" sz="2800" b="1" dirty="0">
                <a:solidFill>
                  <a:srgbClr val="002060"/>
                </a:solidFill>
                <a:latin typeface="Arial" pitchFamily="34" charset="0"/>
                <a:ea typeface="Calibri"/>
                <a:cs typeface="Arial" pitchFamily="34" charset="0"/>
              </a:rPr>
              <a:t>4- ان يكون المرشدين التربويين في المدارس يحملون المؤهلات العلمية والعملية المناسبة لممارسة مهنة الارشاد وذلك من خلال الحصول على المؤهل العلمي في مجال التخصص بمسماه المهني .</a:t>
            </a:r>
          </a:p>
          <a:p>
            <a:pPr algn="justLow" rtl="1" fontAlgn="auto">
              <a:lnSpc>
                <a:spcPct val="120000"/>
              </a:lnSpc>
              <a:spcBef>
                <a:spcPts val="0"/>
              </a:spcBef>
              <a:spcAft>
                <a:spcPts val="0"/>
              </a:spcAft>
            </a:pPr>
            <a:r>
              <a:rPr lang="ar-EG" sz="2800" b="1" dirty="0" smtClean="0">
                <a:solidFill>
                  <a:srgbClr val="002060"/>
                </a:solidFill>
                <a:latin typeface="Arial" pitchFamily="34" charset="0"/>
                <a:ea typeface="Calibri"/>
                <a:cs typeface="Arial" pitchFamily="34" charset="0"/>
              </a:rPr>
              <a:t>5- </a:t>
            </a:r>
            <a:r>
              <a:rPr lang="ar-EG" sz="2800" b="1" dirty="0">
                <a:solidFill>
                  <a:srgbClr val="002060"/>
                </a:solidFill>
                <a:latin typeface="Arial" pitchFamily="34" charset="0"/>
                <a:ea typeface="Calibri"/>
                <a:cs typeface="Arial" pitchFamily="34" charset="0"/>
              </a:rPr>
              <a:t>يسعى المرشدين التربويين في المدارس الى التقدم والتطور في مجال العمل والحصول على المعرفة اللازمة لتحقيق اهداف البرامج الارشادية</a:t>
            </a:r>
            <a:r>
              <a:rPr lang="ar-EG" sz="2800" b="1" dirty="0" smtClean="0">
                <a:solidFill>
                  <a:srgbClr val="002060"/>
                </a:solidFill>
                <a:latin typeface="Arial" pitchFamily="34" charset="0"/>
                <a:ea typeface="Calibri"/>
                <a:cs typeface="Arial" pitchFamily="34" charset="0"/>
              </a:rPr>
              <a:t>.</a:t>
            </a:r>
            <a:endParaRPr lang="ar-EG" sz="2800" b="1" dirty="0">
              <a:solidFill>
                <a:srgbClr val="002060"/>
              </a:solidFill>
              <a:latin typeface="Arial" pitchFamily="34" charset="0"/>
              <a:ea typeface="Calibri"/>
              <a:cs typeface="Arial" pitchFamily="34" charset="0"/>
            </a:endParaRPr>
          </a:p>
        </p:txBody>
      </p:sp>
      <p:sp>
        <p:nvSpPr>
          <p:cNvPr id="3" name="Left Arrow 2"/>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530684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5720" y="1428736"/>
            <a:ext cx="7815464" cy="37117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20000"/>
              </a:lnSpc>
              <a:spcBef>
                <a:spcPts val="0"/>
              </a:spcBef>
              <a:spcAft>
                <a:spcPts val="0"/>
              </a:spcAft>
            </a:pPr>
            <a:r>
              <a:rPr lang="ar-EG" sz="2800" b="1" dirty="0" smtClean="0">
                <a:solidFill>
                  <a:srgbClr val="002060"/>
                </a:solidFill>
                <a:latin typeface="Arial" pitchFamily="34" charset="0"/>
                <a:ea typeface="Calibri"/>
                <a:cs typeface="Arial" pitchFamily="34" charset="0"/>
              </a:rPr>
              <a:t>6- </a:t>
            </a:r>
            <a:r>
              <a:rPr lang="ar-EG" sz="2800" b="1" dirty="0">
                <a:solidFill>
                  <a:srgbClr val="002060"/>
                </a:solidFill>
                <a:latin typeface="Arial" pitchFamily="34" charset="0"/>
                <a:ea typeface="Calibri"/>
                <a:cs typeface="Arial" pitchFamily="34" charset="0"/>
              </a:rPr>
              <a:t>ينبغي ان يكون المرشدين التربويين في المدارس بعيدين عن جميع اشكال التمييز والتعصب الديني والطائفي وغيرها من اشكال التعصب للجنس والسن والعرق واللون والموقع الجغرافي .</a:t>
            </a:r>
          </a:p>
          <a:p>
            <a:pPr algn="justLow" rtl="1" fontAlgn="auto">
              <a:lnSpc>
                <a:spcPct val="120000"/>
              </a:lnSpc>
              <a:spcBef>
                <a:spcPts val="0"/>
              </a:spcBef>
              <a:spcAft>
                <a:spcPts val="0"/>
              </a:spcAft>
            </a:pPr>
            <a:r>
              <a:rPr lang="ar-EG" sz="2800" b="1" dirty="0">
                <a:solidFill>
                  <a:srgbClr val="002060"/>
                </a:solidFill>
                <a:latin typeface="Arial" pitchFamily="34" charset="0"/>
                <a:ea typeface="Calibri"/>
                <a:cs typeface="Arial" pitchFamily="34" charset="0"/>
              </a:rPr>
              <a:t>7- يحترم المرشد التربوي القيم والاتجاهات والاراء وحقوق الاخرين ولا يجوز التفرقة .</a:t>
            </a:r>
          </a:p>
          <a:p>
            <a:pPr algn="justLow" rtl="1" fontAlgn="auto">
              <a:lnSpc>
                <a:spcPct val="120000"/>
              </a:lnSpc>
              <a:spcBef>
                <a:spcPts val="0"/>
              </a:spcBef>
              <a:spcAft>
                <a:spcPts val="0"/>
              </a:spcAft>
            </a:pPr>
            <a:r>
              <a:rPr lang="ar-EG" sz="2800" b="1" dirty="0">
                <a:solidFill>
                  <a:srgbClr val="002060"/>
                </a:solidFill>
                <a:latin typeface="Arial" pitchFamily="34" charset="0"/>
                <a:ea typeface="Calibri"/>
                <a:cs typeface="Arial" pitchFamily="34" charset="0"/>
              </a:rPr>
              <a:t>8- على المرشدين التربويين في المدارس مصارحة المسترشد بحدود امكانياته المهنية دون </a:t>
            </a:r>
            <a:r>
              <a:rPr lang="ar-EG" sz="2800" b="1" dirty="0" smtClean="0">
                <a:solidFill>
                  <a:srgbClr val="002060"/>
                </a:solidFill>
                <a:latin typeface="Arial" pitchFamily="34" charset="0"/>
                <a:ea typeface="Calibri"/>
                <a:cs typeface="Arial" pitchFamily="34" charset="0"/>
              </a:rPr>
              <a:t>المبالغة</a:t>
            </a:r>
            <a:endParaRPr lang="ar-EG" sz="2800" b="1" dirty="0">
              <a:solidFill>
                <a:srgbClr val="002060"/>
              </a:solidFill>
              <a:latin typeface="Arial" pitchFamily="34" charset="0"/>
              <a:ea typeface="Calibri"/>
              <a:cs typeface="Arial" pitchFamily="34" charset="0"/>
            </a:endParaRPr>
          </a:p>
        </p:txBody>
      </p:sp>
      <p:sp>
        <p:nvSpPr>
          <p:cNvPr id="3" name="Left Arrow 2"/>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530684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128030"/>
            <a:ext cx="7815464" cy="5306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10000"/>
              </a:lnSpc>
              <a:spcBef>
                <a:spcPts val="0"/>
              </a:spcBef>
              <a:spcAft>
                <a:spcPts val="0"/>
              </a:spcAft>
            </a:pPr>
            <a:r>
              <a:rPr lang="ar-EG" sz="2800" b="1" dirty="0" smtClean="0">
                <a:solidFill>
                  <a:srgbClr val="002060"/>
                </a:solidFill>
                <a:latin typeface="Arial" pitchFamily="34" charset="0"/>
                <a:ea typeface="Calibri"/>
                <a:cs typeface="Arial" pitchFamily="34" charset="0"/>
              </a:rPr>
              <a:t>9- في حال شعور المرشدين التربويين في المدارس عن عدم قدرتهم تقديم الخدمات الارشادية بسبب النواحي الجسمية </a:t>
            </a:r>
            <a:br>
              <a:rPr lang="ar-EG" sz="2800" b="1" dirty="0" smtClean="0">
                <a:solidFill>
                  <a:srgbClr val="002060"/>
                </a:solidFill>
                <a:latin typeface="Arial" pitchFamily="34" charset="0"/>
                <a:ea typeface="Calibri"/>
                <a:cs typeface="Arial" pitchFamily="34" charset="0"/>
              </a:rPr>
            </a:br>
            <a:r>
              <a:rPr lang="ar-EG" sz="2800" b="1" dirty="0" smtClean="0">
                <a:solidFill>
                  <a:srgbClr val="002060"/>
                </a:solidFill>
                <a:latin typeface="Arial" pitchFamily="34" charset="0"/>
                <a:ea typeface="Calibri"/>
                <a:cs typeface="Arial" pitchFamily="34" charset="0"/>
              </a:rPr>
              <a:t>او الوجدانية عليهم ان يتوقفوا عن تقديم الخدمات</a:t>
            </a:r>
            <a:r>
              <a:rPr lang="en-US" sz="2800" b="1" dirty="0" smtClean="0">
                <a:solidFill>
                  <a:srgbClr val="002060"/>
                </a:solidFill>
                <a:latin typeface="Arial" pitchFamily="34" charset="0"/>
                <a:ea typeface="Calibri"/>
                <a:cs typeface="Arial" pitchFamily="34" charset="0"/>
              </a:rPr>
              <a:t> </a:t>
            </a:r>
            <a:r>
              <a:rPr lang="ar-EG" sz="2800" b="1" dirty="0" smtClean="0">
                <a:solidFill>
                  <a:srgbClr val="002060"/>
                </a:solidFill>
                <a:latin typeface="Arial" pitchFamily="34" charset="0"/>
                <a:ea typeface="Calibri"/>
                <a:cs typeface="Arial" pitchFamily="34" charset="0"/>
              </a:rPr>
              <a:t> .</a:t>
            </a:r>
          </a:p>
          <a:p>
            <a:pPr algn="justLow" rtl="1" fontAlgn="auto">
              <a:lnSpc>
                <a:spcPct val="110000"/>
              </a:lnSpc>
              <a:spcBef>
                <a:spcPts val="0"/>
              </a:spcBef>
              <a:spcAft>
                <a:spcPts val="0"/>
              </a:spcAft>
            </a:pPr>
            <a:r>
              <a:rPr lang="ar-EG" sz="2800" b="1" dirty="0" smtClean="0">
                <a:solidFill>
                  <a:srgbClr val="800000"/>
                </a:solidFill>
                <a:latin typeface="Arial" pitchFamily="34" charset="0"/>
                <a:ea typeface="Calibri"/>
                <a:cs typeface="Arial" pitchFamily="34" charset="0"/>
              </a:rPr>
              <a:t>10- </a:t>
            </a:r>
            <a:r>
              <a:rPr lang="ar-EG" sz="2800" b="1" dirty="0">
                <a:solidFill>
                  <a:srgbClr val="800000"/>
                </a:solidFill>
                <a:latin typeface="Arial" pitchFamily="34" charset="0"/>
                <a:ea typeface="Calibri"/>
                <a:cs typeface="Arial" pitchFamily="34" charset="0"/>
              </a:rPr>
              <a:t>في حال شعور المرشدين التربويين في المدارس بعدم استفادة المسترشد من الجلسات الارشادية وبعد استشارة المسؤولين </a:t>
            </a:r>
            <a:r>
              <a:rPr lang="ar-EG" sz="2800" b="1" dirty="0" smtClean="0">
                <a:solidFill>
                  <a:srgbClr val="800000"/>
                </a:solidFill>
                <a:latin typeface="Arial" pitchFamily="34" charset="0"/>
                <a:ea typeface="Calibri"/>
                <a:cs typeface="Arial" pitchFamily="34" charset="0"/>
              </a:rPr>
              <a:t/>
            </a:r>
            <a:br>
              <a:rPr lang="ar-EG" sz="2800" b="1" dirty="0" smtClean="0">
                <a:solidFill>
                  <a:srgbClr val="800000"/>
                </a:solidFill>
                <a:latin typeface="Arial" pitchFamily="34" charset="0"/>
                <a:ea typeface="Calibri"/>
                <a:cs typeface="Arial" pitchFamily="34" charset="0"/>
              </a:rPr>
            </a:br>
            <a:r>
              <a:rPr lang="ar-EG" sz="2800" b="1" dirty="0" smtClean="0">
                <a:solidFill>
                  <a:srgbClr val="800000"/>
                </a:solidFill>
                <a:latin typeface="Arial" pitchFamily="34" charset="0"/>
                <a:ea typeface="Calibri"/>
                <a:cs typeface="Arial" pitchFamily="34" charset="0"/>
              </a:rPr>
              <a:t>ذات </a:t>
            </a:r>
            <a:r>
              <a:rPr lang="ar-EG" sz="2800" b="1" dirty="0">
                <a:solidFill>
                  <a:srgbClr val="800000"/>
                </a:solidFill>
                <a:latin typeface="Arial" pitchFamily="34" charset="0"/>
                <a:ea typeface="Calibri"/>
                <a:cs typeface="Arial" pitchFamily="34" charset="0"/>
              </a:rPr>
              <a:t>العلاقة بالعمل الارشادي وتم اقتراح التحويل للمسترشد مع التأكيد على وجود بديل مناسب للمسترشد ينهون العلاقة الارشادية مع المسترشد .</a:t>
            </a:r>
          </a:p>
          <a:p>
            <a:pPr algn="justLow" rtl="1" fontAlgn="auto">
              <a:lnSpc>
                <a:spcPct val="110000"/>
              </a:lnSpc>
              <a:spcBef>
                <a:spcPts val="0"/>
              </a:spcBef>
              <a:spcAft>
                <a:spcPts val="0"/>
              </a:spcAft>
            </a:pPr>
            <a:r>
              <a:rPr lang="ar-EG" sz="2800" b="1" dirty="0">
                <a:solidFill>
                  <a:srgbClr val="002060"/>
                </a:solidFill>
                <a:latin typeface="Arial" pitchFamily="34" charset="0"/>
                <a:ea typeface="Calibri"/>
                <a:cs typeface="Arial" pitchFamily="34" charset="0"/>
              </a:rPr>
              <a:t>11- علاقة المرشدين التربويين في المدارس مع المسترشد يجب ان تكون موضوعية متوازنة مع المسترشد و اساسها الصدق والوضوح وعدم الاستفادة او الكسب من هذه العلاقة  .</a:t>
            </a:r>
          </a:p>
        </p:txBody>
      </p:sp>
      <p:sp>
        <p:nvSpPr>
          <p:cNvPr id="4" name="Left Arrow 3"/>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43213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10000"/>
              </a:lnSpc>
              <a:spcBef>
                <a:spcPts val="0"/>
              </a:spcBef>
              <a:spcAft>
                <a:spcPts val="0"/>
              </a:spcAft>
            </a:pPr>
            <a:r>
              <a:rPr lang="ar-EG" sz="2800" b="1" dirty="0">
                <a:solidFill>
                  <a:srgbClr val="002060"/>
                </a:solidFill>
                <a:latin typeface="Arial" pitchFamily="34" charset="0"/>
                <a:ea typeface="Calibri"/>
                <a:cs typeface="Arial" pitchFamily="34" charset="0"/>
              </a:rPr>
              <a:t>12- يجب ان يتجنب المرشدين التربويين في المدارس العلاقات الشخصية مع العاملين معهم في المدرسة او المؤسسة وتؤثر على علاقاتهم الارشادية مع من يكون ذو صلة قرابة معهم .</a:t>
            </a:r>
          </a:p>
          <a:p>
            <a:pPr algn="justLow" rtl="1" fontAlgn="auto">
              <a:lnSpc>
                <a:spcPct val="110000"/>
              </a:lnSpc>
              <a:spcBef>
                <a:spcPts val="0"/>
              </a:spcBef>
              <a:spcAft>
                <a:spcPts val="0"/>
              </a:spcAft>
            </a:pPr>
            <a:r>
              <a:rPr lang="ar-EG" sz="2800" b="1" dirty="0">
                <a:solidFill>
                  <a:srgbClr val="800000"/>
                </a:solidFill>
                <a:latin typeface="Arial" pitchFamily="34" charset="0"/>
                <a:ea typeface="Calibri"/>
                <a:cs typeface="Arial" pitchFamily="34" charset="0"/>
              </a:rPr>
              <a:t>13- يحظر على المرشدين التربويين في المدارس بناء </a:t>
            </a:r>
            <a:r>
              <a:rPr lang="ar-EG" sz="2800" b="1" dirty="0" smtClean="0">
                <a:solidFill>
                  <a:srgbClr val="800000"/>
                </a:solidFill>
                <a:latin typeface="Arial" pitchFamily="34" charset="0"/>
                <a:ea typeface="Calibri"/>
                <a:cs typeface="Arial" pitchFamily="34" charset="0"/>
              </a:rPr>
              <a:t/>
            </a:r>
            <a:br>
              <a:rPr lang="ar-EG" sz="2800" b="1" dirty="0" smtClean="0">
                <a:solidFill>
                  <a:srgbClr val="800000"/>
                </a:solidFill>
                <a:latin typeface="Arial" pitchFamily="34" charset="0"/>
                <a:ea typeface="Calibri"/>
                <a:cs typeface="Arial" pitchFamily="34" charset="0"/>
              </a:rPr>
            </a:br>
            <a:r>
              <a:rPr lang="ar-EG" sz="2800" b="1" dirty="0" smtClean="0">
                <a:solidFill>
                  <a:srgbClr val="800000"/>
                </a:solidFill>
                <a:latin typeface="Arial" pitchFamily="34" charset="0"/>
                <a:ea typeface="Calibri"/>
                <a:cs typeface="Arial" pitchFamily="34" charset="0"/>
              </a:rPr>
              <a:t>علاقات </a:t>
            </a:r>
            <a:r>
              <a:rPr lang="ar-EG" sz="2800" b="1" dirty="0">
                <a:solidFill>
                  <a:srgbClr val="800000"/>
                </a:solidFill>
                <a:latin typeface="Arial" pitchFamily="34" charset="0"/>
                <a:ea typeface="Calibri"/>
                <a:cs typeface="Arial" pitchFamily="34" charset="0"/>
              </a:rPr>
              <a:t>شخصية خاصة مع المسترشد يشوبها الاستغلال المادي </a:t>
            </a:r>
            <a:r>
              <a:rPr lang="ar-EG" sz="2800" b="1" dirty="0" smtClean="0">
                <a:solidFill>
                  <a:srgbClr val="800000"/>
                </a:solidFill>
                <a:latin typeface="Arial" pitchFamily="34" charset="0"/>
                <a:ea typeface="Calibri"/>
                <a:cs typeface="Arial" pitchFamily="34" charset="0"/>
              </a:rPr>
              <a:t/>
            </a:r>
            <a:br>
              <a:rPr lang="ar-EG" sz="2800" b="1" dirty="0" smtClean="0">
                <a:solidFill>
                  <a:srgbClr val="800000"/>
                </a:solidFill>
                <a:latin typeface="Arial" pitchFamily="34" charset="0"/>
                <a:ea typeface="Calibri"/>
                <a:cs typeface="Arial" pitchFamily="34" charset="0"/>
              </a:rPr>
            </a:br>
            <a:r>
              <a:rPr lang="ar-EG" sz="2800" b="1" dirty="0" smtClean="0">
                <a:solidFill>
                  <a:srgbClr val="800000"/>
                </a:solidFill>
                <a:latin typeface="Arial" pitchFamily="34" charset="0"/>
                <a:ea typeface="Calibri"/>
                <a:cs typeface="Arial" pitchFamily="34" charset="0"/>
              </a:rPr>
              <a:t>او </a:t>
            </a:r>
            <a:r>
              <a:rPr lang="ar-EG" sz="2800" b="1" dirty="0">
                <a:solidFill>
                  <a:srgbClr val="800000"/>
                </a:solidFill>
                <a:latin typeface="Arial" pitchFamily="34" charset="0"/>
                <a:ea typeface="Calibri"/>
                <a:cs typeface="Arial" pitchFamily="34" charset="0"/>
              </a:rPr>
              <a:t>المعنوي او الجنسي .</a:t>
            </a:r>
          </a:p>
          <a:p>
            <a:pPr algn="justLow" rtl="1" fontAlgn="auto">
              <a:lnSpc>
                <a:spcPct val="110000"/>
              </a:lnSpc>
              <a:spcBef>
                <a:spcPts val="0"/>
              </a:spcBef>
              <a:spcAft>
                <a:spcPts val="0"/>
              </a:spcAft>
            </a:pPr>
            <a:r>
              <a:rPr lang="ar-EG" sz="2800" b="1" dirty="0">
                <a:solidFill>
                  <a:srgbClr val="002060"/>
                </a:solidFill>
                <a:latin typeface="Arial" pitchFamily="34" charset="0"/>
                <a:ea typeface="Calibri"/>
                <a:cs typeface="Arial" pitchFamily="34" charset="0"/>
              </a:rPr>
              <a:t>14- يجب على المرشدين التربويين في المدارس المحافظة على اسرار وخصوصية المسترشد وبحال كان هناك ضرورة للتواصل مع اسرة المسترشد عليه اخذ </a:t>
            </a:r>
            <a:r>
              <a:rPr lang="ar-EG" sz="2800" b="1" dirty="0" smtClean="0">
                <a:solidFill>
                  <a:srgbClr val="002060"/>
                </a:solidFill>
                <a:latin typeface="Arial" pitchFamily="34" charset="0"/>
                <a:ea typeface="Calibri"/>
                <a:cs typeface="Arial" pitchFamily="34" charset="0"/>
              </a:rPr>
              <a:t>موافقته .</a:t>
            </a:r>
            <a:endParaRPr lang="ar-EG" sz="2800" b="1" dirty="0">
              <a:solidFill>
                <a:srgbClr val="002060"/>
              </a:solidFill>
              <a:latin typeface="Arial" pitchFamily="34" charset="0"/>
              <a:ea typeface="Calibri"/>
              <a:cs typeface="Arial" pitchFamily="34" charset="0"/>
            </a:endParaRPr>
          </a:p>
        </p:txBody>
      </p:sp>
      <p:sp>
        <p:nvSpPr>
          <p:cNvPr id="5" name="Left Arrow 4"/>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895863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142984"/>
            <a:ext cx="781546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a:solidFill>
                  <a:srgbClr val="800000"/>
                </a:solidFill>
                <a:latin typeface="Arial" pitchFamily="34" charset="0"/>
                <a:ea typeface="Calibri"/>
                <a:cs typeface="Arial" pitchFamily="34" charset="0"/>
              </a:rPr>
              <a:t>15- المرشدين التربويين في المدارس عليهم ان يتقنوا ويجيدوا استخدام اساليب مهنية .</a:t>
            </a:r>
          </a:p>
          <a:p>
            <a:pPr algn="justLow" rtl="1" fontAlgn="auto">
              <a:lnSpc>
                <a:spcPct val="150000"/>
              </a:lnSpc>
              <a:spcBef>
                <a:spcPts val="0"/>
              </a:spcBef>
              <a:spcAft>
                <a:spcPts val="0"/>
              </a:spcAft>
            </a:pPr>
            <a:r>
              <a:rPr lang="ar-EG" sz="2800" b="1" dirty="0">
                <a:solidFill>
                  <a:srgbClr val="800000"/>
                </a:solidFill>
                <a:latin typeface="Arial" pitchFamily="34" charset="0"/>
                <a:ea typeface="Calibri"/>
                <a:cs typeface="Arial" pitchFamily="34" charset="0"/>
              </a:rPr>
              <a:t>16- على المرشدين التربويين في المدارس ان يحترموا الاتجاهات النظرية مع السمترشدين حتى لو اختلفت الاراء.</a:t>
            </a:r>
          </a:p>
          <a:p>
            <a:pPr algn="justLow" rtl="1" fontAlgn="auto">
              <a:lnSpc>
                <a:spcPct val="150000"/>
              </a:lnSpc>
              <a:spcBef>
                <a:spcPts val="0"/>
              </a:spcBef>
              <a:spcAft>
                <a:spcPts val="0"/>
              </a:spcAft>
            </a:pPr>
            <a:r>
              <a:rPr lang="ar-EG" sz="2800" b="1" dirty="0">
                <a:solidFill>
                  <a:srgbClr val="800000"/>
                </a:solidFill>
                <a:latin typeface="Arial" pitchFamily="34" charset="0"/>
                <a:ea typeface="Calibri"/>
                <a:cs typeface="Arial" pitchFamily="34" charset="0"/>
              </a:rPr>
              <a:t>17- في حال تم نقل المرشد التربوي من مدرسة الى اخرى ضرورة توضيح ذلك للطالب الذي سيتم انهاء العلاقة المهنية معه واستشارته لتحويل ملفه الى المرشد الجديد .</a:t>
            </a:r>
          </a:p>
        </p:txBody>
      </p:sp>
    </p:spTree>
    <p:extLst>
      <p:ext uri="{BB962C8B-B14F-4D97-AF65-F5344CB8AC3E}">
        <p14:creationId xmlns="" xmlns:p14="http://schemas.microsoft.com/office/powerpoint/2010/main" val="2507443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512" y="1214422"/>
            <a:ext cx="7815464" cy="4573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30000"/>
              </a:lnSpc>
              <a:spcBef>
                <a:spcPts val="0"/>
              </a:spcBef>
              <a:spcAft>
                <a:spcPts val="0"/>
              </a:spcAft>
            </a:pPr>
            <a:r>
              <a:rPr lang="ar-EG" sz="2800" b="1" dirty="0">
                <a:solidFill>
                  <a:srgbClr val="800000"/>
                </a:solidFill>
                <a:latin typeface="Arial" pitchFamily="34" charset="0"/>
                <a:ea typeface="Calibri"/>
                <a:cs typeface="Arial" pitchFamily="34" charset="0"/>
              </a:rPr>
              <a:t>على المشرف التربوي أن يتذكر أن طبيعة عمله تقوم على هذه الأخلاقيات والتي من أهمها ما يلي </a:t>
            </a:r>
            <a:r>
              <a:rPr lang="ar-EG" sz="2800" b="1" dirty="0" smtClean="0">
                <a:solidFill>
                  <a:srgbClr val="800000"/>
                </a:solidFill>
                <a:latin typeface="Arial" pitchFamily="34" charset="0"/>
                <a:ea typeface="Calibri"/>
                <a:cs typeface="Arial" pitchFamily="34" charset="0"/>
              </a:rPr>
              <a:t>:</a:t>
            </a:r>
          </a:p>
          <a:p>
            <a:pPr algn="justLow" rtl="1" fontAlgn="auto">
              <a:lnSpc>
                <a:spcPct val="130000"/>
              </a:lnSpc>
              <a:spcBef>
                <a:spcPts val="0"/>
              </a:spcBef>
              <a:spcAft>
                <a:spcPts val="0"/>
              </a:spcAft>
            </a:pPr>
            <a:r>
              <a:rPr lang="ar-JO" sz="2800" b="1" dirty="0"/>
              <a:t>1- الإخلاص لله </a:t>
            </a:r>
            <a:r>
              <a:rPr lang="ar-EG" sz="2800" b="1" dirty="0" smtClean="0"/>
              <a:t>.</a:t>
            </a:r>
          </a:p>
          <a:p>
            <a:pPr algn="justLow" rtl="1" fontAlgn="auto">
              <a:lnSpc>
                <a:spcPct val="130000"/>
              </a:lnSpc>
              <a:spcBef>
                <a:spcPts val="0"/>
              </a:spcBef>
              <a:spcAft>
                <a:spcPts val="0"/>
              </a:spcAft>
            </a:pPr>
            <a:r>
              <a:rPr lang="ar-JO" sz="2800" b="1" dirty="0"/>
              <a:t>2- القدوة الحسنة </a:t>
            </a:r>
            <a:r>
              <a:rPr lang="ar-EG" sz="2800" b="1" dirty="0" smtClean="0"/>
              <a:t>.</a:t>
            </a:r>
          </a:p>
          <a:p>
            <a:pPr algn="justLow" rtl="1" fontAlgn="auto">
              <a:lnSpc>
                <a:spcPct val="130000"/>
              </a:lnSpc>
              <a:spcBef>
                <a:spcPts val="0"/>
              </a:spcBef>
              <a:spcAft>
                <a:spcPts val="0"/>
              </a:spcAft>
            </a:pPr>
            <a:r>
              <a:rPr lang="ar-JO" sz="2800" b="1" dirty="0"/>
              <a:t>3- الصدق </a:t>
            </a:r>
            <a:r>
              <a:rPr lang="ar-EG" sz="2800" b="1" dirty="0" smtClean="0"/>
              <a:t>.</a:t>
            </a:r>
          </a:p>
          <a:p>
            <a:pPr algn="justLow" rtl="1" fontAlgn="auto">
              <a:lnSpc>
                <a:spcPct val="130000"/>
              </a:lnSpc>
              <a:spcBef>
                <a:spcPts val="0"/>
              </a:spcBef>
              <a:spcAft>
                <a:spcPts val="0"/>
              </a:spcAft>
            </a:pPr>
            <a:r>
              <a:rPr lang="ar-JO" sz="2800" b="1" dirty="0" smtClean="0"/>
              <a:t>5-</a:t>
            </a:r>
            <a:r>
              <a:rPr lang="ar-EG" sz="2800" b="1" dirty="0" smtClean="0"/>
              <a:t> </a:t>
            </a:r>
            <a:r>
              <a:rPr lang="ar-JO" sz="2800" b="1" dirty="0" smtClean="0"/>
              <a:t>التحلي </a:t>
            </a:r>
            <a:r>
              <a:rPr lang="ar-JO" sz="2800" b="1" dirty="0"/>
              <a:t>بالأخلاق الفاضلة والحميدة .</a:t>
            </a:r>
            <a:endParaRPr lang="en-US" sz="2800" dirty="0"/>
          </a:p>
          <a:p>
            <a:pPr algn="justLow" rtl="1" fontAlgn="auto">
              <a:lnSpc>
                <a:spcPct val="130000"/>
              </a:lnSpc>
              <a:spcBef>
                <a:spcPts val="0"/>
              </a:spcBef>
              <a:spcAft>
                <a:spcPts val="0"/>
              </a:spcAft>
            </a:pPr>
            <a:r>
              <a:rPr lang="ar-JO" sz="2800" b="1" dirty="0"/>
              <a:t>6- العدل </a:t>
            </a:r>
            <a:r>
              <a:rPr lang="ar-JO" sz="2800" b="1" dirty="0" smtClean="0"/>
              <a:t>والمساواة</a:t>
            </a:r>
            <a:r>
              <a:rPr lang="ar-EG" sz="2800" b="1" dirty="0" smtClean="0"/>
              <a:t> .</a:t>
            </a:r>
            <a:endParaRPr lang="en-US" sz="2800" dirty="0"/>
          </a:p>
          <a:p>
            <a:pPr algn="justLow" rtl="1" fontAlgn="auto">
              <a:lnSpc>
                <a:spcPct val="130000"/>
              </a:lnSpc>
              <a:spcBef>
                <a:spcPts val="0"/>
              </a:spcBef>
              <a:spcAft>
                <a:spcPts val="0"/>
              </a:spcAft>
            </a:pPr>
            <a:r>
              <a:rPr lang="ar-JO" sz="2800" b="1" dirty="0"/>
              <a:t>7- </a:t>
            </a:r>
            <a:r>
              <a:rPr lang="ar-JO" sz="2800" b="1" dirty="0" smtClean="0"/>
              <a:t>الشجاعة</a:t>
            </a:r>
            <a:r>
              <a:rPr lang="ar-EG" sz="2800" b="1" dirty="0" smtClean="0"/>
              <a:t> ..</a:t>
            </a:r>
            <a:endParaRPr lang="en-US" sz="2800" dirty="0"/>
          </a:p>
        </p:txBody>
      </p:sp>
      <p:sp>
        <p:nvSpPr>
          <p:cNvPr id="5" name="Rounded Rectangle 4"/>
          <p:cNvSpPr/>
          <p:nvPr/>
        </p:nvSpPr>
        <p:spPr>
          <a:xfrm>
            <a:off x="1357290" y="285728"/>
            <a:ext cx="6786610" cy="762508"/>
          </a:xfrm>
          <a:prstGeom prst="roundRect">
            <a:avLst/>
          </a:prstGeom>
          <a:blipFill>
            <a:blip r:embed="rId3"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خامساً: الأخلاق المهنية للاشراف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
        <p:nvSpPr>
          <p:cNvPr id="6" name="Left Arrow 5"/>
          <p:cNvSpPr/>
          <p:nvPr/>
        </p:nvSpPr>
        <p:spPr>
          <a:xfrm>
            <a:off x="71406" y="6215082"/>
            <a:ext cx="1214446"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30879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14810" y="1357298"/>
            <a:ext cx="378016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JO" sz="2800" b="1" dirty="0" smtClean="0"/>
              <a:t>8- </a:t>
            </a:r>
            <a:r>
              <a:rPr lang="ar-JO" sz="2800" b="1" dirty="0"/>
              <a:t>الصبر واحتمال الغضب </a:t>
            </a:r>
            <a:r>
              <a:rPr lang="ar-EG" sz="2800" b="1" dirty="0" smtClean="0"/>
              <a:t>.</a:t>
            </a:r>
            <a:endParaRPr lang="en-US" sz="2800" dirty="0"/>
          </a:p>
          <a:p>
            <a:pPr algn="justLow" rtl="1" fontAlgn="auto">
              <a:lnSpc>
                <a:spcPct val="150000"/>
              </a:lnSpc>
              <a:spcBef>
                <a:spcPts val="0"/>
              </a:spcBef>
              <a:spcAft>
                <a:spcPts val="0"/>
              </a:spcAft>
            </a:pPr>
            <a:r>
              <a:rPr lang="ar-JO" sz="2800" b="1" dirty="0"/>
              <a:t>9- التشجيع </a:t>
            </a:r>
            <a:r>
              <a:rPr lang="ar-EG" sz="2800" b="1" dirty="0" smtClean="0"/>
              <a:t>.</a:t>
            </a:r>
            <a:endParaRPr lang="en-US" sz="2800" dirty="0"/>
          </a:p>
          <a:p>
            <a:pPr algn="justLow" rtl="1" fontAlgn="auto">
              <a:lnSpc>
                <a:spcPct val="150000"/>
              </a:lnSpc>
              <a:spcBef>
                <a:spcPts val="0"/>
              </a:spcBef>
              <a:spcAft>
                <a:spcPts val="0"/>
              </a:spcAft>
            </a:pPr>
            <a:r>
              <a:rPr lang="ar-JO" sz="2800" b="1" dirty="0" smtClean="0"/>
              <a:t>10-</a:t>
            </a:r>
            <a:r>
              <a:rPr lang="ar-EG" sz="2800" b="1" dirty="0" smtClean="0"/>
              <a:t> </a:t>
            </a:r>
            <a:r>
              <a:rPr lang="ar-JO" sz="2800" b="1" dirty="0" smtClean="0"/>
              <a:t>التعاون </a:t>
            </a:r>
            <a:r>
              <a:rPr lang="ar-EG" sz="2800" b="1" dirty="0"/>
              <a:t>.</a:t>
            </a:r>
            <a:endParaRPr lang="en-US" sz="2800" dirty="0"/>
          </a:p>
          <a:p>
            <a:pPr algn="justLow" rtl="1" fontAlgn="auto">
              <a:lnSpc>
                <a:spcPct val="150000"/>
              </a:lnSpc>
              <a:spcBef>
                <a:spcPts val="0"/>
              </a:spcBef>
              <a:spcAft>
                <a:spcPts val="0"/>
              </a:spcAft>
            </a:pPr>
            <a:r>
              <a:rPr lang="ar-JO" sz="2800" b="1" dirty="0"/>
              <a:t>11- الشورى </a:t>
            </a:r>
            <a:r>
              <a:rPr lang="ar-EG" sz="2800" b="1" dirty="0" smtClean="0"/>
              <a:t>.</a:t>
            </a:r>
            <a:endParaRPr lang="en-US" sz="2800" dirty="0"/>
          </a:p>
          <a:p>
            <a:pPr algn="justLow" rtl="1" fontAlgn="auto">
              <a:lnSpc>
                <a:spcPct val="150000"/>
              </a:lnSpc>
              <a:spcBef>
                <a:spcPts val="0"/>
              </a:spcBef>
              <a:spcAft>
                <a:spcPts val="0"/>
              </a:spcAft>
            </a:pPr>
            <a:r>
              <a:rPr lang="ar-JO" sz="2800" b="1" dirty="0"/>
              <a:t>12- المسؤولية </a:t>
            </a:r>
            <a:r>
              <a:rPr lang="ar-EG" sz="2800" b="1" dirty="0" smtClean="0"/>
              <a:t>.</a:t>
            </a:r>
          </a:p>
          <a:p>
            <a:pPr algn="justLow" rtl="1" fontAlgn="auto">
              <a:lnSpc>
                <a:spcPct val="150000"/>
              </a:lnSpc>
              <a:spcBef>
                <a:spcPts val="0"/>
              </a:spcBef>
              <a:spcAft>
                <a:spcPts val="0"/>
              </a:spcAft>
            </a:pPr>
            <a:r>
              <a:rPr lang="ar-JO" sz="2800" b="1" dirty="0"/>
              <a:t>13- </a:t>
            </a:r>
            <a:r>
              <a:rPr lang="ar-JO" sz="2800" b="1" dirty="0" smtClean="0"/>
              <a:t>الرحمة </a:t>
            </a:r>
            <a:r>
              <a:rPr lang="ar-EG" sz="2800" b="1" dirty="0" smtClean="0"/>
              <a:t>.</a:t>
            </a:r>
            <a:endParaRPr lang="en-US" sz="2800" dirty="0"/>
          </a:p>
        </p:txBody>
      </p:sp>
    </p:spTree>
    <p:extLst>
      <p:ext uri="{BB962C8B-B14F-4D97-AF65-F5344CB8AC3E}">
        <p14:creationId xmlns="" xmlns:p14="http://schemas.microsoft.com/office/powerpoint/2010/main" val="15605916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760" y="2037320"/>
            <a:ext cx="6731576" cy="2831840"/>
          </a:xfrm>
          <a:prstGeom prst="roundRect">
            <a:avLst/>
          </a:prstGeom>
          <a:gradFill flip="none" rotWithShape="1">
            <a:gsLst>
              <a:gs pos="20000">
                <a:schemeClr val="bg1"/>
              </a:gs>
              <a:gs pos="0">
                <a:schemeClr val="accent4">
                  <a:shade val="51000"/>
                  <a:satMod val="130000"/>
                </a:schemeClr>
              </a:gs>
              <a:gs pos="49000">
                <a:schemeClr val="accent4">
                  <a:shade val="93000"/>
                  <a:satMod val="130000"/>
                </a:schemeClr>
              </a:gs>
              <a:gs pos="65000">
                <a:schemeClr val="accent4">
                  <a:shade val="94000"/>
                  <a:satMod val="135000"/>
                </a:schemeClr>
              </a:gs>
            </a:gsLst>
            <a:lin ang="16200000" scaled="1"/>
            <a:tileRect/>
          </a:gra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6600" b="1" kern="0" dirty="0" smtClean="0">
                <a:blipFill>
                  <a:blip r:embed="rId3"/>
                  <a:tile tx="0" ty="0" sx="100000" sy="100000" flip="none" algn="tl"/>
                </a:blipFill>
                <a:latin typeface="Andalus" pitchFamily="18" charset="-78"/>
                <a:cs typeface="Andalus" pitchFamily="18" charset="-78"/>
              </a:rPr>
              <a:t>تمريـن</a:t>
            </a:r>
            <a:endParaRPr kumimoji="0" lang="en-US" sz="16600" b="1" i="0" u="none" strike="noStrike" kern="0" cap="none" spc="0" normalizeH="0" baseline="0" noProof="0" dirty="0" smtClean="0">
              <a:ln>
                <a:noFill/>
              </a:ln>
              <a:blipFill>
                <a:blip r:embed="rId3"/>
                <a:tile tx="0" ty="0" sx="100000" sy="100000" flip="none" algn="tl"/>
              </a:blipFill>
              <a:effectLst/>
              <a:uLnTx/>
              <a:uFillTx/>
              <a:latin typeface="Andalus" pitchFamily="18" charset="-78"/>
              <a:cs typeface="Andalus" pitchFamily="18" charset="-78"/>
            </a:endParaRPr>
          </a:p>
        </p:txBody>
      </p:sp>
    </p:spTree>
    <p:extLst>
      <p:ext uri="{BB962C8B-B14F-4D97-AF65-F5344CB8AC3E}">
        <p14:creationId xmlns="" xmlns:p14="http://schemas.microsoft.com/office/powerpoint/2010/main" val="435198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666825216"/>
              </p:ext>
            </p:extLst>
          </p:nvPr>
        </p:nvGraphicFramePr>
        <p:xfrm>
          <a:off x="107504" y="1339236"/>
          <a:ext cx="7920880" cy="5090160"/>
        </p:xfrm>
        <a:graphic>
          <a:graphicData uri="http://schemas.openxmlformats.org/drawingml/2006/table">
            <a:tbl>
              <a:tblPr rtl="1" firstRow="1" firstCol="1" lastRow="1" lastCol="1" bandRow="1" bandCol="1">
                <a:tableStyleId>{5C22544A-7EE6-4342-B048-85BDC9FD1C3A}</a:tableStyleId>
              </a:tblPr>
              <a:tblGrid>
                <a:gridCol w="4026732"/>
                <a:gridCol w="1398574"/>
                <a:gridCol w="1535052"/>
                <a:gridCol w="960522"/>
              </a:tblGrid>
              <a:tr h="301001">
                <a:tc>
                  <a:txBody>
                    <a:bodyPr/>
                    <a:lstStyle/>
                    <a:p>
                      <a:pPr marL="0" marR="0" algn="ctr" rtl="1">
                        <a:lnSpc>
                          <a:spcPct val="150000"/>
                        </a:lnSpc>
                        <a:spcBef>
                          <a:spcPts val="0"/>
                        </a:spcBef>
                        <a:spcAft>
                          <a:spcPts val="0"/>
                        </a:spcAft>
                      </a:pPr>
                      <a:r>
                        <a:rPr lang="ar-EG" sz="2000" b="1" dirty="0" smtClean="0">
                          <a:solidFill>
                            <a:schemeClr val="tx1"/>
                          </a:solidFill>
                          <a:effectLst/>
                          <a:latin typeface="Arial" pitchFamily="34" charset="0"/>
                          <a:cs typeface="Arial" pitchFamily="34" charset="0"/>
                        </a:rPr>
                        <a:t>الموضوع/ النشاط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أساليب التدريب</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الوسائل التدريية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rtl="1">
                        <a:lnSpc>
                          <a:spcPct val="150000"/>
                        </a:lnSpc>
                        <a:spcBef>
                          <a:spcPts val="0"/>
                        </a:spcBef>
                        <a:spcAft>
                          <a:spcPts val="0"/>
                        </a:spcAft>
                      </a:pPr>
                      <a:r>
                        <a:rPr lang="ar-EG" sz="2000" b="1" dirty="0" smtClean="0">
                          <a:solidFill>
                            <a:schemeClr val="tx1"/>
                          </a:solidFill>
                          <a:effectLst/>
                          <a:latin typeface="Arial" pitchFamily="34" charset="0"/>
                          <a:cs typeface="Arial" pitchFamily="34" charset="0"/>
                        </a:rPr>
                        <a:t>المدة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690572">
                <a:tc>
                  <a:txBody>
                    <a:bodyPr/>
                    <a:lstStyle/>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افتتاح البرنامج </a:t>
                      </a:r>
                      <a:r>
                        <a:rPr lang="ar-EG" sz="2000" b="1" dirty="0" smtClean="0">
                          <a:solidFill>
                            <a:schemeClr val="tx1"/>
                          </a:solidFill>
                          <a:effectLst/>
                          <a:latin typeface="Arial" pitchFamily="34" charset="0"/>
                          <a:cs typeface="Arial" pitchFamily="34" charset="0"/>
                        </a:rPr>
                        <a:t>والتعارف .</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مفهوم المشرف </a:t>
                      </a:r>
                      <a:r>
                        <a:rPr lang="ar-EG" sz="2000" b="1" dirty="0" smtClean="0">
                          <a:solidFill>
                            <a:schemeClr val="tx1"/>
                          </a:solidFill>
                          <a:effectLst/>
                          <a:latin typeface="Arial" pitchFamily="34" charset="0"/>
                          <a:cs typeface="Arial" pitchFamily="34" charset="0"/>
                        </a:rPr>
                        <a:t>التربوى .</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خصائص الاشراف </a:t>
                      </a:r>
                      <a:r>
                        <a:rPr lang="ar-EG" sz="2000" b="1" dirty="0" smtClean="0">
                          <a:solidFill>
                            <a:schemeClr val="tx1"/>
                          </a:solidFill>
                          <a:effectLst/>
                          <a:latin typeface="Arial" pitchFamily="34" charset="0"/>
                          <a:cs typeface="Arial" pitchFamily="34" charset="0"/>
                        </a:rPr>
                        <a:t>التربوى .</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سمات المشرف </a:t>
                      </a:r>
                      <a:r>
                        <a:rPr lang="ar-EG" sz="2000" b="1" dirty="0" smtClean="0">
                          <a:solidFill>
                            <a:schemeClr val="tx1"/>
                          </a:solidFill>
                          <a:effectLst/>
                          <a:latin typeface="Arial" pitchFamily="34" charset="0"/>
                          <a:cs typeface="Arial" pitchFamily="34" charset="0"/>
                        </a:rPr>
                        <a:t>التربوى .</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مهارات المشرف </a:t>
                      </a:r>
                      <a:r>
                        <a:rPr lang="ar-EG" sz="2000" b="1" dirty="0" smtClean="0">
                          <a:solidFill>
                            <a:schemeClr val="tx1"/>
                          </a:solidFill>
                          <a:effectLst/>
                          <a:latin typeface="Arial" pitchFamily="34" charset="0"/>
                          <a:cs typeface="Arial" pitchFamily="34" charset="0"/>
                        </a:rPr>
                        <a:t>التربوى .</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تطور الاشراف التربوى فى </a:t>
                      </a:r>
                      <a:r>
                        <a:rPr lang="ar-EG" sz="2000" b="1" dirty="0" smtClean="0">
                          <a:solidFill>
                            <a:schemeClr val="tx1"/>
                          </a:solidFill>
                          <a:effectLst/>
                          <a:latin typeface="Arial" pitchFamily="34" charset="0"/>
                          <a:cs typeface="Arial" pitchFamily="34" charset="0"/>
                        </a:rPr>
                        <a:t>المملكة .</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اهداف الاشراف التربوى</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اهمية الاشراف التربوى</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تمرين</a:t>
                      </a:r>
                      <a:endParaRPr lang="en-US" sz="2000" b="1" dirty="0">
                        <a:solidFill>
                          <a:schemeClr val="tx1"/>
                        </a:solidFill>
                        <a:effectLst/>
                        <a:latin typeface="Arial" pitchFamily="34" charset="0"/>
                        <a:cs typeface="Arial" pitchFamily="34" charset="0"/>
                      </a:endParaRPr>
                    </a:p>
                    <a:p>
                      <a:pPr marL="342900" marR="457200" lvl="0" indent="-342900" algn="justLow" rtl="1">
                        <a:lnSpc>
                          <a:spcPct val="130000"/>
                        </a:lnSpc>
                        <a:spcBef>
                          <a:spcPts val="0"/>
                        </a:spcBef>
                        <a:spcAft>
                          <a:spcPts val="0"/>
                        </a:spcAft>
                        <a:buFont typeface="Symbol"/>
                        <a:buChar char=""/>
                        <a:tabLst>
                          <a:tab pos="285750" algn="l"/>
                        </a:tabLst>
                      </a:pPr>
                      <a:r>
                        <a:rPr lang="ar-EG" sz="2000" b="1" dirty="0">
                          <a:solidFill>
                            <a:schemeClr val="tx1"/>
                          </a:solidFill>
                          <a:effectLst/>
                          <a:latin typeface="Arial" pitchFamily="34" charset="0"/>
                          <a:cs typeface="Arial" pitchFamily="34" charset="0"/>
                        </a:rPr>
                        <a:t>فيديو تدريبى</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المحاضرة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المناقشة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عصف ذهني</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فيديو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عرض شرائح </a:t>
                      </a:r>
                      <a:r>
                        <a:rPr lang="en-US" sz="2000" b="1" dirty="0">
                          <a:solidFill>
                            <a:schemeClr val="tx1"/>
                          </a:solidFill>
                          <a:effectLst/>
                          <a:latin typeface="Arial" pitchFamily="34" charset="0"/>
                          <a:cs typeface="Arial" pitchFamily="34" charset="0"/>
                        </a:rPr>
                        <a:t>P.P</a:t>
                      </a: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السبورة </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الداتاشو</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20 دقيقة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10 دقائق</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10 دقيقة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15 دقيقة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15 دقيقة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15 دقيقة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15 دقيقة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10 دقيقة</a:t>
                      </a:r>
                      <a:endParaRPr lang="en-US" sz="2000" b="1" dirty="0">
                        <a:solidFill>
                          <a:schemeClr val="tx1"/>
                        </a:solidFill>
                        <a:effectLst/>
                        <a:latin typeface="Arial" pitchFamily="34" charset="0"/>
                        <a:cs typeface="Arial" pitchFamily="34" charset="0"/>
                      </a:endParaRPr>
                    </a:p>
                    <a:p>
                      <a:pPr marL="0" marR="0" algn="ctr" rtl="1">
                        <a:lnSpc>
                          <a:spcPct val="130000"/>
                        </a:lnSpc>
                        <a:spcBef>
                          <a:spcPts val="600"/>
                        </a:spcBef>
                        <a:spcAft>
                          <a:spcPts val="0"/>
                        </a:spcAft>
                      </a:pPr>
                      <a:r>
                        <a:rPr lang="ar-EG" sz="2000" b="1" dirty="0">
                          <a:solidFill>
                            <a:schemeClr val="tx1"/>
                          </a:solidFill>
                          <a:effectLst/>
                          <a:latin typeface="Arial" pitchFamily="34" charset="0"/>
                          <a:cs typeface="Arial" pitchFamily="34" charset="0"/>
                        </a:rPr>
                        <a:t>10 دقيقة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9992">
                <a:tc gridSpan="2">
                  <a:txBody>
                    <a:bodyPr/>
                    <a:lstStyle/>
                    <a:p>
                      <a:pPr marL="0" marR="0" algn="r" rtl="1">
                        <a:spcBef>
                          <a:spcPts val="0"/>
                        </a:spcBef>
                        <a:spcAft>
                          <a:spcPts val="0"/>
                        </a:spcAft>
                      </a:pPr>
                      <a:r>
                        <a:rPr lang="en-US"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ea typeface="Times New Roman"/>
                        <a:cs typeface="Arial"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rtl="1">
                        <a:lnSpc>
                          <a:spcPct val="150000"/>
                        </a:lnSpc>
                        <a:spcBef>
                          <a:spcPts val="0"/>
                        </a:spcBef>
                        <a:spcAft>
                          <a:spcPts val="0"/>
                        </a:spcAft>
                      </a:pPr>
                      <a:r>
                        <a:rPr lang="ar-EG" sz="2000" b="1" dirty="0">
                          <a:solidFill>
                            <a:schemeClr val="tx1"/>
                          </a:solidFill>
                          <a:effectLst/>
                          <a:latin typeface="Arial" pitchFamily="34" charset="0"/>
                          <a:cs typeface="Arial" pitchFamily="34" charset="0"/>
                        </a:rPr>
                        <a:t> </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50000"/>
                        </a:lnSpc>
                        <a:spcBef>
                          <a:spcPts val="0"/>
                        </a:spcBef>
                        <a:spcAft>
                          <a:spcPts val="0"/>
                        </a:spcAft>
                      </a:pPr>
                      <a:r>
                        <a:rPr lang="ar-EG" sz="1800" b="1" dirty="0">
                          <a:solidFill>
                            <a:schemeClr val="tx1"/>
                          </a:solidFill>
                          <a:effectLst/>
                          <a:latin typeface="Arial" pitchFamily="34" charset="0"/>
                          <a:cs typeface="Arial" pitchFamily="34" charset="0"/>
                        </a:rPr>
                        <a:t>120دقيقة</a:t>
                      </a:r>
                      <a:endParaRPr lang="en-US" sz="2000" b="1" dirty="0">
                        <a:solidFill>
                          <a:schemeClr val="tx1"/>
                        </a:solidFill>
                        <a:effectLst/>
                        <a:latin typeface="Arial" pitchFamily="34" charset="0"/>
                        <a:ea typeface="Times New Roman"/>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2853103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WordArt 6"/>
          <p:cNvSpPr>
            <a:spLocks noChangeArrowheads="1" noChangeShapeType="1" noTextEdit="1"/>
          </p:cNvSpPr>
          <p:nvPr/>
        </p:nvSpPr>
        <p:spPr bwMode="gray">
          <a:xfrm>
            <a:off x="3428992" y="3214686"/>
            <a:ext cx="4343400" cy="1000132"/>
          </a:xfrm>
          <a:prstGeom prst="rect">
            <a:avLst/>
          </a:prstGeom>
        </p:spPr>
        <p:txBody>
          <a:bodyPr wrap="none" fromWordArt="1">
            <a:prstTxWarp prst="textDeflate">
              <a:avLst>
                <a:gd name="adj" fmla="val 0"/>
              </a:avLst>
            </a:prstTxWarp>
          </a:bodyPr>
          <a:lstStyle/>
          <a:p>
            <a:pPr algn="ctr"/>
            <a:r>
              <a:rPr lang="ar-EG" sz="3600" b="1" kern="10" dirty="0" smtClean="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latin typeface="Arial"/>
                <a:cs typeface="Arial"/>
              </a:rPr>
              <a:t>شكراً لكم</a:t>
            </a:r>
            <a:endParaRPr lang="en-US" sz="3600" b="1" kern="10" dirty="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latin typeface="Arial"/>
              <a:cs typeface="Arial"/>
            </a:endParaRPr>
          </a:p>
        </p:txBody>
      </p:sp>
      <p:sp>
        <p:nvSpPr>
          <p:cNvPr id="5" name="Rectangle 4"/>
          <p:cNvSpPr/>
          <p:nvPr/>
        </p:nvSpPr>
        <p:spPr>
          <a:xfrm>
            <a:off x="214282" y="214290"/>
            <a:ext cx="2000264" cy="6429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p:cTn id="7" dur="500" fill="hold"/>
                                        <p:tgtEl>
                                          <p:spTgt spid="86022"/>
                                        </p:tgtEl>
                                        <p:attrNameLst>
                                          <p:attrName>ppt_w</p:attrName>
                                        </p:attrNameLst>
                                      </p:cBhvr>
                                      <p:tavLst>
                                        <p:tav tm="0">
                                          <p:val>
                                            <p:fltVal val="0"/>
                                          </p:val>
                                        </p:tav>
                                        <p:tav tm="100000">
                                          <p:val>
                                            <p:strVal val="#ppt_w"/>
                                          </p:val>
                                        </p:tav>
                                      </p:tavLst>
                                    </p:anim>
                                    <p:anim calcmode="lin" valueType="num">
                                      <p:cBhvr>
                                        <p:cTn id="8" dur="500" fill="hold"/>
                                        <p:tgtEl>
                                          <p:spTgt spid="86022"/>
                                        </p:tgtEl>
                                        <p:attrNameLst>
                                          <p:attrName>ppt_h</p:attrName>
                                        </p:attrNameLst>
                                      </p:cBhvr>
                                      <p:tavLst>
                                        <p:tav tm="0">
                                          <p:val>
                                            <p:fltVal val="0"/>
                                          </p:val>
                                        </p:tav>
                                        <p:tav tm="100000">
                                          <p:val>
                                            <p:strVal val="#ppt_h"/>
                                          </p:val>
                                        </p:tav>
                                      </p:tavLst>
                                    </p:anim>
                                    <p:animEffect transition="in" filter="fade">
                                      <p:cBhvr>
                                        <p:cTn id="9"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915816" y="1124744"/>
            <a:ext cx="5219408" cy="762508"/>
          </a:xfrm>
          <a:prstGeom prst="roundRect">
            <a:avLst/>
          </a:prstGeom>
          <a:blipFill>
            <a:blip r:embed="rId2"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اولا : </a:t>
            </a:r>
            <a:r>
              <a:rPr lang="ar-EG" sz="3600" b="1" kern="0" dirty="0">
                <a:solidFill>
                  <a:srgbClr val="002060"/>
                </a:solidFill>
                <a:latin typeface="Calibri"/>
                <a:cs typeface="AL-Mateen" pitchFamily="2" charset="-78"/>
              </a:rPr>
              <a:t>مفهوم الاشراف </a:t>
            </a:r>
            <a:r>
              <a:rPr lang="ar-EG" sz="3600" b="1" kern="0" dirty="0" smtClean="0">
                <a:solidFill>
                  <a:srgbClr val="002060"/>
                </a:solidFill>
                <a:latin typeface="Calibri"/>
                <a:cs typeface="AL-Mateen" pitchFamily="2" charset="-78"/>
              </a:rPr>
              <a:t>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
        <p:nvSpPr>
          <p:cNvPr id="15" name="Rectangle 14"/>
          <p:cNvSpPr/>
          <p:nvPr/>
        </p:nvSpPr>
        <p:spPr>
          <a:xfrm>
            <a:off x="3419872" y="1906893"/>
            <a:ext cx="4550152" cy="40134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30000"/>
              </a:lnSpc>
              <a:spcBef>
                <a:spcPts val="0"/>
              </a:spcBef>
              <a:spcAft>
                <a:spcPts val="0"/>
              </a:spcAft>
            </a:pPr>
            <a:r>
              <a:rPr lang="ar-EG" sz="2800" b="1" dirty="0">
                <a:solidFill>
                  <a:srgbClr val="000000"/>
                </a:solidFill>
                <a:latin typeface="Arial" pitchFamily="34" charset="0"/>
                <a:ea typeface="Calibri"/>
                <a:cs typeface="Arial" pitchFamily="34" charset="0"/>
              </a:rPr>
              <a:t>عملية فنية منظمة تؤديها قيادات لديها خبرات تربوية متنوعة شاملة لمساعدة من هم في موقع العمل رغبة في تمكينهم من النمو المهني والثقافي والسلوكي وكل ما من شأنه أن يرفع مستوى عملية التعليم والتعلم ويزيد من الطاقات </a:t>
            </a:r>
            <a:r>
              <a:rPr lang="ar-EG" sz="2800" b="1" dirty="0" smtClean="0">
                <a:solidFill>
                  <a:srgbClr val="000000"/>
                </a:solidFill>
                <a:latin typeface="Arial" pitchFamily="34" charset="0"/>
                <a:ea typeface="Calibri"/>
                <a:cs typeface="Arial" pitchFamily="34" charset="0"/>
              </a:rPr>
              <a:t>الإنتاجية .</a:t>
            </a:r>
            <a:endParaRPr lang="ar-EG" sz="2800" b="1" dirty="0">
              <a:solidFill>
                <a:srgbClr val="000000"/>
              </a:solidFill>
              <a:latin typeface="Arial" pitchFamily="34" charset="0"/>
              <a:ea typeface="Calibri"/>
              <a:cs typeface="Arial" pitchFamily="34" charset="0"/>
            </a:endParaRPr>
          </a:p>
        </p:txBody>
      </p:sp>
      <p:pic>
        <p:nvPicPr>
          <p:cNvPr id="7170" name="Picture 2" descr="C:\Users\windows7\Downloads\مفهوم التربوى.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49" y="1928437"/>
            <a:ext cx="3394323" cy="39703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9651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7504" y="2051268"/>
            <a:ext cx="80277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auto">
              <a:lnSpc>
                <a:spcPct val="150000"/>
              </a:lnSpc>
              <a:spcBef>
                <a:spcPts val="0"/>
              </a:spcBef>
              <a:spcAft>
                <a:spcPts val="0"/>
              </a:spcAft>
            </a:pPr>
            <a:r>
              <a:rPr lang="ar-EG" sz="2800" b="1" dirty="0" smtClean="0">
                <a:solidFill>
                  <a:srgbClr val="000000"/>
                </a:solidFill>
                <a:latin typeface="Arial" pitchFamily="34" charset="0"/>
                <a:ea typeface="Calibri"/>
                <a:cs typeface="Arial" pitchFamily="34" charset="0"/>
              </a:rPr>
              <a:t>1- انه </a:t>
            </a:r>
            <a:r>
              <a:rPr lang="ar-EG" sz="2800" b="1" dirty="0">
                <a:solidFill>
                  <a:srgbClr val="000000"/>
                </a:solidFill>
                <a:latin typeface="Arial" pitchFamily="34" charset="0"/>
                <a:ea typeface="Calibri"/>
                <a:cs typeface="Arial" pitchFamily="34" charset="0"/>
              </a:rPr>
              <a:t>عملية قيادية تتوافر فيها مقومات الشخصية القوية التي تستطيع التأثير في المعلمين والطلاب وغيرهم ممن لهم علاقة بالعملية التربوية وتعمل على تنسيق جهودهم من اجل تحسين تلك العملية وتحقيق أهدافها .</a:t>
            </a:r>
          </a:p>
          <a:p>
            <a:pPr algn="justLow" rtl="1" fontAlgn="auto">
              <a:lnSpc>
                <a:spcPct val="150000"/>
              </a:lnSpc>
              <a:spcBef>
                <a:spcPts val="0"/>
              </a:spcBef>
              <a:spcAft>
                <a:spcPts val="0"/>
              </a:spcAft>
            </a:pPr>
            <a:r>
              <a:rPr lang="ar-EG" sz="2800" b="1" dirty="0">
                <a:solidFill>
                  <a:srgbClr val="000000"/>
                </a:solidFill>
                <a:latin typeface="Arial" pitchFamily="34" charset="0"/>
                <a:ea typeface="Calibri"/>
                <a:cs typeface="Arial" pitchFamily="34" charset="0"/>
              </a:rPr>
              <a:t>2 </a:t>
            </a:r>
            <a:r>
              <a:rPr lang="ar-EG" sz="2800" b="1" dirty="0" smtClean="0">
                <a:solidFill>
                  <a:srgbClr val="000000"/>
                </a:solidFill>
                <a:latin typeface="Arial" pitchFamily="34" charset="0"/>
                <a:ea typeface="Calibri"/>
                <a:cs typeface="Arial" pitchFamily="34" charset="0"/>
              </a:rPr>
              <a:t>- إنه </a:t>
            </a:r>
            <a:r>
              <a:rPr lang="ar-EG" sz="2800" b="1" dirty="0">
                <a:solidFill>
                  <a:srgbClr val="000000"/>
                </a:solidFill>
                <a:latin typeface="Arial" pitchFamily="34" charset="0"/>
                <a:ea typeface="Calibri"/>
                <a:cs typeface="Arial" pitchFamily="34" charset="0"/>
              </a:rPr>
              <a:t>عملية تفاعلية تتغير ممارستها بتغير الموقف والحاجات التي تقابلها ومتابعة كل جديد في مجال الفكر التربوي والتقدم </a:t>
            </a:r>
            <a:r>
              <a:rPr lang="ar-EG" sz="2800" b="1" dirty="0" smtClean="0">
                <a:solidFill>
                  <a:srgbClr val="000000"/>
                </a:solidFill>
                <a:latin typeface="Arial" pitchFamily="34" charset="0"/>
                <a:ea typeface="Calibri"/>
                <a:cs typeface="Arial" pitchFamily="34" charset="0"/>
              </a:rPr>
              <a:t>العلمي .</a:t>
            </a:r>
            <a:endParaRPr lang="ar-EG" sz="2800" b="1" dirty="0">
              <a:solidFill>
                <a:srgbClr val="000000"/>
              </a:solidFill>
              <a:latin typeface="Arial" pitchFamily="34" charset="0"/>
              <a:ea typeface="Calibri"/>
              <a:cs typeface="Arial" pitchFamily="34" charset="0"/>
            </a:endParaRPr>
          </a:p>
        </p:txBody>
      </p:sp>
      <p:sp>
        <p:nvSpPr>
          <p:cNvPr id="5" name="Rounded Rectangle 4"/>
          <p:cNvSpPr/>
          <p:nvPr/>
        </p:nvSpPr>
        <p:spPr>
          <a:xfrm>
            <a:off x="2915816" y="1124744"/>
            <a:ext cx="5219408" cy="762508"/>
          </a:xfrm>
          <a:prstGeom prst="roundRect">
            <a:avLst/>
          </a:prstGeom>
          <a:blipFill>
            <a:blip r:embed="rId2" cstate="print"/>
            <a:tile tx="0" ty="0" sx="100000" sy="100000" flip="none" algn="tl"/>
          </a:bli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3600" b="1" kern="0" dirty="0" smtClean="0">
                <a:solidFill>
                  <a:srgbClr val="002060"/>
                </a:solidFill>
                <a:latin typeface="Calibri"/>
                <a:cs typeface="AL-Mateen" pitchFamily="2" charset="-78"/>
              </a:rPr>
              <a:t>ثانياً: خصائص الإشراف التربوى :</a:t>
            </a:r>
            <a:endParaRPr kumimoji="0" lang="en-US" sz="3600" b="1" i="0" u="none" strike="noStrike" kern="0" cap="none" spc="0" normalizeH="0" baseline="0" noProof="0" dirty="0" smtClean="0">
              <a:ln>
                <a:noFill/>
              </a:ln>
              <a:solidFill>
                <a:srgbClr val="002060"/>
              </a:solidFill>
              <a:effectLst/>
              <a:uLnTx/>
              <a:uFillTx/>
              <a:latin typeface="Calibri"/>
              <a:cs typeface="AL-Mateen" pitchFamily="2" charset="-78"/>
            </a:endParaRPr>
          </a:p>
        </p:txBody>
      </p:sp>
    </p:spTree>
    <p:extLst>
      <p:ext uri="{BB962C8B-B14F-4D97-AF65-F5344CB8AC3E}">
        <p14:creationId xmlns="" xmlns:p14="http://schemas.microsoft.com/office/powerpoint/2010/main" val="2751315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22)">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22)">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plate (22)">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mplate (22)">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(22)</Template>
  <TotalTime>399</TotalTime>
  <Words>3226</Words>
  <Application>Microsoft Office PowerPoint</Application>
  <PresentationFormat>عرض على الشاشة (3:4)‏</PresentationFormat>
  <Paragraphs>443</Paragraphs>
  <Slides>70</Slides>
  <Notes>47</Notes>
  <HiddenSlides>0</HiddenSlides>
  <MMClips>0</MMClips>
  <ScaleCrop>false</ScaleCrop>
  <HeadingPairs>
    <vt:vector size="4" baseType="variant">
      <vt:variant>
        <vt:lpstr>سمة</vt:lpstr>
      </vt:variant>
      <vt:variant>
        <vt:i4>5</vt:i4>
      </vt:variant>
      <vt:variant>
        <vt:lpstr>عناوين الشرائح</vt:lpstr>
      </vt:variant>
      <vt:variant>
        <vt:i4>70</vt:i4>
      </vt:variant>
    </vt:vector>
  </HeadingPairs>
  <TitlesOfParts>
    <vt:vector size="75" baseType="lpstr">
      <vt:lpstr>template (22)</vt:lpstr>
      <vt:lpstr>1_Office Theme</vt:lpstr>
      <vt:lpstr>1_template (22)</vt:lpstr>
      <vt:lpstr>2_template (22)</vt:lpstr>
      <vt:lpstr>3_template (22)</vt:lpstr>
      <vt:lpstr>أخلاقيات المشرف التربوي</vt:lpstr>
      <vt:lpstr>يسعدنا التعرف عليكم </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أخلاقيات</dc:title>
  <dc:creator>Hesham</dc:creator>
  <cp:lastModifiedBy>HP</cp:lastModifiedBy>
  <cp:revision>85</cp:revision>
  <dcterms:created xsi:type="dcterms:W3CDTF">2014-09-04T13:31:40Z</dcterms:created>
  <dcterms:modified xsi:type="dcterms:W3CDTF">2016-01-11T22:53:18Z</dcterms:modified>
</cp:coreProperties>
</file>