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45" r:id="rId2"/>
    <p:sldMasterId id="2147483782" r:id="rId3"/>
  </p:sldMasterIdLst>
  <p:notesMasterIdLst>
    <p:notesMasterId r:id="rId140"/>
  </p:notesMasterIdLst>
  <p:sldIdLst>
    <p:sldId id="269" r:id="rId4"/>
    <p:sldId id="356" r:id="rId5"/>
    <p:sldId id="358" r:id="rId6"/>
    <p:sldId id="288" r:id="rId7"/>
    <p:sldId id="289" r:id="rId8"/>
    <p:sldId id="258" r:id="rId9"/>
    <p:sldId id="290" r:id="rId10"/>
    <p:sldId id="291" r:id="rId11"/>
    <p:sldId id="292" r:id="rId12"/>
    <p:sldId id="257" r:id="rId13"/>
    <p:sldId id="294" r:id="rId14"/>
    <p:sldId id="295" r:id="rId15"/>
    <p:sldId id="296" r:id="rId16"/>
    <p:sldId id="297" r:id="rId17"/>
    <p:sldId id="298" r:id="rId18"/>
    <p:sldId id="259" r:id="rId19"/>
    <p:sldId id="300" r:id="rId20"/>
    <p:sldId id="301" r:id="rId21"/>
    <p:sldId id="299" r:id="rId22"/>
    <p:sldId id="303" r:id="rId23"/>
    <p:sldId id="304" r:id="rId24"/>
    <p:sldId id="302"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05" r:id="rId41"/>
    <p:sldId id="321"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375" r:id="rId92"/>
    <p:sldId id="377" r:id="rId93"/>
    <p:sldId id="378" r:id="rId94"/>
    <p:sldId id="379" r:id="rId95"/>
    <p:sldId id="380" r:id="rId96"/>
    <p:sldId id="381" r:id="rId97"/>
    <p:sldId id="382" r:id="rId98"/>
    <p:sldId id="383" r:id="rId99"/>
    <p:sldId id="384" r:id="rId100"/>
    <p:sldId id="385" r:id="rId101"/>
    <p:sldId id="386" r:id="rId102"/>
    <p:sldId id="387" r:id="rId103"/>
    <p:sldId id="388" r:id="rId104"/>
    <p:sldId id="389" r:id="rId105"/>
    <p:sldId id="390" r:id="rId106"/>
    <p:sldId id="391" r:id="rId107"/>
    <p:sldId id="392" r:id="rId108"/>
    <p:sldId id="393" r:id="rId109"/>
    <p:sldId id="394" r:id="rId110"/>
    <p:sldId id="395" r:id="rId111"/>
    <p:sldId id="396" r:id="rId112"/>
    <p:sldId id="397" r:id="rId113"/>
    <p:sldId id="398" r:id="rId114"/>
    <p:sldId id="399" r:id="rId115"/>
    <p:sldId id="400" r:id="rId116"/>
    <p:sldId id="401" r:id="rId117"/>
    <p:sldId id="402" r:id="rId118"/>
    <p:sldId id="403" r:id="rId119"/>
    <p:sldId id="404" r:id="rId120"/>
    <p:sldId id="405" r:id="rId121"/>
    <p:sldId id="406" r:id="rId122"/>
    <p:sldId id="407" r:id="rId123"/>
    <p:sldId id="408" r:id="rId124"/>
    <p:sldId id="409" r:id="rId125"/>
    <p:sldId id="410" r:id="rId126"/>
    <p:sldId id="411" r:id="rId127"/>
    <p:sldId id="412" r:id="rId128"/>
    <p:sldId id="413" r:id="rId129"/>
    <p:sldId id="414" r:id="rId130"/>
    <p:sldId id="415" r:id="rId131"/>
    <p:sldId id="416" r:id="rId132"/>
    <p:sldId id="417" r:id="rId133"/>
    <p:sldId id="418" r:id="rId134"/>
    <p:sldId id="419" r:id="rId135"/>
    <p:sldId id="420" r:id="rId136"/>
    <p:sldId id="421" r:id="rId137"/>
    <p:sldId id="422" r:id="rId138"/>
    <p:sldId id="423" r:id="rId139"/>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22BAD8"/>
    <a:srgbClr val="0099FF"/>
    <a:srgbClr val="1E8F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85" autoAdjust="0"/>
    <p:restoredTop sz="94660"/>
  </p:normalViewPr>
  <p:slideViewPr>
    <p:cSldViewPr>
      <p:cViewPr varScale="1">
        <p:scale>
          <a:sx n="82" d="100"/>
          <a:sy n="82" d="100"/>
        </p:scale>
        <p:origin x="-966" y="-78"/>
      </p:cViewPr>
      <p:guideLst>
        <p:guide orient="horz" pos="180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diagrams/_rels/data3.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10568-D86D-49CD-89EA-6CBE08FCC017}" type="doc">
      <dgm:prSet loTypeId="urn:microsoft.com/office/officeart/2005/8/layout/cycle5" loCatId="cycle" qsTypeId="urn:microsoft.com/office/officeart/2005/8/quickstyle/simple1" qsCatId="simple" csTypeId="urn:microsoft.com/office/officeart/2005/8/colors/colorful5" csCatId="colorful" phldr="1"/>
      <dgm:spPr/>
      <dgm:t>
        <a:bodyPr/>
        <a:lstStyle/>
        <a:p>
          <a:pPr rtl="1"/>
          <a:endParaRPr lang="ar-EG"/>
        </a:p>
      </dgm:t>
    </dgm:pt>
    <dgm:pt modelId="{2EEE50AD-B6BD-4123-9C28-2173042FF9B3}">
      <dgm:prSet phldrT="[Text]" custT="1"/>
      <dgm:spPr/>
      <dgm:t>
        <a:bodyPr/>
        <a:lstStyle/>
        <a:p>
          <a:pPr rtl="1"/>
          <a:r>
            <a:rPr lang="ar-EG" sz="1400" b="1" dirty="0" smtClean="0">
              <a:solidFill>
                <a:schemeClr val="tx1"/>
              </a:solidFill>
            </a:rPr>
            <a:t>الفرق بين العلاقات العامة والمسميبات الاخرى</a:t>
          </a:r>
          <a:endParaRPr lang="ar-EG" sz="1400" b="1" dirty="0">
            <a:solidFill>
              <a:schemeClr val="tx1"/>
            </a:solidFill>
          </a:endParaRPr>
        </a:p>
      </dgm:t>
    </dgm:pt>
    <dgm:pt modelId="{DC5D7AD0-4E4F-4C46-81E2-E89760164263}" type="parTrans" cxnId="{34DB8B5B-194B-46EE-A7F9-CC82A0FB4964}">
      <dgm:prSet/>
      <dgm:spPr/>
      <dgm:t>
        <a:bodyPr/>
        <a:lstStyle/>
        <a:p>
          <a:pPr rtl="1"/>
          <a:endParaRPr lang="ar-EG"/>
        </a:p>
      </dgm:t>
    </dgm:pt>
    <dgm:pt modelId="{7784579D-4990-49B9-9825-B578FBCD04EA}" type="sibTrans" cxnId="{34DB8B5B-194B-46EE-A7F9-CC82A0FB4964}">
      <dgm:prSet/>
      <dgm:spPr/>
      <dgm:t>
        <a:bodyPr/>
        <a:lstStyle/>
        <a:p>
          <a:pPr rtl="1"/>
          <a:endParaRPr lang="ar-EG"/>
        </a:p>
      </dgm:t>
    </dgm:pt>
    <dgm:pt modelId="{1773770D-86CA-46A5-A4B5-EFD0266FB0DD}">
      <dgm:prSet phldrT="[Text]" custT="1"/>
      <dgm:spPr/>
      <dgm:t>
        <a:bodyPr/>
        <a:lstStyle/>
        <a:p>
          <a:pPr rtl="1"/>
          <a:r>
            <a:rPr lang="ar-EG" altLang="zh-CN" sz="2000" b="1" dirty="0" smtClean="0">
              <a:solidFill>
                <a:schemeClr val="tx1"/>
              </a:solidFill>
              <a:latin typeface="Microsoft YaHei" pitchFamily="34" charset="-122"/>
              <a:ea typeface="Microsoft YaHei" pitchFamily="34" charset="-122"/>
            </a:rPr>
            <a:t>أنشطة ومهام العلاقات العامة</a:t>
          </a:r>
          <a:endParaRPr lang="ar-EG" sz="2000" b="1" dirty="0">
            <a:solidFill>
              <a:schemeClr val="tx1"/>
            </a:solidFill>
          </a:endParaRPr>
        </a:p>
      </dgm:t>
    </dgm:pt>
    <dgm:pt modelId="{23D413B4-2605-4434-A54C-619C94C1C28F}" type="parTrans" cxnId="{19E342E7-681A-4307-B4FB-E93BB01CBB51}">
      <dgm:prSet/>
      <dgm:spPr/>
      <dgm:t>
        <a:bodyPr/>
        <a:lstStyle/>
        <a:p>
          <a:pPr rtl="1"/>
          <a:endParaRPr lang="ar-EG"/>
        </a:p>
      </dgm:t>
    </dgm:pt>
    <dgm:pt modelId="{E6221711-10AF-4BF4-94C3-29B9E6B7F788}" type="sibTrans" cxnId="{19E342E7-681A-4307-B4FB-E93BB01CBB51}">
      <dgm:prSet/>
      <dgm:spPr/>
      <dgm:t>
        <a:bodyPr/>
        <a:lstStyle/>
        <a:p>
          <a:pPr rtl="1"/>
          <a:endParaRPr lang="ar-EG"/>
        </a:p>
      </dgm:t>
    </dgm:pt>
    <dgm:pt modelId="{ED52BE59-9B81-473B-A2CC-5F87AFD69C0C}">
      <dgm:prSet phldrT="[Text]" custT="1"/>
      <dgm:spPr/>
      <dgm:t>
        <a:bodyPr/>
        <a:lstStyle/>
        <a:p>
          <a:pPr rtl="1"/>
          <a:r>
            <a:rPr lang="ar-EG" sz="1800" b="1" dirty="0" smtClean="0">
              <a:solidFill>
                <a:schemeClr val="tx1"/>
              </a:solidFill>
            </a:rPr>
            <a:t>المعارض والأسواق التجارية</a:t>
          </a:r>
          <a:endParaRPr lang="ar-EG" sz="1800" b="1" dirty="0">
            <a:solidFill>
              <a:schemeClr val="tx1"/>
            </a:solidFill>
          </a:endParaRPr>
        </a:p>
      </dgm:t>
    </dgm:pt>
    <dgm:pt modelId="{C3CBE819-75B3-4FD4-A3D6-4D3630A34CA4}" type="parTrans" cxnId="{5484596E-4EF6-4936-9A19-72A0F51A2272}">
      <dgm:prSet/>
      <dgm:spPr/>
      <dgm:t>
        <a:bodyPr/>
        <a:lstStyle/>
        <a:p>
          <a:pPr rtl="1"/>
          <a:endParaRPr lang="ar-EG"/>
        </a:p>
      </dgm:t>
    </dgm:pt>
    <dgm:pt modelId="{686853F0-A84E-40DE-AB08-E468BFF7AE32}" type="sibTrans" cxnId="{5484596E-4EF6-4936-9A19-72A0F51A2272}">
      <dgm:prSet/>
      <dgm:spPr/>
      <dgm:t>
        <a:bodyPr/>
        <a:lstStyle/>
        <a:p>
          <a:pPr rtl="1"/>
          <a:endParaRPr lang="ar-EG"/>
        </a:p>
      </dgm:t>
    </dgm:pt>
    <dgm:pt modelId="{8046BBA4-D49F-49F3-AE8A-3EFFC6FCEDB5}">
      <dgm:prSet phldrT="[Text]" custT="1"/>
      <dgm:spPr/>
      <dgm:t>
        <a:bodyPr/>
        <a:lstStyle/>
        <a:p>
          <a:pPr rtl="1"/>
          <a:r>
            <a:rPr lang="ar-EG" sz="2000" b="1" dirty="0" smtClean="0">
              <a:solidFill>
                <a:schemeClr val="tx1"/>
              </a:solidFill>
            </a:rPr>
            <a:t>زيارة الشخصيات المهمة</a:t>
          </a:r>
          <a:endParaRPr lang="ar-EG" sz="2000" b="1" dirty="0">
            <a:solidFill>
              <a:schemeClr val="tx1"/>
            </a:solidFill>
          </a:endParaRPr>
        </a:p>
      </dgm:t>
    </dgm:pt>
    <dgm:pt modelId="{48441DAA-1B74-4091-9042-98FA0C0B2EB3}" type="parTrans" cxnId="{28C2D1A8-58F6-40A5-AC4A-F6E2A10AB72F}">
      <dgm:prSet/>
      <dgm:spPr/>
      <dgm:t>
        <a:bodyPr/>
        <a:lstStyle/>
        <a:p>
          <a:pPr rtl="1"/>
          <a:endParaRPr lang="ar-EG"/>
        </a:p>
      </dgm:t>
    </dgm:pt>
    <dgm:pt modelId="{78AB7838-D52C-45BE-9058-EB6B3CE6C392}" type="sibTrans" cxnId="{28C2D1A8-58F6-40A5-AC4A-F6E2A10AB72F}">
      <dgm:prSet/>
      <dgm:spPr/>
      <dgm:t>
        <a:bodyPr/>
        <a:lstStyle/>
        <a:p>
          <a:pPr rtl="1"/>
          <a:endParaRPr lang="ar-EG"/>
        </a:p>
      </dgm:t>
    </dgm:pt>
    <dgm:pt modelId="{7E619EC1-6F4F-4549-8290-7EAAF9940044}">
      <dgm:prSet phldrT="[Text]" custT="1"/>
      <dgm:spPr/>
      <dgm:t>
        <a:bodyPr/>
        <a:lstStyle/>
        <a:p>
          <a:pPr rtl="1"/>
          <a:r>
            <a:rPr lang="ar-EG" sz="2000" b="1" dirty="0" smtClean="0">
              <a:solidFill>
                <a:schemeClr val="tx1"/>
              </a:solidFill>
            </a:rPr>
            <a:t>إدارة الازمات</a:t>
          </a:r>
          <a:endParaRPr lang="ar-EG" sz="2000" b="1" dirty="0">
            <a:solidFill>
              <a:schemeClr val="tx1"/>
            </a:solidFill>
          </a:endParaRPr>
        </a:p>
      </dgm:t>
    </dgm:pt>
    <dgm:pt modelId="{A4CBC7CA-4033-4589-A0BF-BE0B6B8EFAEB}" type="parTrans" cxnId="{2018F61B-3180-4C34-B1D7-BDCA6300F8B7}">
      <dgm:prSet/>
      <dgm:spPr/>
      <dgm:t>
        <a:bodyPr/>
        <a:lstStyle/>
        <a:p>
          <a:pPr rtl="1"/>
          <a:endParaRPr lang="ar-EG"/>
        </a:p>
      </dgm:t>
    </dgm:pt>
    <dgm:pt modelId="{1190EF0B-4C12-4E3B-81D3-73532382BF28}" type="sibTrans" cxnId="{2018F61B-3180-4C34-B1D7-BDCA6300F8B7}">
      <dgm:prSet/>
      <dgm:spPr/>
      <dgm:t>
        <a:bodyPr/>
        <a:lstStyle/>
        <a:p>
          <a:pPr rtl="1"/>
          <a:endParaRPr lang="ar-EG"/>
        </a:p>
      </dgm:t>
    </dgm:pt>
    <dgm:pt modelId="{1E21D903-60ED-4D79-BCCB-FBB0C3454A59}">
      <dgm:prSet phldrT="[Text]" custT="1"/>
      <dgm:spPr/>
      <dgm:t>
        <a:bodyPr/>
        <a:lstStyle/>
        <a:p>
          <a:pPr rtl="1"/>
          <a:r>
            <a:rPr lang="ar-EG" sz="2000" b="1" dirty="0" smtClean="0">
              <a:solidFill>
                <a:schemeClr val="tx1"/>
              </a:solidFill>
            </a:rPr>
            <a:t>التعامل مع وسائل الاعلام</a:t>
          </a:r>
          <a:endParaRPr lang="ar-EG" sz="2000" b="1" dirty="0">
            <a:solidFill>
              <a:schemeClr val="tx1"/>
            </a:solidFill>
          </a:endParaRPr>
        </a:p>
      </dgm:t>
    </dgm:pt>
    <dgm:pt modelId="{A2557CFE-5595-4029-BC12-521E2808E334}" type="parTrans" cxnId="{96EC26EC-BD5D-45AF-A213-A19388A6A149}">
      <dgm:prSet/>
      <dgm:spPr/>
      <dgm:t>
        <a:bodyPr/>
        <a:lstStyle/>
        <a:p>
          <a:pPr rtl="1"/>
          <a:endParaRPr lang="ar-EG"/>
        </a:p>
      </dgm:t>
    </dgm:pt>
    <dgm:pt modelId="{D5EBEC7D-5ADF-4D94-BF9B-34C3E4E651D3}" type="sibTrans" cxnId="{96EC26EC-BD5D-45AF-A213-A19388A6A149}">
      <dgm:prSet/>
      <dgm:spPr/>
      <dgm:t>
        <a:bodyPr/>
        <a:lstStyle/>
        <a:p>
          <a:pPr rtl="1"/>
          <a:endParaRPr lang="ar-EG"/>
        </a:p>
      </dgm:t>
    </dgm:pt>
    <dgm:pt modelId="{8EE34363-AEDC-4752-8241-AF3700EE683A}">
      <dgm:prSet phldrT="[Text]" custT="1"/>
      <dgm:spPr/>
      <dgm:t>
        <a:bodyPr/>
        <a:lstStyle/>
        <a:p>
          <a:pPr rtl="1"/>
          <a:r>
            <a:rPr lang="ar-EG" sz="2000" b="1" dirty="0" smtClean="0">
              <a:solidFill>
                <a:schemeClr val="tx1"/>
              </a:solidFill>
            </a:rPr>
            <a:t>التخطيط ووضع البرامج</a:t>
          </a:r>
          <a:endParaRPr lang="ar-EG" sz="2000" b="1" dirty="0">
            <a:solidFill>
              <a:schemeClr val="tx1"/>
            </a:solidFill>
          </a:endParaRPr>
        </a:p>
      </dgm:t>
    </dgm:pt>
    <dgm:pt modelId="{30B28605-7107-4A75-9D2A-EFA3EE558651}" type="parTrans" cxnId="{B07A0DD9-50CE-40D3-BA05-4C083892851D}">
      <dgm:prSet/>
      <dgm:spPr/>
      <dgm:t>
        <a:bodyPr/>
        <a:lstStyle/>
        <a:p>
          <a:pPr rtl="1"/>
          <a:endParaRPr lang="ar-EG"/>
        </a:p>
      </dgm:t>
    </dgm:pt>
    <dgm:pt modelId="{8DF7CB30-8791-4A86-8013-F85A7B49E1DC}" type="sibTrans" cxnId="{B07A0DD9-50CE-40D3-BA05-4C083892851D}">
      <dgm:prSet/>
      <dgm:spPr/>
      <dgm:t>
        <a:bodyPr/>
        <a:lstStyle/>
        <a:p>
          <a:pPr rtl="1"/>
          <a:endParaRPr lang="ar-EG"/>
        </a:p>
      </dgm:t>
    </dgm:pt>
    <dgm:pt modelId="{773F21DF-E076-449E-B6D9-93D6A95CB1D3}">
      <dgm:prSet phldrT="[Text]" custT="1"/>
      <dgm:spPr/>
      <dgm:t>
        <a:bodyPr/>
        <a:lstStyle/>
        <a:p>
          <a:pPr rtl="1"/>
          <a:r>
            <a:rPr lang="ar-EG" sz="1900" b="1" dirty="0" smtClean="0">
              <a:solidFill>
                <a:schemeClr val="tx1"/>
              </a:solidFill>
            </a:rPr>
            <a:t>إيتكيت الاجتماعات والمقابلات</a:t>
          </a:r>
          <a:endParaRPr lang="ar-EG" sz="1900" b="1" dirty="0">
            <a:solidFill>
              <a:schemeClr val="tx1"/>
            </a:solidFill>
          </a:endParaRPr>
        </a:p>
      </dgm:t>
    </dgm:pt>
    <dgm:pt modelId="{28C8EAD1-80A3-42D6-B2C2-D242C0B3B60B}" type="parTrans" cxnId="{3EA744AB-9292-4D78-9443-8F881CA11F78}">
      <dgm:prSet/>
      <dgm:spPr/>
      <dgm:t>
        <a:bodyPr/>
        <a:lstStyle/>
        <a:p>
          <a:pPr rtl="1"/>
          <a:endParaRPr lang="ar-EG"/>
        </a:p>
      </dgm:t>
    </dgm:pt>
    <dgm:pt modelId="{0FA09A1D-0A86-4455-B8EE-4D9C87EAB89E}" type="sibTrans" cxnId="{3EA744AB-9292-4D78-9443-8F881CA11F78}">
      <dgm:prSet/>
      <dgm:spPr/>
      <dgm:t>
        <a:bodyPr/>
        <a:lstStyle/>
        <a:p>
          <a:pPr rtl="1"/>
          <a:endParaRPr lang="ar-EG"/>
        </a:p>
      </dgm:t>
    </dgm:pt>
    <dgm:pt modelId="{91AF5487-3E2D-4FA6-B719-7B358111C346}" type="pres">
      <dgm:prSet presAssocID="{C5710568-D86D-49CD-89EA-6CBE08FCC017}" presName="cycle" presStyleCnt="0">
        <dgm:presLayoutVars>
          <dgm:dir/>
          <dgm:resizeHandles val="exact"/>
        </dgm:presLayoutVars>
      </dgm:prSet>
      <dgm:spPr/>
      <dgm:t>
        <a:bodyPr/>
        <a:lstStyle/>
        <a:p>
          <a:pPr rtl="1"/>
          <a:endParaRPr lang="ar-EG"/>
        </a:p>
      </dgm:t>
    </dgm:pt>
    <dgm:pt modelId="{1DB897C9-C7BF-46D1-99F3-C5A6C80B81AD}" type="pres">
      <dgm:prSet presAssocID="{2EEE50AD-B6BD-4123-9C28-2173042FF9B3}" presName="node" presStyleLbl="node1" presStyleIdx="0" presStyleCnt="8" custScaleX="173054">
        <dgm:presLayoutVars>
          <dgm:bulletEnabled val="1"/>
        </dgm:presLayoutVars>
      </dgm:prSet>
      <dgm:spPr/>
      <dgm:t>
        <a:bodyPr/>
        <a:lstStyle/>
        <a:p>
          <a:pPr rtl="1"/>
          <a:endParaRPr lang="ar-EG"/>
        </a:p>
      </dgm:t>
    </dgm:pt>
    <dgm:pt modelId="{7B730BEB-C620-4757-AD91-9B591EF03659}" type="pres">
      <dgm:prSet presAssocID="{2EEE50AD-B6BD-4123-9C28-2173042FF9B3}" presName="spNode" presStyleCnt="0"/>
      <dgm:spPr/>
    </dgm:pt>
    <dgm:pt modelId="{44E7DCBB-9537-4AEF-BF76-D23964E1F6EE}" type="pres">
      <dgm:prSet presAssocID="{7784579D-4990-49B9-9825-B578FBCD04EA}" presName="sibTrans" presStyleLbl="sibTrans1D1" presStyleIdx="0" presStyleCnt="8"/>
      <dgm:spPr/>
      <dgm:t>
        <a:bodyPr/>
        <a:lstStyle/>
        <a:p>
          <a:pPr rtl="1"/>
          <a:endParaRPr lang="ar-EG"/>
        </a:p>
      </dgm:t>
    </dgm:pt>
    <dgm:pt modelId="{ACD1E08C-AFBF-441B-A3A1-B055F9F60242}" type="pres">
      <dgm:prSet presAssocID="{1773770D-86CA-46A5-A4B5-EFD0266FB0DD}" presName="node" presStyleLbl="node1" presStyleIdx="1" presStyleCnt="8" custScaleX="173054">
        <dgm:presLayoutVars>
          <dgm:bulletEnabled val="1"/>
        </dgm:presLayoutVars>
      </dgm:prSet>
      <dgm:spPr/>
      <dgm:t>
        <a:bodyPr/>
        <a:lstStyle/>
        <a:p>
          <a:pPr rtl="1"/>
          <a:endParaRPr lang="ar-EG"/>
        </a:p>
      </dgm:t>
    </dgm:pt>
    <dgm:pt modelId="{A7498ACA-B080-4BAF-A8F6-894EF49D9898}" type="pres">
      <dgm:prSet presAssocID="{1773770D-86CA-46A5-A4B5-EFD0266FB0DD}" presName="spNode" presStyleCnt="0"/>
      <dgm:spPr/>
    </dgm:pt>
    <dgm:pt modelId="{B37FD9F2-DD46-4187-92AC-D987C3126DBB}" type="pres">
      <dgm:prSet presAssocID="{E6221711-10AF-4BF4-94C3-29B9E6B7F788}" presName="sibTrans" presStyleLbl="sibTrans1D1" presStyleIdx="1" presStyleCnt="8"/>
      <dgm:spPr/>
      <dgm:t>
        <a:bodyPr/>
        <a:lstStyle/>
        <a:p>
          <a:pPr rtl="1"/>
          <a:endParaRPr lang="ar-EG"/>
        </a:p>
      </dgm:t>
    </dgm:pt>
    <dgm:pt modelId="{75F7F1BF-FD35-4E17-B347-2789764EAAB0}" type="pres">
      <dgm:prSet presAssocID="{ED52BE59-9B81-473B-A2CC-5F87AFD69C0C}" presName="node" presStyleLbl="node1" presStyleIdx="2" presStyleCnt="8" custScaleX="173054">
        <dgm:presLayoutVars>
          <dgm:bulletEnabled val="1"/>
        </dgm:presLayoutVars>
      </dgm:prSet>
      <dgm:spPr/>
      <dgm:t>
        <a:bodyPr/>
        <a:lstStyle/>
        <a:p>
          <a:pPr rtl="1"/>
          <a:endParaRPr lang="ar-EG"/>
        </a:p>
      </dgm:t>
    </dgm:pt>
    <dgm:pt modelId="{651C04BB-2140-4D05-BB29-744DED4812D5}" type="pres">
      <dgm:prSet presAssocID="{ED52BE59-9B81-473B-A2CC-5F87AFD69C0C}" presName="spNode" presStyleCnt="0"/>
      <dgm:spPr/>
    </dgm:pt>
    <dgm:pt modelId="{CF78D1DD-F5CE-4463-B9AF-E072D5062AC9}" type="pres">
      <dgm:prSet presAssocID="{686853F0-A84E-40DE-AB08-E468BFF7AE32}" presName="sibTrans" presStyleLbl="sibTrans1D1" presStyleIdx="2" presStyleCnt="8"/>
      <dgm:spPr/>
      <dgm:t>
        <a:bodyPr/>
        <a:lstStyle/>
        <a:p>
          <a:pPr rtl="1"/>
          <a:endParaRPr lang="ar-EG"/>
        </a:p>
      </dgm:t>
    </dgm:pt>
    <dgm:pt modelId="{ACF05037-744C-42C8-AAC3-C8E65FEBEEB2}" type="pres">
      <dgm:prSet presAssocID="{8046BBA4-D49F-49F3-AE8A-3EFFC6FCEDB5}" presName="node" presStyleLbl="node1" presStyleIdx="3" presStyleCnt="8" custScaleX="173054">
        <dgm:presLayoutVars>
          <dgm:bulletEnabled val="1"/>
        </dgm:presLayoutVars>
      </dgm:prSet>
      <dgm:spPr/>
      <dgm:t>
        <a:bodyPr/>
        <a:lstStyle/>
        <a:p>
          <a:pPr rtl="1"/>
          <a:endParaRPr lang="ar-EG"/>
        </a:p>
      </dgm:t>
    </dgm:pt>
    <dgm:pt modelId="{CBCAAC7A-BE71-40E3-BE3A-A15541A59A4F}" type="pres">
      <dgm:prSet presAssocID="{8046BBA4-D49F-49F3-AE8A-3EFFC6FCEDB5}" presName="spNode" presStyleCnt="0"/>
      <dgm:spPr/>
    </dgm:pt>
    <dgm:pt modelId="{2EA665C2-4A12-4AE3-90BC-C7C74E30B12B}" type="pres">
      <dgm:prSet presAssocID="{78AB7838-D52C-45BE-9058-EB6B3CE6C392}" presName="sibTrans" presStyleLbl="sibTrans1D1" presStyleIdx="3" presStyleCnt="8"/>
      <dgm:spPr/>
      <dgm:t>
        <a:bodyPr/>
        <a:lstStyle/>
        <a:p>
          <a:pPr rtl="1"/>
          <a:endParaRPr lang="ar-EG"/>
        </a:p>
      </dgm:t>
    </dgm:pt>
    <dgm:pt modelId="{3F9D3103-0869-4D94-957F-38C02AF14CF8}" type="pres">
      <dgm:prSet presAssocID="{7E619EC1-6F4F-4549-8290-7EAAF9940044}" presName="node" presStyleLbl="node1" presStyleIdx="4" presStyleCnt="8" custScaleX="173054">
        <dgm:presLayoutVars>
          <dgm:bulletEnabled val="1"/>
        </dgm:presLayoutVars>
      </dgm:prSet>
      <dgm:spPr/>
      <dgm:t>
        <a:bodyPr/>
        <a:lstStyle/>
        <a:p>
          <a:pPr rtl="1"/>
          <a:endParaRPr lang="ar-EG"/>
        </a:p>
      </dgm:t>
    </dgm:pt>
    <dgm:pt modelId="{62DAEEFA-D98C-4945-9215-77F1DB41E955}" type="pres">
      <dgm:prSet presAssocID="{7E619EC1-6F4F-4549-8290-7EAAF9940044}" presName="spNode" presStyleCnt="0"/>
      <dgm:spPr/>
    </dgm:pt>
    <dgm:pt modelId="{095965F0-321D-46F9-A409-A55CCF4B7D51}" type="pres">
      <dgm:prSet presAssocID="{1190EF0B-4C12-4E3B-81D3-73532382BF28}" presName="sibTrans" presStyleLbl="sibTrans1D1" presStyleIdx="4" presStyleCnt="8"/>
      <dgm:spPr/>
      <dgm:t>
        <a:bodyPr/>
        <a:lstStyle/>
        <a:p>
          <a:pPr rtl="1"/>
          <a:endParaRPr lang="ar-EG"/>
        </a:p>
      </dgm:t>
    </dgm:pt>
    <dgm:pt modelId="{1B74A70C-4D2A-4C49-B1C6-03D702C72FD3}" type="pres">
      <dgm:prSet presAssocID="{1E21D903-60ED-4D79-BCCB-FBB0C3454A59}" presName="node" presStyleLbl="node1" presStyleIdx="5" presStyleCnt="8" custScaleX="173054">
        <dgm:presLayoutVars>
          <dgm:bulletEnabled val="1"/>
        </dgm:presLayoutVars>
      </dgm:prSet>
      <dgm:spPr/>
      <dgm:t>
        <a:bodyPr/>
        <a:lstStyle/>
        <a:p>
          <a:pPr rtl="1"/>
          <a:endParaRPr lang="ar-EG"/>
        </a:p>
      </dgm:t>
    </dgm:pt>
    <dgm:pt modelId="{DAA7F9A5-C95D-423C-A604-5C1BE99C7407}" type="pres">
      <dgm:prSet presAssocID="{1E21D903-60ED-4D79-BCCB-FBB0C3454A59}" presName="spNode" presStyleCnt="0"/>
      <dgm:spPr/>
    </dgm:pt>
    <dgm:pt modelId="{1B3697C8-574F-459B-A184-CC529B4036EA}" type="pres">
      <dgm:prSet presAssocID="{D5EBEC7D-5ADF-4D94-BF9B-34C3E4E651D3}" presName="sibTrans" presStyleLbl="sibTrans1D1" presStyleIdx="5" presStyleCnt="8"/>
      <dgm:spPr/>
      <dgm:t>
        <a:bodyPr/>
        <a:lstStyle/>
        <a:p>
          <a:pPr rtl="1"/>
          <a:endParaRPr lang="ar-EG"/>
        </a:p>
      </dgm:t>
    </dgm:pt>
    <dgm:pt modelId="{619292DF-616C-45D0-9ED1-AE1A81110E6A}" type="pres">
      <dgm:prSet presAssocID="{8EE34363-AEDC-4752-8241-AF3700EE683A}" presName="node" presStyleLbl="node1" presStyleIdx="6" presStyleCnt="8" custScaleX="173054">
        <dgm:presLayoutVars>
          <dgm:bulletEnabled val="1"/>
        </dgm:presLayoutVars>
      </dgm:prSet>
      <dgm:spPr/>
      <dgm:t>
        <a:bodyPr/>
        <a:lstStyle/>
        <a:p>
          <a:pPr rtl="1"/>
          <a:endParaRPr lang="ar-EG"/>
        </a:p>
      </dgm:t>
    </dgm:pt>
    <dgm:pt modelId="{9A110D2C-10DD-47DF-893B-F0532E166BA1}" type="pres">
      <dgm:prSet presAssocID="{8EE34363-AEDC-4752-8241-AF3700EE683A}" presName="spNode" presStyleCnt="0"/>
      <dgm:spPr/>
    </dgm:pt>
    <dgm:pt modelId="{D0A001A2-092A-4CC5-A069-7CD523D812E4}" type="pres">
      <dgm:prSet presAssocID="{8DF7CB30-8791-4A86-8013-F85A7B49E1DC}" presName="sibTrans" presStyleLbl="sibTrans1D1" presStyleIdx="6" presStyleCnt="8"/>
      <dgm:spPr/>
      <dgm:t>
        <a:bodyPr/>
        <a:lstStyle/>
        <a:p>
          <a:pPr rtl="1"/>
          <a:endParaRPr lang="ar-EG"/>
        </a:p>
      </dgm:t>
    </dgm:pt>
    <dgm:pt modelId="{7E0F5B69-72D0-46F7-9578-4EA22FA7038E}" type="pres">
      <dgm:prSet presAssocID="{773F21DF-E076-449E-B6D9-93D6A95CB1D3}" presName="node" presStyleLbl="node1" presStyleIdx="7" presStyleCnt="8" custScaleX="173054">
        <dgm:presLayoutVars>
          <dgm:bulletEnabled val="1"/>
        </dgm:presLayoutVars>
      </dgm:prSet>
      <dgm:spPr/>
      <dgm:t>
        <a:bodyPr/>
        <a:lstStyle/>
        <a:p>
          <a:pPr rtl="1"/>
          <a:endParaRPr lang="ar-EG"/>
        </a:p>
      </dgm:t>
    </dgm:pt>
    <dgm:pt modelId="{2E536EE0-3D74-4346-9635-179EEE542C9E}" type="pres">
      <dgm:prSet presAssocID="{773F21DF-E076-449E-B6D9-93D6A95CB1D3}" presName="spNode" presStyleCnt="0"/>
      <dgm:spPr/>
    </dgm:pt>
    <dgm:pt modelId="{4CD76911-1F71-45AD-9A21-7F92DACB70A7}" type="pres">
      <dgm:prSet presAssocID="{0FA09A1D-0A86-4455-B8EE-4D9C87EAB89E}" presName="sibTrans" presStyleLbl="sibTrans1D1" presStyleIdx="7" presStyleCnt="8"/>
      <dgm:spPr/>
      <dgm:t>
        <a:bodyPr/>
        <a:lstStyle/>
        <a:p>
          <a:pPr rtl="1"/>
          <a:endParaRPr lang="ar-EG"/>
        </a:p>
      </dgm:t>
    </dgm:pt>
  </dgm:ptLst>
  <dgm:cxnLst>
    <dgm:cxn modelId="{60AAF55C-92C7-4AC2-A4B7-DFE5132E5C58}" type="presOf" srcId="{8DF7CB30-8791-4A86-8013-F85A7B49E1DC}" destId="{D0A001A2-092A-4CC5-A069-7CD523D812E4}" srcOrd="0" destOrd="0" presId="urn:microsoft.com/office/officeart/2005/8/layout/cycle5"/>
    <dgm:cxn modelId="{19E342E7-681A-4307-B4FB-E93BB01CBB51}" srcId="{C5710568-D86D-49CD-89EA-6CBE08FCC017}" destId="{1773770D-86CA-46A5-A4B5-EFD0266FB0DD}" srcOrd="1" destOrd="0" parTransId="{23D413B4-2605-4434-A54C-619C94C1C28F}" sibTransId="{E6221711-10AF-4BF4-94C3-29B9E6B7F788}"/>
    <dgm:cxn modelId="{3E92FAA4-67C1-48A9-AC44-2FA844D1FC35}" type="presOf" srcId="{C5710568-D86D-49CD-89EA-6CBE08FCC017}" destId="{91AF5487-3E2D-4FA6-B719-7B358111C346}" srcOrd="0" destOrd="0" presId="urn:microsoft.com/office/officeart/2005/8/layout/cycle5"/>
    <dgm:cxn modelId="{4B758F3D-80D1-41AE-9BA4-C6F4F80AA92C}" type="presOf" srcId="{686853F0-A84E-40DE-AB08-E468BFF7AE32}" destId="{CF78D1DD-F5CE-4463-B9AF-E072D5062AC9}" srcOrd="0" destOrd="0" presId="urn:microsoft.com/office/officeart/2005/8/layout/cycle5"/>
    <dgm:cxn modelId="{34DB8B5B-194B-46EE-A7F9-CC82A0FB4964}" srcId="{C5710568-D86D-49CD-89EA-6CBE08FCC017}" destId="{2EEE50AD-B6BD-4123-9C28-2173042FF9B3}" srcOrd="0" destOrd="0" parTransId="{DC5D7AD0-4E4F-4C46-81E2-E89760164263}" sibTransId="{7784579D-4990-49B9-9825-B578FBCD04EA}"/>
    <dgm:cxn modelId="{DF510C68-7F30-4E2D-A4E5-AE0B57BE388F}" type="presOf" srcId="{773F21DF-E076-449E-B6D9-93D6A95CB1D3}" destId="{7E0F5B69-72D0-46F7-9578-4EA22FA7038E}" srcOrd="0" destOrd="0" presId="urn:microsoft.com/office/officeart/2005/8/layout/cycle5"/>
    <dgm:cxn modelId="{036FA452-4747-4F27-8C09-07BE8563945A}" type="presOf" srcId="{2EEE50AD-B6BD-4123-9C28-2173042FF9B3}" destId="{1DB897C9-C7BF-46D1-99F3-C5A6C80B81AD}" srcOrd="0" destOrd="0" presId="urn:microsoft.com/office/officeart/2005/8/layout/cycle5"/>
    <dgm:cxn modelId="{3645705B-9005-424C-A5EF-06B26B56066C}" type="presOf" srcId="{78AB7838-D52C-45BE-9058-EB6B3CE6C392}" destId="{2EA665C2-4A12-4AE3-90BC-C7C74E30B12B}" srcOrd="0" destOrd="0" presId="urn:microsoft.com/office/officeart/2005/8/layout/cycle5"/>
    <dgm:cxn modelId="{41FEB25C-2227-407B-A84C-F1F93125A49F}" type="presOf" srcId="{1190EF0B-4C12-4E3B-81D3-73532382BF28}" destId="{095965F0-321D-46F9-A409-A55CCF4B7D51}" srcOrd="0" destOrd="0" presId="urn:microsoft.com/office/officeart/2005/8/layout/cycle5"/>
    <dgm:cxn modelId="{243684C3-08C0-42F4-B2ED-03DF11F62FE9}" type="presOf" srcId="{1E21D903-60ED-4D79-BCCB-FBB0C3454A59}" destId="{1B74A70C-4D2A-4C49-B1C6-03D702C72FD3}" srcOrd="0" destOrd="0" presId="urn:microsoft.com/office/officeart/2005/8/layout/cycle5"/>
    <dgm:cxn modelId="{882B6D51-849D-4CC6-BB1D-A663C69F91F1}" type="presOf" srcId="{0FA09A1D-0A86-4455-B8EE-4D9C87EAB89E}" destId="{4CD76911-1F71-45AD-9A21-7F92DACB70A7}" srcOrd="0" destOrd="0" presId="urn:microsoft.com/office/officeart/2005/8/layout/cycle5"/>
    <dgm:cxn modelId="{C7A889F0-B0C9-420D-8ADA-A02F952E9F2F}" type="presOf" srcId="{7784579D-4990-49B9-9825-B578FBCD04EA}" destId="{44E7DCBB-9537-4AEF-BF76-D23964E1F6EE}" srcOrd="0" destOrd="0" presId="urn:microsoft.com/office/officeart/2005/8/layout/cycle5"/>
    <dgm:cxn modelId="{2018F61B-3180-4C34-B1D7-BDCA6300F8B7}" srcId="{C5710568-D86D-49CD-89EA-6CBE08FCC017}" destId="{7E619EC1-6F4F-4549-8290-7EAAF9940044}" srcOrd="4" destOrd="0" parTransId="{A4CBC7CA-4033-4589-A0BF-BE0B6B8EFAEB}" sibTransId="{1190EF0B-4C12-4E3B-81D3-73532382BF28}"/>
    <dgm:cxn modelId="{0D95368D-EBDC-47DC-90DC-82413CBDA9C5}" type="presOf" srcId="{ED52BE59-9B81-473B-A2CC-5F87AFD69C0C}" destId="{75F7F1BF-FD35-4E17-B347-2789764EAAB0}" srcOrd="0" destOrd="0" presId="urn:microsoft.com/office/officeart/2005/8/layout/cycle5"/>
    <dgm:cxn modelId="{6F11863F-510A-494B-B21F-10266D270951}" type="presOf" srcId="{7E619EC1-6F4F-4549-8290-7EAAF9940044}" destId="{3F9D3103-0869-4D94-957F-38C02AF14CF8}" srcOrd="0" destOrd="0" presId="urn:microsoft.com/office/officeart/2005/8/layout/cycle5"/>
    <dgm:cxn modelId="{4EA31B7B-BFF3-4F3F-99DD-2962306D3FB8}" type="presOf" srcId="{8EE34363-AEDC-4752-8241-AF3700EE683A}" destId="{619292DF-616C-45D0-9ED1-AE1A81110E6A}" srcOrd="0" destOrd="0" presId="urn:microsoft.com/office/officeart/2005/8/layout/cycle5"/>
    <dgm:cxn modelId="{B07A0DD9-50CE-40D3-BA05-4C083892851D}" srcId="{C5710568-D86D-49CD-89EA-6CBE08FCC017}" destId="{8EE34363-AEDC-4752-8241-AF3700EE683A}" srcOrd="6" destOrd="0" parTransId="{30B28605-7107-4A75-9D2A-EFA3EE558651}" sibTransId="{8DF7CB30-8791-4A86-8013-F85A7B49E1DC}"/>
    <dgm:cxn modelId="{B40F6DFA-0F73-4204-9F66-A536723302AA}" type="presOf" srcId="{1773770D-86CA-46A5-A4B5-EFD0266FB0DD}" destId="{ACD1E08C-AFBF-441B-A3A1-B055F9F60242}" srcOrd="0" destOrd="0" presId="urn:microsoft.com/office/officeart/2005/8/layout/cycle5"/>
    <dgm:cxn modelId="{28C2D1A8-58F6-40A5-AC4A-F6E2A10AB72F}" srcId="{C5710568-D86D-49CD-89EA-6CBE08FCC017}" destId="{8046BBA4-D49F-49F3-AE8A-3EFFC6FCEDB5}" srcOrd="3" destOrd="0" parTransId="{48441DAA-1B74-4091-9042-98FA0C0B2EB3}" sibTransId="{78AB7838-D52C-45BE-9058-EB6B3CE6C392}"/>
    <dgm:cxn modelId="{48B1C072-8BFB-4EA8-A938-B6963419DF06}" type="presOf" srcId="{D5EBEC7D-5ADF-4D94-BF9B-34C3E4E651D3}" destId="{1B3697C8-574F-459B-A184-CC529B4036EA}" srcOrd="0" destOrd="0" presId="urn:microsoft.com/office/officeart/2005/8/layout/cycle5"/>
    <dgm:cxn modelId="{5484596E-4EF6-4936-9A19-72A0F51A2272}" srcId="{C5710568-D86D-49CD-89EA-6CBE08FCC017}" destId="{ED52BE59-9B81-473B-A2CC-5F87AFD69C0C}" srcOrd="2" destOrd="0" parTransId="{C3CBE819-75B3-4FD4-A3D6-4D3630A34CA4}" sibTransId="{686853F0-A84E-40DE-AB08-E468BFF7AE32}"/>
    <dgm:cxn modelId="{96EC26EC-BD5D-45AF-A213-A19388A6A149}" srcId="{C5710568-D86D-49CD-89EA-6CBE08FCC017}" destId="{1E21D903-60ED-4D79-BCCB-FBB0C3454A59}" srcOrd="5" destOrd="0" parTransId="{A2557CFE-5595-4029-BC12-521E2808E334}" sibTransId="{D5EBEC7D-5ADF-4D94-BF9B-34C3E4E651D3}"/>
    <dgm:cxn modelId="{F3E8FD04-C299-4D4B-81DA-0ABE72D001EF}" type="presOf" srcId="{8046BBA4-D49F-49F3-AE8A-3EFFC6FCEDB5}" destId="{ACF05037-744C-42C8-AAC3-C8E65FEBEEB2}" srcOrd="0" destOrd="0" presId="urn:microsoft.com/office/officeart/2005/8/layout/cycle5"/>
    <dgm:cxn modelId="{3EA744AB-9292-4D78-9443-8F881CA11F78}" srcId="{C5710568-D86D-49CD-89EA-6CBE08FCC017}" destId="{773F21DF-E076-449E-B6D9-93D6A95CB1D3}" srcOrd="7" destOrd="0" parTransId="{28C8EAD1-80A3-42D6-B2C2-D242C0B3B60B}" sibTransId="{0FA09A1D-0A86-4455-B8EE-4D9C87EAB89E}"/>
    <dgm:cxn modelId="{3EE23E73-F74F-4B9F-8EF3-A3E9606A4499}" type="presOf" srcId="{E6221711-10AF-4BF4-94C3-29B9E6B7F788}" destId="{B37FD9F2-DD46-4187-92AC-D987C3126DBB}" srcOrd="0" destOrd="0" presId="urn:microsoft.com/office/officeart/2005/8/layout/cycle5"/>
    <dgm:cxn modelId="{E1EE8DAB-9D12-413D-95DF-27D6CE53FE57}" type="presParOf" srcId="{91AF5487-3E2D-4FA6-B719-7B358111C346}" destId="{1DB897C9-C7BF-46D1-99F3-C5A6C80B81AD}" srcOrd="0" destOrd="0" presId="urn:microsoft.com/office/officeart/2005/8/layout/cycle5"/>
    <dgm:cxn modelId="{AE186AD2-0D09-4206-AC43-0AF29B4A91DB}" type="presParOf" srcId="{91AF5487-3E2D-4FA6-B719-7B358111C346}" destId="{7B730BEB-C620-4757-AD91-9B591EF03659}" srcOrd="1" destOrd="0" presId="urn:microsoft.com/office/officeart/2005/8/layout/cycle5"/>
    <dgm:cxn modelId="{EC2C44BC-0C93-4504-96CB-C62F5A94E01D}" type="presParOf" srcId="{91AF5487-3E2D-4FA6-B719-7B358111C346}" destId="{44E7DCBB-9537-4AEF-BF76-D23964E1F6EE}" srcOrd="2" destOrd="0" presId="urn:microsoft.com/office/officeart/2005/8/layout/cycle5"/>
    <dgm:cxn modelId="{991E3E04-8FFB-4340-8946-08275D647094}" type="presParOf" srcId="{91AF5487-3E2D-4FA6-B719-7B358111C346}" destId="{ACD1E08C-AFBF-441B-A3A1-B055F9F60242}" srcOrd="3" destOrd="0" presId="urn:microsoft.com/office/officeart/2005/8/layout/cycle5"/>
    <dgm:cxn modelId="{69D342FE-574F-48A5-8999-36817081A6C9}" type="presParOf" srcId="{91AF5487-3E2D-4FA6-B719-7B358111C346}" destId="{A7498ACA-B080-4BAF-A8F6-894EF49D9898}" srcOrd="4" destOrd="0" presId="urn:microsoft.com/office/officeart/2005/8/layout/cycle5"/>
    <dgm:cxn modelId="{39464F99-670A-42CB-8FE4-B7152DB8398C}" type="presParOf" srcId="{91AF5487-3E2D-4FA6-B719-7B358111C346}" destId="{B37FD9F2-DD46-4187-92AC-D987C3126DBB}" srcOrd="5" destOrd="0" presId="urn:microsoft.com/office/officeart/2005/8/layout/cycle5"/>
    <dgm:cxn modelId="{F6911DCB-F746-49D1-8F1A-28372DA1EEB4}" type="presParOf" srcId="{91AF5487-3E2D-4FA6-B719-7B358111C346}" destId="{75F7F1BF-FD35-4E17-B347-2789764EAAB0}" srcOrd="6" destOrd="0" presId="urn:microsoft.com/office/officeart/2005/8/layout/cycle5"/>
    <dgm:cxn modelId="{C1D6E82F-ABAD-4B30-BC2F-475D4D1A43F6}" type="presParOf" srcId="{91AF5487-3E2D-4FA6-B719-7B358111C346}" destId="{651C04BB-2140-4D05-BB29-744DED4812D5}" srcOrd="7" destOrd="0" presId="urn:microsoft.com/office/officeart/2005/8/layout/cycle5"/>
    <dgm:cxn modelId="{A57A361F-968F-4A11-A64D-B7F87F4D94DF}" type="presParOf" srcId="{91AF5487-3E2D-4FA6-B719-7B358111C346}" destId="{CF78D1DD-F5CE-4463-B9AF-E072D5062AC9}" srcOrd="8" destOrd="0" presId="urn:microsoft.com/office/officeart/2005/8/layout/cycle5"/>
    <dgm:cxn modelId="{CBB15ABD-E2A6-4628-9E78-15798ABB3EC6}" type="presParOf" srcId="{91AF5487-3E2D-4FA6-B719-7B358111C346}" destId="{ACF05037-744C-42C8-AAC3-C8E65FEBEEB2}" srcOrd="9" destOrd="0" presId="urn:microsoft.com/office/officeart/2005/8/layout/cycle5"/>
    <dgm:cxn modelId="{C756166F-89D3-450C-B9F5-D0D413FE3422}" type="presParOf" srcId="{91AF5487-3E2D-4FA6-B719-7B358111C346}" destId="{CBCAAC7A-BE71-40E3-BE3A-A15541A59A4F}" srcOrd="10" destOrd="0" presId="urn:microsoft.com/office/officeart/2005/8/layout/cycle5"/>
    <dgm:cxn modelId="{A51EE5D3-1F13-490A-BA03-AB56987BFCC0}" type="presParOf" srcId="{91AF5487-3E2D-4FA6-B719-7B358111C346}" destId="{2EA665C2-4A12-4AE3-90BC-C7C74E30B12B}" srcOrd="11" destOrd="0" presId="urn:microsoft.com/office/officeart/2005/8/layout/cycle5"/>
    <dgm:cxn modelId="{40CBDAE9-ACE0-4E79-9035-B21C6CD8353C}" type="presParOf" srcId="{91AF5487-3E2D-4FA6-B719-7B358111C346}" destId="{3F9D3103-0869-4D94-957F-38C02AF14CF8}" srcOrd="12" destOrd="0" presId="urn:microsoft.com/office/officeart/2005/8/layout/cycle5"/>
    <dgm:cxn modelId="{E544AA19-171A-46A5-8401-2A470B86E73D}" type="presParOf" srcId="{91AF5487-3E2D-4FA6-B719-7B358111C346}" destId="{62DAEEFA-D98C-4945-9215-77F1DB41E955}" srcOrd="13" destOrd="0" presId="urn:microsoft.com/office/officeart/2005/8/layout/cycle5"/>
    <dgm:cxn modelId="{A94D9ED4-26BD-4FB0-BA83-EBBB32BF3596}" type="presParOf" srcId="{91AF5487-3E2D-4FA6-B719-7B358111C346}" destId="{095965F0-321D-46F9-A409-A55CCF4B7D51}" srcOrd="14" destOrd="0" presId="urn:microsoft.com/office/officeart/2005/8/layout/cycle5"/>
    <dgm:cxn modelId="{0A2F2736-EF1D-4C32-AE9A-145BC466855E}" type="presParOf" srcId="{91AF5487-3E2D-4FA6-B719-7B358111C346}" destId="{1B74A70C-4D2A-4C49-B1C6-03D702C72FD3}" srcOrd="15" destOrd="0" presId="urn:microsoft.com/office/officeart/2005/8/layout/cycle5"/>
    <dgm:cxn modelId="{2FFBA415-3733-4C9D-B2B1-E19C54C89833}" type="presParOf" srcId="{91AF5487-3E2D-4FA6-B719-7B358111C346}" destId="{DAA7F9A5-C95D-423C-A604-5C1BE99C7407}" srcOrd="16" destOrd="0" presId="urn:microsoft.com/office/officeart/2005/8/layout/cycle5"/>
    <dgm:cxn modelId="{266465A5-11A2-4B0B-B47E-933E74FFF8E7}" type="presParOf" srcId="{91AF5487-3E2D-4FA6-B719-7B358111C346}" destId="{1B3697C8-574F-459B-A184-CC529B4036EA}" srcOrd="17" destOrd="0" presId="urn:microsoft.com/office/officeart/2005/8/layout/cycle5"/>
    <dgm:cxn modelId="{1860BD91-5DD1-41B4-9F96-D1FC5606BACE}" type="presParOf" srcId="{91AF5487-3E2D-4FA6-B719-7B358111C346}" destId="{619292DF-616C-45D0-9ED1-AE1A81110E6A}" srcOrd="18" destOrd="0" presId="urn:microsoft.com/office/officeart/2005/8/layout/cycle5"/>
    <dgm:cxn modelId="{307C1911-11E2-4D02-B495-7684F9351AD2}" type="presParOf" srcId="{91AF5487-3E2D-4FA6-B719-7B358111C346}" destId="{9A110D2C-10DD-47DF-893B-F0532E166BA1}" srcOrd="19" destOrd="0" presId="urn:microsoft.com/office/officeart/2005/8/layout/cycle5"/>
    <dgm:cxn modelId="{60A46DDA-9877-409F-8037-19B67AFD9CE8}" type="presParOf" srcId="{91AF5487-3E2D-4FA6-B719-7B358111C346}" destId="{D0A001A2-092A-4CC5-A069-7CD523D812E4}" srcOrd="20" destOrd="0" presId="urn:microsoft.com/office/officeart/2005/8/layout/cycle5"/>
    <dgm:cxn modelId="{87DFCC69-3654-42D2-8BE0-CEEF5E05C76C}" type="presParOf" srcId="{91AF5487-3E2D-4FA6-B719-7B358111C346}" destId="{7E0F5B69-72D0-46F7-9578-4EA22FA7038E}" srcOrd="21" destOrd="0" presId="urn:microsoft.com/office/officeart/2005/8/layout/cycle5"/>
    <dgm:cxn modelId="{C3CB71A6-E7D8-4A7C-BD71-3130BF1C14B4}" type="presParOf" srcId="{91AF5487-3E2D-4FA6-B719-7B358111C346}" destId="{2E536EE0-3D74-4346-9635-179EEE542C9E}" srcOrd="22" destOrd="0" presId="urn:microsoft.com/office/officeart/2005/8/layout/cycle5"/>
    <dgm:cxn modelId="{D5367940-7F42-41F7-AC64-782E4045F279}" type="presParOf" srcId="{91AF5487-3E2D-4FA6-B719-7B358111C346}" destId="{4CD76911-1F71-45AD-9A21-7F92DACB70A7}" srcOrd="23"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033D9-69E1-495D-BE68-AA23007C2FA1}" type="doc">
      <dgm:prSet loTypeId="urn:microsoft.com/office/officeart/2009/layout/CircleArrowProcess" loCatId="cycle" qsTypeId="urn:microsoft.com/office/officeart/2005/8/quickstyle/simple2" qsCatId="simple" csTypeId="urn:microsoft.com/office/officeart/2005/8/colors/accent1_1" csCatId="accent1" phldr="1"/>
      <dgm:spPr/>
      <dgm:t>
        <a:bodyPr/>
        <a:lstStyle/>
        <a:p>
          <a:pPr rtl="1"/>
          <a:endParaRPr lang="ar-EG"/>
        </a:p>
      </dgm:t>
    </dgm:pt>
    <dgm:pt modelId="{8FEC4767-1964-4157-A934-152D1A109AC9}">
      <dgm:prSet phldrT="[Text]" custT="1"/>
      <dgm:spPr/>
      <dgm:t>
        <a:bodyPr/>
        <a:lstStyle/>
        <a:p>
          <a:pPr rtl="1"/>
          <a:r>
            <a:rPr lang="ar-SA" sz="2000" b="1" dirty="0" smtClean="0"/>
            <a:t>المرسل</a:t>
          </a:r>
          <a:endParaRPr lang="ar-EG" sz="2000" b="1" dirty="0"/>
        </a:p>
      </dgm:t>
    </dgm:pt>
    <dgm:pt modelId="{9CEB66DB-06C5-4275-AC12-9B7263B3D429}" type="parTrans" cxnId="{B2A86413-0005-4F1C-BACD-A7AE6B8DCC4D}">
      <dgm:prSet/>
      <dgm:spPr/>
      <dgm:t>
        <a:bodyPr/>
        <a:lstStyle/>
        <a:p>
          <a:pPr rtl="1"/>
          <a:endParaRPr lang="ar-EG"/>
        </a:p>
      </dgm:t>
    </dgm:pt>
    <dgm:pt modelId="{B38E78D1-D8C8-432A-BFA6-051775F7F35D}" type="sibTrans" cxnId="{B2A86413-0005-4F1C-BACD-A7AE6B8DCC4D}">
      <dgm:prSet/>
      <dgm:spPr/>
      <dgm:t>
        <a:bodyPr/>
        <a:lstStyle/>
        <a:p>
          <a:pPr rtl="1"/>
          <a:endParaRPr lang="ar-EG"/>
        </a:p>
      </dgm:t>
    </dgm:pt>
    <dgm:pt modelId="{CF4E60E1-180E-4BB0-9F18-302F9B1A2AC0}">
      <dgm:prSet phldrT="[Text]" custT="1"/>
      <dgm:spPr/>
      <dgm:t>
        <a:bodyPr/>
        <a:lstStyle/>
        <a:p>
          <a:pPr rtl="1"/>
          <a:r>
            <a:rPr lang="ar-SA" sz="2000" b="1" dirty="0" smtClean="0"/>
            <a:t>المستقبل</a:t>
          </a:r>
          <a:endParaRPr lang="ar-EG" sz="2000" b="1" dirty="0"/>
        </a:p>
      </dgm:t>
    </dgm:pt>
    <dgm:pt modelId="{B4E910A4-67F1-499A-9C22-3C31003CDC02}" type="parTrans" cxnId="{5741B241-B87D-460B-8A56-A2C4168383D8}">
      <dgm:prSet/>
      <dgm:spPr/>
      <dgm:t>
        <a:bodyPr/>
        <a:lstStyle/>
        <a:p>
          <a:pPr rtl="1"/>
          <a:endParaRPr lang="ar-EG"/>
        </a:p>
      </dgm:t>
    </dgm:pt>
    <dgm:pt modelId="{22E2A83B-F170-48AB-AE6E-1ECC02C6AE02}" type="sibTrans" cxnId="{5741B241-B87D-460B-8A56-A2C4168383D8}">
      <dgm:prSet/>
      <dgm:spPr/>
      <dgm:t>
        <a:bodyPr/>
        <a:lstStyle/>
        <a:p>
          <a:pPr rtl="1"/>
          <a:endParaRPr lang="ar-EG"/>
        </a:p>
      </dgm:t>
    </dgm:pt>
    <dgm:pt modelId="{0CE8FB64-7CD2-4C00-9D72-EB00D8D64541}">
      <dgm:prSet phldrT="[Text]" custT="1"/>
      <dgm:spPr/>
      <dgm:t>
        <a:bodyPr/>
        <a:lstStyle/>
        <a:p>
          <a:pPr rtl="1"/>
          <a:r>
            <a:rPr lang="ar-SA" sz="2000" b="1" dirty="0" smtClean="0"/>
            <a:t>الرسالة</a:t>
          </a:r>
          <a:endParaRPr lang="ar-EG" sz="2000" b="1" dirty="0"/>
        </a:p>
      </dgm:t>
    </dgm:pt>
    <dgm:pt modelId="{988CD96F-08F7-4594-BA9C-C42B27172CB4}" type="parTrans" cxnId="{C3A8AD06-3AF7-49BA-A5B9-F6D5BA4CC11A}">
      <dgm:prSet/>
      <dgm:spPr/>
      <dgm:t>
        <a:bodyPr/>
        <a:lstStyle/>
        <a:p>
          <a:pPr rtl="1"/>
          <a:endParaRPr lang="ar-EG"/>
        </a:p>
      </dgm:t>
    </dgm:pt>
    <dgm:pt modelId="{63B56C96-A345-49B5-967D-4D8D2E3917A5}" type="sibTrans" cxnId="{C3A8AD06-3AF7-49BA-A5B9-F6D5BA4CC11A}">
      <dgm:prSet/>
      <dgm:spPr/>
      <dgm:t>
        <a:bodyPr/>
        <a:lstStyle/>
        <a:p>
          <a:pPr rtl="1"/>
          <a:endParaRPr lang="ar-EG"/>
        </a:p>
      </dgm:t>
    </dgm:pt>
    <dgm:pt modelId="{CCC7B1EA-0C54-4DC4-A006-E86BB24141E7}">
      <dgm:prSet phldrT="[Text]" custT="1"/>
      <dgm:spPr/>
      <dgm:t>
        <a:bodyPr/>
        <a:lstStyle/>
        <a:p>
          <a:pPr rtl="1"/>
          <a:r>
            <a:rPr lang="ar-SA" sz="2000" b="1" dirty="0" smtClean="0"/>
            <a:t>رجع الصدى</a:t>
          </a:r>
          <a:endParaRPr lang="ar-EG" sz="2000" b="1" dirty="0"/>
        </a:p>
      </dgm:t>
    </dgm:pt>
    <dgm:pt modelId="{505B10F3-162E-4B58-952C-C7F406C6B729}" type="parTrans" cxnId="{E71F2B72-0AA3-4678-9E61-FEBCEB1B8A8A}">
      <dgm:prSet/>
      <dgm:spPr/>
      <dgm:t>
        <a:bodyPr/>
        <a:lstStyle/>
        <a:p>
          <a:pPr rtl="1"/>
          <a:endParaRPr lang="ar-EG"/>
        </a:p>
      </dgm:t>
    </dgm:pt>
    <dgm:pt modelId="{59369F6B-A526-4F0E-BD24-406A1A54C5E7}" type="sibTrans" cxnId="{E71F2B72-0AA3-4678-9E61-FEBCEB1B8A8A}">
      <dgm:prSet/>
      <dgm:spPr/>
      <dgm:t>
        <a:bodyPr/>
        <a:lstStyle/>
        <a:p>
          <a:pPr rtl="1"/>
          <a:endParaRPr lang="ar-EG"/>
        </a:p>
      </dgm:t>
    </dgm:pt>
    <dgm:pt modelId="{69E821D2-31A8-43E9-87B0-E62FEAEC3756}">
      <dgm:prSet phldrT="[Text]" custT="1"/>
      <dgm:spPr/>
      <dgm:t>
        <a:bodyPr/>
        <a:lstStyle/>
        <a:p>
          <a:pPr rtl="1"/>
          <a:r>
            <a:rPr lang="ar-SA" sz="2000" b="1" dirty="0" smtClean="0"/>
            <a:t>الوسيلة</a:t>
          </a:r>
          <a:endParaRPr lang="ar-EG" sz="2000" b="1" dirty="0"/>
        </a:p>
      </dgm:t>
    </dgm:pt>
    <dgm:pt modelId="{1600BAD9-9A77-4103-B485-E18169C9E741}" type="parTrans" cxnId="{16E90513-EFBF-4963-B053-D594EAA844CB}">
      <dgm:prSet/>
      <dgm:spPr/>
      <dgm:t>
        <a:bodyPr/>
        <a:lstStyle/>
        <a:p>
          <a:pPr rtl="1"/>
          <a:endParaRPr lang="ar-EG"/>
        </a:p>
      </dgm:t>
    </dgm:pt>
    <dgm:pt modelId="{E438C482-D5CA-4577-B0C7-D1971CA53CC3}" type="sibTrans" cxnId="{16E90513-EFBF-4963-B053-D594EAA844CB}">
      <dgm:prSet/>
      <dgm:spPr/>
      <dgm:t>
        <a:bodyPr/>
        <a:lstStyle/>
        <a:p>
          <a:pPr rtl="1"/>
          <a:endParaRPr lang="ar-EG"/>
        </a:p>
      </dgm:t>
    </dgm:pt>
    <dgm:pt modelId="{8078EA25-094C-4265-A058-3A3DBCE98AE9}" type="pres">
      <dgm:prSet presAssocID="{CEB033D9-69E1-495D-BE68-AA23007C2FA1}" presName="Name0" presStyleCnt="0">
        <dgm:presLayoutVars>
          <dgm:chMax val="7"/>
          <dgm:chPref val="7"/>
          <dgm:dir/>
          <dgm:animLvl val="lvl"/>
        </dgm:presLayoutVars>
      </dgm:prSet>
      <dgm:spPr/>
      <dgm:t>
        <a:bodyPr/>
        <a:lstStyle/>
        <a:p>
          <a:pPr rtl="1"/>
          <a:endParaRPr lang="ar-EG"/>
        </a:p>
      </dgm:t>
    </dgm:pt>
    <dgm:pt modelId="{6B82C958-9C4E-44BF-A627-C7E63A72558C}" type="pres">
      <dgm:prSet presAssocID="{8FEC4767-1964-4157-A934-152D1A109AC9}" presName="Accent1" presStyleCnt="0"/>
      <dgm:spPr/>
    </dgm:pt>
    <dgm:pt modelId="{605AEAEC-8B80-4887-BA70-CE5DFD7A3934}" type="pres">
      <dgm:prSet presAssocID="{8FEC4767-1964-4157-A934-152D1A109AC9}" presName="Accent" presStyleLbl="node1" presStyleIdx="0" presStyleCnt="5"/>
      <dgm:spPr/>
    </dgm:pt>
    <dgm:pt modelId="{2FCF3472-3661-4005-95BA-208249A33497}" type="pres">
      <dgm:prSet presAssocID="{8FEC4767-1964-4157-A934-152D1A109AC9}" presName="Parent1" presStyleLbl="revTx" presStyleIdx="0" presStyleCnt="5">
        <dgm:presLayoutVars>
          <dgm:chMax val="1"/>
          <dgm:chPref val="1"/>
          <dgm:bulletEnabled val="1"/>
        </dgm:presLayoutVars>
      </dgm:prSet>
      <dgm:spPr/>
      <dgm:t>
        <a:bodyPr/>
        <a:lstStyle/>
        <a:p>
          <a:pPr rtl="1"/>
          <a:endParaRPr lang="ar-EG"/>
        </a:p>
      </dgm:t>
    </dgm:pt>
    <dgm:pt modelId="{2FD48AF5-C3C8-428B-867A-DF560937041D}" type="pres">
      <dgm:prSet presAssocID="{CF4E60E1-180E-4BB0-9F18-302F9B1A2AC0}" presName="Accent2" presStyleCnt="0"/>
      <dgm:spPr/>
    </dgm:pt>
    <dgm:pt modelId="{81815D88-836C-4DDD-A5E9-44BB8BA66511}" type="pres">
      <dgm:prSet presAssocID="{CF4E60E1-180E-4BB0-9F18-302F9B1A2AC0}" presName="Accent" presStyleLbl="node1" presStyleIdx="1" presStyleCnt="5"/>
      <dgm:spPr/>
    </dgm:pt>
    <dgm:pt modelId="{C7F36424-0F59-4095-A1DE-CE943A8248EE}" type="pres">
      <dgm:prSet presAssocID="{CF4E60E1-180E-4BB0-9F18-302F9B1A2AC0}" presName="Parent2" presStyleLbl="revTx" presStyleIdx="1" presStyleCnt="5">
        <dgm:presLayoutVars>
          <dgm:chMax val="1"/>
          <dgm:chPref val="1"/>
          <dgm:bulletEnabled val="1"/>
        </dgm:presLayoutVars>
      </dgm:prSet>
      <dgm:spPr/>
      <dgm:t>
        <a:bodyPr/>
        <a:lstStyle/>
        <a:p>
          <a:pPr rtl="1"/>
          <a:endParaRPr lang="ar-EG"/>
        </a:p>
      </dgm:t>
    </dgm:pt>
    <dgm:pt modelId="{902B882B-9A97-4705-A062-C1DAE88B0A39}" type="pres">
      <dgm:prSet presAssocID="{0CE8FB64-7CD2-4C00-9D72-EB00D8D64541}" presName="Accent3" presStyleCnt="0"/>
      <dgm:spPr/>
    </dgm:pt>
    <dgm:pt modelId="{17383B37-BE5A-4EDA-847E-4CF9F08156CA}" type="pres">
      <dgm:prSet presAssocID="{0CE8FB64-7CD2-4C00-9D72-EB00D8D64541}" presName="Accent" presStyleLbl="node1" presStyleIdx="2" presStyleCnt="5"/>
      <dgm:spPr/>
    </dgm:pt>
    <dgm:pt modelId="{D49ECE6F-19CA-47D7-B33D-C81AAA1D6B87}" type="pres">
      <dgm:prSet presAssocID="{0CE8FB64-7CD2-4C00-9D72-EB00D8D64541}" presName="Parent3" presStyleLbl="revTx" presStyleIdx="2" presStyleCnt="5">
        <dgm:presLayoutVars>
          <dgm:chMax val="1"/>
          <dgm:chPref val="1"/>
          <dgm:bulletEnabled val="1"/>
        </dgm:presLayoutVars>
      </dgm:prSet>
      <dgm:spPr/>
      <dgm:t>
        <a:bodyPr/>
        <a:lstStyle/>
        <a:p>
          <a:pPr rtl="1"/>
          <a:endParaRPr lang="ar-EG"/>
        </a:p>
      </dgm:t>
    </dgm:pt>
    <dgm:pt modelId="{8F27C368-C38D-473E-95EF-E69FE835F425}" type="pres">
      <dgm:prSet presAssocID="{69E821D2-31A8-43E9-87B0-E62FEAEC3756}" presName="Accent4" presStyleCnt="0"/>
      <dgm:spPr/>
    </dgm:pt>
    <dgm:pt modelId="{A18CA761-9619-4BA8-97CE-F9C478214FBA}" type="pres">
      <dgm:prSet presAssocID="{69E821D2-31A8-43E9-87B0-E62FEAEC3756}" presName="Accent" presStyleLbl="node1" presStyleIdx="3" presStyleCnt="5"/>
      <dgm:spPr/>
    </dgm:pt>
    <dgm:pt modelId="{C23638D2-BEF4-42A3-B37B-EDBBAF29DB19}" type="pres">
      <dgm:prSet presAssocID="{69E821D2-31A8-43E9-87B0-E62FEAEC3756}" presName="Parent4" presStyleLbl="revTx" presStyleIdx="3" presStyleCnt="5">
        <dgm:presLayoutVars>
          <dgm:chMax val="1"/>
          <dgm:chPref val="1"/>
          <dgm:bulletEnabled val="1"/>
        </dgm:presLayoutVars>
      </dgm:prSet>
      <dgm:spPr/>
      <dgm:t>
        <a:bodyPr/>
        <a:lstStyle/>
        <a:p>
          <a:pPr rtl="1"/>
          <a:endParaRPr lang="ar-EG"/>
        </a:p>
      </dgm:t>
    </dgm:pt>
    <dgm:pt modelId="{B0D03178-0D5C-47A6-A4CA-4EC28E95D20F}" type="pres">
      <dgm:prSet presAssocID="{CCC7B1EA-0C54-4DC4-A006-E86BB24141E7}" presName="Accent5" presStyleCnt="0"/>
      <dgm:spPr/>
    </dgm:pt>
    <dgm:pt modelId="{BFD90485-4642-41A7-9CA4-46DE0D4DA99F}" type="pres">
      <dgm:prSet presAssocID="{CCC7B1EA-0C54-4DC4-A006-E86BB24141E7}" presName="Accent" presStyleLbl="node1" presStyleIdx="4" presStyleCnt="5"/>
      <dgm:spPr/>
    </dgm:pt>
    <dgm:pt modelId="{E905D649-3798-4058-9503-C17D53DFBB46}" type="pres">
      <dgm:prSet presAssocID="{CCC7B1EA-0C54-4DC4-A006-E86BB24141E7}" presName="Parent5" presStyleLbl="revTx" presStyleIdx="4" presStyleCnt="5">
        <dgm:presLayoutVars>
          <dgm:chMax val="1"/>
          <dgm:chPref val="1"/>
          <dgm:bulletEnabled val="1"/>
        </dgm:presLayoutVars>
      </dgm:prSet>
      <dgm:spPr/>
      <dgm:t>
        <a:bodyPr/>
        <a:lstStyle/>
        <a:p>
          <a:pPr rtl="1"/>
          <a:endParaRPr lang="ar-EG"/>
        </a:p>
      </dgm:t>
    </dgm:pt>
  </dgm:ptLst>
  <dgm:cxnLst>
    <dgm:cxn modelId="{E71F2B72-0AA3-4678-9E61-FEBCEB1B8A8A}" srcId="{CEB033D9-69E1-495D-BE68-AA23007C2FA1}" destId="{CCC7B1EA-0C54-4DC4-A006-E86BB24141E7}" srcOrd="4" destOrd="0" parTransId="{505B10F3-162E-4B58-952C-C7F406C6B729}" sibTransId="{59369F6B-A526-4F0E-BD24-406A1A54C5E7}"/>
    <dgm:cxn modelId="{B2A86413-0005-4F1C-BACD-A7AE6B8DCC4D}" srcId="{CEB033D9-69E1-495D-BE68-AA23007C2FA1}" destId="{8FEC4767-1964-4157-A934-152D1A109AC9}" srcOrd="0" destOrd="0" parTransId="{9CEB66DB-06C5-4275-AC12-9B7263B3D429}" sibTransId="{B38E78D1-D8C8-432A-BFA6-051775F7F35D}"/>
    <dgm:cxn modelId="{C3A8AD06-3AF7-49BA-A5B9-F6D5BA4CC11A}" srcId="{CEB033D9-69E1-495D-BE68-AA23007C2FA1}" destId="{0CE8FB64-7CD2-4C00-9D72-EB00D8D64541}" srcOrd="2" destOrd="0" parTransId="{988CD96F-08F7-4594-BA9C-C42B27172CB4}" sibTransId="{63B56C96-A345-49B5-967D-4D8D2E3917A5}"/>
    <dgm:cxn modelId="{3E67ECB2-5092-4838-8967-DA122325BCD2}" type="presOf" srcId="{0CE8FB64-7CD2-4C00-9D72-EB00D8D64541}" destId="{D49ECE6F-19CA-47D7-B33D-C81AAA1D6B87}" srcOrd="0" destOrd="0" presId="urn:microsoft.com/office/officeart/2009/layout/CircleArrowProcess"/>
    <dgm:cxn modelId="{917989D8-70C5-4FB5-B247-28827BE53D1A}" type="presOf" srcId="{69E821D2-31A8-43E9-87B0-E62FEAEC3756}" destId="{C23638D2-BEF4-42A3-B37B-EDBBAF29DB19}" srcOrd="0" destOrd="0" presId="urn:microsoft.com/office/officeart/2009/layout/CircleArrowProcess"/>
    <dgm:cxn modelId="{85B52649-366C-45ED-9BE7-9D7FD8FD384D}" type="presOf" srcId="{CF4E60E1-180E-4BB0-9F18-302F9B1A2AC0}" destId="{C7F36424-0F59-4095-A1DE-CE943A8248EE}" srcOrd="0" destOrd="0" presId="urn:microsoft.com/office/officeart/2009/layout/CircleArrowProcess"/>
    <dgm:cxn modelId="{2693C369-26E5-469F-9DEA-44A994CF8145}" type="presOf" srcId="{CCC7B1EA-0C54-4DC4-A006-E86BB24141E7}" destId="{E905D649-3798-4058-9503-C17D53DFBB46}" srcOrd="0" destOrd="0" presId="urn:microsoft.com/office/officeart/2009/layout/CircleArrowProcess"/>
    <dgm:cxn modelId="{5741B241-B87D-460B-8A56-A2C4168383D8}" srcId="{CEB033D9-69E1-495D-BE68-AA23007C2FA1}" destId="{CF4E60E1-180E-4BB0-9F18-302F9B1A2AC0}" srcOrd="1" destOrd="0" parTransId="{B4E910A4-67F1-499A-9C22-3C31003CDC02}" sibTransId="{22E2A83B-F170-48AB-AE6E-1ECC02C6AE02}"/>
    <dgm:cxn modelId="{851A8974-EF6E-4F78-8D0A-106E61A0FE6B}" type="presOf" srcId="{CEB033D9-69E1-495D-BE68-AA23007C2FA1}" destId="{8078EA25-094C-4265-A058-3A3DBCE98AE9}" srcOrd="0" destOrd="0" presId="urn:microsoft.com/office/officeart/2009/layout/CircleArrowProcess"/>
    <dgm:cxn modelId="{16E90513-EFBF-4963-B053-D594EAA844CB}" srcId="{CEB033D9-69E1-495D-BE68-AA23007C2FA1}" destId="{69E821D2-31A8-43E9-87B0-E62FEAEC3756}" srcOrd="3" destOrd="0" parTransId="{1600BAD9-9A77-4103-B485-E18169C9E741}" sibTransId="{E438C482-D5CA-4577-B0C7-D1971CA53CC3}"/>
    <dgm:cxn modelId="{D9670A94-13CE-40D6-9BA6-B0EBFEB8BAB6}" type="presOf" srcId="{8FEC4767-1964-4157-A934-152D1A109AC9}" destId="{2FCF3472-3661-4005-95BA-208249A33497}" srcOrd="0" destOrd="0" presId="urn:microsoft.com/office/officeart/2009/layout/CircleArrowProcess"/>
    <dgm:cxn modelId="{DF7D8341-13E8-4E66-BB72-61EED6570EFE}" type="presParOf" srcId="{8078EA25-094C-4265-A058-3A3DBCE98AE9}" destId="{6B82C958-9C4E-44BF-A627-C7E63A72558C}" srcOrd="0" destOrd="0" presId="urn:microsoft.com/office/officeart/2009/layout/CircleArrowProcess"/>
    <dgm:cxn modelId="{298807FF-9318-49B5-A563-C3D0245DD5D3}" type="presParOf" srcId="{6B82C958-9C4E-44BF-A627-C7E63A72558C}" destId="{605AEAEC-8B80-4887-BA70-CE5DFD7A3934}" srcOrd="0" destOrd="0" presId="urn:microsoft.com/office/officeart/2009/layout/CircleArrowProcess"/>
    <dgm:cxn modelId="{6AAE3378-6254-4542-BE70-4E8397E199C6}" type="presParOf" srcId="{8078EA25-094C-4265-A058-3A3DBCE98AE9}" destId="{2FCF3472-3661-4005-95BA-208249A33497}" srcOrd="1" destOrd="0" presId="urn:microsoft.com/office/officeart/2009/layout/CircleArrowProcess"/>
    <dgm:cxn modelId="{DD84DC80-32AC-44EC-90CE-451D80F7BCD6}" type="presParOf" srcId="{8078EA25-094C-4265-A058-3A3DBCE98AE9}" destId="{2FD48AF5-C3C8-428B-867A-DF560937041D}" srcOrd="2" destOrd="0" presId="urn:microsoft.com/office/officeart/2009/layout/CircleArrowProcess"/>
    <dgm:cxn modelId="{2A1D2183-D612-4DBD-BF01-298DE16EFA11}" type="presParOf" srcId="{2FD48AF5-C3C8-428B-867A-DF560937041D}" destId="{81815D88-836C-4DDD-A5E9-44BB8BA66511}" srcOrd="0" destOrd="0" presId="urn:microsoft.com/office/officeart/2009/layout/CircleArrowProcess"/>
    <dgm:cxn modelId="{24A27812-CD82-493D-A513-B7A78D28016A}" type="presParOf" srcId="{8078EA25-094C-4265-A058-3A3DBCE98AE9}" destId="{C7F36424-0F59-4095-A1DE-CE943A8248EE}" srcOrd="3" destOrd="0" presId="urn:microsoft.com/office/officeart/2009/layout/CircleArrowProcess"/>
    <dgm:cxn modelId="{23DDF5A9-1407-4513-AAB2-F08EA38590EB}" type="presParOf" srcId="{8078EA25-094C-4265-A058-3A3DBCE98AE9}" destId="{902B882B-9A97-4705-A062-C1DAE88B0A39}" srcOrd="4" destOrd="0" presId="urn:microsoft.com/office/officeart/2009/layout/CircleArrowProcess"/>
    <dgm:cxn modelId="{0BA6494C-CBD9-4561-88B3-800DB82C3342}" type="presParOf" srcId="{902B882B-9A97-4705-A062-C1DAE88B0A39}" destId="{17383B37-BE5A-4EDA-847E-4CF9F08156CA}" srcOrd="0" destOrd="0" presId="urn:microsoft.com/office/officeart/2009/layout/CircleArrowProcess"/>
    <dgm:cxn modelId="{044BDDC6-4B32-41FE-9418-7365BB671C87}" type="presParOf" srcId="{8078EA25-094C-4265-A058-3A3DBCE98AE9}" destId="{D49ECE6F-19CA-47D7-B33D-C81AAA1D6B87}" srcOrd="5" destOrd="0" presId="urn:microsoft.com/office/officeart/2009/layout/CircleArrowProcess"/>
    <dgm:cxn modelId="{083A33C3-AB79-4F32-A5E5-E8AE6EB92B94}" type="presParOf" srcId="{8078EA25-094C-4265-A058-3A3DBCE98AE9}" destId="{8F27C368-C38D-473E-95EF-E69FE835F425}" srcOrd="6" destOrd="0" presId="urn:microsoft.com/office/officeart/2009/layout/CircleArrowProcess"/>
    <dgm:cxn modelId="{1067A601-E294-46E5-8B04-CC44FE027AE6}" type="presParOf" srcId="{8F27C368-C38D-473E-95EF-E69FE835F425}" destId="{A18CA761-9619-4BA8-97CE-F9C478214FBA}" srcOrd="0" destOrd="0" presId="urn:microsoft.com/office/officeart/2009/layout/CircleArrowProcess"/>
    <dgm:cxn modelId="{9B5F9C2B-F1D4-473F-BB14-C70AA6E540B1}" type="presParOf" srcId="{8078EA25-094C-4265-A058-3A3DBCE98AE9}" destId="{C23638D2-BEF4-42A3-B37B-EDBBAF29DB19}" srcOrd="7" destOrd="0" presId="urn:microsoft.com/office/officeart/2009/layout/CircleArrowProcess"/>
    <dgm:cxn modelId="{A89DAA12-699A-43B5-B992-CDDD4B1937FA}" type="presParOf" srcId="{8078EA25-094C-4265-A058-3A3DBCE98AE9}" destId="{B0D03178-0D5C-47A6-A4CA-4EC28E95D20F}" srcOrd="8" destOrd="0" presId="urn:microsoft.com/office/officeart/2009/layout/CircleArrowProcess"/>
    <dgm:cxn modelId="{D22AC925-EFC7-46E5-9A02-BB7C08E30B9E}" type="presParOf" srcId="{B0D03178-0D5C-47A6-A4CA-4EC28E95D20F}" destId="{BFD90485-4642-41A7-9CA4-46DE0D4DA99F}" srcOrd="0" destOrd="0" presId="urn:microsoft.com/office/officeart/2009/layout/CircleArrowProcess"/>
    <dgm:cxn modelId="{8401E4F6-6B81-44BC-BE08-3122169847DF}" type="presParOf" srcId="{8078EA25-094C-4265-A058-3A3DBCE98AE9}" destId="{E905D649-3798-4058-9503-C17D53DFBB46}" srcOrd="9"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98FC4-8C06-4F5F-990E-01B888427E43}"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pPr rtl="1"/>
          <a:endParaRPr lang="ar-EG"/>
        </a:p>
      </dgm:t>
    </dgm:pt>
    <dgm:pt modelId="{967212AA-E88C-49BA-A8C8-79A4A86F66EF}">
      <dgm:prSet phldrT="[Text]"/>
      <dgm:spPr/>
      <dgm:t>
        <a:bodyPr/>
        <a:lstStyle/>
        <a:p>
          <a:pPr algn="ctr" rtl="1"/>
          <a:r>
            <a:rPr lang="ar-EG" b="1" dirty="0" smtClean="0">
              <a:solidFill>
                <a:schemeClr val="tx1"/>
              </a:solidFill>
            </a:rPr>
            <a:t>ما الغرض من إنشاء المعرض؟</a:t>
          </a:r>
          <a:endParaRPr lang="ar-EG" b="1" dirty="0">
            <a:solidFill>
              <a:schemeClr val="tx1"/>
            </a:solidFill>
          </a:endParaRPr>
        </a:p>
      </dgm:t>
    </dgm:pt>
    <dgm:pt modelId="{7499B250-BF35-481F-AF59-116FC6236250}" type="parTrans" cxnId="{F1BB6962-A4E4-4AC9-83A2-4025033DD45D}">
      <dgm:prSet/>
      <dgm:spPr/>
      <dgm:t>
        <a:bodyPr/>
        <a:lstStyle/>
        <a:p>
          <a:pPr rtl="1"/>
          <a:endParaRPr lang="ar-EG"/>
        </a:p>
      </dgm:t>
    </dgm:pt>
    <dgm:pt modelId="{A2CBAB9C-5EF6-42F4-8142-E16B9224A19A}" type="sibTrans" cxnId="{F1BB6962-A4E4-4AC9-83A2-4025033DD45D}">
      <dgm:prSet/>
      <dgm:spPr/>
      <dgm:t>
        <a:bodyPr/>
        <a:lstStyle/>
        <a:p>
          <a:pPr rtl="1"/>
          <a:endParaRPr lang="ar-EG"/>
        </a:p>
      </dgm:t>
    </dgm:pt>
    <dgm:pt modelId="{A69108BF-CE02-43A5-A0A7-6A52D5C56C20}">
      <dgm:prSet phldrT="[Text]"/>
      <dgm:spPr/>
      <dgm:t>
        <a:bodyPr/>
        <a:lstStyle/>
        <a:p>
          <a:pPr algn="ctr" rtl="1"/>
          <a:r>
            <a:rPr lang="ar-EG" b="1" dirty="0" smtClean="0">
              <a:solidFill>
                <a:schemeClr val="tx1"/>
              </a:solidFill>
            </a:rPr>
            <a:t>لماذا نذهب لعرض منتجاتنا فيه؟</a:t>
          </a:r>
          <a:endParaRPr lang="ar-EG" b="1" dirty="0">
            <a:solidFill>
              <a:schemeClr val="tx1"/>
            </a:solidFill>
          </a:endParaRPr>
        </a:p>
      </dgm:t>
    </dgm:pt>
    <dgm:pt modelId="{5F8E9E5A-E2C2-4830-B4C9-F6C6E18BE3C2}" type="parTrans" cxnId="{BD7A4B07-DC60-4AD2-A3E0-A3E38116D2AA}">
      <dgm:prSet/>
      <dgm:spPr/>
      <dgm:t>
        <a:bodyPr/>
        <a:lstStyle/>
        <a:p>
          <a:pPr rtl="1"/>
          <a:endParaRPr lang="ar-EG"/>
        </a:p>
      </dgm:t>
    </dgm:pt>
    <dgm:pt modelId="{D3B9D85A-FA44-489A-87B1-8B6904E0B3D5}" type="sibTrans" cxnId="{BD7A4B07-DC60-4AD2-A3E0-A3E38116D2AA}">
      <dgm:prSet/>
      <dgm:spPr/>
      <dgm:t>
        <a:bodyPr/>
        <a:lstStyle/>
        <a:p>
          <a:pPr rtl="1"/>
          <a:endParaRPr lang="ar-EG"/>
        </a:p>
      </dgm:t>
    </dgm:pt>
    <dgm:pt modelId="{5E62AD6C-EF93-45A7-B40E-766248BF0F85}">
      <dgm:prSet phldrT="[Text]"/>
      <dgm:spPr/>
      <dgm:t>
        <a:bodyPr/>
        <a:lstStyle/>
        <a:p>
          <a:pPr algn="ctr" rtl="1"/>
          <a:r>
            <a:rPr lang="ar-EG" b="1" dirty="0" smtClean="0">
              <a:solidFill>
                <a:schemeClr val="tx1"/>
              </a:solidFill>
            </a:rPr>
            <a:t>ما نوع الصور التي سيظهر بها العرض؟</a:t>
          </a:r>
          <a:endParaRPr lang="ar-EG" b="1" dirty="0">
            <a:solidFill>
              <a:schemeClr val="tx1"/>
            </a:solidFill>
          </a:endParaRPr>
        </a:p>
      </dgm:t>
    </dgm:pt>
    <dgm:pt modelId="{5518C13F-471F-4017-93FE-4F83EFB3729C}" type="parTrans" cxnId="{AFA957EF-C023-4B12-96A4-9BC37B95CD3B}">
      <dgm:prSet/>
      <dgm:spPr/>
      <dgm:t>
        <a:bodyPr/>
        <a:lstStyle/>
        <a:p>
          <a:pPr rtl="1"/>
          <a:endParaRPr lang="ar-EG"/>
        </a:p>
      </dgm:t>
    </dgm:pt>
    <dgm:pt modelId="{6064A2AB-74E3-4E82-B898-033281D87AA9}" type="sibTrans" cxnId="{AFA957EF-C023-4B12-96A4-9BC37B95CD3B}">
      <dgm:prSet/>
      <dgm:spPr/>
      <dgm:t>
        <a:bodyPr/>
        <a:lstStyle/>
        <a:p>
          <a:pPr rtl="1"/>
          <a:endParaRPr lang="ar-EG"/>
        </a:p>
      </dgm:t>
    </dgm:pt>
    <dgm:pt modelId="{254DBB80-EDAF-41A8-B593-198CA71D27F4}">
      <dgm:prSet phldrT="[Text]"/>
      <dgm:spPr/>
      <dgm:t>
        <a:bodyPr/>
        <a:lstStyle/>
        <a:p>
          <a:pPr algn="ctr" rtl="1"/>
          <a:r>
            <a:rPr lang="ar-EG" b="1" dirty="0" smtClean="0">
              <a:solidFill>
                <a:schemeClr val="tx1"/>
              </a:solidFill>
            </a:rPr>
            <a:t>ما الميزانية المخصصة لذلك؟</a:t>
          </a:r>
          <a:endParaRPr lang="ar-EG" b="1" dirty="0">
            <a:solidFill>
              <a:schemeClr val="tx1"/>
            </a:solidFill>
          </a:endParaRPr>
        </a:p>
      </dgm:t>
    </dgm:pt>
    <dgm:pt modelId="{C8221D91-0BCD-44A5-9A66-6F88544B11C4}" type="parTrans" cxnId="{5D08B4DF-E10D-4006-948F-256D45A5235B}">
      <dgm:prSet/>
      <dgm:spPr/>
      <dgm:t>
        <a:bodyPr/>
        <a:lstStyle/>
        <a:p>
          <a:pPr rtl="1"/>
          <a:endParaRPr lang="ar-EG"/>
        </a:p>
      </dgm:t>
    </dgm:pt>
    <dgm:pt modelId="{72F16A47-738C-4746-BCE4-6411872D659A}" type="sibTrans" cxnId="{5D08B4DF-E10D-4006-948F-256D45A5235B}">
      <dgm:prSet/>
      <dgm:spPr/>
      <dgm:t>
        <a:bodyPr/>
        <a:lstStyle/>
        <a:p>
          <a:pPr rtl="1"/>
          <a:endParaRPr lang="ar-EG"/>
        </a:p>
      </dgm:t>
    </dgm:pt>
    <dgm:pt modelId="{AC0291A6-EC12-49CC-AF46-0785BB567352}">
      <dgm:prSet phldrT="[Text]"/>
      <dgm:spPr/>
      <dgm:t>
        <a:bodyPr/>
        <a:lstStyle/>
        <a:p>
          <a:pPr algn="ctr" rtl="1"/>
          <a:r>
            <a:rPr lang="ar-EG" b="1" dirty="0" smtClean="0">
              <a:solidFill>
                <a:schemeClr val="tx1"/>
              </a:solidFill>
            </a:rPr>
            <a:t>كيف سيتم تحقيق ذلك؟</a:t>
          </a:r>
          <a:endParaRPr lang="ar-EG" b="1" dirty="0">
            <a:solidFill>
              <a:schemeClr val="tx1"/>
            </a:solidFill>
          </a:endParaRPr>
        </a:p>
      </dgm:t>
    </dgm:pt>
    <dgm:pt modelId="{207CC240-E329-4FDB-BC38-AD6C0A4BD5AB}" type="parTrans" cxnId="{4CD6C1F7-8A88-473B-8458-75E7A74380BD}">
      <dgm:prSet/>
      <dgm:spPr/>
      <dgm:t>
        <a:bodyPr/>
        <a:lstStyle/>
        <a:p>
          <a:pPr rtl="1"/>
          <a:endParaRPr lang="ar-EG"/>
        </a:p>
      </dgm:t>
    </dgm:pt>
    <dgm:pt modelId="{E5EE526C-8E8D-4E13-81E0-838E34717CC8}" type="sibTrans" cxnId="{4CD6C1F7-8A88-473B-8458-75E7A74380BD}">
      <dgm:prSet/>
      <dgm:spPr/>
      <dgm:t>
        <a:bodyPr/>
        <a:lstStyle/>
        <a:p>
          <a:pPr rtl="1"/>
          <a:endParaRPr lang="ar-EG"/>
        </a:p>
      </dgm:t>
    </dgm:pt>
    <dgm:pt modelId="{49D4CF7A-269F-447A-A7C0-B4A3ACC10141}" type="pres">
      <dgm:prSet presAssocID="{8AC98FC4-8C06-4F5F-990E-01B888427E43}" presName="Name0" presStyleCnt="0">
        <dgm:presLayoutVars>
          <dgm:chMax val="7"/>
          <dgm:chPref val="7"/>
          <dgm:dir/>
        </dgm:presLayoutVars>
      </dgm:prSet>
      <dgm:spPr/>
      <dgm:t>
        <a:bodyPr/>
        <a:lstStyle/>
        <a:p>
          <a:pPr rtl="1"/>
          <a:endParaRPr lang="ar-EG"/>
        </a:p>
      </dgm:t>
    </dgm:pt>
    <dgm:pt modelId="{35EE244B-D0CF-4E8F-B5AC-8410636818A1}" type="pres">
      <dgm:prSet presAssocID="{8AC98FC4-8C06-4F5F-990E-01B888427E43}" presName="Name1" presStyleCnt="0"/>
      <dgm:spPr/>
    </dgm:pt>
    <dgm:pt modelId="{ACC7F77E-3012-4867-9DC2-61E16BBA5208}" type="pres">
      <dgm:prSet presAssocID="{8AC98FC4-8C06-4F5F-990E-01B888427E43}" presName="cycle" presStyleCnt="0"/>
      <dgm:spPr/>
    </dgm:pt>
    <dgm:pt modelId="{B602EC13-3F24-40BB-8366-EFB31E979071}" type="pres">
      <dgm:prSet presAssocID="{8AC98FC4-8C06-4F5F-990E-01B888427E43}" presName="srcNode" presStyleLbl="node1" presStyleIdx="0" presStyleCnt="5"/>
      <dgm:spPr/>
    </dgm:pt>
    <dgm:pt modelId="{F4CB0165-36CA-41C5-8B8E-6CB40A0B09A2}" type="pres">
      <dgm:prSet presAssocID="{8AC98FC4-8C06-4F5F-990E-01B888427E43}" presName="conn" presStyleLbl="parChTrans1D2" presStyleIdx="0" presStyleCnt="1"/>
      <dgm:spPr/>
      <dgm:t>
        <a:bodyPr/>
        <a:lstStyle/>
        <a:p>
          <a:pPr rtl="1"/>
          <a:endParaRPr lang="ar-EG"/>
        </a:p>
      </dgm:t>
    </dgm:pt>
    <dgm:pt modelId="{2DCF03B7-4831-450F-A831-F90F67C4B209}" type="pres">
      <dgm:prSet presAssocID="{8AC98FC4-8C06-4F5F-990E-01B888427E43}" presName="extraNode" presStyleLbl="node1" presStyleIdx="0" presStyleCnt="5"/>
      <dgm:spPr/>
    </dgm:pt>
    <dgm:pt modelId="{9B4C0CC2-F2D3-4BCC-AA80-EF16EC386B64}" type="pres">
      <dgm:prSet presAssocID="{8AC98FC4-8C06-4F5F-990E-01B888427E43}" presName="dstNode" presStyleLbl="node1" presStyleIdx="0" presStyleCnt="5"/>
      <dgm:spPr/>
    </dgm:pt>
    <dgm:pt modelId="{FC77F7C5-45B6-4A49-B2D5-5E0537DD748B}" type="pres">
      <dgm:prSet presAssocID="{967212AA-E88C-49BA-A8C8-79A4A86F66EF}" presName="text_1" presStyleLbl="node1" presStyleIdx="0" presStyleCnt="5">
        <dgm:presLayoutVars>
          <dgm:bulletEnabled val="1"/>
        </dgm:presLayoutVars>
      </dgm:prSet>
      <dgm:spPr/>
      <dgm:t>
        <a:bodyPr/>
        <a:lstStyle/>
        <a:p>
          <a:pPr rtl="1"/>
          <a:endParaRPr lang="ar-EG"/>
        </a:p>
      </dgm:t>
    </dgm:pt>
    <dgm:pt modelId="{27010C33-C6C0-4F75-B8AA-04373FD7B383}" type="pres">
      <dgm:prSet presAssocID="{967212AA-E88C-49BA-A8C8-79A4A86F66EF}" presName="accent_1" presStyleCnt="0"/>
      <dgm:spPr/>
    </dgm:pt>
    <dgm:pt modelId="{1ACD146A-2590-467E-93E8-8E0510B14C9A}" type="pres">
      <dgm:prSet presAssocID="{967212AA-E88C-49BA-A8C8-79A4A86F66EF}" presName="accentRepeatNode" presStyleLbl="solidFgAcc1" presStyleIdx="0" presStyleCnt="5"/>
      <dgm:spPr>
        <a:blipFill rotWithShape="0">
          <a:blip xmlns:r="http://schemas.openxmlformats.org/officeDocument/2006/relationships" r:embed="rId1"/>
          <a:stretch>
            <a:fillRect/>
          </a:stretch>
        </a:blipFill>
      </dgm:spPr>
      <dgm:t>
        <a:bodyPr/>
        <a:lstStyle/>
        <a:p>
          <a:pPr rtl="1"/>
          <a:endParaRPr lang="ar-EG"/>
        </a:p>
      </dgm:t>
    </dgm:pt>
    <dgm:pt modelId="{D6DAC513-D1F0-4350-B713-50832E80A202}" type="pres">
      <dgm:prSet presAssocID="{A69108BF-CE02-43A5-A0A7-6A52D5C56C20}" presName="text_2" presStyleLbl="node1" presStyleIdx="1" presStyleCnt="5">
        <dgm:presLayoutVars>
          <dgm:bulletEnabled val="1"/>
        </dgm:presLayoutVars>
      </dgm:prSet>
      <dgm:spPr/>
      <dgm:t>
        <a:bodyPr/>
        <a:lstStyle/>
        <a:p>
          <a:pPr rtl="1"/>
          <a:endParaRPr lang="ar-EG"/>
        </a:p>
      </dgm:t>
    </dgm:pt>
    <dgm:pt modelId="{DBE98388-8D5E-4814-83D3-F2563774FB23}" type="pres">
      <dgm:prSet presAssocID="{A69108BF-CE02-43A5-A0A7-6A52D5C56C20}" presName="accent_2" presStyleCnt="0"/>
      <dgm:spPr/>
    </dgm:pt>
    <dgm:pt modelId="{A55CC23B-8F57-4CAB-BAA1-B24F8FDBDBDF}" type="pres">
      <dgm:prSet presAssocID="{A69108BF-CE02-43A5-A0A7-6A52D5C56C20}" presName="accentRepeatNode" presStyleLbl="solidFgAcc1" presStyleIdx="1" presStyleCnt="5"/>
      <dgm:spPr>
        <a:blipFill rotWithShape="0">
          <a:blip xmlns:r="http://schemas.openxmlformats.org/officeDocument/2006/relationships" r:embed="rId1"/>
          <a:stretch>
            <a:fillRect/>
          </a:stretch>
        </a:blipFill>
      </dgm:spPr>
      <dgm:t>
        <a:bodyPr/>
        <a:lstStyle/>
        <a:p>
          <a:pPr rtl="1"/>
          <a:endParaRPr lang="ar-EG"/>
        </a:p>
      </dgm:t>
    </dgm:pt>
    <dgm:pt modelId="{67B9E7D4-3D0B-4BEF-9F99-61894E590849}" type="pres">
      <dgm:prSet presAssocID="{5E62AD6C-EF93-45A7-B40E-766248BF0F85}" presName="text_3" presStyleLbl="node1" presStyleIdx="2" presStyleCnt="5">
        <dgm:presLayoutVars>
          <dgm:bulletEnabled val="1"/>
        </dgm:presLayoutVars>
      </dgm:prSet>
      <dgm:spPr/>
      <dgm:t>
        <a:bodyPr/>
        <a:lstStyle/>
        <a:p>
          <a:pPr rtl="1"/>
          <a:endParaRPr lang="ar-EG"/>
        </a:p>
      </dgm:t>
    </dgm:pt>
    <dgm:pt modelId="{63A7D259-9272-4A17-98C2-22D068F91F0E}" type="pres">
      <dgm:prSet presAssocID="{5E62AD6C-EF93-45A7-B40E-766248BF0F85}" presName="accent_3" presStyleCnt="0"/>
      <dgm:spPr/>
    </dgm:pt>
    <dgm:pt modelId="{A0986380-9568-4A91-AD6D-1E241F202089}" type="pres">
      <dgm:prSet presAssocID="{5E62AD6C-EF93-45A7-B40E-766248BF0F85}" presName="accentRepeatNode" presStyleLbl="solidFgAcc1" presStyleIdx="2" presStyleCnt="5"/>
      <dgm:spPr>
        <a:blipFill rotWithShape="0">
          <a:blip xmlns:r="http://schemas.openxmlformats.org/officeDocument/2006/relationships" r:embed="rId1"/>
          <a:stretch>
            <a:fillRect/>
          </a:stretch>
        </a:blipFill>
      </dgm:spPr>
      <dgm:t>
        <a:bodyPr/>
        <a:lstStyle/>
        <a:p>
          <a:pPr rtl="1"/>
          <a:endParaRPr lang="ar-EG"/>
        </a:p>
      </dgm:t>
    </dgm:pt>
    <dgm:pt modelId="{63A15F25-DC66-48C6-852E-82FF2F65F4A1}" type="pres">
      <dgm:prSet presAssocID="{AC0291A6-EC12-49CC-AF46-0785BB567352}" presName="text_4" presStyleLbl="node1" presStyleIdx="3" presStyleCnt="5">
        <dgm:presLayoutVars>
          <dgm:bulletEnabled val="1"/>
        </dgm:presLayoutVars>
      </dgm:prSet>
      <dgm:spPr/>
      <dgm:t>
        <a:bodyPr/>
        <a:lstStyle/>
        <a:p>
          <a:pPr rtl="1"/>
          <a:endParaRPr lang="ar-EG"/>
        </a:p>
      </dgm:t>
    </dgm:pt>
    <dgm:pt modelId="{6D7465D7-25F9-4E70-9C7E-83E1AF544AC9}" type="pres">
      <dgm:prSet presAssocID="{AC0291A6-EC12-49CC-AF46-0785BB567352}" presName="accent_4" presStyleCnt="0"/>
      <dgm:spPr/>
    </dgm:pt>
    <dgm:pt modelId="{76BCE519-EB31-4F58-A2B1-3D777DFB82DE}" type="pres">
      <dgm:prSet presAssocID="{AC0291A6-EC12-49CC-AF46-0785BB567352}" presName="accentRepeatNode" presStyleLbl="solidFgAcc1" presStyleIdx="3" presStyleCnt="5"/>
      <dgm:spPr>
        <a:blipFill rotWithShape="0">
          <a:blip xmlns:r="http://schemas.openxmlformats.org/officeDocument/2006/relationships" r:embed="rId1"/>
          <a:stretch>
            <a:fillRect/>
          </a:stretch>
        </a:blipFill>
      </dgm:spPr>
      <dgm:t>
        <a:bodyPr/>
        <a:lstStyle/>
        <a:p>
          <a:pPr rtl="1"/>
          <a:endParaRPr lang="ar-EG"/>
        </a:p>
      </dgm:t>
    </dgm:pt>
    <dgm:pt modelId="{7D9EEE44-9A3A-40CD-B82A-5971BA72C471}" type="pres">
      <dgm:prSet presAssocID="{254DBB80-EDAF-41A8-B593-198CA71D27F4}" presName="text_5" presStyleLbl="node1" presStyleIdx="4" presStyleCnt="5">
        <dgm:presLayoutVars>
          <dgm:bulletEnabled val="1"/>
        </dgm:presLayoutVars>
      </dgm:prSet>
      <dgm:spPr/>
      <dgm:t>
        <a:bodyPr/>
        <a:lstStyle/>
        <a:p>
          <a:pPr rtl="1"/>
          <a:endParaRPr lang="ar-EG"/>
        </a:p>
      </dgm:t>
    </dgm:pt>
    <dgm:pt modelId="{752AD31B-8252-4D7C-B4FD-DBB72ED6E286}" type="pres">
      <dgm:prSet presAssocID="{254DBB80-EDAF-41A8-B593-198CA71D27F4}" presName="accent_5" presStyleCnt="0"/>
      <dgm:spPr/>
    </dgm:pt>
    <dgm:pt modelId="{03EE28FC-80AF-46DD-8FBC-3F96E0DB6561}" type="pres">
      <dgm:prSet presAssocID="{254DBB80-EDAF-41A8-B593-198CA71D27F4}" presName="accentRepeatNode" presStyleLbl="solidFgAcc1" presStyleIdx="4" presStyleCnt="5"/>
      <dgm:spPr>
        <a:blipFill rotWithShape="0">
          <a:blip xmlns:r="http://schemas.openxmlformats.org/officeDocument/2006/relationships" r:embed="rId1"/>
          <a:stretch>
            <a:fillRect/>
          </a:stretch>
        </a:blipFill>
      </dgm:spPr>
      <dgm:t>
        <a:bodyPr/>
        <a:lstStyle/>
        <a:p>
          <a:pPr rtl="1"/>
          <a:endParaRPr lang="ar-EG"/>
        </a:p>
      </dgm:t>
    </dgm:pt>
  </dgm:ptLst>
  <dgm:cxnLst>
    <dgm:cxn modelId="{1C5D9BB6-8E05-45FC-A074-87AD9030B0B1}" type="presOf" srcId="{A2CBAB9C-5EF6-42F4-8142-E16B9224A19A}" destId="{F4CB0165-36CA-41C5-8B8E-6CB40A0B09A2}" srcOrd="0" destOrd="0" presId="urn:microsoft.com/office/officeart/2008/layout/VerticalCurvedList"/>
    <dgm:cxn modelId="{F4F9836A-9E76-4B54-AF5A-65B1255D655D}" type="presOf" srcId="{A69108BF-CE02-43A5-A0A7-6A52D5C56C20}" destId="{D6DAC513-D1F0-4350-B713-50832E80A202}" srcOrd="0" destOrd="0" presId="urn:microsoft.com/office/officeart/2008/layout/VerticalCurvedList"/>
    <dgm:cxn modelId="{760EDB3D-8C2B-4506-9D77-188713D4C570}" type="presOf" srcId="{AC0291A6-EC12-49CC-AF46-0785BB567352}" destId="{63A15F25-DC66-48C6-852E-82FF2F65F4A1}" srcOrd="0" destOrd="0" presId="urn:microsoft.com/office/officeart/2008/layout/VerticalCurvedList"/>
    <dgm:cxn modelId="{F1BB6962-A4E4-4AC9-83A2-4025033DD45D}" srcId="{8AC98FC4-8C06-4F5F-990E-01B888427E43}" destId="{967212AA-E88C-49BA-A8C8-79A4A86F66EF}" srcOrd="0" destOrd="0" parTransId="{7499B250-BF35-481F-AF59-116FC6236250}" sibTransId="{A2CBAB9C-5EF6-42F4-8142-E16B9224A19A}"/>
    <dgm:cxn modelId="{5D08B4DF-E10D-4006-948F-256D45A5235B}" srcId="{8AC98FC4-8C06-4F5F-990E-01B888427E43}" destId="{254DBB80-EDAF-41A8-B593-198CA71D27F4}" srcOrd="4" destOrd="0" parTransId="{C8221D91-0BCD-44A5-9A66-6F88544B11C4}" sibTransId="{72F16A47-738C-4746-BCE4-6411872D659A}"/>
    <dgm:cxn modelId="{AFA957EF-C023-4B12-96A4-9BC37B95CD3B}" srcId="{8AC98FC4-8C06-4F5F-990E-01B888427E43}" destId="{5E62AD6C-EF93-45A7-B40E-766248BF0F85}" srcOrd="2" destOrd="0" parTransId="{5518C13F-471F-4017-93FE-4F83EFB3729C}" sibTransId="{6064A2AB-74E3-4E82-B898-033281D87AA9}"/>
    <dgm:cxn modelId="{98817DD5-76D7-4382-B135-3127D87DCB25}" type="presOf" srcId="{254DBB80-EDAF-41A8-B593-198CA71D27F4}" destId="{7D9EEE44-9A3A-40CD-B82A-5971BA72C471}" srcOrd="0" destOrd="0" presId="urn:microsoft.com/office/officeart/2008/layout/VerticalCurvedList"/>
    <dgm:cxn modelId="{D858A113-C253-4602-B09F-8C6E4FC79703}" type="presOf" srcId="{8AC98FC4-8C06-4F5F-990E-01B888427E43}" destId="{49D4CF7A-269F-447A-A7C0-B4A3ACC10141}" srcOrd="0" destOrd="0" presId="urn:microsoft.com/office/officeart/2008/layout/VerticalCurvedList"/>
    <dgm:cxn modelId="{5453CE83-1430-42B0-85BA-C76E68DFB3E5}" type="presOf" srcId="{967212AA-E88C-49BA-A8C8-79A4A86F66EF}" destId="{FC77F7C5-45B6-4A49-B2D5-5E0537DD748B}" srcOrd="0" destOrd="0" presId="urn:microsoft.com/office/officeart/2008/layout/VerticalCurvedList"/>
    <dgm:cxn modelId="{4CD6C1F7-8A88-473B-8458-75E7A74380BD}" srcId="{8AC98FC4-8C06-4F5F-990E-01B888427E43}" destId="{AC0291A6-EC12-49CC-AF46-0785BB567352}" srcOrd="3" destOrd="0" parTransId="{207CC240-E329-4FDB-BC38-AD6C0A4BD5AB}" sibTransId="{E5EE526C-8E8D-4E13-81E0-838E34717CC8}"/>
    <dgm:cxn modelId="{DB0EAC59-B6D2-4530-B9CE-5F8078CC8DA6}" type="presOf" srcId="{5E62AD6C-EF93-45A7-B40E-766248BF0F85}" destId="{67B9E7D4-3D0B-4BEF-9F99-61894E590849}" srcOrd="0" destOrd="0" presId="urn:microsoft.com/office/officeart/2008/layout/VerticalCurvedList"/>
    <dgm:cxn modelId="{BD7A4B07-DC60-4AD2-A3E0-A3E38116D2AA}" srcId="{8AC98FC4-8C06-4F5F-990E-01B888427E43}" destId="{A69108BF-CE02-43A5-A0A7-6A52D5C56C20}" srcOrd="1" destOrd="0" parTransId="{5F8E9E5A-E2C2-4830-B4C9-F6C6E18BE3C2}" sibTransId="{D3B9D85A-FA44-489A-87B1-8B6904E0B3D5}"/>
    <dgm:cxn modelId="{9EA70679-1F9D-49B4-A899-F92000798705}" type="presParOf" srcId="{49D4CF7A-269F-447A-A7C0-B4A3ACC10141}" destId="{35EE244B-D0CF-4E8F-B5AC-8410636818A1}" srcOrd="0" destOrd="0" presId="urn:microsoft.com/office/officeart/2008/layout/VerticalCurvedList"/>
    <dgm:cxn modelId="{161019F8-43B0-451D-AA8F-6F5CAD595FAB}" type="presParOf" srcId="{35EE244B-D0CF-4E8F-B5AC-8410636818A1}" destId="{ACC7F77E-3012-4867-9DC2-61E16BBA5208}" srcOrd="0" destOrd="0" presId="urn:microsoft.com/office/officeart/2008/layout/VerticalCurvedList"/>
    <dgm:cxn modelId="{E36ADE62-23ED-4614-AA46-1D525A413DB3}" type="presParOf" srcId="{ACC7F77E-3012-4867-9DC2-61E16BBA5208}" destId="{B602EC13-3F24-40BB-8366-EFB31E979071}" srcOrd="0" destOrd="0" presId="urn:microsoft.com/office/officeart/2008/layout/VerticalCurvedList"/>
    <dgm:cxn modelId="{D8CBB8CF-8F1C-476A-8CC1-BA1719488F02}" type="presParOf" srcId="{ACC7F77E-3012-4867-9DC2-61E16BBA5208}" destId="{F4CB0165-36CA-41C5-8B8E-6CB40A0B09A2}" srcOrd="1" destOrd="0" presId="urn:microsoft.com/office/officeart/2008/layout/VerticalCurvedList"/>
    <dgm:cxn modelId="{961584D8-AB60-4AC9-B802-BAB12292BFBF}" type="presParOf" srcId="{ACC7F77E-3012-4867-9DC2-61E16BBA5208}" destId="{2DCF03B7-4831-450F-A831-F90F67C4B209}" srcOrd="2" destOrd="0" presId="urn:microsoft.com/office/officeart/2008/layout/VerticalCurvedList"/>
    <dgm:cxn modelId="{2C075BA1-540B-4E6C-A10A-104F987FC190}" type="presParOf" srcId="{ACC7F77E-3012-4867-9DC2-61E16BBA5208}" destId="{9B4C0CC2-F2D3-4BCC-AA80-EF16EC386B64}" srcOrd="3" destOrd="0" presId="urn:microsoft.com/office/officeart/2008/layout/VerticalCurvedList"/>
    <dgm:cxn modelId="{950295FC-8D49-47E9-AC69-FC76CAF35DBE}" type="presParOf" srcId="{35EE244B-D0CF-4E8F-B5AC-8410636818A1}" destId="{FC77F7C5-45B6-4A49-B2D5-5E0537DD748B}" srcOrd="1" destOrd="0" presId="urn:microsoft.com/office/officeart/2008/layout/VerticalCurvedList"/>
    <dgm:cxn modelId="{9C9E8F29-8F91-491F-A983-D3FED054EDFC}" type="presParOf" srcId="{35EE244B-D0CF-4E8F-B5AC-8410636818A1}" destId="{27010C33-C6C0-4F75-B8AA-04373FD7B383}" srcOrd="2" destOrd="0" presId="urn:microsoft.com/office/officeart/2008/layout/VerticalCurvedList"/>
    <dgm:cxn modelId="{AA903DF4-0D4A-48C7-8689-605593ED4574}" type="presParOf" srcId="{27010C33-C6C0-4F75-B8AA-04373FD7B383}" destId="{1ACD146A-2590-467E-93E8-8E0510B14C9A}" srcOrd="0" destOrd="0" presId="urn:microsoft.com/office/officeart/2008/layout/VerticalCurvedList"/>
    <dgm:cxn modelId="{DD92E7FF-3BAF-4A48-AC3A-632B2CED79EB}" type="presParOf" srcId="{35EE244B-D0CF-4E8F-B5AC-8410636818A1}" destId="{D6DAC513-D1F0-4350-B713-50832E80A202}" srcOrd="3" destOrd="0" presId="urn:microsoft.com/office/officeart/2008/layout/VerticalCurvedList"/>
    <dgm:cxn modelId="{7AA11236-8AF2-4B61-A11D-9553DAF39E18}" type="presParOf" srcId="{35EE244B-D0CF-4E8F-B5AC-8410636818A1}" destId="{DBE98388-8D5E-4814-83D3-F2563774FB23}" srcOrd="4" destOrd="0" presId="urn:microsoft.com/office/officeart/2008/layout/VerticalCurvedList"/>
    <dgm:cxn modelId="{8FB29344-5BC1-4E93-9634-E888EA3DFA91}" type="presParOf" srcId="{DBE98388-8D5E-4814-83D3-F2563774FB23}" destId="{A55CC23B-8F57-4CAB-BAA1-B24F8FDBDBDF}" srcOrd="0" destOrd="0" presId="urn:microsoft.com/office/officeart/2008/layout/VerticalCurvedList"/>
    <dgm:cxn modelId="{47C7E1CB-245C-4EFF-9032-2EB7E8F3C208}" type="presParOf" srcId="{35EE244B-D0CF-4E8F-B5AC-8410636818A1}" destId="{67B9E7D4-3D0B-4BEF-9F99-61894E590849}" srcOrd="5" destOrd="0" presId="urn:microsoft.com/office/officeart/2008/layout/VerticalCurvedList"/>
    <dgm:cxn modelId="{6C4FC4C3-8BE0-4C15-BE52-0D0F14A8BDE9}" type="presParOf" srcId="{35EE244B-D0CF-4E8F-B5AC-8410636818A1}" destId="{63A7D259-9272-4A17-98C2-22D068F91F0E}" srcOrd="6" destOrd="0" presId="urn:microsoft.com/office/officeart/2008/layout/VerticalCurvedList"/>
    <dgm:cxn modelId="{7B51BC92-0F19-4BC4-AB14-0BCC06629AA8}" type="presParOf" srcId="{63A7D259-9272-4A17-98C2-22D068F91F0E}" destId="{A0986380-9568-4A91-AD6D-1E241F202089}" srcOrd="0" destOrd="0" presId="urn:microsoft.com/office/officeart/2008/layout/VerticalCurvedList"/>
    <dgm:cxn modelId="{A16E9B0F-4A91-42C3-9FE9-4DDF0D3EBCE2}" type="presParOf" srcId="{35EE244B-D0CF-4E8F-B5AC-8410636818A1}" destId="{63A15F25-DC66-48C6-852E-82FF2F65F4A1}" srcOrd="7" destOrd="0" presId="urn:microsoft.com/office/officeart/2008/layout/VerticalCurvedList"/>
    <dgm:cxn modelId="{65AB5266-238C-4CDB-9601-A925CB7959F5}" type="presParOf" srcId="{35EE244B-D0CF-4E8F-B5AC-8410636818A1}" destId="{6D7465D7-25F9-4E70-9C7E-83E1AF544AC9}" srcOrd="8" destOrd="0" presId="urn:microsoft.com/office/officeart/2008/layout/VerticalCurvedList"/>
    <dgm:cxn modelId="{B6F888D5-8355-4717-8A56-A543EE2F8455}" type="presParOf" srcId="{6D7465D7-25F9-4E70-9C7E-83E1AF544AC9}" destId="{76BCE519-EB31-4F58-A2B1-3D777DFB82DE}" srcOrd="0" destOrd="0" presId="urn:microsoft.com/office/officeart/2008/layout/VerticalCurvedList"/>
    <dgm:cxn modelId="{F43A99A5-91D4-4BF5-B511-BAF0DDC7C70C}" type="presParOf" srcId="{35EE244B-D0CF-4E8F-B5AC-8410636818A1}" destId="{7D9EEE44-9A3A-40CD-B82A-5971BA72C471}" srcOrd="9" destOrd="0" presId="urn:microsoft.com/office/officeart/2008/layout/VerticalCurvedList"/>
    <dgm:cxn modelId="{34E73F03-B57F-4222-951A-D20E04C734BA}" type="presParOf" srcId="{35EE244B-D0CF-4E8F-B5AC-8410636818A1}" destId="{752AD31B-8252-4D7C-B4FD-DBB72ED6E286}" srcOrd="10" destOrd="0" presId="urn:microsoft.com/office/officeart/2008/layout/VerticalCurvedList"/>
    <dgm:cxn modelId="{A3964EE8-957C-4950-A7DD-09E0EDDA8438}" type="presParOf" srcId="{752AD31B-8252-4D7C-B4FD-DBB72ED6E286}" destId="{03EE28FC-80AF-46DD-8FBC-3F96E0DB6561}"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0A6811-AA12-400C-A52B-5B398F7CB332}" type="datetimeFigureOut">
              <a:rPr lang="ar-EG" smtClean="0"/>
              <a:pPr/>
              <a:t>28/05/1436</a:t>
            </a:fld>
            <a:endParaRPr lang="ar-EG"/>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2A7198-9F38-4D93-80AA-8BC03D8650A5}" type="slidenum">
              <a:rPr lang="ar-EG" smtClean="0"/>
              <a:pPr/>
              <a:t>‹#›</a:t>
            </a:fld>
            <a:endParaRPr lang="ar-EG"/>
          </a:p>
        </p:txBody>
      </p:sp>
    </p:spTree>
    <p:extLst>
      <p:ext uri="{BB962C8B-B14F-4D97-AF65-F5344CB8AC3E}">
        <p14:creationId xmlns:p14="http://schemas.microsoft.com/office/powerpoint/2010/main" xmlns="" val="21015384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pPr/>
              <a:t>7</a:t>
            </a:fld>
            <a:endParaRPr lang="ar-EG"/>
          </a:p>
        </p:txBody>
      </p:sp>
    </p:spTree>
    <p:extLst>
      <p:ext uri="{BB962C8B-B14F-4D97-AF65-F5344CB8AC3E}">
        <p14:creationId xmlns:p14="http://schemas.microsoft.com/office/powerpoint/2010/main" xmlns="" val="130948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pPr/>
              <a:t>8</a:t>
            </a:fld>
            <a:endParaRPr lang="ar-EG"/>
          </a:p>
        </p:txBody>
      </p:sp>
    </p:spTree>
    <p:extLst>
      <p:ext uri="{BB962C8B-B14F-4D97-AF65-F5344CB8AC3E}">
        <p14:creationId xmlns:p14="http://schemas.microsoft.com/office/powerpoint/2010/main" xmlns="" val="130948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pPr/>
              <a:t>26</a:t>
            </a:fld>
            <a:endParaRPr lang="ar-EG"/>
          </a:p>
        </p:txBody>
      </p:sp>
    </p:spTree>
    <p:extLst>
      <p:ext uri="{BB962C8B-B14F-4D97-AF65-F5344CB8AC3E}">
        <p14:creationId xmlns:p14="http://schemas.microsoft.com/office/powerpoint/2010/main" xmlns="" val="13094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375249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98962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5261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14486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34653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57587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32178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361698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103836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1862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0103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326222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010546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407783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4105210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37147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076932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1375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3332377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852991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6320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101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3115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1458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6903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001731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30827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07146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39246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295794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29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033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1409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E:\新模板\蓝色的S\未标题-2.png"/>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2"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E:\新模板\蓝色的S\未标题-2.png"/>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ar-EG" smtClean="0"/>
              <a:t>单击此处编辑母版标题样式</a:t>
            </a:r>
          </a:p>
        </p:txBody>
      </p:sp>
      <p:sp>
        <p:nvSpPr>
          <p:cNvPr id="2052"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ar-EG" smtClean="0"/>
              <a:t>单击此处编辑母版文本样式</a:t>
            </a:r>
          </a:p>
          <a:p>
            <a:pPr lvl="1"/>
            <a:r>
              <a:rPr lang="zh-CN" altLang="ar-EG" smtClean="0"/>
              <a:t>第二级</a:t>
            </a:r>
          </a:p>
          <a:p>
            <a:pPr lvl="2"/>
            <a:r>
              <a:rPr lang="zh-CN" altLang="ar-EG" smtClean="0"/>
              <a:t>第三级</a:t>
            </a:r>
          </a:p>
          <a:p>
            <a:pPr lvl="3"/>
            <a:r>
              <a:rPr lang="zh-CN" altLang="ar-EG" smtClean="0"/>
              <a:t>第四级</a:t>
            </a:r>
          </a:p>
          <a:p>
            <a:pPr lvl="4"/>
            <a:r>
              <a:rPr lang="zh-CN" altLang="ar-EG" smtClean="0"/>
              <a:t>第五级</a:t>
            </a:r>
          </a:p>
        </p:txBody>
      </p:sp>
    </p:spTree>
    <p:extLst>
      <p:ext uri="{BB962C8B-B14F-4D97-AF65-F5344CB8AC3E}">
        <p14:creationId xmlns:p14="http://schemas.microsoft.com/office/powerpoint/2010/main" xmlns="" val="110717022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0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0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0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2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audio" Target="../media/audio1.wav"/><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audio" Target="../media/audio11.wav"/></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2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2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2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3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3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3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1.wav"/></Relationships>
</file>

<file path=ppt/slides/_rels/slide4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audio" Target="../media/audio11.wav"/></Relationships>
</file>

<file path=ppt/slides/_rels/slide5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7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7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8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8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8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9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9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9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l="50000" b="50000"/>
          <a:stretch>
            <a:fillRect/>
          </a:stretch>
        </p:blipFill>
        <p:spPr bwMode="auto">
          <a:xfrm>
            <a:off x="4572000" y="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t="50000" r="50000"/>
          <a:stretch>
            <a:fillRect/>
          </a:stretch>
        </p:blipFill>
        <p:spPr bwMode="auto">
          <a:xfrm>
            <a:off x="0" y="285750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l="50000" t="50000"/>
          <a:stretch>
            <a:fillRect/>
          </a:stretch>
        </p:blipFill>
        <p:spPr bwMode="auto">
          <a:xfrm>
            <a:off x="4572000" y="285750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r="50000" b="50000"/>
          <a:stretch>
            <a:fillRect/>
          </a:stretch>
        </p:blipFill>
        <p:spPr bwMode="auto">
          <a:xfrm>
            <a:off x="0" y="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5" descr="E:\新模板\蓝色的S\未标题-4.png"/>
          <p:cNvPicPr>
            <a:picLocks noChangeAspect="1" noChangeArrowheads="1"/>
          </p:cNvPicPr>
          <p:nvPr/>
        </p:nvPicPr>
        <p:blipFill>
          <a:blip r:embed="rId4">
            <a:extLst>
              <a:ext uri="{28A0092B-C50C-407E-A947-70E740481C1C}">
                <a14:useLocalDpi xmlns:a14="http://schemas.microsoft.com/office/drawing/2010/main" xmlns="" val="0"/>
              </a:ext>
            </a:extLst>
          </a:blip>
          <a:srcRect r="50000"/>
          <a:stretch>
            <a:fillRect/>
          </a:stretch>
        </p:blipFill>
        <p:spPr bwMode="auto">
          <a:xfrm>
            <a:off x="0" y="0"/>
            <a:ext cx="4572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5" descr="E:\新模板\蓝色的S\未标题-4.png"/>
          <p:cNvPicPr>
            <a:picLocks noChangeAspect="1" noChangeArrowheads="1"/>
          </p:cNvPicPr>
          <p:nvPr/>
        </p:nvPicPr>
        <p:blipFill>
          <a:blip r:embed="rId4">
            <a:extLst>
              <a:ext uri="{28A0092B-C50C-407E-A947-70E740481C1C}">
                <a14:useLocalDpi xmlns:a14="http://schemas.microsoft.com/office/drawing/2010/main" xmlns="" val="0"/>
              </a:ext>
            </a:extLst>
          </a:blip>
          <a:srcRect l="50000"/>
          <a:stretch>
            <a:fillRect/>
          </a:stretch>
        </p:blipFill>
        <p:spPr bwMode="auto">
          <a:xfrm>
            <a:off x="4572000" y="0"/>
            <a:ext cx="4572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2" descr="E:\新模板\蓝色的S\未标题-5.png"/>
          <p:cNvPicPr>
            <a:picLocks noChangeAspect="1" noChangeArrowheads="1"/>
          </p:cNvPicPr>
          <p:nvPr/>
        </p:nvPicPr>
        <p:blipFill>
          <a:blip r:embed="rId5">
            <a:extLst>
              <a:ext uri="{28A0092B-C50C-407E-A947-70E740481C1C}">
                <a14:useLocalDpi xmlns:a14="http://schemas.microsoft.com/office/drawing/2010/main" xmlns="" val="0"/>
              </a:ext>
            </a:extLst>
          </a:blip>
          <a:srcRect t="50000"/>
          <a:stretch>
            <a:fillRect/>
          </a:stretch>
        </p:blipFill>
        <p:spPr bwMode="auto">
          <a:xfrm>
            <a:off x="0" y="2857500"/>
            <a:ext cx="9144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2" descr="E:\新模板\蓝色的S\未标题-5.png"/>
          <p:cNvPicPr>
            <a:picLocks noChangeAspect="1" noChangeArrowheads="1"/>
          </p:cNvPicPr>
          <p:nvPr/>
        </p:nvPicPr>
        <p:blipFill>
          <a:blip r:embed="rId5">
            <a:extLst>
              <a:ext uri="{28A0092B-C50C-407E-A947-70E740481C1C}">
                <a14:useLocalDpi xmlns:a14="http://schemas.microsoft.com/office/drawing/2010/main" xmlns="" val="0"/>
              </a:ext>
            </a:extLst>
          </a:blip>
          <a:srcRect b="50000"/>
          <a:stretch>
            <a:fillRect/>
          </a:stretch>
        </p:blipFill>
        <p:spPr bwMode="auto">
          <a:xfrm>
            <a:off x="0" y="0"/>
            <a:ext cx="9144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0" name="Picture 3" descr="E:\新模板\蓝色的S\未标题-6.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Box 11"/>
          <p:cNvSpPr txBox="1">
            <a:spLocks noChangeArrowheads="1"/>
          </p:cNvSpPr>
          <p:nvPr/>
        </p:nvSpPr>
        <p:spPr bwMode="auto">
          <a:xfrm>
            <a:off x="1404938" y="1489348"/>
            <a:ext cx="600356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eaLnBrk="1" hangingPunct="1"/>
            <a:r>
              <a:rPr lang="ar-EG" altLang="zh-CN" sz="6000" dirty="0" smtClean="0">
                <a:solidFill>
                  <a:schemeClr val="bg1"/>
                </a:solidFill>
                <a:latin typeface="Microsoft YaHei" pitchFamily="34" charset="-122"/>
                <a:ea typeface="Microsoft YaHei" pitchFamily="34" charset="-122"/>
              </a:rPr>
              <a:t>فن إدارة العلاقات العامة</a:t>
            </a:r>
            <a:endParaRPr lang="zh-CN" altLang="en-US" sz="6000"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7"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22" presetClass="entr" presetSubtype="2" fill="hold" nodeType="withEffect">
                                  <p:stCondLst>
                                    <p:cond delay="300"/>
                                  </p:stCondLst>
                                  <p:childTnLst>
                                    <p:set>
                                      <p:cBhvr>
                                        <p:cTn id="9" dur="1" fill="hold">
                                          <p:stCondLst>
                                            <p:cond delay="0"/>
                                          </p:stCondLst>
                                        </p:cTn>
                                        <p:tgtEl>
                                          <p:spTgt spid="5123"/>
                                        </p:tgtEl>
                                        <p:attrNameLst>
                                          <p:attrName>style.visibility</p:attrName>
                                        </p:attrNameLst>
                                      </p:cBhvr>
                                      <p:to>
                                        <p:strVal val="visible"/>
                                      </p:to>
                                    </p:set>
                                    <p:animEffect transition="in" filter="wipe(right)">
                                      <p:cBhvr>
                                        <p:cTn id="10" dur="500"/>
                                        <p:tgtEl>
                                          <p:spTgt spid="5123"/>
                                        </p:tgtEl>
                                      </p:cBhvr>
                                    </p:animEffect>
                                  </p:childTnLst>
                                </p:cTn>
                              </p:par>
                              <p:par>
                                <p:cTn id="11" presetID="22" presetClass="entr" presetSubtype="4" fill="hold" nodeType="withEffect">
                                  <p:stCondLst>
                                    <p:cond delay="600"/>
                                  </p:stCondLst>
                                  <p:childTnLst>
                                    <p:set>
                                      <p:cBhvr>
                                        <p:cTn id="12" dur="1" fill="hold">
                                          <p:stCondLst>
                                            <p:cond delay="0"/>
                                          </p:stCondLst>
                                        </p:cTn>
                                        <p:tgtEl>
                                          <p:spTgt spid="5125"/>
                                        </p:tgtEl>
                                        <p:attrNameLst>
                                          <p:attrName>style.visibility</p:attrName>
                                        </p:attrNameLst>
                                      </p:cBhvr>
                                      <p:to>
                                        <p:strVal val="visible"/>
                                      </p:to>
                                    </p:set>
                                    <p:animEffect transition="in" filter="wipe(down)">
                                      <p:cBhvr>
                                        <p:cTn id="13" dur="500"/>
                                        <p:tgtEl>
                                          <p:spTgt spid="5125"/>
                                        </p:tgtEl>
                                      </p:cBhvr>
                                    </p:animEffect>
                                  </p:childTnLst>
                                </p:cTn>
                              </p:par>
                              <p:par>
                                <p:cTn id="14" presetID="22" presetClass="entr" presetSubtype="8" fill="hold" nodeType="withEffect">
                                  <p:stCondLst>
                                    <p:cond delay="90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Horizontal)">
                                      <p:cBhvr>
                                        <p:cTn id="20" dur="500"/>
                                        <p:tgtEl>
                                          <p:spTgt spid="5126"/>
                                        </p:tgtEl>
                                      </p:cBhvr>
                                    </p:animEffect>
                                  </p:childTnLst>
                                </p:cTn>
                              </p:par>
                              <p:par>
                                <p:cTn id="21" presetID="16" presetClass="entr" presetSubtype="42"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barn(outHorizontal)">
                                      <p:cBhvr>
                                        <p:cTn id="23" dur="500"/>
                                        <p:tgtEl>
                                          <p:spTgt spid="5127"/>
                                        </p:tgtEl>
                                      </p:cBhvr>
                                    </p:animEffect>
                                  </p:childTnLst>
                                </p:cTn>
                              </p:par>
                            </p:childTnLst>
                          </p:cTn>
                        </p:par>
                        <p:par>
                          <p:cTn id="24" fill="hold" nodeType="afterGroup">
                            <p:stCondLst>
                              <p:cond delay="1900"/>
                            </p:stCondLst>
                            <p:childTnLst>
                              <p:par>
                                <p:cTn id="25" presetID="18" presetClass="entr" presetSubtype="9" fill="hold"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strips(upLeft)">
                                      <p:cBhvr>
                                        <p:cTn id="27" dur="500"/>
                                        <p:tgtEl>
                                          <p:spTgt spid="5129"/>
                                        </p:tgtEl>
                                      </p:cBhvr>
                                    </p:animEffect>
                                  </p:childTnLst>
                                </p:cTn>
                              </p:par>
                              <p:par>
                                <p:cTn id="28" presetID="18" presetClass="entr" presetSubtype="12" fill="hold" nodeType="with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strips(downLeft)">
                                      <p:cBhvr>
                                        <p:cTn id="30" dur="500"/>
                                        <p:tgtEl>
                                          <p:spTgt spid="5128"/>
                                        </p:tgtEl>
                                      </p:cBhvr>
                                    </p:animEffect>
                                  </p:childTnLst>
                                </p:cTn>
                              </p:par>
                            </p:childTnLst>
                          </p:cTn>
                        </p:par>
                        <p:par>
                          <p:cTn id="31" fill="hold" nodeType="afterGroup">
                            <p:stCondLst>
                              <p:cond delay="2400"/>
                            </p:stCondLst>
                            <p:childTnLst>
                              <p:par>
                                <p:cTn id="32" presetID="22" presetClass="entr" presetSubtype="2"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wipe(right)">
                                      <p:cBhvr>
                                        <p:cTn id="34" dur="700"/>
                                        <p:tgtEl>
                                          <p:spTgt spid="5130"/>
                                        </p:tgtEl>
                                      </p:cBhvr>
                                    </p:animEffect>
                                  </p:childTnLst>
                                </p:cTn>
                              </p:par>
                              <p:par>
                                <p:cTn id="35" presetID="2" presetClass="entr" presetSubtype="8" fill="hold" grpId="0" nodeType="withEffect">
                                  <p:stCondLst>
                                    <p:cond delay="20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300" fill="hold"/>
                                        <p:tgtEl>
                                          <p:spTgt spid="5131"/>
                                        </p:tgtEl>
                                        <p:attrNameLst>
                                          <p:attrName>ppt_x</p:attrName>
                                        </p:attrNameLst>
                                      </p:cBhvr>
                                      <p:tavLst>
                                        <p:tav tm="0">
                                          <p:val>
                                            <p:strVal val="0-#ppt_w/2"/>
                                          </p:val>
                                        </p:tav>
                                        <p:tav tm="100000">
                                          <p:val>
                                            <p:strVal val="#ppt_x"/>
                                          </p:val>
                                        </p:tav>
                                      </p:tavLst>
                                    </p:anim>
                                    <p:anim calcmode="lin" valueType="num">
                                      <p:cBhvr additive="base">
                                        <p:cTn id="38" dur="300" fill="hold"/>
                                        <p:tgtEl>
                                          <p:spTgt spid="5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إن نشاط العلاقات العامة نشاط مدروس </a:t>
              </a:r>
              <a:r>
                <a:rPr lang="en-US" altLang="zh-CN" sz="2200" b="1" dirty="0" smtClean="0">
                  <a:solidFill>
                    <a:schemeClr val="bg1"/>
                  </a:solidFill>
                  <a:latin typeface="Microsoft YaHei" pitchFamily="34" charset="-122"/>
                  <a:ea typeface="Microsoft YaHei" pitchFamily="34" charset="-122"/>
                </a:rPr>
                <a:t>( Deliberate  </a:t>
              </a:r>
              <a:r>
                <a:rPr lang="en-US" altLang="zh-CN" sz="2200" b="1" dirty="0">
                  <a:solidFill>
                    <a:schemeClr val="bg1"/>
                  </a:solidFill>
                  <a:latin typeface="Microsoft YaHei" pitchFamily="34" charset="-122"/>
                  <a:ea typeface="Microsoft YaHei" pitchFamily="34" charset="-122"/>
                </a:rPr>
                <a:t>) </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1860550" y="198"/>
              <a:ext cx="2841625"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200" b="1" dirty="0">
                  <a:solidFill>
                    <a:schemeClr val="bg1"/>
                  </a:solidFill>
                </a:rPr>
                <a:t>نشاط مخطط </a:t>
              </a:r>
              <a:r>
                <a:rPr lang="ar-EG" altLang="zh-CN" sz="2200" b="1" dirty="0" smtClean="0">
                  <a:solidFill>
                    <a:schemeClr val="bg1"/>
                  </a:solidFill>
                </a:rPr>
                <a:t>(</a:t>
              </a:r>
              <a:r>
                <a:rPr lang="en-US" altLang="zh-CN" sz="2200" b="1" dirty="0" smtClean="0">
                  <a:solidFill>
                    <a:schemeClr val="bg1"/>
                  </a:solidFill>
                </a:rPr>
                <a:t>( Planned </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لنشاط العلاقات العامة إنجازاً </a:t>
              </a:r>
              <a:r>
                <a:rPr lang="en-US" altLang="zh-CN" sz="2200" b="1" dirty="0" smtClean="0">
                  <a:solidFill>
                    <a:schemeClr val="bg1"/>
                  </a:solidFill>
                </a:rPr>
                <a:t>Performance </a:t>
              </a:r>
              <a:r>
                <a:rPr lang="en-US" altLang="zh-CN" sz="2200" b="1" dirty="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يتسم بتحقيق رغبات الجماهير (</a:t>
              </a:r>
              <a:r>
                <a:rPr lang="en-US" altLang="zh-CN" sz="2200" b="1" dirty="0">
                  <a:solidFill>
                    <a:schemeClr val="bg1"/>
                  </a:solidFill>
                </a:rPr>
                <a:t>Public </a:t>
              </a:r>
              <a:r>
                <a:rPr lang="en-US" altLang="zh-CN" sz="2200" b="1" dirty="0" err="1" smtClean="0">
                  <a:solidFill>
                    <a:schemeClr val="bg1"/>
                  </a:solidFill>
                </a:rPr>
                <a:t>Interes</a:t>
              </a:r>
              <a:r>
                <a:rPr lang="en-US" altLang="zh-CN" sz="2200" b="1" dirty="0" smtClean="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خصائص العلاقات العامة</a:t>
            </a:r>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الإعداد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1516"/>
            <a:ext cx="6562725" cy="1656184"/>
            <a:chOff x="0" y="-889"/>
            <a:chExt cx="6562725" cy="546989"/>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889"/>
              <a:ext cx="6438992" cy="507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خصص مكاناً مناسباً لإدارة الأزمات وعين العاملين الأساسين، ثم قم بتوزيع المهام </a:t>
              </a:r>
              <a:r>
                <a:rPr lang="ar-EG" sz="2000" b="1" dirty="0" smtClean="0">
                  <a:solidFill>
                    <a:schemeClr val="bg1"/>
                  </a:solidFill>
                </a:rPr>
                <a:t>والمسئوليات </a:t>
              </a:r>
              <a:r>
                <a:rPr lang="ar-EG" sz="2000" b="1" dirty="0">
                  <a:solidFill>
                    <a:schemeClr val="bg1"/>
                  </a:solidFill>
                </a:rPr>
                <a:t>عليهم. و تعتبر الاتصالات الجيدة من الأمور الحيوية للغاية في حالة حدوث أية أزمة، لذا أبحث عن وسائل الاتصال المتاحة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في </a:t>
              </a:r>
              <a:r>
                <a:rPr lang="ar-EG" sz="2000" b="1" dirty="0">
                  <a:solidFill>
                    <a:schemeClr val="bg1"/>
                  </a:solidFill>
                </a:rPr>
                <a:t>المؤسسة</a:t>
              </a:r>
            </a:p>
          </p:txBody>
        </p:sp>
      </p:gr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995377"/>
            <a:ext cx="2736304" cy="17605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652405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التدريب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6534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396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تدرب على كل هذا مع جميع أفراد الفريق الذي تعمل معه حتى تعرفوا على ما يجب عليهم القيام به و متى و </a:t>
              </a:r>
              <a:r>
                <a:rPr lang="ar-EG" sz="2000" b="1" dirty="0" smtClean="0">
                  <a:solidFill>
                    <a:schemeClr val="bg1"/>
                  </a:solidFill>
                </a:rPr>
                <a:t>كيف فالاستجابة </a:t>
              </a:r>
              <a:r>
                <a:rPr lang="ar-EG" sz="2000" b="1" dirty="0">
                  <a:solidFill>
                    <a:schemeClr val="bg1"/>
                  </a:solidFill>
                </a:rPr>
                <a:t>السريعة من الأمور المهمة للغاية في المراحل المبكرة من أية </a:t>
              </a:r>
              <a:r>
                <a:rPr lang="ar-EG" sz="2000" b="1" dirty="0" smtClean="0">
                  <a:solidFill>
                    <a:schemeClr val="bg1"/>
                  </a:solidFill>
                </a:rPr>
                <a:t>أزمة</a:t>
              </a:r>
              <a:endParaRPr lang="ar-EG" sz="2000" b="1" dirty="0">
                <a:solidFill>
                  <a:schemeClr val="bg1"/>
                </a:solidFill>
              </a:endParaRPr>
            </a:p>
          </p:txBody>
        </p:sp>
      </p:grpSp>
      <p:pic>
        <p:nvPicPr>
          <p:cNvPr id="1229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46049" y="409228"/>
            <a:ext cx="3037919" cy="2383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752029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تعديل الخطط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6534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396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لن تدوم أية خطة للأبد. فالمواقف والأشخاص جميعاً يطرأ عليها </a:t>
              </a:r>
              <a:r>
                <a:rPr lang="ar-EG" sz="2000" b="1" dirty="0" smtClean="0">
                  <a:solidFill>
                    <a:schemeClr val="bg1"/>
                  </a:solidFill>
                </a:rPr>
                <a:t>التغيير </a:t>
              </a:r>
              <a:br>
                <a:rPr lang="ar-EG" sz="2000" b="1" dirty="0" smtClean="0">
                  <a:solidFill>
                    <a:schemeClr val="bg1"/>
                  </a:solidFill>
                </a:rPr>
              </a:br>
              <a:r>
                <a:rPr lang="ar-EG" sz="2000" b="1" dirty="0" smtClean="0">
                  <a:solidFill>
                    <a:schemeClr val="bg1"/>
                  </a:solidFill>
                </a:rPr>
                <a:t>ولهذا </a:t>
              </a:r>
              <a:r>
                <a:rPr lang="ar-EG" sz="2000" b="1" dirty="0">
                  <a:solidFill>
                    <a:schemeClr val="bg1"/>
                  </a:solidFill>
                </a:rPr>
                <a:t>تذكر أن تحدث أو تعدل الخطة على فترات منتظمة للتكيف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مع </a:t>
              </a:r>
              <a:r>
                <a:rPr lang="ar-EG" sz="2000" b="1" dirty="0">
                  <a:solidFill>
                    <a:schemeClr val="bg1"/>
                  </a:solidFill>
                </a:rPr>
                <a:t>هذه التغيرات</a:t>
              </a:r>
            </a:p>
          </p:txBody>
        </p:sp>
      </p:gr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2400" y="1004773"/>
            <a:ext cx="3365624" cy="18099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642181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بعد انتهاء الأزمة </a:t>
            </a:r>
          </a:p>
        </p:txBody>
      </p:sp>
    </p:spTree>
    <p:extLst>
      <p:ext uri="{BB962C8B-B14F-4D97-AF65-F5344CB8AC3E}">
        <p14:creationId xmlns:p14="http://schemas.microsoft.com/office/powerpoint/2010/main" xmlns="" val="329197143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3568" y="913284"/>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يمكن أن تكون عواقب الأزمة في بعض الأحيان فوضوية و </a:t>
            </a:r>
            <a:r>
              <a:rPr lang="ar-EG" sz="2400" b="1" dirty="0" smtClean="0">
                <a:solidFill>
                  <a:schemeClr val="bg1"/>
                </a:solidFill>
              </a:rPr>
              <a:t>ممتدة</a:t>
            </a:r>
          </a:p>
          <a:p>
            <a:pPr algn="ctr" rtl="1"/>
            <a:r>
              <a:rPr lang="ar-EG" sz="2400" b="1" dirty="0" smtClean="0">
                <a:solidFill>
                  <a:schemeClr val="bg1"/>
                </a:solidFill>
              </a:rPr>
              <a:t>و </a:t>
            </a:r>
            <a:r>
              <a:rPr lang="ar-EG" sz="2400" b="1" dirty="0">
                <a:solidFill>
                  <a:schemeClr val="bg1"/>
                </a:solidFill>
              </a:rPr>
              <a:t>لذلك، فلابد التخلص من عواقب الأزمات بأي شكل من الأشكال</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683568" y="2137420"/>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ومن المحتمل أيضاً أن يتبع أية أزمة تحقيق معقد و طويل، </a:t>
            </a:r>
            <a:r>
              <a:rPr lang="ar-EG" sz="2400" b="1" dirty="0" smtClean="0">
                <a:solidFill>
                  <a:schemeClr val="bg1"/>
                </a:solidFill>
              </a:rPr>
              <a:t>بالإضافة </a:t>
            </a:r>
            <a:r>
              <a:rPr lang="ar-EG" sz="2400" b="1" dirty="0">
                <a:solidFill>
                  <a:schemeClr val="bg1"/>
                </a:solidFill>
              </a:rPr>
              <a:t>إلى جمع </a:t>
            </a:r>
            <a:r>
              <a:rPr lang="ar-EG" sz="2400" b="1" dirty="0" smtClean="0">
                <a:solidFill>
                  <a:schemeClr val="bg1"/>
                </a:solidFill>
              </a:rPr>
              <a:t>بعض </a:t>
            </a:r>
            <a:r>
              <a:rPr lang="ar-EG" sz="2400" b="1" dirty="0">
                <a:solidFill>
                  <a:schemeClr val="bg1"/>
                </a:solidFill>
              </a:rPr>
              <a:t>الأدلة عن هذه </a:t>
            </a:r>
            <a:r>
              <a:rPr lang="ar-EG" sz="2400" b="1" dirty="0" smtClean="0">
                <a:solidFill>
                  <a:schemeClr val="bg1"/>
                </a:solidFill>
              </a:rPr>
              <a:t>الأزمة،وجميعها </a:t>
            </a:r>
            <a:r>
              <a:rPr lang="ar-EG" sz="2400" b="1" dirty="0">
                <a:solidFill>
                  <a:schemeClr val="bg1"/>
                </a:solidFill>
              </a:rPr>
              <a:t>مهام سوف تستلزم عمل جانب المؤسسة </a:t>
            </a:r>
            <a:r>
              <a:rPr lang="ar-EG" sz="2400" b="1" dirty="0" smtClean="0">
                <a:solidFill>
                  <a:schemeClr val="bg1"/>
                </a:solidFill>
              </a:rPr>
              <a:t>ومن </a:t>
            </a:r>
            <a:r>
              <a:rPr lang="ar-EG" sz="2400" b="1" dirty="0">
                <a:solidFill>
                  <a:schemeClr val="bg1"/>
                </a:solidFill>
              </a:rPr>
              <a:t>جانب أعضاء الفريق</a:t>
            </a:r>
          </a:p>
        </p:txBody>
      </p:sp>
      <p:sp>
        <p:nvSpPr>
          <p:cNvPr id="7" name="Rounded Rectangle 6"/>
          <p:cNvSpPr/>
          <p:nvPr/>
        </p:nvSpPr>
        <p:spPr bwMode="auto">
          <a:xfrm>
            <a:off x="683568" y="3721596"/>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إن </a:t>
            </a:r>
            <a:r>
              <a:rPr lang="ar-EG" sz="2400" b="1" dirty="0">
                <a:solidFill>
                  <a:schemeClr val="bg1"/>
                </a:solidFill>
              </a:rPr>
              <a:t>التعامل الحذر والكفء مع جميع قضايا العلاقات العامة يمكن أن يقلل بشكل كبير من أية عواقب أو انطباعات خاطئة تكون قد نشأت من الأزمة</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120662914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التعامل مع وسائل الإعلام</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64499203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التعامل مع وسائل الإعلام</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941524"/>
            <a:chOff x="0" y="0"/>
            <a:chExt cx="6562725" cy="553885"/>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507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تختلف وسائل الإعلام ــ المرئية منها و المسموعة ـــ عن الصحافة، حيث لها مميزات و عيوب خاصة. و هناك شئ واحد مشترك بين الإذاعة و التلفيزيون </a:t>
              </a:r>
              <a:r>
                <a:rPr lang="ar-EG" sz="2000" b="1" dirty="0" smtClean="0">
                  <a:solidFill>
                    <a:schemeClr val="bg1"/>
                  </a:solidFill>
                </a:rPr>
                <a:t>وهو </a:t>
              </a:r>
              <a:r>
                <a:rPr lang="ar-EG" sz="2000" b="1" dirty="0">
                  <a:solidFill>
                    <a:schemeClr val="bg1"/>
                  </a:solidFill>
                </a:rPr>
                <a:t>أن ما تقدمانه هو شيء وقتي إلا أنه إذا تم تسجيله، بينما يمكن قراءة الصحف مرات عديدة</a:t>
              </a:r>
            </a:p>
          </p:txBody>
        </p:sp>
      </p:grpSp>
      <p:pic>
        <p:nvPicPr>
          <p:cNvPr id="1433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42045" y="697259"/>
            <a:ext cx="3312368" cy="2193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946506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التأثير</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433564"/>
            <a:ext cx="6562725" cy="1079416"/>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227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يمكن أن تلعب العلاقات العامة دوراً كبيراً في البث الإذاعي والتليفزيوني من مجرد إرسال البيانات الإخبارية إلى محطات الإذاعة والتليفزيون</a:t>
              </a:r>
            </a:p>
          </p:txBody>
        </p:sp>
      </p:grpSp>
      <p:pic>
        <p:nvPicPr>
          <p:cNvPr id="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42045" y="697259"/>
            <a:ext cx="3312368" cy="2193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444874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الجمهور</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1517"/>
            <a:ext cx="6562725" cy="2016223"/>
            <a:chOff x="0" y="0"/>
            <a:chExt cx="6562725" cy="554239"/>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50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هناك جماهير كثيرة للتلفيزيون و الإذاعة، وازداد عدد هذه الجماهير بسبب وسائل الاتصال المتقدمة عبر الأقمار الصناعية فشبكة "س إن إن" الإخبارية ــ على سبيل المثال ــ يراها مئات الملايين من البشر اليوم في جميع أنحاء العالم بسبب استخدام أساليب و معدات البث عبر الأقمار الصناعية</a:t>
              </a:r>
            </a:p>
          </p:txBody>
        </p:sp>
      </p:gr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5616" y="917246"/>
            <a:ext cx="2848396" cy="18545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06165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التليفزيون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713485"/>
            <a:ext cx="6562725" cy="227464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65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ازداد استخدام التليفزيون كوسيلة إعلامية بشكل هائل في الآونة </a:t>
              </a:r>
              <a:r>
                <a:rPr lang="ar-EG" sz="2000" b="1" dirty="0" smtClean="0">
                  <a:solidFill>
                    <a:schemeClr val="bg1"/>
                  </a:solidFill>
                </a:rPr>
                <a:t>الأخيرة</a:t>
              </a:r>
              <a:br>
                <a:rPr lang="ar-EG" sz="2000" b="1" dirty="0" smtClean="0">
                  <a:solidFill>
                    <a:schemeClr val="bg1"/>
                  </a:solidFill>
                </a:rPr>
              </a:br>
              <a:r>
                <a:rPr lang="ar-EG" sz="2000" b="1" dirty="0" smtClean="0">
                  <a:solidFill>
                    <a:schemeClr val="bg1"/>
                  </a:solidFill>
                </a:rPr>
                <a:t>وبسبب </a:t>
              </a:r>
              <a:r>
                <a:rPr lang="ar-EG" sz="2000" b="1" dirty="0">
                  <a:solidFill>
                    <a:schemeClr val="bg1"/>
                  </a:solidFill>
                </a:rPr>
                <a:t>تزايد استخدام الاتصال بالأقمار الصناعية و التكنولوجيا المتقدمة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وطرح </a:t>
              </a:r>
              <a:r>
                <a:rPr lang="ar-EG" sz="2000" b="1" dirty="0">
                  <a:solidFill>
                    <a:schemeClr val="bg1"/>
                  </a:solidFill>
                </a:rPr>
                <a:t>قنوات محلية و دولية جديدة في أشكال مختلفة، فأصبحت تغطية التليفزيون مباشراً على مستوى العالم على مدار اليوم أمراً </a:t>
              </a:r>
              <a:r>
                <a:rPr lang="ar-EG" sz="2000" b="1" dirty="0" smtClean="0">
                  <a:solidFill>
                    <a:schemeClr val="bg1"/>
                  </a:solidFill>
                </a:rPr>
                <a:t>ممكنا و </a:t>
              </a:r>
              <a:r>
                <a:rPr lang="ar-EG" sz="2000" b="1" dirty="0">
                  <a:solidFill>
                    <a:schemeClr val="bg1"/>
                  </a:solidFill>
                </a:rPr>
                <a:t>لقد حدثت طفرة هائلة في إذاعة نشرات الأخبار و أهم الأنباء</a:t>
              </a:r>
            </a:p>
          </p:txBody>
        </p:sp>
      </p:grpSp>
      <p:pic>
        <p:nvPicPr>
          <p:cNvPr id="174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75656" y="580435"/>
            <a:ext cx="2126431" cy="2074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662452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705372"/>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تستخدم في إعداد وتنفيذ نشاطها اتصالاً ذا </a:t>
              </a:r>
              <a:r>
                <a:rPr lang="ar-EG" altLang="zh-CN" sz="2200" b="1" dirty="0" smtClean="0">
                  <a:solidFill>
                    <a:schemeClr val="bg1"/>
                  </a:solidFill>
                  <a:latin typeface="Microsoft YaHei" pitchFamily="34" charset="-122"/>
                  <a:ea typeface="Microsoft YaHei" pitchFamily="34" charset="-122"/>
                </a:rPr>
                <a:t>اتجاهين</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576910"/>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لنشاط العلاقات العامة وظيفة إدارية </a:t>
              </a:r>
              <a:endParaRPr lang="zh-CN" altLang="en-US" sz="2200" b="1" dirty="0">
                <a:solidFill>
                  <a:schemeClr val="bg1"/>
                </a:solidFill>
              </a:endParaRPr>
            </a:p>
          </p:txBody>
        </p:sp>
      </p:grpSp>
      <p:grpSp>
        <p:nvGrpSpPr>
          <p:cNvPr id="7179" name="Group 11"/>
          <p:cNvGrpSpPr>
            <a:grpSpLocks/>
          </p:cNvGrpSpPr>
          <p:nvPr/>
        </p:nvGrpSpPr>
        <p:grpSpPr bwMode="auto">
          <a:xfrm>
            <a:off x="1290638" y="3441204"/>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نشاط </a:t>
              </a:r>
              <a:r>
                <a:rPr lang="ar-EG" altLang="zh-CN" sz="2200" b="1" dirty="0">
                  <a:solidFill>
                    <a:schemeClr val="bg1"/>
                  </a:solidFill>
                </a:rPr>
                <a:t>مستمر يهدف إلى إقامة علاقات حسنة مع الجماهير </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خصائص العلاقات العامة</a:t>
            </a:r>
          </a:p>
        </p:txBody>
      </p:sp>
    </p:spTree>
    <p:extLst>
      <p:ext uri="{BB962C8B-B14F-4D97-AF65-F5344CB8AC3E}">
        <p14:creationId xmlns:p14="http://schemas.microsoft.com/office/powerpoint/2010/main" xmlns="" val="249045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الراديو</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713485"/>
            <a:ext cx="6562725" cy="227464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65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إحدى أهم مميزات الراديو مقارنة بالتليفزيون أنه غير مقصور في الجمهور في الأماكن المغلقة، فهو وسيلة قابلة للحمل بشكل كبير، خاصةً منذ ظهور "أجهزة الراديو الصغيرة " </a:t>
              </a:r>
            </a:p>
            <a:p>
              <a:pPr algn="ctr" rtl="1" eaLnBrk="0" hangingPunct="0">
                <a:lnSpc>
                  <a:spcPct val="120000"/>
                </a:lnSpc>
              </a:pPr>
              <a:r>
                <a:rPr lang="ar-EG" sz="2000" b="1" dirty="0">
                  <a:solidFill>
                    <a:schemeClr val="bg1"/>
                  </a:solidFill>
                </a:rPr>
                <a:t>و تلك التي يمكن تعليقها في الحزام، و الأنواع الأخرى الصغيرة للغاية من أجهزة الراديو</a:t>
              </a:r>
            </a:p>
          </p:txBody>
        </p:sp>
      </p:grpSp>
      <p:pic>
        <p:nvPicPr>
          <p:cNvPr id="1843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664" y="676276"/>
            <a:ext cx="2167508" cy="1785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828169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المواد الخاصة بالملف الوثائقي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36815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280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قد يكون لديك أحد الأفلام أو الشرائط الفيديو أو بعض الصور التي يمكن أن يتم عرضها بشك كامل أو جزئياً. يتم توجيه الشكر لصاحب الهذه المواد و دفع رسوم الاستخدام. و هذه و الرسوم في العادة قابلة للتفاوض</a:t>
              </a:r>
            </a:p>
          </p:txBody>
        </p:sp>
      </p:grpSp>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5875" y="985841"/>
            <a:ext cx="2466975" cy="1847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714154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985292"/>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قنوات المعلومات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1993404"/>
            <a:ext cx="6562725" cy="3024336"/>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529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تعتبر هذه امتداد للتليفزيون و متاحة فقط للأجهزة التي بها التجهيزات اللازمة لاستقبالها (معظم الأجهزة المنزلية) وهي في الواقع برامج متخصصة مرئية، تغطي مدى واسع من الموضوعات المختلفة وتوفر المعلومات عندما يحتاج إليها المشاهد وتعتبر كل من تليكست وسيفاكس قناتين متاحتين على القنوات الأرضية في الوقت الحال في الولايات المتحدة، </a:t>
              </a:r>
            </a:p>
            <a:p>
              <a:pPr algn="ctr" rtl="1" eaLnBrk="0" hangingPunct="0">
                <a:lnSpc>
                  <a:spcPct val="120000"/>
                </a:lnSpc>
              </a:pPr>
              <a:r>
                <a:rPr lang="ar-EG" sz="2000" b="1" dirty="0">
                  <a:solidFill>
                    <a:schemeClr val="bg1"/>
                  </a:solidFill>
                </a:rPr>
                <a:t>ولكن مع التطور الحادث في كابل التليفزيون والأقمار الصناعية، أصبح هناك الكثير من القنوات المتاحة</a:t>
              </a:r>
            </a:p>
          </p:txBody>
        </p:sp>
      </p:gr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616794"/>
            <a:ext cx="3200996" cy="124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73085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التخطيط و وضع البرامج</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79572937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فائدة البرنامج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36815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6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إذا لم يكن هناك برنامج لعمل العلاقات العامة، فإنها ستصبح غير منظمة وغير </a:t>
              </a:r>
              <a:r>
                <a:rPr lang="ar-EG" sz="2000" b="1" dirty="0" smtClean="0">
                  <a:solidFill>
                    <a:schemeClr val="bg1"/>
                  </a:solidFill>
                </a:rPr>
                <a:t>مرتبطةو </a:t>
              </a:r>
              <a:r>
                <a:rPr lang="ar-EG" sz="2000" b="1" dirty="0">
                  <a:solidFill>
                    <a:schemeClr val="bg1"/>
                  </a:solidFill>
                </a:rPr>
                <a:t>لن يتم إلا القليل من العمل بطريقة مرضية، كما أنه لم يتم الحصول على نتائج عمل مرضية</a:t>
              </a:r>
            </a:p>
          </p:txBody>
        </p:sp>
      </p:grpSp>
    </p:spTree>
    <p:extLst>
      <p:ext uri="{BB962C8B-B14F-4D97-AF65-F5344CB8AC3E}">
        <p14:creationId xmlns:p14="http://schemas.microsoft.com/office/powerpoint/2010/main" xmlns="" val="19306456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البرنامج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857500"/>
            <a:ext cx="6562725" cy="175305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88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يجب أن يتم تصميم البرنامج ليتمر لفترة معقولة من الزمن، 12 شهر على الأقل إذا لم يكن أطول من ذلك. مثل هذا البرنامج يعتبر مهمة معقدة و يجب أن يتناول استراتيجية خاصة بنشاط العلاقات العامة. و من ثم فإن البرنامج هو "الاستراتيجية</a:t>
              </a:r>
              <a:r>
                <a:rPr lang="ar-EG" sz="2000" b="1" dirty="0" smtClean="0">
                  <a:solidFill>
                    <a:schemeClr val="bg1"/>
                  </a:solidFill>
                </a:rPr>
                <a:t>”</a:t>
              </a:r>
              <a:endParaRPr lang="ar-EG" sz="2000" b="1" dirty="0">
                <a:solidFill>
                  <a:schemeClr val="bg1"/>
                </a:solidFill>
              </a:endParaRPr>
            </a:p>
          </p:txBody>
        </p:sp>
      </p:grpSp>
    </p:spTree>
    <p:extLst>
      <p:ext uri="{BB962C8B-B14F-4D97-AF65-F5344CB8AC3E}">
        <p14:creationId xmlns:p14="http://schemas.microsoft.com/office/powerpoint/2010/main" xmlns="" val="371555417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الأمور الغير المتوقعة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363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يجب أن يتم تخطيط أي برنامج بشكل مسبق، لفترة لا تقل بالطبع عن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ثلاثة أشهر ويجب </a:t>
              </a:r>
              <a:r>
                <a:rPr lang="ar-EG" sz="2000" b="1" dirty="0">
                  <a:solidFill>
                    <a:schemeClr val="bg1"/>
                  </a:solidFill>
                </a:rPr>
                <a:t>دائما ترك مساحة حرية حتى يمكن التعامل مع الأمور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الغير </a:t>
              </a:r>
              <a:r>
                <a:rPr lang="ar-EG" sz="2000" b="1" dirty="0">
                  <a:solidFill>
                    <a:schemeClr val="bg1"/>
                  </a:solidFill>
                </a:rPr>
                <a:t>متوقعة</a:t>
              </a:r>
            </a:p>
          </p:txBody>
        </p:sp>
      </p:grpSp>
    </p:spTree>
    <p:extLst>
      <p:ext uri="{BB962C8B-B14F-4D97-AF65-F5344CB8AC3E}">
        <p14:creationId xmlns:p14="http://schemas.microsoft.com/office/powerpoint/2010/main" xmlns="" val="35304788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المرونة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785492"/>
            <a:ext cx="6562725" cy="2345308"/>
            <a:chOff x="0" y="0"/>
            <a:chExt cx="6562725" cy="581419"/>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58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اسمح ببعض المرونة في برنامج العلاقات العامة و قم بإجراء بعض المراجعات المنتظمة على فترات منتظمة. اسمح أيضاً بوجود بعض الأحداث الثابتة ــ و هي التي تقع في مواعيد منتظمة مثل نشر الصحف و النشرات الخاصة بالشركة و إصدار التقرير السنوي و المعارض الخاصة بالمؤسسة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و </a:t>
              </a:r>
              <a:r>
                <a:rPr lang="ar-EG" sz="2000" b="1" dirty="0">
                  <a:solidFill>
                    <a:schemeClr val="bg1"/>
                  </a:solidFill>
                </a:rPr>
                <a:t>غيرها من الأعمال الأخرى</a:t>
              </a:r>
            </a:p>
          </p:txBody>
        </p:sp>
      </p:grpSp>
    </p:spTree>
    <p:extLst>
      <p:ext uri="{BB962C8B-B14F-4D97-AF65-F5344CB8AC3E}">
        <p14:creationId xmlns:p14="http://schemas.microsoft.com/office/powerpoint/2010/main" xmlns="" val="141352589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ترتيب الأولويات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954525"/>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19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من أجل أفضل لنتائج للبرنامج، يجب أن تضع دائما في حسبانك دائماً وجود (أو عدم وجود) الموارد التالية</a:t>
              </a:r>
            </a:p>
          </p:txBody>
        </p:sp>
      </p:grpSp>
      <p:sp>
        <p:nvSpPr>
          <p:cNvPr id="13" name="Rounded Rectangle 12"/>
          <p:cNvSpPr/>
          <p:nvPr/>
        </p:nvSpPr>
        <p:spPr bwMode="auto">
          <a:xfrm>
            <a:off x="6156176" y="4009628"/>
            <a:ext cx="2592288"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الموارد </a:t>
            </a:r>
            <a:r>
              <a:rPr lang="ar-EG" sz="2400" b="1" dirty="0">
                <a:solidFill>
                  <a:schemeClr val="bg1"/>
                </a:solidFill>
              </a:rPr>
              <a:t>البشرية </a:t>
            </a:r>
            <a:endParaRPr kumimoji="0" lang="ar-EG" sz="2400" b="1" i="0" u="none" strike="noStrike" cap="none" normalizeH="0" baseline="0" dirty="0" smtClean="0">
              <a:ln>
                <a:noFill/>
              </a:ln>
              <a:solidFill>
                <a:schemeClr val="bg1"/>
              </a:solidFill>
              <a:effectLst/>
            </a:endParaRPr>
          </a:p>
        </p:txBody>
      </p:sp>
      <p:sp>
        <p:nvSpPr>
          <p:cNvPr id="14" name="Rounded Rectangle 13"/>
          <p:cNvSpPr/>
          <p:nvPr/>
        </p:nvSpPr>
        <p:spPr bwMode="auto">
          <a:xfrm>
            <a:off x="3275856" y="4009628"/>
            <a:ext cx="2592288"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الخامات</a:t>
            </a:r>
            <a:endParaRPr kumimoji="0" lang="ar-EG" sz="2400" b="1" i="0" u="none" strike="noStrike" cap="none" normalizeH="0" baseline="0" dirty="0" smtClean="0">
              <a:ln>
                <a:noFill/>
              </a:ln>
              <a:solidFill>
                <a:schemeClr val="bg1"/>
              </a:solidFill>
              <a:effectLst/>
            </a:endParaRPr>
          </a:p>
        </p:txBody>
      </p:sp>
      <p:sp>
        <p:nvSpPr>
          <p:cNvPr id="15" name="Rounded Rectangle 14"/>
          <p:cNvSpPr/>
          <p:nvPr/>
        </p:nvSpPr>
        <p:spPr bwMode="auto">
          <a:xfrm>
            <a:off x="395536" y="4009628"/>
            <a:ext cx="2592288"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الموارد </a:t>
            </a:r>
            <a:r>
              <a:rPr lang="ar-EG" sz="2400" b="1" dirty="0">
                <a:solidFill>
                  <a:schemeClr val="bg1"/>
                </a:solidFill>
              </a:rPr>
              <a:t>المالية</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88551648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الموازنات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7281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380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يجب أن تقوم أقسام العلاقات العامة في الشركات بتقديم برامج واضحة التكلفة للإدارة. وبالمثل، يجب على المكاتب الاستشارية التي تقوم بعمل العروض التقديمية لأحد العملاء أن تدرج برنامجاً مفصلاً بالمقترحات مدعومة بموازنة تم مراجعتها بشكل دقيق</a:t>
              </a:r>
            </a:p>
          </p:txBody>
        </p:sp>
      </p:grpSp>
    </p:spTree>
    <p:extLst>
      <p:ext uri="{BB962C8B-B14F-4D97-AF65-F5344CB8AC3E}">
        <p14:creationId xmlns:p14="http://schemas.microsoft.com/office/powerpoint/2010/main" xmlns="" val="216725735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8" y="2530559"/>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وظائف العلاقات </a:t>
            </a:r>
            <a:r>
              <a:rPr lang="ar-EG" altLang="zh-CN" sz="4800" b="1" dirty="0">
                <a:solidFill>
                  <a:schemeClr val="bg1"/>
                </a:solidFill>
                <a:latin typeface="Microsoft YaHei" pitchFamily="34" charset="-122"/>
                <a:ea typeface="Microsoft YaHei" pitchFamily="34" charset="-122"/>
              </a:rPr>
              <a:t>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24440807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السيطرة على البرنامج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380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إن أفضل سيطرة على البرنامج تكون من خلال متابعة يومي أو أسبوعي. قد يكون هناك نظام موجود بالفعل يمكن تعديله بسرعة </a:t>
              </a:r>
              <a:r>
                <a:rPr lang="ar-EG" sz="2000" b="1" dirty="0" smtClean="0">
                  <a:solidFill>
                    <a:schemeClr val="bg1"/>
                  </a:solidFill>
                </a:rPr>
                <a:t>وسهولة </a:t>
              </a:r>
              <a:r>
                <a:rPr lang="ar-EG" sz="2000" b="1" dirty="0">
                  <a:solidFill>
                    <a:schemeClr val="bg1"/>
                  </a:solidFill>
                </a:rPr>
                <a:t>و فيما يلى مثالان لوسائل التحكم في برنامج العلاقات العامة</a:t>
              </a:r>
            </a:p>
          </p:txBody>
        </p:sp>
      </p:grpSp>
    </p:spTree>
    <p:extLst>
      <p:ext uri="{BB962C8B-B14F-4D97-AF65-F5344CB8AC3E}">
        <p14:creationId xmlns:p14="http://schemas.microsoft.com/office/powerpoint/2010/main" xmlns="" val="209104362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الجداول الزمنية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209428"/>
            <a:ext cx="6562725" cy="2664296"/>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50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إنها تساعد في معرفة حجم الوقت </a:t>
              </a:r>
              <a:r>
                <a:rPr lang="ar-EG" sz="2000" b="1" dirty="0" smtClean="0">
                  <a:solidFill>
                    <a:schemeClr val="bg1"/>
                  </a:solidFill>
                </a:rPr>
                <a:t>والموارد </a:t>
              </a:r>
              <a:r>
                <a:rPr lang="ar-EG" sz="2000" b="1" dirty="0">
                  <a:solidFill>
                    <a:schemeClr val="bg1"/>
                  </a:solidFill>
                </a:rPr>
                <a:t>البشرية التي يتم </a:t>
              </a:r>
              <a:r>
                <a:rPr lang="ar-EG" sz="2000" b="1" dirty="0" smtClean="0">
                  <a:solidFill>
                    <a:schemeClr val="bg1"/>
                  </a:solidFill>
                </a:rPr>
                <a:t>استخدامها</a:t>
              </a:r>
              <a:br>
                <a:rPr lang="ar-EG" sz="2000" b="1" dirty="0" smtClean="0">
                  <a:solidFill>
                    <a:schemeClr val="bg1"/>
                  </a:solidFill>
                </a:rPr>
              </a:br>
              <a:r>
                <a:rPr lang="ar-EG" sz="2000" b="1" dirty="0" smtClean="0">
                  <a:solidFill>
                    <a:schemeClr val="bg1"/>
                  </a:solidFill>
                </a:rPr>
                <a:t>ويمكن </a:t>
              </a:r>
              <a:r>
                <a:rPr lang="ar-EG" sz="2000" b="1" dirty="0">
                  <a:solidFill>
                    <a:schemeClr val="bg1"/>
                  </a:solidFill>
                </a:rPr>
                <a:t>أن تعمل كنظام إنذار مبكر على إمكانية حدوث بعض التجاوزات،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كما </a:t>
              </a:r>
              <a:r>
                <a:rPr lang="ar-EG" sz="2000" b="1" dirty="0">
                  <a:solidFill>
                    <a:schemeClr val="bg1"/>
                  </a:solidFill>
                </a:rPr>
                <a:t>يمكن أن تستخدم أيضاً كنماذج لقياس أداء أي عمل </a:t>
              </a:r>
              <a:r>
                <a:rPr lang="ar-EG" sz="2000" b="1" dirty="0" smtClean="0">
                  <a:solidFill>
                    <a:schemeClr val="bg1"/>
                  </a:solidFill>
                </a:rPr>
                <a:t>مستقبلي وهي </a:t>
              </a:r>
              <a:br>
                <a:rPr lang="ar-EG" sz="2000" b="1" dirty="0" smtClean="0">
                  <a:solidFill>
                    <a:schemeClr val="bg1"/>
                  </a:solidFill>
                </a:rPr>
              </a:br>
              <a:r>
                <a:rPr lang="ar-EG" sz="2000" b="1" dirty="0" smtClean="0">
                  <a:solidFill>
                    <a:schemeClr val="bg1"/>
                  </a:solidFill>
                </a:rPr>
                <a:t>تساعد </a:t>
              </a:r>
              <a:r>
                <a:rPr lang="ar-EG" sz="2000" b="1" dirty="0">
                  <a:solidFill>
                    <a:schemeClr val="bg1"/>
                  </a:solidFill>
                </a:rPr>
                <a:t>بالإضافة إلى ذلك في حساب المصروفات و </a:t>
              </a:r>
              <a:r>
                <a:rPr lang="ar-EG" sz="2000" b="1" dirty="0" smtClean="0">
                  <a:solidFill>
                    <a:schemeClr val="bg1"/>
                  </a:solidFill>
                </a:rPr>
                <a:t>التكاليف ويمكن </a:t>
              </a:r>
              <a:br>
                <a:rPr lang="ar-EG" sz="2000" b="1" dirty="0" smtClean="0">
                  <a:solidFill>
                    <a:schemeClr val="bg1"/>
                  </a:solidFill>
                </a:rPr>
              </a:br>
              <a:r>
                <a:rPr lang="ar-EG" sz="2000" b="1" dirty="0" smtClean="0">
                  <a:solidFill>
                    <a:schemeClr val="bg1"/>
                  </a:solidFill>
                </a:rPr>
                <a:t>أن </a:t>
              </a:r>
              <a:r>
                <a:rPr lang="ar-EG" sz="2000" b="1" dirty="0">
                  <a:solidFill>
                    <a:schemeClr val="bg1"/>
                  </a:solidFill>
                </a:rPr>
                <a:t>يتم جمع مقارنة الجداول </a:t>
              </a:r>
              <a:r>
                <a:rPr lang="ar-EG" sz="2000" b="1" dirty="0" smtClean="0">
                  <a:solidFill>
                    <a:schemeClr val="bg1"/>
                  </a:solidFill>
                </a:rPr>
                <a:t>الزمنية،وحساب </a:t>
              </a:r>
              <a:r>
                <a:rPr lang="ar-EG" sz="2000" b="1" dirty="0">
                  <a:solidFill>
                    <a:schemeClr val="bg1"/>
                  </a:solidFill>
                </a:rPr>
                <a:t>إجمالي النتائج </a:t>
              </a:r>
              <a:r>
                <a:rPr lang="ar-EG" sz="2000" b="1" dirty="0" smtClean="0">
                  <a:solidFill>
                    <a:schemeClr val="bg1"/>
                  </a:solidFill>
                </a:rPr>
                <a:t>ومقارنته </a:t>
              </a:r>
              <a:br>
                <a:rPr lang="ar-EG" sz="2000" b="1" dirty="0" smtClean="0">
                  <a:solidFill>
                    <a:schemeClr val="bg1"/>
                  </a:solidFill>
                </a:rPr>
              </a:br>
              <a:r>
                <a:rPr lang="ar-EG" sz="2000" b="1" dirty="0" smtClean="0">
                  <a:solidFill>
                    <a:schemeClr val="bg1"/>
                  </a:solidFill>
                </a:rPr>
                <a:t>بأي </a:t>
              </a:r>
              <a:r>
                <a:rPr lang="ar-EG" sz="2000" b="1" dirty="0">
                  <a:solidFill>
                    <a:schemeClr val="bg1"/>
                  </a:solidFill>
                </a:rPr>
                <a:t>إجمالي مستهدف</a:t>
              </a:r>
            </a:p>
          </p:txBody>
        </p:sp>
      </p:grpSp>
    </p:spTree>
    <p:extLst>
      <p:ext uri="{BB962C8B-B14F-4D97-AF65-F5344CB8AC3E}">
        <p14:creationId xmlns:p14="http://schemas.microsoft.com/office/powerpoint/2010/main" xmlns="" val="146583388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أرقام الوظائف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42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تفيد في التحكم في التكاليف عن طريق تحديد جميع الفواتير </a:t>
              </a:r>
              <a:r>
                <a:rPr lang="ar-EG" sz="2000" b="1" dirty="0" smtClean="0">
                  <a:solidFill>
                    <a:schemeClr val="bg1"/>
                  </a:solidFill>
                </a:rPr>
                <a:t>والطلبات </a:t>
              </a:r>
              <a:r>
                <a:rPr lang="ar-EG" sz="2000" b="1" dirty="0">
                  <a:solidFill>
                    <a:schemeClr val="bg1"/>
                  </a:solidFill>
                </a:rPr>
                <a:t>المتعلقة </a:t>
              </a:r>
              <a:r>
                <a:rPr lang="ar-EG" sz="2000" b="1" dirty="0" smtClean="0">
                  <a:solidFill>
                    <a:schemeClr val="bg1"/>
                  </a:solidFill>
                </a:rPr>
                <a:t>بها , وأرقام </a:t>
              </a:r>
              <a:r>
                <a:rPr lang="ar-EG" sz="2000" b="1" dirty="0">
                  <a:solidFill>
                    <a:schemeClr val="bg1"/>
                  </a:solidFill>
                </a:rPr>
                <a:t>الوظائف تساعد في سرد </a:t>
              </a:r>
              <a:r>
                <a:rPr lang="ar-EG" sz="2000" b="1" dirty="0" smtClean="0">
                  <a:solidFill>
                    <a:schemeClr val="bg1"/>
                  </a:solidFill>
                </a:rPr>
                <a:t>وتحديد </a:t>
              </a:r>
              <a:r>
                <a:rPr lang="ar-EG" sz="2000" b="1" dirty="0">
                  <a:solidFill>
                    <a:schemeClr val="bg1"/>
                  </a:solidFill>
                </a:rPr>
                <a:t>البنود المتعلقة بالمخصصات التالية لمراكز التكاليف</a:t>
              </a:r>
            </a:p>
          </p:txBody>
        </p:sp>
      </p:grpSp>
    </p:spTree>
    <p:extLst>
      <p:ext uri="{BB962C8B-B14F-4D97-AF65-F5344CB8AC3E}">
        <p14:creationId xmlns:p14="http://schemas.microsoft.com/office/powerpoint/2010/main" xmlns="" val="339049052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كيفية تخطيط احد البرامج </a:t>
            </a:r>
          </a:p>
        </p:txBody>
      </p:sp>
      <p:sp>
        <p:nvSpPr>
          <p:cNvPr id="3" name="Rectangle 2"/>
          <p:cNvSpPr/>
          <p:nvPr/>
        </p:nvSpPr>
        <p:spPr bwMode="auto">
          <a:xfrm>
            <a:off x="7146230" y="4187676"/>
            <a:ext cx="2034282" cy="5420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1" strike="noStrike" cap="none" normalizeH="0" baseline="0" dirty="0" smtClean="0">
                <a:ln>
                  <a:noFill/>
                </a:ln>
                <a:solidFill>
                  <a:schemeClr val="bg1"/>
                </a:solidFill>
                <a:effectLst/>
                <a:latin typeface="Arial" pitchFamily="34" charset="0"/>
                <a:ea typeface="SimSun" pitchFamily="2" charset="-122"/>
              </a:rPr>
              <a:t>الملزمة التريبية</a:t>
            </a:r>
          </a:p>
        </p:txBody>
      </p:sp>
    </p:spTree>
    <p:extLst>
      <p:ext uri="{BB962C8B-B14F-4D97-AF65-F5344CB8AC3E}">
        <p14:creationId xmlns:p14="http://schemas.microsoft.com/office/powerpoint/2010/main" xmlns="" val="161418223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إيتكيت الاجتماعات والمقابلات</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26745340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3568" y="913284"/>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تعرف الاجتماعات بأنها جميع أشكال اللقاءات التي تتم بين الأفراد لتبادل الأفكار والآراء والمعلومات وتحقيق التفاهم بين المجموعة</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683568" y="2137420"/>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300" b="1" dirty="0">
                <a:solidFill>
                  <a:schemeClr val="bg1"/>
                </a:solidFill>
              </a:rPr>
              <a:t>ولكي يحقق الاجتماع أهدافه يجب أن يخطط له بحيث يحدد الغرض منه، فلا يطالب من العضو التوجه إلى اجتماع دون أن لا يعرف الغرض منه، كما يجب أن تحدد موضوعات المناقشة في الاجتماع والأعضاء الذين يشاركون فيه وموعده</a:t>
            </a:r>
          </a:p>
        </p:txBody>
      </p:sp>
      <p:sp>
        <p:nvSpPr>
          <p:cNvPr id="7" name="Rounded Rectangle 6"/>
          <p:cNvSpPr/>
          <p:nvPr/>
        </p:nvSpPr>
        <p:spPr bwMode="auto">
          <a:xfrm>
            <a:off x="683568" y="3721596"/>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أما المقابلات واللقاءات الرسمية فتعتمد بصفة أساسية على عملية تبادل الآراء والأخذ والرد بين طرفي المقابلة وعادة ما يكون الهدف من المقابلات أو اللقاءات تحقيق غرض أو عدة أغراض مما يأتي</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245241869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 </a:t>
              </a:r>
              <a:r>
                <a:rPr lang="ar-EG" altLang="zh-CN" sz="2200" b="1" dirty="0" smtClean="0">
                  <a:solidFill>
                    <a:schemeClr val="bg1"/>
                  </a:solidFill>
                  <a:latin typeface="Microsoft YaHei" pitchFamily="34" charset="-122"/>
                  <a:ea typeface="Microsoft YaHei" pitchFamily="34" charset="-122"/>
                </a:rPr>
                <a:t>الحصول </a:t>
              </a:r>
              <a:r>
                <a:rPr lang="ar-EG" altLang="zh-CN" sz="2200" b="1" dirty="0">
                  <a:solidFill>
                    <a:schemeClr val="bg1"/>
                  </a:solidFill>
                  <a:latin typeface="Microsoft YaHei" pitchFamily="34" charset="-122"/>
                  <a:ea typeface="Microsoft YaHei" pitchFamily="34" charset="-122"/>
                </a:rPr>
                <a:t>على المعلومات ومعرفة الحقائق</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 </a:t>
              </a:r>
              <a:r>
                <a:rPr lang="ar-EG" altLang="zh-CN" sz="2200" b="1" dirty="0" smtClean="0">
                  <a:solidFill>
                    <a:schemeClr val="bg1"/>
                  </a:solidFill>
                </a:rPr>
                <a:t>نقل </a:t>
              </a:r>
              <a:r>
                <a:rPr lang="ar-EG" altLang="zh-CN" sz="2200" b="1" dirty="0">
                  <a:solidFill>
                    <a:schemeClr val="bg1"/>
                  </a:solidFill>
                </a:rPr>
                <a:t>المعلومات</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 </a:t>
              </a:r>
              <a:r>
                <a:rPr lang="ar-EG" altLang="zh-CN" sz="2200" b="1" dirty="0" smtClean="0">
                  <a:solidFill>
                    <a:schemeClr val="bg1"/>
                  </a:solidFill>
                </a:rPr>
                <a:t>التأثير </a:t>
              </a:r>
              <a:r>
                <a:rPr lang="ar-EG" altLang="zh-CN" sz="2200" b="1" dirty="0">
                  <a:solidFill>
                    <a:schemeClr val="bg1"/>
                  </a:solidFill>
                </a:rPr>
                <a:t>أو الدفع</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تحقيق </a:t>
              </a:r>
              <a:r>
                <a:rPr lang="ar-EG" altLang="zh-CN" sz="2200" b="1" dirty="0">
                  <a:solidFill>
                    <a:schemeClr val="bg1"/>
                  </a:solidFill>
                </a:rPr>
                <a:t>التعاون</a:t>
              </a:r>
              <a:endParaRPr lang="zh-CN" altLang="en-US" sz="2200" b="1" dirty="0">
                <a:solidFill>
                  <a:schemeClr val="bg1"/>
                </a:solidFill>
              </a:endParaRPr>
            </a:p>
          </p:txBody>
        </p:sp>
      </p:grpSp>
      <p:sp>
        <p:nvSpPr>
          <p:cNvPr id="7188" name="TextBox 13"/>
          <p:cNvSpPr txBox="1">
            <a:spLocks noChangeArrowheads="1"/>
          </p:cNvSpPr>
          <p:nvPr/>
        </p:nvSpPr>
        <p:spPr bwMode="auto">
          <a:xfrm>
            <a:off x="2483768" y="-84138"/>
            <a:ext cx="6609433"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الهدف من المقابلات أو اللقاءات تحقيق </a:t>
            </a:r>
          </a:p>
        </p:txBody>
      </p:sp>
    </p:spTree>
    <p:extLst>
      <p:ext uri="{BB962C8B-B14F-4D97-AF65-F5344CB8AC3E}">
        <p14:creationId xmlns:p14="http://schemas.microsoft.com/office/powerpoint/2010/main" xmlns="" val="332619766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إدارة الاجتماع</a:t>
            </a:r>
          </a:p>
        </p:txBody>
      </p:sp>
    </p:spTree>
    <p:extLst>
      <p:ext uri="{BB962C8B-B14F-4D97-AF65-F5344CB8AC3E}">
        <p14:creationId xmlns:p14="http://schemas.microsoft.com/office/powerpoint/2010/main" xmlns="" val="376418323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إدارة الاجتماع</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42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عند إدارة اجتماع يصبح من يرأسه في دائرة الضوء فبجانب المهارات الإدارية يجب أن يتمتع من يدير الاجتماع بالمعرفة التامة لإتيكيت وبروتوكول إدارة الاجتماعات</a:t>
              </a:r>
            </a:p>
          </p:txBody>
        </p:sp>
      </p:grpSp>
      <p:pic>
        <p:nvPicPr>
          <p:cNvPr id="215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856" y="921829"/>
            <a:ext cx="3421720" cy="20996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259623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التفكير الجيد في موعد الاجتماع</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إخطار المشاركين في الاجتماع قبل عقده بوقتاٍ كافياً</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تقديم الاعتذار في حالة عدم إخطار المشاركين قبل الاجتماع بوقتاً كافٍ</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انتقاء المشاركين في الاجتماع بعد تأني وتفكير عميق</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xmlns="" val="28565638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كتابة </a:t>
              </a:r>
              <a:r>
                <a:rPr lang="ar-EG" altLang="zh-CN" sz="2200" b="1" dirty="0">
                  <a:solidFill>
                    <a:schemeClr val="bg1"/>
                  </a:solidFill>
                  <a:latin typeface="Microsoft YaHei" pitchFamily="34" charset="-122"/>
                  <a:ea typeface="Microsoft YaHei" pitchFamily="34" charset="-122"/>
                </a:rPr>
                <a:t>التقارير، والبيانات الصحفية، </a:t>
              </a:r>
              <a:r>
                <a:rPr lang="ar-EG" altLang="zh-CN" sz="2200" b="1" dirty="0" smtClean="0">
                  <a:solidFill>
                    <a:schemeClr val="bg1"/>
                  </a:solidFill>
                  <a:latin typeface="Microsoft YaHei" pitchFamily="34" charset="-122"/>
                  <a:ea typeface="Microsoft YaHei" pitchFamily="34" charset="-122"/>
                </a:rPr>
                <a:t>والكتيبات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تحرير </a:t>
              </a:r>
              <a:r>
                <a:rPr lang="ar-EG" altLang="zh-CN" sz="2200" b="1" dirty="0">
                  <a:solidFill>
                    <a:schemeClr val="bg1"/>
                  </a:solidFill>
                </a:rPr>
                <a:t>النشرات العمالية، والصحفية، وتقارير المساهمين</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الاتصال </a:t>
              </a:r>
              <a:r>
                <a:rPr lang="ar-EG" altLang="zh-CN" sz="2200" b="1" dirty="0">
                  <a:solidFill>
                    <a:schemeClr val="bg1"/>
                  </a:solidFill>
                </a:rPr>
                <a:t>بالصحافة والراديو، التلفزيون، وكذلك </a:t>
              </a:r>
              <a:r>
                <a:rPr lang="ar-EG" altLang="zh-CN" sz="2200" b="1" dirty="0" smtClean="0">
                  <a:solidFill>
                    <a:schemeClr val="bg1"/>
                  </a:solidFill>
                </a:rPr>
                <a:t>المجلات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تحسين </a:t>
              </a:r>
              <a:r>
                <a:rPr lang="ar-EG" altLang="zh-CN" sz="2200" b="1" dirty="0">
                  <a:solidFill>
                    <a:schemeClr val="bg1"/>
                  </a:solidFill>
                </a:rPr>
                <a:t>صورة المؤسسة من خلال الفعاليات الخاصة </a:t>
              </a:r>
              <a:r>
                <a:rPr lang="ar-EG" altLang="zh-CN" sz="2200" b="1" dirty="0" smtClean="0">
                  <a:solidFill>
                    <a:schemeClr val="bg1"/>
                  </a:solidFill>
                </a:rPr>
                <a:t>كالحفلات</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وظائف العلاقات </a:t>
            </a:r>
            <a:r>
              <a:rPr lang="ar-EG" altLang="zh-CN" sz="2800" b="1" dirty="0">
                <a:latin typeface="Microsoft YaHei" pitchFamily="34" charset="-122"/>
                <a:ea typeface="Microsoft YaHei" pitchFamily="34" charset="-122"/>
              </a:rPr>
              <a:t>العامة</a:t>
            </a:r>
          </a:p>
        </p:txBody>
      </p:sp>
    </p:spTree>
    <p:extLst>
      <p:ext uri="{BB962C8B-B14F-4D97-AF65-F5344CB8AC3E}">
        <p14:creationId xmlns:p14="http://schemas.microsoft.com/office/powerpoint/2010/main" xmlns="" val="319719050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توزيع جدول أعمال الاجتماع قبل موعده بوقت كافٍ</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377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700" b="1" dirty="0">
                  <a:solidFill>
                    <a:schemeClr val="bg1"/>
                  </a:solidFill>
                </a:rPr>
                <a:t>يقرر الداعي للإجتماع مسبقاً الوقت المناسب لانتظار المشاركين المتأخرين عن الحضور</a:t>
              </a:r>
              <a:endParaRPr lang="zh-CN" altLang="en-US" sz="17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تقديم المشاركون الجدد إلى الاجتماع بسلوك مجامل</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معاملة المسئولين التنفيذيين الأصغر سناً بطريقة إنسانية</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xmlns="" val="231310424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29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chemeClr val="bg1"/>
                  </a:solidFill>
                  <a:latin typeface="Microsoft YaHei" pitchFamily="34" charset="-122"/>
                  <a:ea typeface="Microsoft YaHei" pitchFamily="34" charset="-122"/>
                </a:rPr>
                <a:t>الوعي والإدراك لأي توتر يمكن حدوثه أثناء المناقشات والعمل على إزالته</a:t>
              </a:r>
              <a:endParaRPr lang="zh-CN" altLang="en-US" sz="20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427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chemeClr val="bg1"/>
                  </a:solidFill>
                </a:rPr>
                <a:t>أن يضع رئيس الاجتماع عيناً على الساعة. وعيناً أخرى على جدول الأعمال</a:t>
              </a:r>
              <a:endParaRPr lang="zh-CN" altLang="en-US" sz="20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عدم التدخين إذا كان ذلك غير مسموح به في غرفة الاجتماعات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39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b="1" dirty="0">
                  <a:solidFill>
                    <a:schemeClr val="bg1"/>
                  </a:solidFill>
                </a:rPr>
                <a:t>أن يتعامل رئيس الاجتماع منع من يحاولون أخذ أكثر من حقهم بذكاء وسرعة بديهة</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xmlns="" val="183961659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العمل على أن يكون مكان الاجتماع مريحاً للجميع</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إذا كان زمن الاجتاع طويلاً جداً فمن المناسب أن يتخلله فترة راحة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الثناء على كل من يقدم إيضاحات أو عرضاً أو كلمة في الاجتماع </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إبلاغ المجتمعين بموعد الاجتماع المقبل</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xmlns="" val="220740101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دليل إتيكيت حضور الاجتماعات</a:t>
            </a:r>
          </a:p>
        </p:txBody>
      </p:sp>
    </p:spTree>
    <p:extLst>
      <p:ext uri="{BB962C8B-B14F-4D97-AF65-F5344CB8AC3E}">
        <p14:creationId xmlns:p14="http://schemas.microsoft.com/office/powerpoint/2010/main" xmlns="" val="39418729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الوصول إلى مكان الاجتماع في الموعد المحدد </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36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600" b="1" dirty="0">
                  <a:solidFill>
                    <a:schemeClr val="bg1"/>
                  </a:solidFill>
                </a:rPr>
                <a:t>إذا تأخر موعد بدء الاجتماع لأي سبب من الأسباب فيمكن الدخول في حوار ودي </a:t>
              </a:r>
              <a:r>
                <a:rPr lang="ar-EG" altLang="zh-CN" sz="1600" b="1" dirty="0" smtClean="0">
                  <a:solidFill>
                    <a:schemeClr val="bg1"/>
                  </a:solidFill>
                </a:rPr>
                <a:t>مع </a:t>
              </a:r>
              <a:r>
                <a:rPr lang="ar-EG" altLang="zh-CN" sz="1600" b="1" dirty="0">
                  <a:solidFill>
                    <a:schemeClr val="bg1"/>
                  </a:solidFill>
                </a:rPr>
                <a:t>الجالسين</a:t>
              </a: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39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b="1" dirty="0">
                  <a:solidFill>
                    <a:schemeClr val="bg1"/>
                  </a:solidFill>
                </a:rPr>
                <a:t>أن يكون المدعو إلى الاجتماع مستعداً للحضور إلى الاجتماع ومناقشة موضوعاته</a:t>
              </a:r>
              <a:endParaRPr lang="zh-CN" altLang="en-US"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عدم مقاطعة الآخرين أثناء الحديث</a:t>
              </a:r>
            </a:p>
          </p:txBody>
        </p:sp>
      </p:grpSp>
      <p:sp>
        <p:nvSpPr>
          <p:cNvPr id="7188" name="TextBox 13"/>
          <p:cNvSpPr txBox="1">
            <a:spLocks noChangeArrowheads="1"/>
          </p:cNvSpPr>
          <p:nvPr/>
        </p:nvSpPr>
        <p:spPr bwMode="auto">
          <a:xfrm>
            <a:off x="2000250" y="15018"/>
            <a:ext cx="7092951" cy="494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400" b="1" dirty="0">
                <a:latin typeface="Microsoft YaHei" pitchFamily="34" charset="-122"/>
                <a:ea typeface="Microsoft YaHei" pitchFamily="34" charset="-122"/>
              </a:rPr>
              <a:t>إتيكيت حضور الاجتماعات</a:t>
            </a:r>
          </a:p>
        </p:txBody>
      </p:sp>
    </p:spTree>
    <p:extLst>
      <p:ext uri="{BB962C8B-B14F-4D97-AF65-F5344CB8AC3E}">
        <p14:creationId xmlns:p14="http://schemas.microsoft.com/office/powerpoint/2010/main" xmlns="" val="133292704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عدم الاستحواذ على المناقشة أو الإطالة في عرض وجهات النظر</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من الأمور الطبيعية الاستفسار عن أي نقطة غامضة خلال المناقشة</a:t>
              </a: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يفكر عضو الاجتماع قبل أن يتكلم</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يجب شكر رئيس الاجتماع في نهاية الجلسة</a:t>
              </a:r>
            </a:p>
          </p:txBody>
        </p:sp>
      </p:grpSp>
      <p:sp>
        <p:nvSpPr>
          <p:cNvPr id="7188" name="TextBox 13"/>
          <p:cNvSpPr txBox="1">
            <a:spLocks noChangeArrowheads="1"/>
          </p:cNvSpPr>
          <p:nvPr/>
        </p:nvSpPr>
        <p:spPr bwMode="auto">
          <a:xfrm>
            <a:off x="2000250" y="15018"/>
            <a:ext cx="7092951" cy="494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400" b="1" dirty="0">
                <a:latin typeface="Microsoft YaHei" pitchFamily="34" charset="-122"/>
                <a:ea typeface="Microsoft YaHei" pitchFamily="34" charset="-122"/>
              </a:rPr>
              <a:t>إتيكيت حضور الاجتماعات</a:t>
            </a:r>
          </a:p>
        </p:txBody>
      </p:sp>
    </p:spTree>
    <p:extLst>
      <p:ext uri="{BB962C8B-B14F-4D97-AF65-F5344CB8AC3E}">
        <p14:creationId xmlns:p14="http://schemas.microsoft.com/office/powerpoint/2010/main" xmlns="" val="175963691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l="50000" b="50000"/>
          <a:stretch>
            <a:fillRect/>
          </a:stretch>
        </p:blipFill>
        <p:spPr bwMode="auto">
          <a:xfrm>
            <a:off x="4572000" y="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t="50000" r="50000"/>
          <a:stretch>
            <a:fillRect/>
          </a:stretch>
        </p:blipFill>
        <p:spPr bwMode="auto">
          <a:xfrm>
            <a:off x="0" y="285750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l="50000" t="50000"/>
          <a:stretch>
            <a:fillRect/>
          </a:stretch>
        </p:blipFill>
        <p:spPr bwMode="auto">
          <a:xfrm>
            <a:off x="4572000" y="285750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4" descr="E:\新模板\蓝色的S\未标题-3.png"/>
          <p:cNvPicPr>
            <a:picLocks noChangeAspect="1" noChangeArrowheads="1"/>
          </p:cNvPicPr>
          <p:nvPr/>
        </p:nvPicPr>
        <p:blipFill>
          <a:blip r:embed="rId3">
            <a:extLst>
              <a:ext uri="{28A0092B-C50C-407E-A947-70E740481C1C}">
                <a14:useLocalDpi xmlns:a14="http://schemas.microsoft.com/office/drawing/2010/main" xmlns="" val="0"/>
              </a:ext>
            </a:extLst>
          </a:blip>
          <a:srcRect r="50000" b="50000"/>
          <a:stretch>
            <a:fillRect/>
          </a:stretch>
        </p:blipFill>
        <p:spPr bwMode="auto">
          <a:xfrm>
            <a:off x="0" y="0"/>
            <a:ext cx="4572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5" descr="E:\新模板\蓝色的S\未标题-4.png"/>
          <p:cNvPicPr>
            <a:picLocks noChangeAspect="1" noChangeArrowheads="1"/>
          </p:cNvPicPr>
          <p:nvPr/>
        </p:nvPicPr>
        <p:blipFill>
          <a:blip r:embed="rId4">
            <a:extLst>
              <a:ext uri="{28A0092B-C50C-407E-A947-70E740481C1C}">
                <a14:useLocalDpi xmlns:a14="http://schemas.microsoft.com/office/drawing/2010/main" xmlns="" val="0"/>
              </a:ext>
            </a:extLst>
          </a:blip>
          <a:srcRect r="50000"/>
          <a:stretch>
            <a:fillRect/>
          </a:stretch>
        </p:blipFill>
        <p:spPr bwMode="auto">
          <a:xfrm>
            <a:off x="0" y="0"/>
            <a:ext cx="4572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5" descr="E:\新模板\蓝色的S\未标题-4.png"/>
          <p:cNvPicPr>
            <a:picLocks noChangeAspect="1" noChangeArrowheads="1"/>
          </p:cNvPicPr>
          <p:nvPr/>
        </p:nvPicPr>
        <p:blipFill>
          <a:blip r:embed="rId4">
            <a:extLst>
              <a:ext uri="{28A0092B-C50C-407E-A947-70E740481C1C}">
                <a14:useLocalDpi xmlns:a14="http://schemas.microsoft.com/office/drawing/2010/main" xmlns="" val="0"/>
              </a:ext>
            </a:extLst>
          </a:blip>
          <a:srcRect l="50000"/>
          <a:stretch>
            <a:fillRect/>
          </a:stretch>
        </p:blipFill>
        <p:spPr bwMode="auto">
          <a:xfrm>
            <a:off x="4572000" y="0"/>
            <a:ext cx="4572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2" descr="E:\新模板\蓝色的S\未标题-5.png"/>
          <p:cNvPicPr>
            <a:picLocks noChangeAspect="1" noChangeArrowheads="1"/>
          </p:cNvPicPr>
          <p:nvPr/>
        </p:nvPicPr>
        <p:blipFill>
          <a:blip r:embed="rId5">
            <a:extLst>
              <a:ext uri="{28A0092B-C50C-407E-A947-70E740481C1C}">
                <a14:useLocalDpi xmlns:a14="http://schemas.microsoft.com/office/drawing/2010/main" xmlns="" val="0"/>
              </a:ext>
            </a:extLst>
          </a:blip>
          <a:srcRect t="50000"/>
          <a:stretch>
            <a:fillRect/>
          </a:stretch>
        </p:blipFill>
        <p:spPr bwMode="auto">
          <a:xfrm>
            <a:off x="0" y="2857500"/>
            <a:ext cx="9144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2" descr="E:\新模板\蓝色的S\未标题-5.png"/>
          <p:cNvPicPr>
            <a:picLocks noChangeAspect="1" noChangeArrowheads="1"/>
          </p:cNvPicPr>
          <p:nvPr/>
        </p:nvPicPr>
        <p:blipFill>
          <a:blip r:embed="rId5">
            <a:extLst>
              <a:ext uri="{28A0092B-C50C-407E-A947-70E740481C1C}">
                <a14:useLocalDpi xmlns:a14="http://schemas.microsoft.com/office/drawing/2010/main" xmlns="" val="0"/>
              </a:ext>
            </a:extLst>
          </a:blip>
          <a:srcRect b="50000"/>
          <a:stretch>
            <a:fillRect/>
          </a:stretch>
        </p:blipFill>
        <p:spPr bwMode="auto">
          <a:xfrm>
            <a:off x="0" y="0"/>
            <a:ext cx="9144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0" name="Picture 3" descr="E:\新模板\蓝色的S\未标题-6.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Box 11"/>
          <p:cNvSpPr txBox="1">
            <a:spLocks noChangeArrowheads="1"/>
          </p:cNvSpPr>
          <p:nvPr/>
        </p:nvSpPr>
        <p:spPr bwMode="auto">
          <a:xfrm>
            <a:off x="1531575" y="1489348"/>
            <a:ext cx="587693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eaLnBrk="1" hangingPunct="1"/>
            <a:r>
              <a:rPr lang="ar-EG" altLang="zh-CN" sz="6000" dirty="0" smtClean="0">
                <a:solidFill>
                  <a:schemeClr val="bg1"/>
                </a:solidFill>
                <a:latin typeface="Microsoft YaHei" pitchFamily="34" charset="-122"/>
                <a:ea typeface="Microsoft YaHei" pitchFamily="34" charset="-122"/>
              </a:rPr>
              <a:t>نلقاكم فى دورات اخرى</a:t>
            </a:r>
            <a:endParaRPr lang="zh-CN" altLang="en-US" sz="6000"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69400198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7"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22" presetClass="entr" presetSubtype="2" fill="hold" nodeType="withEffect">
                                  <p:stCondLst>
                                    <p:cond delay="300"/>
                                  </p:stCondLst>
                                  <p:childTnLst>
                                    <p:set>
                                      <p:cBhvr>
                                        <p:cTn id="9" dur="1" fill="hold">
                                          <p:stCondLst>
                                            <p:cond delay="0"/>
                                          </p:stCondLst>
                                        </p:cTn>
                                        <p:tgtEl>
                                          <p:spTgt spid="5123"/>
                                        </p:tgtEl>
                                        <p:attrNameLst>
                                          <p:attrName>style.visibility</p:attrName>
                                        </p:attrNameLst>
                                      </p:cBhvr>
                                      <p:to>
                                        <p:strVal val="visible"/>
                                      </p:to>
                                    </p:set>
                                    <p:animEffect transition="in" filter="wipe(right)">
                                      <p:cBhvr>
                                        <p:cTn id="10" dur="500"/>
                                        <p:tgtEl>
                                          <p:spTgt spid="5123"/>
                                        </p:tgtEl>
                                      </p:cBhvr>
                                    </p:animEffect>
                                  </p:childTnLst>
                                </p:cTn>
                              </p:par>
                              <p:par>
                                <p:cTn id="11" presetID="22" presetClass="entr" presetSubtype="4" fill="hold" nodeType="withEffect">
                                  <p:stCondLst>
                                    <p:cond delay="600"/>
                                  </p:stCondLst>
                                  <p:childTnLst>
                                    <p:set>
                                      <p:cBhvr>
                                        <p:cTn id="12" dur="1" fill="hold">
                                          <p:stCondLst>
                                            <p:cond delay="0"/>
                                          </p:stCondLst>
                                        </p:cTn>
                                        <p:tgtEl>
                                          <p:spTgt spid="5125"/>
                                        </p:tgtEl>
                                        <p:attrNameLst>
                                          <p:attrName>style.visibility</p:attrName>
                                        </p:attrNameLst>
                                      </p:cBhvr>
                                      <p:to>
                                        <p:strVal val="visible"/>
                                      </p:to>
                                    </p:set>
                                    <p:animEffect transition="in" filter="wipe(down)">
                                      <p:cBhvr>
                                        <p:cTn id="13" dur="500"/>
                                        <p:tgtEl>
                                          <p:spTgt spid="5125"/>
                                        </p:tgtEl>
                                      </p:cBhvr>
                                    </p:animEffect>
                                  </p:childTnLst>
                                </p:cTn>
                              </p:par>
                              <p:par>
                                <p:cTn id="14" presetID="22" presetClass="entr" presetSubtype="8" fill="hold" nodeType="withEffect">
                                  <p:stCondLst>
                                    <p:cond delay="90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Horizontal)">
                                      <p:cBhvr>
                                        <p:cTn id="20" dur="500"/>
                                        <p:tgtEl>
                                          <p:spTgt spid="5126"/>
                                        </p:tgtEl>
                                      </p:cBhvr>
                                    </p:animEffect>
                                  </p:childTnLst>
                                </p:cTn>
                              </p:par>
                              <p:par>
                                <p:cTn id="21" presetID="16" presetClass="entr" presetSubtype="42"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barn(outHorizontal)">
                                      <p:cBhvr>
                                        <p:cTn id="23" dur="500"/>
                                        <p:tgtEl>
                                          <p:spTgt spid="5127"/>
                                        </p:tgtEl>
                                      </p:cBhvr>
                                    </p:animEffect>
                                  </p:childTnLst>
                                </p:cTn>
                              </p:par>
                            </p:childTnLst>
                          </p:cTn>
                        </p:par>
                        <p:par>
                          <p:cTn id="24" fill="hold" nodeType="afterGroup">
                            <p:stCondLst>
                              <p:cond delay="1900"/>
                            </p:stCondLst>
                            <p:childTnLst>
                              <p:par>
                                <p:cTn id="25" presetID="18" presetClass="entr" presetSubtype="9" fill="hold"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strips(upLeft)">
                                      <p:cBhvr>
                                        <p:cTn id="27" dur="500"/>
                                        <p:tgtEl>
                                          <p:spTgt spid="5129"/>
                                        </p:tgtEl>
                                      </p:cBhvr>
                                    </p:animEffect>
                                  </p:childTnLst>
                                </p:cTn>
                              </p:par>
                              <p:par>
                                <p:cTn id="28" presetID="18" presetClass="entr" presetSubtype="12" fill="hold" nodeType="with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strips(downLeft)">
                                      <p:cBhvr>
                                        <p:cTn id="30" dur="500"/>
                                        <p:tgtEl>
                                          <p:spTgt spid="5128"/>
                                        </p:tgtEl>
                                      </p:cBhvr>
                                    </p:animEffect>
                                  </p:childTnLst>
                                </p:cTn>
                              </p:par>
                            </p:childTnLst>
                          </p:cTn>
                        </p:par>
                        <p:par>
                          <p:cTn id="31" fill="hold" nodeType="afterGroup">
                            <p:stCondLst>
                              <p:cond delay="2400"/>
                            </p:stCondLst>
                            <p:childTnLst>
                              <p:par>
                                <p:cTn id="32" presetID="22" presetClass="entr" presetSubtype="2"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wipe(right)">
                                      <p:cBhvr>
                                        <p:cTn id="34" dur="700"/>
                                        <p:tgtEl>
                                          <p:spTgt spid="5130"/>
                                        </p:tgtEl>
                                      </p:cBhvr>
                                    </p:animEffect>
                                  </p:childTnLst>
                                </p:cTn>
                              </p:par>
                              <p:par>
                                <p:cTn id="35" presetID="2" presetClass="entr" presetSubtype="8" fill="hold" grpId="0" nodeType="withEffect">
                                  <p:stCondLst>
                                    <p:cond delay="20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300" fill="hold"/>
                                        <p:tgtEl>
                                          <p:spTgt spid="5131"/>
                                        </p:tgtEl>
                                        <p:attrNameLst>
                                          <p:attrName>ppt_x</p:attrName>
                                        </p:attrNameLst>
                                      </p:cBhvr>
                                      <p:tavLst>
                                        <p:tav tm="0">
                                          <p:val>
                                            <p:strVal val="0-#ppt_w/2"/>
                                          </p:val>
                                        </p:tav>
                                        <p:tav tm="100000">
                                          <p:val>
                                            <p:strVal val="#ppt_x"/>
                                          </p:val>
                                        </p:tav>
                                      </p:tavLst>
                                    </p:anim>
                                    <p:anim calcmode="lin" valueType="num">
                                      <p:cBhvr additive="base">
                                        <p:cTn id="38" dur="300" fill="hold"/>
                                        <p:tgtEl>
                                          <p:spTgt spid="5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مواجهة </a:t>
              </a:r>
              <a:r>
                <a:rPr lang="ar-EG" altLang="zh-CN" sz="2200" b="1" dirty="0">
                  <a:solidFill>
                    <a:schemeClr val="bg1"/>
                  </a:solidFill>
                  <a:latin typeface="Microsoft YaHei" pitchFamily="34" charset="-122"/>
                  <a:ea typeface="Microsoft YaHei" pitchFamily="34" charset="-122"/>
                </a:rPr>
                <a:t>الجماعات المختلفة والتحدث إليها من خلال لقاءات طبيعية </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إنتاج </a:t>
              </a:r>
              <a:r>
                <a:rPr lang="ar-EG" altLang="zh-CN" sz="2200" b="1" dirty="0">
                  <a:solidFill>
                    <a:schemeClr val="bg1"/>
                  </a:solidFill>
                </a:rPr>
                <a:t>النشرات،والكتيبات، والتقارير الخاصة، ومواد الاتصال المصورة </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تحديد </a:t>
              </a:r>
              <a:r>
                <a:rPr lang="ar-EG" altLang="zh-CN" sz="2200" b="1" dirty="0">
                  <a:solidFill>
                    <a:schemeClr val="bg1"/>
                  </a:solidFill>
                </a:rPr>
                <a:t>الاحتياجات والأهداف والخطوات اللازمة لتنفيذ المشروع</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استخدام </a:t>
              </a:r>
              <a:r>
                <a:rPr lang="ar-EG" altLang="zh-CN" sz="2200" b="1" dirty="0">
                  <a:solidFill>
                    <a:schemeClr val="bg1"/>
                  </a:solidFill>
                </a:rPr>
                <a:t>الإعلانات الإعلامية في إعلاء اسم المؤسسة</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وظائف العلاقات </a:t>
            </a:r>
            <a:r>
              <a:rPr lang="ar-EG" altLang="zh-CN" sz="2800" b="1" dirty="0">
                <a:latin typeface="Microsoft YaHei" pitchFamily="34" charset="-122"/>
                <a:ea typeface="Microsoft YaHei" pitchFamily="34" charset="-122"/>
              </a:rPr>
              <a:t>العامة</a:t>
            </a:r>
          </a:p>
        </p:txBody>
      </p:sp>
    </p:spTree>
    <p:extLst>
      <p:ext uri="{BB962C8B-B14F-4D97-AF65-F5344CB8AC3E}">
        <p14:creationId xmlns:p14="http://schemas.microsoft.com/office/powerpoint/2010/main" xmlns="" val="168100203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1849388"/>
            <a:ext cx="698182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التمييز بين العلاقات العامة والأنشطة والعلوم الأخرى المشابهة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7308494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تمرين </a:t>
            </a:r>
            <a:endParaRPr lang="zh-CN" altLang="en-US" sz="2800" dirty="0">
              <a:latin typeface="Microsoft YaHei" pitchFamily="34" charset="-122"/>
              <a:ea typeface="Microsoft YaHei" pitchFamily="34" charset="-122"/>
            </a:endParaRPr>
          </a:p>
        </p:txBody>
      </p:sp>
      <p:sp>
        <p:nvSpPr>
          <p:cNvPr id="2" name="TextBox 1"/>
          <p:cNvSpPr txBox="1"/>
          <p:nvPr/>
        </p:nvSpPr>
        <p:spPr>
          <a:xfrm>
            <a:off x="5149850" y="1201316"/>
            <a:ext cx="3526606" cy="2677656"/>
          </a:xfrm>
          <a:prstGeom prst="rect">
            <a:avLst/>
          </a:prstGeom>
          <a:noFill/>
        </p:spPr>
        <p:txBody>
          <a:bodyPr wrap="square" rtlCol="1">
            <a:spAutoFit/>
          </a:bodyPr>
          <a:lstStyle/>
          <a:p>
            <a:pPr algn="justLow" rtl="1"/>
            <a:r>
              <a:rPr lang="ar-SA" sz="2800" dirty="0"/>
              <a:t>ضع رقم النشاط المناسب في المربع المجاور لكل عبارة وفقاً لانتماء مفهومها </a:t>
            </a:r>
            <a:r>
              <a:rPr lang="ar-EG" sz="2800" dirty="0" smtClean="0"/>
              <a:t/>
            </a:r>
            <a:br>
              <a:rPr lang="ar-EG" sz="2800" dirty="0" smtClean="0"/>
            </a:br>
            <a:r>
              <a:rPr lang="ar-SA" sz="2800" dirty="0" smtClean="0"/>
              <a:t>أو </a:t>
            </a:r>
            <a:r>
              <a:rPr lang="ar-SA" sz="2800" dirty="0"/>
              <a:t>النشاط الذي تعنيه إلى أحد المفاهيم </a:t>
            </a:r>
            <a:r>
              <a:rPr lang="ar-SA" sz="2800" dirty="0" smtClean="0"/>
              <a:t>أو </a:t>
            </a:r>
            <a:r>
              <a:rPr lang="ar-SA" sz="2800" dirty="0"/>
              <a:t>العلوم الثمانية الموضحة في الجدول </a:t>
            </a:r>
            <a:r>
              <a:rPr lang="ar-SA" sz="2800" dirty="0" smtClean="0"/>
              <a:t>التالي</a:t>
            </a:r>
            <a:endParaRPr lang="ar-EG" sz="2800" dirty="0"/>
          </a:p>
        </p:txBody>
      </p:sp>
      <p:pic>
        <p:nvPicPr>
          <p:cNvPr id="2050"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0" y="1057300"/>
            <a:ext cx="3923928" cy="367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اسم </a:t>
            </a:r>
            <a:r>
              <a:rPr lang="ar-EG" altLang="zh-CN" sz="2800" dirty="0" smtClean="0">
                <a:latin typeface="Microsoft YaHei" pitchFamily="34" charset="-122"/>
                <a:ea typeface="Microsoft YaHei" pitchFamily="34" charset="-122"/>
              </a:rPr>
              <a:t>التمرين (المفاهيم </a:t>
            </a:r>
            <a:r>
              <a:rPr lang="ar-EG" altLang="zh-CN" sz="2800" dirty="0">
                <a:latin typeface="Microsoft YaHei" pitchFamily="34" charset="-122"/>
                <a:ea typeface="Microsoft YaHei" pitchFamily="34" charset="-122"/>
              </a:rPr>
              <a:t>أو العلوم)</a:t>
            </a:r>
            <a:endParaRPr lang="zh-CN" altLang="en-US" sz="2800" dirty="0">
              <a:latin typeface="Microsoft YaHei" pitchFamily="34" charset="-122"/>
              <a:ea typeface="Microsoft YaHei" pitchFamily="34" charset="-122"/>
            </a:endParaRPr>
          </a:p>
        </p:txBody>
      </p:sp>
      <p:graphicFrame>
        <p:nvGraphicFramePr>
          <p:cNvPr id="4" name="Table 3"/>
          <p:cNvGraphicFramePr>
            <a:graphicFrameLocks noGrp="1"/>
          </p:cNvGraphicFramePr>
          <p:nvPr>
            <p:extLst>
              <p:ext uri="{D42A27DB-BD31-4B8C-83A1-F6EECF244321}">
                <p14:modId xmlns:p14="http://schemas.microsoft.com/office/powerpoint/2010/main" xmlns="" val="2376493992"/>
              </p:ext>
            </p:extLst>
          </p:nvPr>
        </p:nvGraphicFramePr>
        <p:xfrm>
          <a:off x="390120" y="1345332"/>
          <a:ext cx="8352926" cy="853440"/>
        </p:xfrm>
        <a:graphic>
          <a:graphicData uri="http://schemas.openxmlformats.org/drawingml/2006/table">
            <a:tbl>
              <a:tblPr rtl="1" firstRow="1" firstCol="1" lastRow="1" lastCol="1" bandRow="1" bandCol="1">
                <a:tableStyleId>{69012ECD-51FC-41F1-AA8D-1B2483CD663E}</a:tableStyleId>
              </a:tblPr>
              <a:tblGrid>
                <a:gridCol w="2324642"/>
                <a:gridCol w="1671514"/>
                <a:gridCol w="1742708"/>
                <a:gridCol w="2614062"/>
              </a:tblGrid>
              <a:tr h="0">
                <a:tc>
                  <a:txBody>
                    <a:bodyPr/>
                    <a:lstStyle/>
                    <a:p>
                      <a:pPr algn="ctr" rtl="1">
                        <a:spcAft>
                          <a:spcPts val="0"/>
                        </a:spcAft>
                      </a:pPr>
                      <a:r>
                        <a:rPr lang="ar-SA" sz="2800" dirty="0">
                          <a:effectLst/>
                        </a:rPr>
                        <a:t>العلاقات العامة</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a:effectLst/>
                        </a:rPr>
                        <a:t>الاتصال</a:t>
                      </a:r>
                      <a:endParaRPr lang="en-US" sz="2800">
                        <a:effectLst/>
                        <a:latin typeface="Times New Roman"/>
                        <a:ea typeface="SimSun"/>
                      </a:endParaRPr>
                    </a:p>
                  </a:txBody>
                  <a:tcPr marL="68580" marR="68580" marT="0" marB="0" anchor="ctr"/>
                </a:tc>
                <a:tc>
                  <a:txBody>
                    <a:bodyPr/>
                    <a:lstStyle/>
                    <a:p>
                      <a:pPr algn="ctr" rtl="1">
                        <a:spcAft>
                          <a:spcPts val="0"/>
                        </a:spcAft>
                      </a:pPr>
                      <a:r>
                        <a:rPr lang="ar-SA" sz="2800">
                          <a:effectLst/>
                        </a:rPr>
                        <a:t>الإعلام</a:t>
                      </a:r>
                      <a:endParaRPr lang="en-US" sz="2800">
                        <a:effectLst/>
                        <a:latin typeface="Times New Roman"/>
                        <a:ea typeface="SimSun"/>
                      </a:endParaRPr>
                    </a:p>
                  </a:txBody>
                  <a:tcPr marL="68580" marR="68580" marT="0" marB="0" anchor="ctr"/>
                </a:tc>
                <a:tc>
                  <a:txBody>
                    <a:bodyPr/>
                    <a:lstStyle/>
                    <a:p>
                      <a:pPr algn="ctr" rtl="1">
                        <a:spcAft>
                          <a:spcPts val="0"/>
                        </a:spcAft>
                      </a:pPr>
                      <a:r>
                        <a:rPr lang="ar-SA" sz="2800">
                          <a:effectLst/>
                        </a:rPr>
                        <a:t>العلاقات الإنسانية</a:t>
                      </a:r>
                      <a:endParaRPr lang="en-US" sz="2800">
                        <a:effectLst/>
                        <a:latin typeface="Times New Roman"/>
                        <a:ea typeface="SimSun"/>
                      </a:endParaRPr>
                    </a:p>
                  </a:txBody>
                  <a:tcPr marL="68580" marR="68580" marT="0" marB="0" anchor="ctr"/>
                </a:tc>
              </a:tr>
              <a:tr h="0">
                <a:tc>
                  <a:txBody>
                    <a:bodyPr/>
                    <a:lstStyle/>
                    <a:p>
                      <a:pPr algn="ctr" rtl="1">
                        <a:spcAft>
                          <a:spcPts val="0"/>
                        </a:spcAft>
                      </a:pPr>
                      <a:r>
                        <a:rPr lang="ar-SA" sz="2800" dirty="0">
                          <a:effectLst/>
                        </a:rPr>
                        <a:t>1</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2</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3</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4</a:t>
                      </a:r>
                      <a:endParaRPr lang="en-US" sz="2800" dirty="0">
                        <a:effectLst/>
                        <a:latin typeface="Times New Roman"/>
                        <a:ea typeface="SimSu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169196914"/>
              </p:ext>
            </p:extLst>
          </p:nvPr>
        </p:nvGraphicFramePr>
        <p:xfrm>
          <a:off x="395538" y="3036570"/>
          <a:ext cx="8352926" cy="853440"/>
        </p:xfrm>
        <a:graphic>
          <a:graphicData uri="http://schemas.openxmlformats.org/drawingml/2006/table">
            <a:tbl>
              <a:tblPr rtl="1" firstRow="1" firstCol="1" lastRow="1" lastCol="1" bandRow="1" bandCol="1">
                <a:tableStyleId>{69012ECD-51FC-41F1-AA8D-1B2483CD663E}</a:tableStyleId>
              </a:tblPr>
              <a:tblGrid>
                <a:gridCol w="2095094"/>
                <a:gridCol w="1976157"/>
                <a:gridCol w="1976157"/>
                <a:gridCol w="2305518"/>
              </a:tblGrid>
              <a:tr h="0">
                <a:tc>
                  <a:txBody>
                    <a:bodyPr/>
                    <a:lstStyle/>
                    <a:p>
                      <a:pPr algn="ctr" rtl="1">
                        <a:spcAft>
                          <a:spcPts val="0"/>
                        </a:spcAft>
                      </a:pPr>
                      <a:r>
                        <a:rPr lang="ar-SA" sz="2800" dirty="0">
                          <a:effectLst/>
                        </a:rPr>
                        <a:t>الدعاية</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dirty="0">
                          <a:effectLst/>
                        </a:rPr>
                        <a:t>الإعلان</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dirty="0">
                          <a:effectLst/>
                        </a:rPr>
                        <a:t>التسويق</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dirty="0">
                          <a:effectLst/>
                        </a:rPr>
                        <a:t>الشؤون العامة</a:t>
                      </a:r>
                      <a:endParaRPr lang="en-US" sz="2800" dirty="0">
                        <a:effectLst/>
                        <a:latin typeface="Times New Roman"/>
                        <a:ea typeface="SimSun"/>
                      </a:endParaRPr>
                    </a:p>
                  </a:txBody>
                  <a:tcPr marL="68580" marR="68580" marT="0" marB="0" anchor="ctr"/>
                </a:tc>
              </a:tr>
              <a:tr h="0">
                <a:tc>
                  <a:txBody>
                    <a:bodyPr/>
                    <a:lstStyle/>
                    <a:p>
                      <a:pPr algn="ctr" rtl="1">
                        <a:spcAft>
                          <a:spcPts val="0"/>
                        </a:spcAft>
                      </a:pPr>
                      <a:r>
                        <a:rPr lang="ar-SA" sz="2800" dirty="0">
                          <a:effectLst/>
                        </a:rPr>
                        <a:t>5</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6</a:t>
                      </a:r>
                      <a:endParaRPr lang="en-US" sz="2800" dirty="0">
                        <a:effectLst/>
                        <a:latin typeface="Times New Roman"/>
                        <a:ea typeface="SimSun"/>
                      </a:endParaRPr>
                    </a:p>
                  </a:txBody>
                  <a:tcPr marL="68580" marR="68580" marT="0" marB="0"/>
                </a:tc>
                <a:tc>
                  <a:txBody>
                    <a:bodyPr/>
                    <a:lstStyle/>
                    <a:p>
                      <a:pPr algn="ctr" rtl="1">
                        <a:spcAft>
                          <a:spcPts val="0"/>
                        </a:spcAft>
                      </a:pPr>
                      <a:r>
                        <a:rPr lang="ar-SA" sz="2800">
                          <a:effectLst/>
                        </a:rPr>
                        <a:t>7</a:t>
                      </a:r>
                      <a:endParaRPr lang="en-US" sz="2800">
                        <a:effectLst/>
                        <a:latin typeface="Times New Roman"/>
                        <a:ea typeface="SimSun"/>
                      </a:endParaRPr>
                    </a:p>
                  </a:txBody>
                  <a:tcPr marL="68580" marR="68580" marT="0" marB="0"/>
                </a:tc>
                <a:tc>
                  <a:txBody>
                    <a:bodyPr/>
                    <a:lstStyle/>
                    <a:p>
                      <a:pPr algn="ctr" rtl="1">
                        <a:spcAft>
                          <a:spcPts val="0"/>
                        </a:spcAft>
                      </a:pPr>
                      <a:r>
                        <a:rPr lang="ar-SA" sz="2800" dirty="0">
                          <a:effectLst/>
                        </a:rPr>
                        <a:t>8</a:t>
                      </a:r>
                      <a:endParaRPr lang="en-US" sz="2800" dirty="0">
                        <a:effectLst/>
                        <a:latin typeface="Times New Roman"/>
                        <a:ea typeface="SimSun"/>
                      </a:endParaRPr>
                    </a:p>
                  </a:txBody>
                  <a:tcPr marL="68580" marR="68580" marT="0" marB="0"/>
                </a:tc>
              </a:tr>
            </a:tbl>
          </a:graphicData>
        </a:graphic>
      </p:graphicFrame>
    </p:spTree>
    <p:extLst>
      <p:ext uri="{BB962C8B-B14F-4D97-AF65-F5344CB8AC3E}">
        <p14:creationId xmlns:p14="http://schemas.microsoft.com/office/powerpoint/2010/main" xmlns="" val="120482286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الاتصال</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6601902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473525"/>
            <a:ext cx="6562725" cy="117606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281437"/>
            <a:ext cx="6432551" cy="1188159"/>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80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400" b="1" dirty="0">
                  <a:solidFill>
                    <a:schemeClr val="bg1"/>
                  </a:solidFill>
                </a:rPr>
                <a:t>عملية تبادل الأفكار والاتجاهات والخواطر والآراء بين شخص وآخر أو شخص وعدة أشخاص</a:t>
              </a:r>
              <a:endParaRPr lang="zh-CN" altLang="en-US" sz="24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الاتصال</a:t>
            </a:r>
            <a:endParaRPr lang="zh-CN" altLang="en-US" sz="2800" b="1" dirty="0">
              <a:latin typeface="Microsoft YaHei" pitchFamily="34" charset="-122"/>
              <a:ea typeface="Microsoft YaHei" pitchFamily="34" charset="-122"/>
            </a:endParaRPr>
          </a:p>
        </p:txBody>
      </p:sp>
    </p:spTree>
    <p:extLst>
      <p:ext uri="{BB962C8B-B14F-4D97-AF65-F5344CB8AC3E}">
        <p14:creationId xmlns:p14="http://schemas.microsoft.com/office/powerpoint/2010/main" xmlns="" val="83135853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AutoShape 7"/>
          <p:cNvSpPr>
            <a:spLocks noChangeArrowheads="1"/>
          </p:cNvSpPr>
          <p:nvPr/>
        </p:nvSpPr>
        <p:spPr bwMode="auto">
          <a:xfrm>
            <a:off x="6621810" y="103971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03971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الحضور </a:t>
            </a:r>
            <a:r>
              <a:rPr lang="ar-EG" sz="2000" b="1" dirty="0" smtClean="0">
                <a:latin typeface="Verdana" panose="020B0604030504040204" pitchFamily="34" charset="0"/>
                <a:ea typeface="HY헤드라인M" pitchFamily="2" charset="-127"/>
              </a:rPr>
              <a:t>والانصراف</a:t>
            </a:r>
          </a:p>
          <a:p>
            <a:pPr algn="ctr"/>
            <a:r>
              <a:rPr lang="ar-EG" sz="2000" b="1" dirty="0" smtClean="0">
                <a:latin typeface="Verdana" panose="020B0604030504040204" pitchFamily="34" charset="0"/>
                <a:ea typeface="HY헤드라인M" pitchFamily="2" charset="-127"/>
              </a:rPr>
              <a:t> في الوقت المحدد</a:t>
            </a:r>
            <a:endParaRPr lang="ar-SA" sz="20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1967812"/>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rtl="1"/>
            <a:r>
              <a:rPr lang="ar-EG" sz="2000" b="1" dirty="0" smtClean="0">
                <a:latin typeface="Verdana" panose="020B0604030504040204" pitchFamily="34" charset="0"/>
                <a:ea typeface="HY헤드라인M" pitchFamily="2" charset="-127"/>
              </a:rPr>
              <a:t>تقبل جميع </a:t>
            </a:r>
          </a:p>
          <a:p>
            <a:pPr algn="ctr" rtl="1"/>
            <a:r>
              <a:rPr lang="ar-EG" sz="2000" b="1" dirty="0" smtClean="0">
                <a:latin typeface="Verdana" panose="020B0604030504040204" pitchFamily="34" charset="0"/>
                <a:ea typeface="HY헤드라인M" pitchFamily="2" charset="-127"/>
              </a:rPr>
              <a:t>الآراء </a:t>
            </a:r>
            <a:r>
              <a:rPr lang="ar-EG" sz="2000" b="1" dirty="0">
                <a:latin typeface="Verdana" panose="020B0604030504040204" pitchFamily="34" charset="0"/>
                <a:ea typeface="HY헤드라인M" pitchFamily="2" charset="-127"/>
              </a:rPr>
              <a:t>بصدر رحب</a:t>
            </a:r>
            <a:endParaRPr lang="ar-SA" sz="20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1967812"/>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2895909"/>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2895909"/>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3824007"/>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3824007"/>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475210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حسن الظن </a:t>
            </a:r>
            <a:endParaRPr lang="ar-EG" sz="2000" b="1" dirty="0" smtClean="0">
              <a:latin typeface="Verdana" panose="020B0604030504040204" pitchFamily="34" charset="0"/>
              <a:ea typeface="HY헤드라인M" pitchFamily="2" charset="-127"/>
            </a:endParaRPr>
          </a:p>
          <a:p>
            <a:pPr algn="ctr"/>
            <a:r>
              <a:rPr lang="ar-EG" sz="2000" b="1" dirty="0" smtClean="0">
                <a:latin typeface="Verdana" panose="020B0604030504040204" pitchFamily="34" charset="0"/>
                <a:ea typeface="HY헤드라인M" pitchFamily="2" charset="-127"/>
              </a:rPr>
              <a:t>والثقة </a:t>
            </a:r>
            <a:r>
              <a:rPr lang="ar-EG" sz="2000" b="1" dirty="0">
                <a:latin typeface="Verdana" panose="020B0604030504040204" pitchFamily="34" charset="0"/>
                <a:ea typeface="HY헤드라인M" pitchFamily="2" charset="-127"/>
              </a:rPr>
              <a:t>المتبادلة</a:t>
            </a:r>
            <a:endParaRPr lang="ar-SA" sz="20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475210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75240" y="762000"/>
            <a:ext cx="1302880" cy="10734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4"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3060" y="698500"/>
            <a:ext cx="106194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75240" y="1714500"/>
            <a:ext cx="122905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6" name="Picture 5" descr="F:\دينى\work\صور\اختلاف مشارب.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6240" y="1651000"/>
            <a:ext cx="110716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7" name="Picture 6" descr="F:\دينى\work\صور\15460_IPhone_Locked.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34000" y="2667000"/>
            <a:ext cx="114300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8" name="Picture 7" descr="F:\دينى\work\صور\large.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9600" y="2603500"/>
            <a:ext cx="129540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9" name="Picture 8" descr="F:\دينى\work\صور\imagتes.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370081" y="3587750"/>
            <a:ext cx="1155607"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0" name="Picture 9" descr="F:\دينى\work\صور\848484.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16240" y="3556000"/>
            <a:ext cx="1107160" cy="111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1" name="Picture 10" descr="F:\دينى\work\صور\zan 2.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414940" y="4493085"/>
            <a:ext cx="1143000" cy="9679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2" name="Picture 11" descr="F:\دينى\work\صور\Love-Is-Love_6.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85094" y="4493085"/>
            <a:ext cx="1045652" cy="9714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23"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الاتفاقيات </a:t>
            </a:r>
          </a:p>
        </p:txBody>
      </p:sp>
    </p:spTree>
    <p:extLst>
      <p:ext uri="{BB962C8B-B14F-4D97-AF65-F5344CB8AC3E}">
        <p14:creationId xmlns:p14="http://schemas.microsoft.com/office/powerpoint/2010/main" xmlns="" val="1969801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sndAc>
          <p:stSnd>
            <p:snd r:embed="rId14" name="click.wav"/>
          </p:stSnd>
        </p:sndAc>
      </p:transition>
    </mc:Choice>
    <mc:Fallback>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fltVal val="0"/>
                                          </p:val>
                                        </p:tav>
                                        <p:tav tm="100000">
                                          <p:val>
                                            <p:strVal val="#ppt_w"/>
                                          </p:val>
                                        </p:tav>
                                      </p:tavLst>
                                    </p:anim>
                                    <p:anim calcmode="lin" valueType="num">
                                      <p:cBhvr>
                                        <p:cTn id="20" dur="1000" fill="hold"/>
                                        <p:tgtEl>
                                          <p:spTgt spid="53"/>
                                        </p:tgtEl>
                                        <p:attrNameLst>
                                          <p:attrName>ppt_h</p:attrName>
                                        </p:attrNameLst>
                                      </p:cBhvr>
                                      <p:tavLst>
                                        <p:tav tm="0">
                                          <p:val>
                                            <p:fltVal val="0"/>
                                          </p:val>
                                        </p:tav>
                                        <p:tav tm="100000">
                                          <p:val>
                                            <p:strVal val="#ppt_h"/>
                                          </p:val>
                                        </p:tav>
                                      </p:tavLst>
                                    </p:anim>
                                    <p:anim calcmode="lin" valueType="num">
                                      <p:cBhvr>
                                        <p:cTn id="21" dur="1000" fill="hold"/>
                                        <p:tgtEl>
                                          <p:spTgt spid="53"/>
                                        </p:tgtEl>
                                        <p:attrNameLst>
                                          <p:attrName>style.rotation</p:attrName>
                                        </p:attrNameLst>
                                      </p:cBhvr>
                                      <p:tavLst>
                                        <p:tav tm="0">
                                          <p:val>
                                            <p:fltVal val="90"/>
                                          </p:val>
                                        </p:tav>
                                        <p:tav tm="100000">
                                          <p:val>
                                            <p:fltVal val="0"/>
                                          </p:val>
                                        </p:tav>
                                      </p:tavLst>
                                    </p:anim>
                                    <p:animEffect transition="in" filter="fade">
                                      <p:cBhvr>
                                        <p:cTn id="22" dur="1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1000" fill="hold"/>
                                        <p:tgtEl>
                                          <p:spTgt spid="44"/>
                                        </p:tgtEl>
                                        <p:attrNameLst>
                                          <p:attrName>ppt_w</p:attrName>
                                        </p:attrNameLst>
                                      </p:cBhvr>
                                      <p:tavLst>
                                        <p:tav tm="0">
                                          <p:val>
                                            <p:fltVal val="0"/>
                                          </p:val>
                                        </p:tav>
                                        <p:tav tm="100000">
                                          <p:val>
                                            <p:strVal val="#ppt_w"/>
                                          </p:val>
                                        </p:tav>
                                      </p:tavLst>
                                    </p:anim>
                                    <p:anim calcmode="lin" valueType="num">
                                      <p:cBhvr>
                                        <p:cTn id="28" dur="1000" fill="hold"/>
                                        <p:tgtEl>
                                          <p:spTgt spid="44"/>
                                        </p:tgtEl>
                                        <p:attrNameLst>
                                          <p:attrName>ppt_h</p:attrName>
                                        </p:attrNameLst>
                                      </p:cBhvr>
                                      <p:tavLst>
                                        <p:tav tm="0">
                                          <p:val>
                                            <p:fltVal val="0"/>
                                          </p:val>
                                        </p:tav>
                                        <p:tav tm="100000">
                                          <p:val>
                                            <p:strVal val="#ppt_h"/>
                                          </p:val>
                                        </p:tav>
                                      </p:tavLst>
                                    </p:anim>
                                    <p:anim calcmode="lin" valueType="num">
                                      <p:cBhvr>
                                        <p:cTn id="29" dur="1000" fill="hold"/>
                                        <p:tgtEl>
                                          <p:spTgt spid="44"/>
                                        </p:tgtEl>
                                        <p:attrNameLst>
                                          <p:attrName>style.rotation</p:attrName>
                                        </p:attrNameLst>
                                      </p:cBhvr>
                                      <p:tavLst>
                                        <p:tav tm="0">
                                          <p:val>
                                            <p:fltVal val="90"/>
                                          </p:val>
                                        </p:tav>
                                        <p:tav tm="100000">
                                          <p:val>
                                            <p:fltVal val="0"/>
                                          </p:val>
                                        </p:tav>
                                      </p:tavLst>
                                    </p:anim>
                                    <p:animEffect transition="in" filter="fade">
                                      <p:cBhvr>
                                        <p:cTn id="30" dur="1000"/>
                                        <p:tgtEl>
                                          <p:spTgt spid="44"/>
                                        </p:tgtEl>
                                      </p:cBhvr>
                                    </p:animEffect>
                                  </p:childTnLst>
                                </p:cTn>
                              </p:par>
                              <p:par>
                                <p:cTn id="31" presetID="3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1000" fill="hold"/>
                                        <p:tgtEl>
                                          <p:spTgt spid="54"/>
                                        </p:tgtEl>
                                        <p:attrNameLst>
                                          <p:attrName>ppt_w</p:attrName>
                                        </p:attrNameLst>
                                      </p:cBhvr>
                                      <p:tavLst>
                                        <p:tav tm="0">
                                          <p:val>
                                            <p:fltVal val="0"/>
                                          </p:val>
                                        </p:tav>
                                        <p:tav tm="100000">
                                          <p:val>
                                            <p:strVal val="#ppt_w"/>
                                          </p:val>
                                        </p:tav>
                                      </p:tavLst>
                                    </p:anim>
                                    <p:anim calcmode="lin" valueType="num">
                                      <p:cBhvr>
                                        <p:cTn id="34" dur="1000" fill="hold"/>
                                        <p:tgtEl>
                                          <p:spTgt spid="54"/>
                                        </p:tgtEl>
                                        <p:attrNameLst>
                                          <p:attrName>ppt_h</p:attrName>
                                        </p:attrNameLst>
                                      </p:cBhvr>
                                      <p:tavLst>
                                        <p:tav tm="0">
                                          <p:val>
                                            <p:fltVal val="0"/>
                                          </p:val>
                                        </p:tav>
                                        <p:tav tm="100000">
                                          <p:val>
                                            <p:strVal val="#ppt_h"/>
                                          </p:val>
                                        </p:tav>
                                      </p:tavLst>
                                    </p:anim>
                                    <p:anim calcmode="lin" valueType="num">
                                      <p:cBhvr>
                                        <p:cTn id="35" dur="1000" fill="hold"/>
                                        <p:tgtEl>
                                          <p:spTgt spid="54"/>
                                        </p:tgtEl>
                                        <p:attrNameLst>
                                          <p:attrName>style.rotation</p:attrName>
                                        </p:attrNameLst>
                                      </p:cBhvr>
                                      <p:tavLst>
                                        <p:tav tm="0">
                                          <p:val>
                                            <p:fltVal val="90"/>
                                          </p:val>
                                        </p:tav>
                                        <p:tav tm="100000">
                                          <p:val>
                                            <p:fltVal val="0"/>
                                          </p:val>
                                        </p:tav>
                                      </p:tavLst>
                                    </p:anim>
                                    <p:animEffect transition="in" filter="fade">
                                      <p:cBhvr>
                                        <p:cTn id="36" dur="1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1000" fill="hold"/>
                                        <p:tgtEl>
                                          <p:spTgt spid="45"/>
                                        </p:tgtEl>
                                        <p:attrNameLst>
                                          <p:attrName>ppt_w</p:attrName>
                                        </p:attrNameLst>
                                      </p:cBhvr>
                                      <p:tavLst>
                                        <p:tav tm="0">
                                          <p:val>
                                            <p:fltVal val="0"/>
                                          </p:val>
                                        </p:tav>
                                        <p:tav tm="100000">
                                          <p:val>
                                            <p:strVal val="#ppt_w"/>
                                          </p:val>
                                        </p:tav>
                                      </p:tavLst>
                                    </p:anim>
                                    <p:anim calcmode="lin" valueType="num">
                                      <p:cBhvr>
                                        <p:cTn id="42" dur="1000" fill="hold"/>
                                        <p:tgtEl>
                                          <p:spTgt spid="45"/>
                                        </p:tgtEl>
                                        <p:attrNameLst>
                                          <p:attrName>ppt_h</p:attrName>
                                        </p:attrNameLst>
                                      </p:cBhvr>
                                      <p:tavLst>
                                        <p:tav tm="0">
                                          <p:val>
                                            <p:fltVal val="0"/>
                                          </p:val>
                                        </p:tav>
                                        <p:tav tm="100000">
                                          <p:val>
                                            <p:strVal val="#ppt_h"/>
                                          </p:val>
                                        </p:tav>
                                      </p:tavLst>
                                    </p:anim>
                                    <p:anim calcmode="lin" valueType="num">
                                      <p:cBhvr>
                                        <p:cTn id="43" dur="1000" fill="hold"/>
                                        <p:tgtEl>
                                          <p:spTgt spid="45"/>
                                        </p:tgtEl>
                                        <p:attrNameLst>
                                          <p:attrName>style.rotation</p:attrName>
                                        </p:attrNameLst>
                                      </p:cBhvr>
                                      <p:tavLst>
                                        <p:tav tm="0">
                                          <p:val>
                                            <p:fltVal val="90"/>
                                          </p:val>
                                        </p:tav>
                                        <p:tav tm="100000">
                                          <p:val>
                                            <p:fltVal val="0"/>
                                          </p:val>
                                        </p:tav>
                                      </p:tavLst>
                                    </p:anim>
                                    <p:animEffect transition="in" filter="fade">
                                      <p:cBhvr>
                                        <p:cTn id="44" dur="1000"/>
                                        <p:tgtEl>
                                          <p:spTgt spid="45"/>
                                        </p:tgtEl>
                                      </p:cBhvr>
                                    </p:animEffect>
                                  </p:childTnLst>
                                </p:cTn>
                              </p:par>
                              <p:par>
                                <p:cTn id="45" presetID="3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1000" fill="hold"/>
                                        <p:tgtEl>
                                          <p:spTgt spid="55"/>
                                        </p:tgtEl>
                                        <p:attrNameLst>
                                          <p:attrName>ppt_w</p:attrName>
                                        </p:attrNameLst>
                                      </p:cBhvr>
                                      <p:tavLst>
                                        <p:tav tm="0">
                                          <p:val>
                                            <p:fltVal val="0"/>
                                          </p:val>
                                        </p:tav>
                                        <p:tav tm="100000">
                                          <p:val>
                                            <p:strVal val="#ppt_w"/>
                                          </p:val>
                                        </p:tav>
                                      </p:tavLst>
                                    </p:anim>
                                    <p:anim calcmode="lin" valueType="num">
                                      <p:cBhvr>
                                        <p:cTn id="48" dur="1000" fill="hold"/>
                                        <p:tgtEl>
                                          <p:spTgt spid="55"/>
                                        </p:tgtEl>
                                        <p:attrNameLst>
                                          <p:attrName>ppt_h</p:attrName>
                                        </p:attrNameLst>
                                      </p:cBhvr>
                                      <p:tavLst>
                                        <p:tav tm="0">
                                          <p:val>
                                            <p:fltVal val="0"/>
                                          </p:val>
                                        </p:tav>
                                        <p:tav tm="100000">
                                          <p:val>
                                            <p:strVal val="#ppt_h"/>
                                          </p:val>
                                        </p:tav>
                                      </p:tavLst>
                                    </p:anim>
                                    <p:anim calcmode="lin" valueType="num">
                                      <p:cBhvr>
                                        <p:cTn id="49" dur="1000" fill="hold"/>
                                        <p:tgtEl>
                                          <p:spTgt spid="55"/>
                                        </p:tgtEl>
                                        <p:attrNameLst>
                                          <p:attrName>style.rotation</p:attrName>
                                        </p:attrNameLst>
                                      </p:cBhvr>
                                      <p:tavLst>
                                        <p:tav tm="0">
                                          <p:val>
                                            <p:fltVal val="90"/>
                                          </p:val>
                                        </p:tav>
                                        <p:tav tm="100000">
                                          <p:val>
                                            <p:fltVal val="0"/>
                                          </p:val>
                                        </p:tav>
                                      </p:tavLst>
                                    </p:anim>
                                    <p:animEffect transition="in" filter="fade">
                                      <p:cBhvr>
                                        <p:cTn id="50" dur="10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3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1000" fill="hold"/>
                                        <p:tgtEl>
                                          <p:spTgt spid="56"/>
                                        </p:tgtEl>
                                        <p:attrNameLst>
                                          <p:attrName>ppt_w</p:attrName>
                                        </p:attrNameLst>
                                      </p:cBhvr>
                                      <p:tavLst>
                                        <p:tav tm="0">
                                          <p:val>
                                            <p:fltVal val="0"/>
                                          </p:val>
                                        </p:tav>
                                        <p:tav tm="100000">
                                          <p:val>
                                            <p:strVal val="#ppt_w"/>
                                          </p:val>
                                        </p:tav>
                                      </p:tavLst>
                                    </p:anim>
                                    <p:anim calcmode="lin" valueType="num">
                                      <p:cBhvr>
                                        <p:cTn id="62" dur="1000" fill="hold"/>
                                        <p:tgtEl>
                                          <p:spTgt spid="56"/>
                                        </p:tgtEl>
                                        <p:attrNameLst>
                                          <p:attrName>ppt_h</p:attrName>
                                        </p:attrNameLst>
                                      </p:cBhvr>
                                      <p:tavLst>
                                        <p:tav tm="0">
                                          <p:val>
                                            <p:fltVal val="0"/>
                                          </p:val>
                                        </p:tav>
                                        <p:tav tm="100000">
                                          <p:val>
                                            <p:strVal val="#ppt_h"/>
                                          </p:val>
                                        </p:tav>
                                      </p:tavLst>
                                    </p:anim>
                                    <p:anim calcmode="lin" valueType="num">
                                      <p:cBhvr>
                                        <p:cTn id="63" dur="1000" fill="hold"/>
                                        <p:tgtEl>
                                          <p:spTgt spid="56"/>
                                        </p:tgtEl>
                                        <p:attrNameLst>
                                          <p:attrName>style.rotation</p:attrName>
                                        </p:attrNameLst>
                                      </p:cBhvr>
                                      <p:tavLst>
                                        <p:tav tm="0">
                                          <p:val>
                                            <p:fltVal val="90"/>
                                          </p:val>
                                        </p:tav>
                                        <p:tav tm="100000">
                                          <p:val>
                                            <p:fltVal val="0"/>
                                          </p:val>
                                        </p:tav>
                                      </p:tavLst>
                                    </p:anim>
                                    <p:animEffect transition="in" filter="fade">
                                      <p:cBhvr>
                                        <p:cTn id="64" dur="10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1000" fill="hold"/>
                                        <p:tgtEl>
                                          <p:spTgt spid="47"/>
                                        </p:tgtEl>
                                        <p:attrNameLst>
                                          <p:attrName>ppt_w</p:attrName>
                                        </p:attrNameLst>
                                      </p:cBhvr>
                                      <p:tavLst>
                                        <p:tav tm="0">
                                          <p:val>
                                            <p:fltVal val="0"/>
                                          </p:val>
                                        </p:tav>
                                        <p:tav tm="100000">
                                          <p:val>
                                            <p:strVal val="#ppt_w"/>
                                          </p:val>
                                        </p:tav>
                                      </p:tavLst>
                                    </p:anim>
                                    <p:anim calcmode="lin" valueType="num">
                                      <p:cBhvr>
                                        <p:cTn id="70" dur="1000" fill="hold"/>
                                        <p:tgtEl>
                                          <p:spTgt spid="47"/>
                                        </p:tgtEl>
                                        <p:attrNameLst>
                                          <p:attrName>ppt_h</p:attrName>
                                        </p:attrNameLst>
                                      </p:cBhvr>
                                      <p:tavLst>
                                        <p:tav tm="0">
                                          <p:val>
                                            <p:fltVal val="0"/>
                                          </p:val>
                                        </p:tav>
                                        <p:tav tm="100000">
                                          <p:val>
                                            <p:strVal val="#ppt_h"/>
                                          </p:val>
                                        </p:tav>
                                      </p:tavLst>
                                    </p:anim>
                                    <p:anim calcmode="lin" valueType="num">
                                      <p:cBhvr>
                                        <p:cTn id="71" dur="1000" fill="hold"/>
                                        <p:tgtEl>
                                          <p:spTgt spid="47"/>
                                        </p:tgtEl>
                                        <p:attrNameLst>
                                          <p:attrName>style.rotation</p:attrName>
                                        </p:attrNameLst>
                                      </p:cBhvr>
                                      <p:tavLst>
                                        <p:tav tm="0">
                                          <p:val>
                                            <p:fltVal val="90"/>
                                          </p:val>
                                        </p:tav>
                                        <p:tav tm="100000">
                                          <p:val>
                                            <p:fltVal val="0"/>
                                          </p:val>
                                        </p:tav>
                                      </p:tavLst>
                                    </p:anim>
                                    <p:animEffect transition="in" filter="fade">
                                      <p:cBhvr>
                                        <p:cTn id="72" dur="1000"/>
                                        <p:tgtEl>
                                          <p:spTgt spid="47"/>
                                        </p:tgtEl>
                                      </p:cBhvr>
                                    </p:animEffect>
                                  </p:childTnLst>
                                </p:cTn>
                              </p:par>
                              <p:par>
                                <p:cTn id="73" presetID="3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1000" fill="hold"/>
                                        <p:tgtEl>
                                          <p:spTgt spid="57"/>
                                        </p:tgtEl>
                                        <p:attrNameLst>
                                          <p:attrName>ppt_w</p:attrName>
                                        </p:attrNameLst>
                                      </p:cBhvr>
                                      <p:tavLst>
                                        <p:tav tm="0">
                                          <p:val>
                                            <p:fltVal val="0"/>
                                          </p:val>
                                        </p:tav>
                                        <p:tav tm="100000">
                                          <p:val>
                                            <p:strVal val="#ppt_w"/>
                                          </p:val>
                                        </p:tav>
                                      </p:tavLst>
                                    </p:anim>
                                    <p:anim calcmode="lin" valueType="num">
                                      <p:cBhvr>
                                        <p:cTn id="76" dur="1000" fill="hold"/>
                                        <p:tgtEl>
                                          <p:spTgt spid="57"/>
                                        </p:tgtEl>
                                        <p:attrNameLst>
                                          <p:attrName>ppt_h</p:attrName>
                                        </p:attrNameLst>
                                      </p:cBhvr>
                                      <p:tavLst>
                                        <p:tav tm="0">
                                          <p:val>
                                            <p:fltVal val="0"/>
                                          </p:val>
                                        </p:tav>
                                        <p:tav tm="100000">
                                          <p:val>
                                            <p:strVal val="#ppt_h"/>
                                          </p:val>
                                        </p:tav>
                                      </p:tavLst>
                                    </p:anim>
                                    <p:anim calcmode="lin" valueType="num">
                                      <p:cBhvr>
                                        <p:cTn id="77" dur="1000" fill="hold"/>
                                        <p:tgtEl>
                                          <p:spTgt spid="57"/>
                                        </p:tgtEl>
                                        <p:attrNameLst>
                                          <p:attrName>style.rotation</p:attrName>
                                        </p:attrNameLst>
                                      </p:cBhvr>
                                      <p:tavLst>
                                        <p:tav tm="0">
                                          <p:val>
                                            <p:fltVal val="90"/>
                                          </p:val>
                                        </p:tav>
                                        <p:tav tm="100000">
                                          <p:val>
                                            <p:fltVal val="0"/>
                                          </p:val>
                                        </p:tav>
                                      </p:tavLst>
                                    </p:anim>
                                    <p:animEffect transition="in" filter="fade">
                                      <p:cBhvr>
                                        <p:cTn id="78" dur="10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1000" fill="hold"/>
                                        <p:tgtEl>
                                          <p:spTgt spid="48"/>
                                        </p:tgtEl>
                                        <p:attrNameLst>
                                          <p:attrName>ppt_w</p:attrName>
                                        </p:attrNameLst>
                                      </p:cBhvr>
                                      <p:tavLst>
                                        <p:tav tm="0">
                                          <p:val>
                                            <p:fltVal val="0"/>
                                          </p:val>
                                        </p:tav>
                                        <p:tav tm="100000">
                                          <p:val>
                                            <p:strVal val="#ppt_w"/>
                                          </p:val>
                                        </p:tav>
                                      </p:tavLst>
                                    </p:anim>
                                    <p:anim calcmode="lin" valueType="num">
                                      <p:cBhvr>
                                        <p:cTn id="84" dur="1000" fill="hold"/>
                                        <p:tgtEl>
                                          <p:spTgt spid="48"/>
                                        </p:tgtEl>
                                        <p:attrNameLst>
                                          <p:attrName>ppt_h</p:attrName>
                                        </p:attrNameLst>
                                      </p:cBhvr>
                                      <p:tavLst>
                                        <p:tav tm="0">
                                          <p:val>
                                            <p:fltVal val="0"/>
                                          </p:val>
                                        </p:tav>
                                        <p:tav tm="100000">
                                          <p:val>
                                            <p:strVal val="#ppt_h"/>
                                          </p:val>
                                        </p:tav>
                                      </p:tavLst>
                                    </p:anim>
                                    <p:anim calcmode="lin" valueType="num">
                                      <p:cBhvr>
                                        <p:cTn id="85" dur="1000" fill="hold"/>
                                        <p:tgtEl>
                                          <p:spTgt spid="48"/>
                                        </p:tgtEl>
                                        <p:attrNameLst>
                                          <p:attrName>style.rotation</p:attrName>
                                        </p:attrNameLst>
                                      </p:cBhvr>
                                      <p:tavLst>
                                        <p:tav tm="0">
                                          <p:val>
                                            <p:fltVal val="90"/>
                                          </p:val>
                                        </p:tav>
                                        <p:tav tm="100000">
                                          <p:val>
                                            <p:fltVal val="0"/>
                                          </p:val>
                                        </p:tav>
                                      </p:tavLst>
                                    </p:anim>
                                    <p:animEffect transition="in" filter="fade">
                                      <p:cBhvr>
                                        <p:cTn id="86" dur="1000"/>
                                        <p:tgtEl>
                                          <p:spTgt spid="48"/>
                                        </p:tgtEl>
                                      </p:cBhvr>
                                    </p:animEffect>
                                  </p:childTnLst>
                                </p:cTn>
                              </p:par>
                              <p:par>
                                <p:cTn id="87" presetID="3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1000" fill="hold"/>
                                        <p:tgtEl>
                                          <p:spTgt spid="58"/>
                                        </p:tgtEl>
                                        <p:attrNameLst>
                                          <p:attrName>ppt_w</p:attrName>
                                        </p:attrNameLst>
                                      </p:cBhvr>
                                      <p:tavLst>
                                        <p:tav tm="0">
                                          <p:val>
                                            <p:fltVal val="0"/>
                                          </p:val>
                                        </p:tav>
                                        <p:tav tm="100000">
                                          <p:val>
                                            <p:strVal val="#ppt_w"/>
                                          </p:val>
                                        </p:tav>
                                      </p:tavLst>
                                    </p:anim>
                                    <p:anim calcmode="lin" valueType="num">
                                      <p:cBhvr>
                                        <p:cTn id="90" dur="1000" fill="hold"/>
                                        <p:tgtEl>
                                          <p:spTgt spid="58"/>
                                        </p:tgtEl>
                                        <p:attrNameLst>
                                          <p:attrName>ppt_h</p:attrName>
                                        </p:attrNameLst>
                                      </p:cBhvr>
                                      <p:tavLst>
                                        <p:tav tm="0">
                                          <p:val>
                                            <p:fltVal val="0"/>
                                          </p:val>
                                        </p:tav>
                                        <p:tav tm="100000">
                                          <p:val>
                                            <p:strVal val="#ppt_h"/>
                                          </p:val>
                                        </p:tav>
                                      </p:tavLst>
                                    </p:anim>
                                    <p:anim calcmode="lin" valueType="num">
                                      <p:cBhvr>
                                        <p:cTn id="91" dur="1000" fill="hold"/>
                                        <p:tgtEl>
                                          <p:spTgt spid="58"/>
                                        </p:tgtEl>
                                        <p:attrNameLst>
                                          <p:attrName>style.rotation</p:attrName>
                                        </p:attrNameLst>
                                      </p:cBhvr>
                                      <p:tavLst>
                                        <p:tav tm="0">
                                          <p:val>
                                            <p:fltVal val="90"/>
                                          </p:val>
                                        </p:tav>
                                        <p:tav tm="100000">
                                          <p:val>
                                            <p:fltVal val="0"/>
                                          </p:val>
                                        </p:tav>
                                      </p:tavLst>
                                    </p:anim>
                                    <p:animEffect transition="in" filter="fade">
                                      <p:cBhvr>
                                        <p:cTn id="92" dur="10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1000" fill="hold"/>
                                        <p:tgtEl>
                                          <p:spTgt spid="49"/>
                                        </p:tgtEl>
                                        <p:attrNameLst>
                                          <p:attrName>ppt_w</p:attrName>
                                        </p:attrNameLst>
                                      </p:cBhvr>
                                      <p:tavLst>
                                        <p:tav tm="0">
                                          <p:val>
                                            <p:fltVal val="0"/>
                                          </p:val>
                                        </p:tav>
                                        <p:tav tm="100000">
                                          <p:val>
                                            <p:strVal val="#ppt_w"/>
                                          </p:val>
                                        </p:tav>
                                      </p:tavLst>
                                    </p:anim>
                                    <p:anim calcmode="lin" valueType="num">
                                      <p:cBhvr>
                                        <p:cTn id="98" dur="1000" fill="hold"/>
                                        <p:tgtEl>
                                          <p:spTgt spid="49"/>
                                        </p:tgtEl>
                                        <p:attrNameLst>
                                          <p:attrName>ppt_h</p:attrName>
                                        </p:attrNameLst>
                                      </p:cBhvr>
                                      <p:tavLst>
                                        <p:tav tm="0">
                                          <p:val>
                                            <p:fltVal val="0"/>
                                          </p:val>
                                        </p:tav>
                                        <p:tav tm="100000">
                                          <p:val>
                                            <p:strVal val="#ppt_h"/>
                                          </p:val>
                                        </p:tav>
                                      </p:tavLst>
                                    </p:anim>
                                    <p:anim calcmode="lin" valueType="num">
                                      <p:cBhvr>
                                        <p:cTn id="99" dur="1000" fill="hold"/>
                                        <p:tgtEl>
                                          <p:spTgt spid="49"/>
                                        </p:tgtEl>
                                        <p:attrNameLst>
                                          <p:attrName>style.rotation</p:attrName>
                                        </p:attrNameLst>
                                      </p:cBhvr>
                                      <p:tavLst>
                                        <p:tav tm="0">
                                          <p:val>
                                            <p:fltVal val="90"/>
                                          </p:val>
                                        </p:tav>
                                        <p:tav tm="100000">
                                          <p:val>
                                            <p:fltVal val="0"/>
                                          </p:val>
                                        </p:tav>
                                      </p:tavLst>
                                    </p:anim>
                                    <p:animEffect transition="in" filter="fade">
                                      <p:cBhvr>
                                        <p:cTn id="100" dur="1000"/>
                                        <p:tgtEl>
                                          <p:spTgt spid="49"/>
                                        </p:tgtEl>
                                      </p:cBhvr>
                                    </p:animEffect>
                                  </p:childTnLst>
                                </p:cTn>
                              </p:par>
                              <p:par>
                                <p:cTn id="101" presetID="31" presetClass="entr" presetSubtype="0"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90"/>
                                          </p:val>
                                        </p:tav>
                                        <p:tav tm="100000">
                                          <p:val>
                                            <p:fltVal val="0"/>
                                          </p:val>
                                        </p:tav>
                                      </p:tavLst>
                                    </p:anim>
                                    <p:animEffect transition="in" filter="fade">
                                      <p:cBhvr>
                                        <p:cTn id="106" dur="1000"/>
                                        <p:tgtEl>
                                          <p:spTgt spid="59"/>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1000" fill="hold"/>
                                        <p:tgtEl>
                                          <p:spTgt spid="50"/>
                                        </p:tgtEl>
                                        <p:attrNameLst>
                                          <p:attrName>ppt_w</p:attrName>
                                        </p:attrNameLst>
                                      </p:cBhvr>
                                      <p:tavLst>
                                        <p:tav tm="0">
                                          <p:val>
                                            <p:fltVal val="0"/>
                                          </p:val>
                                        </p:tav>
                                        <p:tav tm="100000">
                                          <p:val>
                                            <p:strVal val="#ppt_w"/>
                                          </p:val>
                                        </p:tav>
                                      </p:tavLst>
                                    </p:anim>
                                    <p:anim calcmode="lin" valueType="num">
                                      <p:cBhvr>
                                        <p:cTn id="112" dur="1000" fill="hold"/>
                                        <p:tgtEl>
                                          <p:spTgt spid="50"/>
                                        </p:tgtEl>
                                        <p:attrNameLst>
                                          <p:attrName>ppt_h</p:attrName>
                                        </p:attrNameLst>
                                      </p:cBhvr>
                                      <p:tavLst>
                                        <p:tav tm="0">
                                          <p:val>
                                            <p:fltVal val="0"/>
                                          </p:val>
                                        </p:tav>
                                        <p:tav tm="100000">
                                          <p:val>
                                            <p:strVal val="#ppt_h"/>
                                          </p:val>
                                        </p:tav>
                                      </p:tavLst>
                                    </p:anim>
                                    <p:anim calcmode="lin" valueType="num">
                                      <p:cBhvr>
                                        <p:cTn id="113" dur="1000" fill="hold"/>
                                        <p:tgtEl>
                                          <p:spTgt spid="50"/>
                                        </p:tgtEl>
                                        <p:attrNameLst>
                                          <p:attrName>style.rotation</p:attrName>
                                        </p:attrNameLst>
                                      </p:cBhvr>
                                      <p:tavLst>
                                        <p:tav tm="0">
                                          <p:val>
                                            <p:fltVal val="90"/>
                                          </p:val>
                                        </p:tav>
                                        <p:tav tm="100000">
                                          <p:val>
                                            <p:fltVal val="0"/>
                                          </p:val>
                                        </p:tav>
                                      </p:tavLst>
                                    </p:anim>
                                    <p:animEffect transition="in" filter="fade">
                                      <p:cBhvr>
                                        <p:cTn id="114" dur="1000"/>
                                        <p:tgtEl>
                                          <p:spTgt spid="50"/>
                                        </p:tgtEl>
                                      </p:cBhvr>
                                    </p:animEffect>
                                  </p:childTnLst>
                                </p:cTn>
                              </p:par>
                              <p:par>
                                <p:cTn id="115" presetID="31" presetClass="entr" presetSubtype="0"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 calcmode="lin" valueType="num">
                                      <p:cBhvr>
                                        <p:cTn id="119" dur="1000" fill="hold"/>
                                        <p:tgtEl>
                                          <p:spTgt spid="60"/>
                                        </p:tgtEl>
                                        <p:attrNameLst>
                                          <p:attrName>style.rotation</p:attrName>
                                        </p:attrNameLst>
                                      </p:cBhvr>
                                      <p:tavLst>
                                        <p:tav tm="0">
                                          <p:val>
                                            <p:fltVal val="90"/>
                                          </p:val>
                                        </p:tav>
                                        <p:tav tm="100000">
                                          <p:val>
                                            <p:fltVal val="0"/>
                                          </p:val>
                                        </p:tav>
                                      </p:tavLst>
                                    </p:anim>
                                    <p:animEffect transition="in" filter="fade">
                                      <p:cBhvr>
                                        <p:cTn id="120" dur="1000"/>
                                        <p:tgtEl>
                                          <p:spTgt spid="60"/>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p:cTn id="125" dur="1000" fill="hold"/>
                                        <p:tgtEl>
                                          <p:spTgt spid="51"/>
                                        </p:tgtEl>
                                        <p:attrNameLst>
                                          <p:attrName>ppt_w</p:attrName>
                                        </p:attrNameLst>
                                      </p:cBhvr>
                                      <p:tavLst>
                                        <p:tav tm="0">
                                          <p:val>
                                            <p:fltVal val="0"/>
                                          </p:val>
                                        </p:tav>
                                        <p:tav tm="100000">
                                          <p:val>
                                            <p:strVal val="#ppt_w"/>
                                          </p:val>
                                        </p:tav>
                                      </p:tavLst>
                                    </p:anim>
                                    <p:anim calcmode="lin" valueType="num">
                                      <p:cBhvr>
                                        <p:cTn id="126" dur="1000" fill="hold"/>
                                        <p:tgtEl>
                                          <p:spTgt spid="51"/>
                                        </p:tgtEl>
                                        <p:attrNameLst>
                                          <p:attrName>ppt_h</p:attrName>
                                        </p:attrNameLst>
                                      </p:cBhvr>
                                      <p:tavLst>
                                        <p:tav tm="0">
                                          <p:val>
                                            <p:fltVal val="0"/>
                                          </p:val>
                                        </p:tav>
                                        <p:tav tm="100000">
                                          <p:val>
                                            <p:strVal val="#ppt_h"/>
                                          </p:val>
                                        </p:tav>
                                      </p:tavLst>
                                    </p:anim>
                                    <p:anim calcmode="lin" valueType="num">
                                      <p:cBhvr>
                                        <p:cTn id="127" dur="1000" fill="hold"/>
                                        <p:tgtEl>
                                          <p:spTgt spid="51"/>
                                        </p:tgtEl>
                                        <p:attrNameLst>
                                          <p:attrName>style.rotation</p:attrName>
                                        </p:attrNameLst>
                                      </p:cBhvr>
                                      <p:tavLst>
                                        <p:tav tm="0">
                                          <p:val>
                                            <p:fltVal val="90"/>
                                          </p:val>
                                        </p:tav>
                                        <p:tav tm="100000">
                                          <p:val>
                                            <p:fltVal val="0"/>
                                          </p:val>
                                        </p:tav>
                                      </p:tavLst>
                                    </p:anim>
                                    <p:animEffect transition="in" filter="fade">
                                      <p:cBhvr>
                                        <p:cTn id="128" dur="1000"/>
                                        <p:tgtEl>
                                          <p:spTgt spid="51"/>
                                        </p:tgtEl>
                                      </p:cBhvr>
                                    </p:animEffect>
                                  </p:childTnLst>
                                </p:cTn>
                              </p:par>
                              <p:par>
                                <p:cTn id="129" presetID="31" presetClass="entr" presetSubtype="0" fill="hold" nodeType="with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p:cTn id="131" dur="1000" fill="hold"/>
                                        <p:tgtEl>
                                          <p:spTgt spid="61"/>
                                        </p:tgtEl>
                                        <p:attrNameLst>
                                          <p:attrName>ppt_w</p:attrName>
                                        </p:attrNameLst>
                                      </p:cBhvr>
                                      <p:tavLst>
                                        <p:tav tm="0">
                                          <p:val>
                                            <p:fltVal val="0"/>
                                          </p:val>
                                        </p:tav>
                                        <p:tav tm="100000">
                                          <p:val>
                                            <p:strVal val="#ppt_w"/>
                                          </p:val>
                                        </p:tav>
                                      </p:tavLst>
                                    </p:anim>
                                    <p:anim calcmode="lin" valueType="num">
                                      <p:cBhvr>
                                        <p:cTn id="132" dur="1000" fill="hold"/>
                                        <p:tgtEl>
                                          <p:spTgt spid="61"/>
                                        </p:tgtEl>
                                        <p:attrNameLst>
                                          <p:attrName>ppt_h</p:attrName>
                                        </p:attrNameLst>
                                      </p:cBhvr>
                                      <p:tavLst>
                                        <p:tav tm="0">
                                          <p:val>
                                            <p:fltVal val="0"/>
                                          </p:val>
                                        </p:tav>
                                        <p:tav tm="100000">
                                          <p:val>
                                            <p:strVal val="#ppt_h"/>
                                          </p:val>
                                        </p:tav>
                                      </p:tavLst>
                                    </p:anim>
                                    <p:anim calcmode="lin" valueType="num">
                                      <p:cBhvr>
                                        <p:cTn id="133" dur="1000" fill="hold"/>
                                        <p:tgtEl>
                                          <p:spTgt spid="61"/>
                                        </p:tgtEl>
                                        <p:attrNameLst>
                                          <p:attrName>style.rotation</p:attrName>
                                        </p:attrNameLst>
                                      </p:cBhvr>
                                      <p:tavLst>
                                        <p:tav tm="0">
                                          <p:val>
                                            <p:fltVal val="90"/>
                                          </p:val>
                                        </p:tav>
                                        <p:tav tm="100000">
                                          <p:val>
                                            <p:fltVal val="0"/>
                                          </p:val>
                                        </p:tav>
                                      </p:tavLst>
                                    </p:anim>
                                    <p:animEffect transition="in" filter="fade">
                                      <p:cBhvr>
                                        <p:cTn id="134" dur="1000"/>
                                        <p:tgtEl>
                                          <p:spTgt spid="61"/>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p:cTn id="139" dur="1000" fill="hold"/>
                                        <p:tgtEl>
                                          <p:spTgt spid="52"/>
                                        </p:tgtEl>
                                        <p:attrNameLst>
                                          <p:attrName>ppt_w</p:attrName>
                                        </p:attrNameLst>
                                      </p:cBhvr>
                                      <p:tavLst>
                                        <p:tav tm="0">
                                          <p:val>
                                            <p:fltVal val="0"/>
                                          </p:val>
                                        </p:tav>
                                        <p:tav tm="100000">
                                          <p:val>
                                            <p:strVal val="#ppt_w"/>
                                          </p:val>
                                        </p:tav>
                                      </p:tavLst>
                                    </p:anim>
                                    <p:anim calcmode="lin" valueType="num">
                                      <p:cBhvr>
                                        <p:cTn id="140" dur="1000" fill="hold"/>
                                        <p:tgtEl>
                                          <p:spTgt spid="52"/>
                                        </p:tgtEl>
                                        <p:attrNameLst>
                                          <p:attrName>ppt_h</p:attrName>
                                        </p:attrNameLst>
                                      </p:cBhvr>
                                      <p:tavLst>
                                        <p:tav tm="0">
                                          <p:val>
                                            <p:fltVal val="0"/>
                                          </p:val>
                                        </p:tav>
                                        <p:tav tm="100000">
                                          <p:val>
                                            <p:strVal val="#ppt_h"/>
                                          </p:val>
                                        </p:tav>
                                      </p:tavLst>
                                    </p:anim>
                                    <p:anim calcmode="lin" valueType="num">
                                      <p:cBhvr>
                                        <p:cTn id="141" dur="1000" fill="hold"/>
                                        <p:tgtEl>
                                          <p:spTgt spid="52"/>
                                        </p:tgtEl>
                                        <p:attrNameLst>
                                          <p:attrName>style.rotation</p:attrName>
                                        </p:attrNameLst>
                                      </p:cBhvr>
                                      <p:tavLst>
                                        <p:tav tm="0">
                                          <p:val>
                                            <p:fltVal val="90"/>
                                          </p:val>
                                        </p:tav>
                                        <p:tav tm="100000">
                                          <p:val>
                                            <p:fltVal val="0"/>
                                          </p:val>
                                        </p:tav>
                                      </p:tavLst>
                                    </p:anim>
                                    <p:animEffect transition="in" filter="fade">
                                      <p:cBhvr>
                                        <p:cTn id="142" dur="1000"/>
                                        <p:tgtEl>
                                          <p:spTgt spid="52"/>
                                        </p:tgtEl>
                                      </p:cBhvr>
                                    </p:animEffect>
                                  </p:childTnLst>
                                </p:cTn>
                              </p:par>
                              <p:par>
                                <p:cTn id="143" presetID="31" presetClass="entr" presetSubtype="0" fill="hold" nodeType="with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p:cTn id="145" dur="1000" fill="hold"/>
                                        <p:tgtEl>
                                          <p:spTgt spid="62"/>
                                        </p:tgtEl>
                                        <p:attrNameLst>
                                          <p:attrName>ppt_w</p:attrName>
                                        </p:attrNameLst>
                                      </p:cBhvr>
                                      <p:tavLst>
                                        <p:tav tm="0">
                                          <p:val>
                                            <p:fltVal val="0"/>
                                          </p:val>
                                        </p:tav>
                                        <p:tav tm="100000">
                                          <p:val>
                                            <p:strVal val="#ppt_w"/>
                                          </p:val>
                                        </p:tav>
                                      </p:tavLst>
                                    </p:anim>
                                    <p:anim calcmode="lin" valueType="num">
                                      <p:cBhvr>
                                        <p:cTn id="146" dur="1000" fill="hold"/>
                                        <p:tgtEl>
                                          <p:spTgt spid="62"/>
                                        </p:tgtEl>
                                        <p:attrNameLst>
                                          <p:attrName>ppt_h</p:attrName>
                                        </p:attrNameLst>
                                      </p:cBhvr>
                                      <p:tavLst>
                                        <p:tav tm="0">
                                          <p:val>
                                            <p:fltVal val="0"/>
                                          </p:val>
                                        </p:tav>
                                        <p:tav tm="100000">
                                          <p:val>
                                            <p:strVal val="#ppt_h"/>
                                          </p:val>
                                        </p:tav>
                                      </p:tavLst>
                                    </p:anim>
                                    <p:anim calcmode="lin" valueType="num">
                                      <p:cBhvr>
                                        <p:cTn id="147" dur="1000" fill="hold"/>
                                        <p:tgtEl>
                                          <p:spTgt spid="62"/>
                                        </p:tgtEl>
                                        <p:attrNameLst>
                                          <p:attrName>style.rotation</p:attrName>
                                        </p:attrNameLst>
                                      </p:cBhvr>
                                      <p:tavLst>
                                        <p:tav tm="0">
                                          <p:val>
                                            <p:fltVal val="90"/>
                                          </p:val>
                                        </p:tav>
                                        <p:tav tm="100000">
                                          <p:val>
                                            <p:fltVal val="0"/>
                                          </p:val>
                                        </p:tav>
                                      </p:tavLst>
                                    </p:anim>
                                    <p:animEffect transition="in" filter="fade">
                                      <p:cBhvr>
                                        <p:cTn id="14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2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عملية الاتصال</a:t>
            </a:r>
            <a:endParaRPr lang="zh-CN" altLang="en-US" sz="2800" b="1" dirty="0">
              <a:latin typeface="Microsoft YaHei" pitchFamily="34" charset="-122"/>
              <a:ea typeface="Microsoft YaHei" pitchFamily="34" charset="-122"/>
            </a:endParaRPr>
          </a:p>
        </p:txBody>
      </p:sp>
      <p:graphicFrame>
        <p:nvGraphicFramePr>
          <p:cNvPr id="2" name="Diagram 1"/>
          <p:cNvGraphicFramePr/>
          <p:nvPr>
            <p:extLst>
              <p:ext uri="{D42A27DB-BD31-4B8C-83A1-F6EECF244321}">
                <p14:modId xmlns:p14="http://schemas.microsoft.com/office/powerpoint/2010/main" xmlns="" val="2649431920"/>
              </p:ext>
            </p:extLst>
          </p:nvPr>
        </p:nvGraphicFramePr>
        <p:xfrm>
          <a:off x="1524000" y="825500"/>
          <a:ext cx="6096000" cy="467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93574348"/>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7"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الإعـلام</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1907562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033363"/>
            <a:ext cx="6562725" cy="290425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841276"/>
            <a:ext cx="6432551" cy="2793305"/>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60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تزويد الناس بالأخبار والمعلومات الصحيحة والحقائق الثابتة التي تساعد الناس على تكوين رأي صائب في واقعة من الوقائع أو مشكلة من المشكلات، فإذا خلت هذه العملية من الصدق لم يصبح إعلاماً بالمعنى الصحيح بل هو شيء آخر، كأن يكون تضليلاً </a:t>
              </a:r>
              <a:r>
                <a:rPr lang="ar-EG" altLang="zh-CN" sz="2200" b="1" dirty="0" smtClean="0">
                  <a:solidFill>
                    <a:schemeClr val="bg1"/>
                  </a:solidFill>
                </a:rPr>
                <a:t>للجمهور</a:t>
              </a:r>
              <a:br>
                <a:rPr lang="ar-EG" altLang="zh-CN" sz="2200" b="1" dirty="0" smtClean="0">
                  <a:solidFill>
                    <a:schemeClr val="bg1"/>
                  </a:solidFill>
                </a:rPr>
              </a:br>
              <a:r>
                <a:rPr lang="ar-EG" altLang="zh-CN" sz="2200" b="1" dirty="0" smtClean="0">
                  <a:solidFill>
                    <a:schemeClr val="bg1"/>
                  </a:solidFill>
                </a:rPr>
                <a:t> </a:t>
              </a:r>
              <a:r>
                <a:rPr lang="ar-EG" altLang="zh-CN" sz="2200" b="1" dirty="0">
                  <a:solidFill>
                    <a:schemeClr val="bg1"/>
                  </a:solidFill>
                </a:rPr>
                <a:t>أو مؤامرة سوداء ضده</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smtClean="0">
                <a:latin typeface="Microsoft YaHei" pitchFamily="34" charset="-122"/>
                <a:ea typeface="Microsoft YaHei" pitchFamily="34" charset="-122"/>
              </a:rPr>
              <a:t>معنى الإعـلام</a:t>
            </a:r>
            <a:endParaRPr lang="zh-CN" altLang="en-US" sz="2800" b="1" dirty="0">
              <a:latin typeface="Microsoft YaHei" pitchFamily="34" charset="-122"/>
              <a:ea typeface="Microsoft YaHei" pitchFamily="34" charset="-122"/>
            </a:endParaRPr>
          </a:p>
        </p:txBody>
      </p:sp>
      <p:pic>
        <p:nvPicPr>
          <p:cNvPr id="3074"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2339752" y="3441154"/>
            <a:ext cx="5112568" cy="215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208921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084983"/>
            <a:ext cx="6562725" cy="1204565"/>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892896"/>
            <a:ext cx="6432551" cy="1158547"/>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61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نشر الحقائق والآراء والأفكار بين جماهير الهيئة والمؤسسة </a:t>
              </a:r>
              <a:r>
                <a:rPr lang="ar-EG" altLang="zh-CN" sz="2200" b="1" dirty="0" smtClean="0">
                  <a:solidFill>
                    <a:schemeClr val="bg1"/>
                  </a:solidFill>
                </a:rPr>
                <a:t/>
              </a:r>
              <a:br>
                <a:rPr lang="ar-EG" altLang="zh-CN" sz="2200" b="1" dirty="0" smtClean="0">
                  <a:solidFill>
                    <a:schemeClr val="bg1"/>
                  </a:solidFill>
                </a:rPr>
              </a:br>
              <a:r>
                <a:rPr lang="ar-EG" altLang="zh-CN" sz="2200" b="1" dirty="0" smtClean="0">
                  <a:solidFill>
                    <a:schemeClr val="bg1"/>
                  </a:solidFill>
                </a:rPr>
                <a:t>أو </a:t>
              </a:r>
              <a:r>
                <a:rPr lang="ar-EG" altLang="zh-CN" sz="2200" b="1" dirty="0">
                  <a:solidFill>
                    <a:schemeClr val="bg1"/>
                  </a:solidFill>
                </a:rPr>
                <a:t>المنظمة سواء الجماهير الداخلية أو الخارجية لها</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smtClean="0">
                <a:latin typeface="Microsoft YaHei" pitchFamily="34" charset="-122"/>
                <a:ea typeface="Microsoft YaHei" pitchFamily="34" charset="-122"/>
              </a:rPr>
              <a:t>معنى الإعـلام في العلاقات العامة</a:t>
            </a:r>
            <a:endParaRPr lang="zh-CN" altLang="en-US" sz="2800" b="1" dirty="0">
              <a:latin typeface="Microsoft YaHei" pitchFamily="34" charset="-122"/>
              <a:ea typeface="Microsoft YaHei" pitchFamily="34" charset="-122"/>
            </a:endParaRPr>
          </a:p>
        </p:txBody>
      </p:sp>
      <p:pic>
        <p:nvPicPr>
          <p:cNvPr id="4098"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5090526" y="3577580"/>
            <a:ext cx="4089986" cy="1835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757833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العلاقات الإنسانية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705250618"/>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084983"/>
            <a:ext cx="6562725" cy="1204565"/>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892896"/>
            <a:ext cx="6432551" cy="1158547"/>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61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تنمية مجهود جماعي منتج للمنظمة أو للمشروع ومنتج للأفراد في الوقت نفسه</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العلاقات الإنسانية </a:t>
            </a:r>
            <a:endParaRPr lang="zh-CN" altLang="en-US" sz="2800" b="1" dirty="0">
              <a:latin typeface="Microsoft YaHei" pitchFamily="34" charset="-122"/>
              <a:ea typeface="Microsoft YaHei" pitchFamily="34" charset="-122"/>
            </a:endParaRPr>
          </a:p>
        </p:txBody>
      </p:sp>
      <p:pic>
        <p:nvPicPr>
          <p:cNvPr id="5122" name="Picture 2" descr="http://dr-ama.com/wp-content/uploads/2013/06/%D8%A7%D9%84%D8%AA%D9%86%D8%B8%D9%8A%D9%85-%D8%A7%D9%84%D8%AA%D8%B9%D8%A7%D9%88%D9%86%D9%8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87723" y="3082855"/>
            <a:ext cx="6267604" cy="2051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712910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barn(inVertical)">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7554416" y="1798265"/>
            <a:ext cx="762000" cy="665163"/>
            <a:chOff x="0" y="0"/>
            <a:chExt cx="1549" cy="1351"/>
          </a:xfrm>
        </p:grpSpPr>
        <p:sp>
          <p:nvSpPr>
            <p:cNvPr id="8"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0"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1" name="Line 7"/>
          <p:cNvSpPr>
            <a:spLocks noChangeShapeType="1"/>
          </p:cNvSpPr>
          <p:nvPr/>
        </p:nvSpPr>
        <p:spPr bwMode="auto">
          <a:xfrm>
            <a:off x="2476003" y="24078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ln>
                <a:solidFill>
                  <a:schemeClr val="tx2">
                    <a:lumMod val="60000"/>
                    <a:lumOff val="40000"/>
                  </a:schemeClr>
                </a:solidFill>
              </a:ln>
            </a:endParaRPr>
          </a:p>
        </p:txBody>
      </p:sp>
      <p:sp>
        <p:nvSpPr>
          <p:cNvPr id="12" name="Text Box 8"/>
          <p:cNvSpPr txBox="1">
            <a:spLocks noChangeArrowheads="1"/>
          </p:cNvSpPr>
          <p:nvPr/>
        </p:nvSpPr>
        <p:spPr bwMode="auto">
          <a:xfrm>
            <a:off x="641673" y="1994565"/>
            <a:ext cx="691274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تعمل </a:t>
            </a:r>
            <a:r>
              <a:rPr lang="ar-EG" sz="2200" b="1" dirty="0">
                <a:solidFill>
                  <a:srgbClr val="0070C0"/>
                </a:solidFill>
              </a:rPr>
              <a:t>على تنمية روح التعاون بين الأفراد والمجموعات في محيط العمل</a:t>
            </a:r>
            <a:endParaRPr lang="en-US" sz="2200" b="1" dirty="0">
              <a:solidFill>
                <a:srgbClr val="0070C0"/>
              </a:solidFill>
            </a:endParaRPr>
          </a:p>
        </p:txBody>
      </p:sp>
      <p:sp>
        <p:nvSpPr>
          <p:cNvPr id="13" name="Text Box 9"/>
          <p:cNvSpPr txBox="1">
            <a:spLocks noChangeArrowheads="1"/>
          </p:cNvSpPr>
          <p:nvPr/>
        </p:nvSpPr>
        <p:spPr bwMode="auto">
          <a:xfrm>
            <a:off x="7751266" y="189669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4" name="Group 10"/>
          <p:cNvGrpSpPr>
            <a:grpSpLocks/>
          </p:cNvGrpSpPr>
          <p:nvPr/>
        </p:nvGrpSpPr>
        <p:grpSpPr bwMode="auto">
          <a:xfrm>
            <a:off x="7554416" y="2712665"/>
            <a:ext cx="762000" cy="665163"/>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476003" y="33222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497656" y="2858661"/>
            <a:ext cx="7056761"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تحفز </a:t>
            </a:r>
            <a:r>
              <a:rPr lang="ar-EG" sz="2200" b="1" dirty="0">
                <a:solidFill>
                  <a:srgbClr val="0070C0"/>
                </a:solidFill>
              </a:rPr>
              <a:t>الأفراد والمجموعات على الإنتاج</a:t>
            </a:r>
            <a:endParaRPr lang="en-US" sz="2200" b="1" dirty="0">
              <a:solidFill>
                <a:srgbClr val="0070C0"/>
              </a:solidFill>
            </a:endParaRPr>
          </a:p>
        </p:txBody>
      </p:sp>
      <p:sp>
        <p:nvSpPr>
          <p:cNvPr id="20" name="Text Box 16"/>
          <p:cNvSpPr txBox="1">
            <a:spLocks noChangeArrowheads="1"/>
          </p:cNvSpPr>
          <p:nvPr/>
        </p:nvSpPr>
        <p:spPr bwMode="auto">
          <a:xfrm>
            <a:off x="7751266" y="281109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1" name="Group 17"/>
          <p:cNvGrpSpPr>
            <a:grpSpLocks/>
          </p:cNvGrpSpPr>
          <p:nvPr/>
        </p:nvGrpSpPr>
        <p:grpSpPr bwMode="auto">
          <a:xfrm>
            <a:off x="7554416" y="3604840"/>
            <a:ext cx="762000" cy="665163"/>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476003" y="4214440"/>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353640" y="3794765"/>
            <a:ext cx="7200777"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تمكن </a:t>
            </a:r>
            <a:r>
              <a:rPr lang="ar-EG" sz="2200" b="1" dirty="0">
                <a:solidFill>
                  <a:srgbClr val="0070C0"/>
                </a:solidFill>
              </a:rPr>
              <a:t>الأفراد من إشباع حاجاتهم الاقتصادية والنفسية والاجتماعية</a:t>
            </a:r>
            <a:endParaRPr lang="en-US" sz="2200" b="1" dirty="0">
              <a:solidFill>
                <a:srgbClr val="0070C0"/>
              </a:solidFill>
            </a:endParaRPr>
          </a:p>
        </p:txBody>
      </p:sp>
      <p:sp>
        <p:nvSpPr>
          <p:cNvPr id="27" name="Text Box 23"/>
          <p:cNvSpPr txBox="1">
            <a:spLocks noChangeArrowheads="1"/>
          </p:cNvSpPr>
          <p:nvPr/>
        </p:nvSpPr>
        <p:spPr bwMode="auto">
          <a:xfrm>
            <a:off x="7751266" y="370326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8" name="TextBox 13"/>
          <p:cNvSpPr txBox="1">
            <a:spLocks noChangeArrowheads="1"/>
          </p:cNvSpPr>
          <p:nvPr/>
        </p:nvSpPr>
        <p:spPr bwMode="auto">
          <a:xfrm>
            <a:off x="4499992" y="-84138"/>
            <a:ext cx="4593208"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ثلاثة أهداف رئيسية للعلاقات الإنسانية </a:t>
            </a:r>
            <a:endParaRPr lang="zh-CN" altLang="en-US" sz="2800" b="1" dirty="0">
              <a:latin typeface="Microsoft YaHei" pitchFamily="34" charset="-122"/>
              <a:ea typeface="Microsoft YaHei" pitchFamily="34" charset="-122"/>
            </a:endParaRPr>
          </a:p>
        </p:txBody>
      </p:sp>
    </p:spTree>
    <p:extLst>
      <p:ext uri="{BB962C8B-B14F-4D97-AF65-F5344CB8AC3E}">
        <p14:creationId xmlns:p14="http://schemas.microsoft.com/office/powerpoint/2010/main" xmlns="" val="27720081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الدعـاية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82847521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212435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2122114"/>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82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هي إحدى أنواع الاتصالات التي تحاول التأثير في الرأي العام وبلورته وتعديله كقوة للسيطرة على أفراد المجتمع وتوجيههم </a:t>
              </a:r>
              <a:r>
                <a:rPr lang="ar-EG" altLang="zh-CN" sz="2200" b="1" dirty="0" smtClean="0">
                  <a:solidFill>
                    <a:schemeClr val="bg1"/>
                  </a:solidFill>
                </a:rPr>
                <a:t>الوجهة </a:t>
              </a:r>
              <a:r>
                <a:rPr lang="ar-EG" altLang="zh-CN" sz="2200" b="1" dirty="0">
                  <a:solidFill>
                    <a:schemeClr val="bg1"/>
                  </a:solidFill>
                </a:rPr>
                <a:t>التي حددت لهم عن طريق استغلال عواطفهم وغرائزهم وذلك من خلال استخدامها لوسائل الاتصال المختلفة</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الدعـاية</a:t>
            </a:r>
            <a:endParaRPr lang="zh-CN" altLang="en-US" sz="2800" b="1" dirty="0">
              <a:latin typeface="Microsoft YaHei" pitchFamily="34" charset="-122"/>
              <a:ea typeface="Microsoft YaHei" pitchFamily="34" charset="-122"/>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3793604"/>
            <a:ext cx="2952328" cy="1650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710609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barn(inVertical)">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الإعـلان</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30801890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محاور الدورة</a:t>
            </a:r>
            <a:endParaRPr lang="ar-EG" altLang="zh-CN" sz="2800" b="1" dirty="0">
              <a:latin typeface="Microsoft YaHei" pitchFamily="34" charset="-122"/>
              <a:ea typeface="Microsoft YaHei" pitchFamily="34" charset="-122"/>
            </a:endParaRPr>
          </a:p>
        </p:txBody>
      </p:sp>
      <p:graphicFrame>
        <p:nvGraphicFramePr>
          <p:cNvPr id="2" name="Diagram 1"/>
          <p:cNvGraphicFramePr/>
          <p:nvPr>
            <p:extLst>
              <p:ext uri="{D42A27DB-BD31-4B8C-83A1-F6EECF244321}">
                <p14:modId xmlns:p14="http://schemas.microsoft.com/office/powerpoint/2010/main" xmlns="" val="737564471"/>
              </p:ext>
            </p:extLst>
          </p:nvPr>
        </p:nvGraphicFramePr>
        <p:xfrm>
          <a:off x="539552" y="825500"/>
          <a:ext cx="8064896" cy="4889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63340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sndAc>
          <p:stSnd>
            <p:snd r:embed="rId8" name="click.wav"/>
          </p:stSnd>
        </p:sndAc>
      </p:transition>
    </mc:Choice>
    <mc:Fallback>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1186998"/>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197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جهود غير شخصية يدفع عنها مقابل وبواسطة ممول معين لعرض السلع والخدمات أو ترويجها</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a:t>
            </a:r>
            <a:r>
              <a:rPr lang="ar-EG" altLang="zh-CN" sz="2800" b="1" dirty="0" smtClean="0">
                <a:latin typeface="Microsoft YaHei" pitchFamily="34" charset="-122"/>
                <a:ea typeface="Microsoft YaHei" pitchFamily="34" charset="-122"/>
              </a:rPr>
              <a:t>الاعلان</a:t>
            </a:r>
            <a:endParaRPr lang="zh-CN" altLang="en-US" sz="2800" b="1" dirty="0">
              <a:latin typeface="Microsoft YaHei" pitchFamily="34" charset="-122"/>
              <a:ea typeface="Microsoft YaHei" pitchFamily="34" charset="-122"/>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6136" y="2866704"/>
            <a:ext cx="2481064" cy="2481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047569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barn(inVertical)">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التسويق</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44865856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1186998"/>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5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ما تسعى إليه المنظمة من ربح عن طريق تحقيق وتلبية احتياجات ورغبات جماعات المستهلكين</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a:t>
            </a:r>
            <a:r>
              <a:rPr lang="ar-EG" altLang="zh-CN" sz="2800" b="1" dirty="0" smtClean="0">
                <a:latin typeface="Microsoft YaHei" pitchFamily="34" charset="-122"/>
                <a:ea typeface="Microsoft YaHei" pitchFamily="34" charset="-122"/>
              </a:rPr>
              <a:t>التسويق</a:t>
            </a:r>
            <a:endParaRPr lang="zh-CN" altLang="en-US" sz="2800" b="1" dirty="0">
              <a:latin typeface="Microsoft YaHei" pitchFamily="34" charset="-122"/>
              <a:ea typeface="Microsoft YaHei" pitchFamily="34" charset="-122"/>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2919204"/>
            <a:ext cx="3305944" cy="2416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2936855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الشؤون 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27813691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226837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2664296"/>
            <a:chOff x="0" y="0"/>
            <a:chExt cx="6432551" cy="561507"/>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18734"/>
              <a:ext cx="6432550" cy="542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الشؤون العامة تعني موضوعات مختلفة باختلاف الناس وخاصة تلك الموضوعات أو الأمور التي تهم الشعوب والرأي العام مثل الأمور السياسية والدولية والأمور المتعلقة بعلاقة الحكومة مع المجتمع ككل، مثل مشاكل الهجرة والأسعار والخدمات العامة من مواصلات ونقل وانظمة وقوانين اجتماعية عامة أخرى</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الشؤون </a:t>
            </a:r>
            <a:r>
              <a:rPr lang="ar-EG" altLang="zh-CN" sz="2800" b="1" dirty="0" smtClean="0">
                <a:latin typeface="Microsoft YaHei" pitchFamily="34" charset="-122"/>
                <a:ea typeface="Microsoft YaHei" pitchFamily="34" charset="-122"/>
              </a:rPr>
              <a:t>العامة</a:t>
            </a:r>
            <a:endParaRPr lang="ar-EG" altLang="zh-CN" sz="2800" b="1" dirty="0">
              <a:latin typeface="Microsoft YaHei" pitchFamily="34" charset="-122"/>
              <a:ea typeface="Microsoft YaHei" pitchFamily="34" charset="-122"/>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92775" y="3942197"/>
            <a:ext cx="2857500" cy="1398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583518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9218"/>
                                        </p:tgtEl>
                                        <p:attrNameLst>
                                          <p:attrName>style.visibility</p:attrName>
                                        </p:attrNameLst>
                                      </p:cBhvr>
                                      <p:to>
                                        <p:strVal val="visible"/>
                                      </p:to>
                                    </p:set>
                                    <p:animEffect transition="in" filter="barn(inVertical)">
                                      <p:cBhvr>
                                        <p:cTn id="2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1849388"/>
            <a:ext cx="6981825"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400" b="1" dirty="0">
                <a:solidFill>
                  <a:schemeClr val="bg1"/>
                </a:solidFill>
                <a:latin typeface="Microsoft YaHei" pitchFamily="34" charset="-122"/>
                <a:ea typeface="Microsoft YaHei" pitchFamily="34" charset="-122"/>
              </a:rPr>
              <a:t>تمرين على كيفية إعداد تقرير صحفي جيد حول ما قالته الصحف عن المنشأة أو الجهاز الحكومي المعني</a:t>
            </a:r>
            <a:endParaRPr lang="zh-CN" altLang="en-US" sz="44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7476186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669246"/>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1273748"/>
            <a:chOff x="0" y="-29276"/>
            <a:chExt cx="6432551" cy="51787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29276"/>
              <a:ext cx="6432550" cy="517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تحسين </a:t>
              </a:r>
              <a:r>
                <a:rPr lang="ar-EG" altLang="zh-CN" sz="2200" b="1" dirty="0">
                  <a:solidFill>
                    <a:schemeClr val="bg1"/>
                  </a:solidFill>
                </a:rPr>
                <a:t>قدرات المتدربين على جمع القصاصات الصحفية وتصنيفها ووضعها في ملف أنيق كنشاط أساسي ضمن نشاطات أجهزة العلاقات العامة في المجتمع السعودي</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أهداف هذا التمرين</a:t>
            </a:r>
            <a:endParaRPr lang="zh-CN" altLang="en-US" sz="2800" b="1" dirty="0">
              <a:latin typeface="Microsoft YaHei" pitchFamily="34" charset="-122"/>
              <a:ea typeface="Microsoft YaHei" pitchFamily="34" charset="-122"/>
            </a:endParaRPr>
          </a:p>
        </p:txBody>
      </p:sp>
      <p:sp>
        <p:nvSpPr>
          <p:cNvPr id="9" name="AutoShape 3"/>
          <p:cNvSpPr>
            <a:spLocks noChangeArrowheads="1"/>
          </p:cNvSpPr>
          <p:nvPr/>
        </p:nvSpPr>
        <p:spPr bwMode="auto">
          <a:xfrm>
            <a:off x="1331640" y="3541455"/>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10" name="Group 3"/>
          <p:cNvGrpSpPr>
            <a:grpSpLocks/>
          </p:cNvGrpSpPr>
          <p:nvPr/>
        </p:nvGrpSpPr>
        <p:grpSpPr bwMode="auto">
          <a:xfrm>
            <a:off x="1396727" y="3217541"/>
            <a:ext cx="6432551" cy="1311129"/>
            <a:chOff x="0" y="-29276"/>
            <a:chExt cx="6432551" cy="533068"/>
          </a:xfrm>
        </p:grpSpPr>
        <p:sp>
          <p:nvSpPr>
            <p:cNvPr id="11"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1" y="-29276"/>
              <a:ext cx="6432550" cy="533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محاولة </a:t>
              </a:r>
              <a:r>
                <a:rPr lang="ar-EG" altLang="zh-CN" sz="2200" b="1" dirty="0">
                  <a:solidFill>
                    <a:schemeClr val="bg1"/>
                  </a:solidFill>
                </a:rPr>
                <a:t>تطوير نشاط (جمع القصاصات) في إدارات العلاقات </a:t>
              </a:r>
              <a:r>
                <a:rPr lang="ar-EG" altLang="zh-CN" sz="2200" b="1" dirty="0" smtClean="0">
                  <a:solidFill>
                    <a:schemeClr val="bg1"/>
                  </a:solidFill>
                </a:rPr>
                <a:t>العامة</a:t>
              </a:r>
              <a:br>
                <a:rPr lang="ar-EG" altLang="zh-CN" sz="2200" b="1" dirty="0" smtClean="0">
                  <a:solidFill>
                    <a:schemeClr val="bg1"/>
                  </a:solidFill>
                </a:rPr>
              </a:br>
              <a:r>
                <a:rPr lang="ar-EG" altLang="zh-CN" sz="2200" b="1" dirty="0" smtClean="0">
                  <a:solidFill>
                    <a:schemeClr val="bg1"/>
                  </a:solidFill>
                </a:rPr>
                <a:t> </a:t>
              </a:r>
              <a:r>
                <a:rPr lang="ar-EG" altLang="zh-CN" sz="2200" b="1" dirty="0">
                  <a:solidFill>
                    <a:schemeClr val="bg1"/>
                  </a:solidFill>
                </a:rPr>
                <a:t>في الأجهزة الحكومية والمنظمات الخاصة في المجتمع إلى </a:t>
              </a:r>
              <a:r>
                <a:rPr lang="ar-EG" altLang="zh-CN" sz="2200" b="1" dirty="0" smtClean="0">
                  <a:solidFill>
                    <a:schemeClr val="bg1"/>
                  </a:solidFill>
                </a:rPr>
                <a:t/>
              </a:r>
              <a:br>
                <a:rPr lang="ar-EG" altLang="zh-CN" sz="2200" b="1" dirty="0" smtClean="0">
                  <a:solidFill>
                    <a:schemeClr val="bg1"/>
                  </a:solidFill>
                </a:rPr>
              </a:br>
              <a:r>
                <a:rPr lang="ar-EG" altLang="zh-CN" sz="2200" b="1" dirty="0" smtClean="0">
                  <a:solidFill>
                    <a:schemeClr val="bg1"/>
                  </a:solidFill>
                </a:rPr>
                <a:t>عمل </a:t>
              </a:r>
              <a:r>
                <a:rPr lang="ar-EG" altLang="zh-CN" sz="2200" b="1" dirty="0">
                  <a:solidFill>
                    <a:schemeClr val="bg1"/>
                  </a:solidFill>
                </a:rPr>
                <a:t>إبداعي جيد</a:t>
              </a:r>
              <a:endParaRPr lang="zh-CN" altLang="en-US" sz="2200" b="1" dirty="0">
                <a:solidFill>
                  <a:schemeClr val="bg1"/>
                </a:solidFill>
              </a:endParaRPr>
            </a:p>
          </p:txBody>
        </p:sp>
      </p:grpSp>
    </p:spTree>
    <p:extLst>
      <p:ext uri="{BB962C8B-B14F-4D97-AF65-F5344CB8AC3E}">
        <p14:creationId xmlns:p14="http://schemas.microsoft.com/office/powerpoint/2010/main" xmlns="" val="397773706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P spid="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885271"/>
            <a:ext cx="6562725" cy="46817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705373"/>
            <a:ext cx="6432551" cy="496049"/>
            <a:chOff x="0" y="-29276"/>
            <a:chExt cx="6432551" cy="511876"/>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29276"/>
              <a:ext cx="6432550" cy="187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القدرة </a:t>
              </a:r>
              <a:r>
                <a:rPr lang="ar-EG" altLang="zh-CN" sz="2200" b="1" dirty="0">
                  <a:solidFill>
                    <a:schemeClr val="bg1"/>
                  </a:solidFill>
                </a:rPr>
                <a:t>على اختيار القصاصات وتصنيفها وترتيبها في شكل جيد</a:t>
              </a:r>
              <a:endParaRPr lang="zh-CN" altLang="en-US" sz="2200" b="1" dirty="0">
                <a:solidFill>
                  <a:schemeClr val="bg1"/>
                </a:solidFill>
              </a:endParaRPr>
            </a:p>
          </p:txBody>
        </p:sp>
      </p:grpSp>
      <p:sp>
        <p:nvSpPr>
          <p:cNvPr id="8198" name="TextBox 13"/>
          <p:cNvSpPr txBox="1">
            <a:spLocks noChangeArrowheads="1"/>
          </p:cNvSpPr>
          <p:nvPr/>
        </p:nvSpPr>
        <p:spPr bwMode="auto">
          <a:xfrm>
            <a:off x="2123728" y="-84138"/>
            <a:ext cx="6969472"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يسعى هذا التمرين إلى إكساب المتدرب المهارات التالية</a:t>
            </a:r>
            <a:endParaRPr lang="zh-CN" altLang="en-US" sz="2800" b="1" dirty="0">
              <a:latin typeface="Microsoft YaHei" pitchFamily="34" charset="-122"/>
              <a:ea typeface="Microsoft YaHei" pitchFamily="34" charset="-122"/>
            </a:endParaRPr>
          </a:p>
        </p:txBody>
      </p:sp>
      <p:sp>
        <p:nvSpPr>
          <p:cNvPr id="9" name="AutoShape 3"/>
          <p:cNvSpPr>
            <a:spLocks noChangeArrowheads="1"/>
          </p:cNvSpPr>
          <p:nvPr/>
        </p:nvSpPr>
        <p:spPr bwMode="auto">
          <a:xfrm>
            <a:off x="1331640" y="3037398"/>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10" name="Group 3"/>
          <p:cNvGrpSpPr>
            <a:grpSpLocks/>
          </p:cNvGrpSpPr>
          <p:nvPr/>
        </p:nvGrpSpPr>
        <p:grpSpPr bwMode="auto">
          <a:xfrm>
            <a:off x="1396727" y="2713484"/>
            <a:ext cx="6432551" cy="1311129"/>
            <a:chOff x="0" y="-29276"/>
            <a:chExt cx="6432551" cy="533068"/>
          </a:xfrm>
        </p:grpSpPr>
        <p:sp>
          <p:nvSpPr>
            <p:cNvPr id="11"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1" y="-29276"/>
              <a:ext cx="6432550" cy="533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القدرة </a:t>
              </a:r>
              <a:r>
                <a:rPr lang="ar-EG" altLang="zh-CN" sz="2200" b="1" dirty="0">
                  <a:solidFill>
                    <a:schemeClr val="bg1"/>
                  </a:solidFill>
                </a:rPr>
                <a:t>على استخلاص الأفكار الهامة منها فيما يخص اهتمام المنشأة من ناحية، وأهمية تلك الأخبار والقصاصات من ناحية أخرى وصياغتها في قالب تقريري جيد يقدم للإدارة العليا في المنشأة</a:t>
              </a:r>
              <a:endParaRPr lang="zh-CN" altLang="en-US" sz="2200" b="1" dirty="0">
                <a:solidFill>
                  <a:schemeClr val="bg1"/>
                </a:solidFill>
              </a:endParaRPr>
            </a:p>
          </p:txBody>
        </p:sp>
      </p:grpSp>
    </p:spTree>
    <p:extLst>
      <p:ext uri="{BB962C8B-B14F-4D97-AF65-F5344CB8AC3E}">
        <p14:creationId xmlns:p14="http://schemas.microsoft.com/office/powerpoint/2010/main" xmlns="" val="372383146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P spid="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041476"/>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849388"/>
            <a:ext cx="6432551" cy="482600"/>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0"/>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تقسيم المتدربين الى ثلاث مجوعات</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dirty="0" smtClean="0">
                <a:latin typeface="Microsoft YaHei" pitchFamily="34" charset="-122"/>
                <a:ea typeface="Microsoft YaHei" pitchFamily="34" charset="-122"/>
              </a:rPr>
              <a:t>الخطوة الأولى (10) دقائق</a:t>
            </a:r>
            <a:endParaRPr lang="zh-CN" altLang="en-US" sz="2800" dirty="0">
              <a:latin typeface="Microsoft YaHei" pitchFamily="34" charset="-122"/>
              <a:ea typeface="Microsoft YaHei" pitchFamily="34" charset="-122"/>
            </a:endParaRPr>
          </a:p>
        </p:txBody>
      </p:sp>
      <p:sp>
        <p:nvSpPr>
          <p:cNvPr id="8" name="AutoShape 3"/>
          <p:cNvSpPr>
            <a:spLocks noChangeArrowheads="1"/>
          </p:cNvSpPr>
          <p:nvPr/>
        </p:nvSpPr>
        <p:spPr bwMode="auto">
          <a:xfrm>
            <a:off x="1321643" y="3193604"/>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9" name="Group 3"/>
          <p:cNvGrpSpPr>
            <a:grpSpLocks/>
          </p:cNvGrpSpPr>
          <p:nvPr/>
        </p:nvGrpSpPr>
        <p:grpSpPr bwMode="auto">
          <a:xfrm>
            <a:off x="1386730" y="3001516"/>
            <a:ext cx="6432551" cy="482600"/>
            <a:chOff x="0" y="0"/>
            <a:chExt cx="6432551" cy="482600"/>
          </a:xfrm>
        </p:grpSpPr>
        <p:sp>
          <p:nvSpPr>
            <p:cNvPr id="10"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1" name="Rectangle 13"/>
            <p:cNvSpPr>
              <a:spLocks noChangeArrowheads="1"/>
            </p:cNvSpPr>
            <p:nvPr/>
          </p:nvSpPr>
          <p:spPr bwMode="auto">
            <a:xfrm>
              <a:off x="1" y="0"/>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كل مجموعة </a:t>
              </a:r>
              <a:r>
                <a:rPr lang="ar-EG" altLang="zh-CN" sz="2200" b="1" dirty="0" smtClean="0">
                  <a:solidFill>
                    <a:schemeClr val="bg1"/>
                  </a:solidFill>
                </a:rPr>
                <a:t>تتصفح </a:t>
              </a:r>
              <a:r>
                <a:rPr lang="ar-EG" altLang="zh-CN" sz="2200" b="1" dirty="0">
                  <a:solidFill>
                    <a:schemeClr val="bg1"/>
                  </a:solidFill>
                </a:rPr>
                <a:t>الصحف التي وزعت على أفرادها</a:t>
              </a:r>
              <a:endParaRPr lang="zh-CN" altLang="en-US" sz="2200" b="1" dirty="0">
                <a:solidFill>
                  <a:schemeClr val="bg1"/>
                </a:solidFill>
              </a:endParaRPr>
            </a:p>
          </p:txBody>
        </p:sp>
      </p:grpSp>
      <p:sp>
        <p:nvSpPr>
          <p:cNvPr id="12" name="AutoShape 3"/>
          <p:cNvSpPr>
            <a:spLocks noChangeArrowheads="1"/>
          </p:cNvSpPr>
          <p:nvPr/>
        </p:nvSpPr>
        <p:spPr bwMode="auto">
          <a:xfrm>
            <a:off x="1331640" y="43036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13" name="Group 3"/>
          <p:cNvGrpSpPr>
            <a:grpSpLocks/>
          </p:cNvGrpSpPr>
          <p:nvPr/>
        </p:nvGrpSpPr>
        <p:grpSpPr bwMode="auto">
          <a:xfrm>
            <a:off x="1396727" y="4111600"/>
            <a:ext cx="6432551" cy="482600"/>
            <a:chOff x="0" y="0"/>
            <a:chExt cx="6432551" cy="482600"/>
          </a:xfrm>
        </p:grpSpPr>
        <p:sp>
          <p:nvSpPr>
            <p:cNvPr id="14"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5" name="Rectangle 13"/>
            <p:cNvSpPr>
              <a:spLocks noChangeArrowheads="1"/>
            </p:cNvSpPr>
            <p:nvPr/>
          </p:nvSpPr>
          <p:spPr bwMode="auto">
            <a:xfrm>
              <a:off x="1" y="0"/>
              <a:ext cx="6432550" cy="427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chemeClr val="bg1"/>
                  </a:solidFill>
                </a:rPr>
                <a:t>تختار أخباراً وموضوعات تناولتها هذه الصحف وتدخل في نطاق </a:t>
              </a:r>
              <a:r>
                <a:rPr lang="ar-EG" altLang="zh-CN" sz="2000" b="1" dirty="0" smtClean="0">
                  <a:solidFill>
                    <a:schemeClr val="bg1"/>
                  </a:solidFill>
                </a:rPr>
                <a:t>اهتمامها</a:t>
              </a:r>
              <a:endParaRPr lang="zh-CN" altLang="en-US" sz="2000" b="1" dirty="0">
                <a:solidFill>
                  <a:schemeClr val="bg1"/>
                </a:solidFill>
              </a:endParaRPr>
            </a:p>
          </p:txBody>
        </p:sp>
      </p:grpSp>
    </p:spTree>
    <p:extLst>
      <p:ext uri="{BB962C8B-B14F-4D97-AF65-F5344CB8AC3E}">
        <p14:creationId xmlns:p14="http://schemas.microsoft.com/office/powerpoint/2010/main" xmlns="" val="68537754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P spid="8" grpId="0" animBg="1" autoUpdateAnimBg="0"/>
      <p:bldP spid="1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798763"/>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606675"/>
            <a:ext cx="6432551" cy="496018"/>
            <a:chOff x="0" y="0"/>
            <a:chExt cx="6432551" cy="496018"/>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اختيار </a:t>
              </a:r>
              <a:r>
                <a:rPr lang="ar-EG" altLang="zh-CN" sz="2200" b="1" dirty="0">
                  <a:solidFill>
                    <a:schemeClr val="bg1"/>
                  </a:solidFill>
                </a:rPr>
                <a:t>القصاصة المناسبة التي ستوضع في ملف القصاصات</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الخطوة </a:t>
            </a:r>
            <a:r>
              <a:rPr lang="ar-EG" altLang="zh-CN" sz="2800" dirty="0" smtClean="0">
                <a:latin typeface="Microsoft YaHei" pitchFamily="34" charset="-122"/>
                <a:ea typeface="Microsoft YaHei" pitchFamily="34" charset="-122"/>
              </a:rPr>
              <a:t>الثانية (15) </a:t>
            </a:r>
            <a:r>
              <a:rPr lang="ar-EG" altLang="zh-CN" sz="2800" dirty="0">
                <a:latin typeface="Microsoft YaHei" pitchFamily="34" charset="-122"/>
                <a:ea typeface="Microsoft YaHei" pitchFamily="34" charset="-122"/>
              </a:rPr>
              <a:t>دقائق</a:t>
            </a:r>
          </a:p>
        </p:txBody>
      </p:sp>
    </p:spTree>
    <p:extLst>
      <p:ext uri="{BB962C8B-B14F-4D97-AF65-F5344CB8AC3E}">
        <p14:creationId xmlns:p14="http://schemas.microsoft.com/office/powerpoint/2010/main" xmlns="" val="181580878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work\Sonia Sayari\Fotolia-2204047-X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51050" y="2378604"/>
            <a:ext cx="3276600" cy="2370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وسيلة شرح بيضاوية 15"/>
          <p:cNvSpPr/>
          <p:nvPr/>
        </p:nvSpPr>
        <p:spPr bwMode="auto">
          <a:xfrm>
            <a:off x="2914651" y="997479"/>
            <a:ext cx="5688013" cy="1740958"/>
          </a:xfrm>
          <a:prstGeom prst="wedgeEllipseCallout">
            <a:avLst>
              <a:gd name="adj1" fmla="val -25898"/>
              <a:gd name="adj2" fmla="val 73892"/>
            </a:avLst>
          </a:prstGeom>
          <a:gradFill>
            <a:gsLst>
              <a:gs pos="0">
                <a:srgbClr val="0099FF"/>
              </a:gs>
              <a:gs pos="35000">
                <a:srgbClr val="33CCFF"/>
              </a:gs>
              <a:gs pos="100000">
                <a:schemeClr val="accent1">
                  <a:tint val="15000"/>
                  <a:satMod val="35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endParaRPr lang="ar-EG" sz="1400" dirty="0" smtClean="0">
              <a:solidFill>
                <a:srgbClr val="000080"/>
              </a:solidFill>
              <a:ea typeface="Times New Roman"/>
              <a:cs typeface="Tahoma"/>
            </a:endParaRPr>
          </a:p>
          <a:p>
            <a:pPr algn="ctr" rtl="1">
              <a:defRPr/>
            </a:pPr>
            <a:r>
              <a:rPr lang="ar-EG" sz="2800" dirty="0" smtClean="0">
                <a:solidFill>
                  <a:srgbClr val="000080"/>
                </a:solidFill>
                <a:ea typeface="Times New Roman"/>
                <a:cs typeface="Tahoma"/>
              </a:rPr>
              <a:t>ماهية </a:t>
            </a:r>
            <a:r>
              <a:rPr lang="ar-EG" sz="2800" dirty="0">
                <a:solidFill>
                  <a:srgbClr val="000080"/>
                </a:solidFill>
                <a:ea typeface="Times New Roman"/>
                <a:cs typeface="Tahoma"/>
              </a:rPr>
              <a:t>العلاقات العامة</a:t>
            </a:r>
          </a:p>
        </p:txBody>
      </p:sp>
    </p:spTree>
    <p:extLst>
      <p:ext uri="{BB962C8B-B14F-4D97-AF65-F5344CB8AC3E}">
        <p14:creationId xmlns:p14="http://schemas.microsoft.com/office/powerpoint/2010/main" xmlns="" val="2941017651"/>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lick.wav"/>
          </p:stSnd>
        </p:sndAc>
      </p:transition>
    </mc:Choice>
    <mc:Fallback>
      <p:transition spd="slow">
        <p:blinds dir="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329508"/>
            <a:ext cx="6562725" cy="1536104"/>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185492"/>
            <a:ext cx="6432551" cy="1559076"/>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394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يختار المدرب ما لا يزيد على ثلاث قصاصات من تلك التي تهم المنظمة أو المنشأة التي تنتمي إليها أعضاء المجموعة ويستخدمها في شرح الطريقة التي يتم بها كتابة تقرير قصاصات الصحف </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الخطوة </a:t>
            </a:r>
            <a:r>
              <a:rPr lang="ar-EG" altLang="zh-CN" sz="2800" dirty="0" smtClean="0">
                <a:latin typeface="Microsoft YaHei" pitchFamily="34" charset="-122"/>
                <a:ea typeface="Microsoft YaHei" pitchFamily="34" charset="-122"/>
              </a:rPr>
              <a:t>الثالثة (5) </a:t>
            </a:r>
            <a:r>
              <a:rPr lang="ar-EG" altLang="zh-CN" sz="2800" dirty="0">
                <a:latin typeface="Microsoft YaHei" pitchFamily="34" charset="-122"/>
                <a:ea typeface="Microsoft YaHei" pitchFamily="34" charset="-122"/>
              </a:rPr>
              <a:t>دقائق</a:t>
            </a:r>
          </a:p>
        </p:txBody>
      </p:sp>
    </p:spTree>
    <p:extLst>
      <p:ext uri="{BB962C8B-B14F-4D97-AF65-F5344CB8AC3E}">
        <p14:creationId xmlns:p14="http://schemas.microsoft.com/office/powerpoint/2010/main" xmlns="" val="202593748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329508"/>
            <a:ext cx="6562725" cy="965470"/>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185492"/>
            <a:ext cx="6432551" cy="979908"/>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427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على كل </a:t>
              </a:r>
              <a:r>
                <a:rPr lang="ar-EG" altLang="zh-CN" sz="2200" b="1" dirty="0">
                  <a:solidFill>
                    <a:schemeClr val="bg1"/>
                  </a:solidFill>
                </a:rPr>
                <a:t>مجموعة أن تكتب تقريرها الخاص بملف القصاصات التي هي بصدد إعداده</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الخطوة </a:t>
            </a:r>
            <a:r>
              <a:rPr lang="ar-EG" altLang="zh-CN" sz="2800" dirty="0" smtClean="0">
                <a:latin typeface="Microsoft YaHei" pitchFamily="34" charset="-122"/>
                <a:ea typeface="Microsoft YaHei" pitchFamily="34" charset="-122"/>
              </a:rPr>
              <a:t>الرابعة (20) </a:t>
            </a:r>
            <a:r>
              <a:rPr lang="ar-EG" altLang="zh-CN" sz="2800" dirty="0">
                <a:latin typeface="Microsoft YaHei" pitchFamily="34" charset="-122"/>
                <a:ea typeface="Microsoft YaHei" pitchFamily="34" charset="-122"/>
              </a:rPr>
              <a:t>دقائق</a:t>
            </a:r>
          </a:p>
        </p:txBody>
      </p:sp>
    </p:spTree>
    <p:extLst>
      <p:ext uri="{BB962C8B-B14F-4D97-AF65-F5344CB8AC3E}">
        <p14:creationId xmlns:p14="http://schemas.microsoft.com/office/powerpoint/2010/main" xmlns="" val="104894382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أنشطة </a:t>
            </a:r>
            <a:r>
              <a:rPr lang="ar-EG" altLang="zh-CN" sz="4800" b="1" dirty="0">
                <a:solidFill>
                  <a:schemeClr val="bg1"/>
                </a:solidFill>
                <a:latin typeface="Microsoft YaHei" pitchFamily="34" charset="-122"/>
                <a:ea typeface="Microsoft YaHei" pitchFamily="34" charset="-122"/>
              </a:rPr>
              <a:t>ومهام العلاقات 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26045639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تقديم </a:t>
              </a:r>
              <a:r>
                <a:rPr lang="ar-EG" altLang="zh-CN" sz="2200" b="1" dirty="0">
                  <a:solidFill>
                    <a:schemeClr val="bg1"/>
                  </a:solidFill>
                  <a:latin typeface="Microsoft YaHei" pitchFamily="34" charset="-122"/>
                  <a:ea typeface="Microsoft YaHei" pitchFamily="34" charset="-122"/>
                </a:rPr>
                <a:t>النصح والمشورة للإدارة العليا في الشؤون الإدارية والسياسية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المشاركة </a:t>
              </a:r>
              <a:r>
                <a:rPr lang="ar-EG" altLang="zh-CN" sz="2200" b="1" dirty="0">
                  <a:solidFill>
                    <a:schemeClr val="bg1"/>
                  </a:solidFill>
                </a:rPr>
                <a:t>في اتخاذ القرار الإداري</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تخطيط </a:t>
              </a:r>
              <a:r>
                <a:rPr lang="ar-EG" altLang="zh-CN" sz="2200" b="1" dirty="0">
                  <a:solidFill>
                    <a:schemeClr val="bg1"/>
                  </a:solidFill>
                </a:rPr>
                <a:t>برامج العمل الزمنية والدورية للعلاقات العامة</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عرض </a:t>
              </a:r>
              <a:r>
                <a:rPr lang="ar-EG" altLang="zh-CN" sz="2200" b="1" dirty="0">
                  <a:solidFill>
                    <a:schemeClr val="bg1"/>
                  </a:solidFill>
                </a:rPr>
                <a:t>أو بيع برامج مشابهة للإدارات العليا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16097139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العمل </a:t>
              </a:r>
              <a:r>
                <a:rPr lang="ar-EG" altLang="zh-CN" sz="2200" b="1" dirty="0">
                  <a:solidFill>
                    <a:schemeClr val="bg1"/>
                  </a:solidFill>
                  <a:latin typeface="Microsoft YaHei" pitchFamily="34" charset="-122"/>
                  <a:ea typeface="Microsoft YaHei" pitchFamily="34" charset="-122"/>
                </a:rPr>
                <a:t>على التعاون مع الإدارة الوسطى</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العمل </a:t>
              </a:r>
              <a:r>
                <a:rPr lang="ar-EG" altLang="zh-CN" sz="2200" b="1" dirty="0">
                  <a:solidFill>
                    <a:schemeClr val="bg1"/>
                  </a:solidFill>
                </a:rPr>
                <a:t>على التعاون مع المواطنين الآخرين</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الاستماع </a:t>
              </a:r>
              <a:r>
                <a:rPr lang="ar-EG" altLang="zh-CN" sz="2200" b="1" dirty="0">
                  <a:solidFill>
                    <a:schemeClr val="bg1"/>
                  </a:solidFill>
                </a:rPr>
                <a:t>إلى الخطب والمحاضرات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إعداد </a:t>
              </a:r>
              <a:r>
                <a:rPr lang="ar-EG" altLang="zh-CN" sz="2200" b="1" dirty="0">
                  <a:solidFill>
                    <a:schemeClr val="bg1"/>
                  </a:solidFill>
                </a:rPr>
                <a:t>وتقديم الخطب والمحاضرات والتنظيم لها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252855585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كتابة </a:t>
              </a:r>
              <a:r>
                <a:rPr lang="ar-EG" altLang="zh-CN" sz="2200" b="1" dirty="0">
                  <a:solidFill>
                    <a:schemeClr val="bg1"/>
                  </a:solidFill>
                  <a:latin typeface="Microsoft YaHei" pitchFamily="34" charset="-122"/>
                  <a:ea typeface="Microsoft YaHei" pitchFamily="34" charset="-122"/>
                </a:rPr>
                <a:t>خطب للآخرين</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البحث عن متحدثين للإجتماعات والندوات المنظمة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327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400" b="1" dirty="0">
                  <a:solidFill>
                    <a:schemeClr val="bg1"/>
                  </a:solidFill>
                </a:rPr>
                <a:t>عمل ترتيب لقاءات إذاعية وتلفزيونية لمتحدثين ترغب المنشأة والمنظمة في عرض أفكارهم على الجمهور</a:t>
              </a:r>
              <a:endParaRPr lang="zh-CN" altLang="en-US" sz="14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حضور الاجتماعات الإدارية وغيرها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182788642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التخطيط والتنظيم للاجتماعات المختلفة وتنفيذها</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تحضير مواد إعلامية لكل مناسبة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التحدث مع المحررين والمخبرين والصحفيين</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إعداد وتنظيم وإدارة المؤتمرات الصحفية والدعوة لها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344223199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كتابة مقالات معلوماتية أو تعريفية </a:t>
              </a:r>
              <a:r>
                <a:rPr lang="ar-EG" altLang="zh-CN" sz="2200" b="1" dirty="0" smtClean="0">
                  <a:solidFill>
                    <a:schemeClr val="bg1"/>
                  </a:solidFill>
                  <a:latin typeface="Microsoft YaHei" pitchFamily="34" charset="-122"/>
                  <a:ea typeface="Microsoft YaHei" pitchFamily="34" charset="-122"/>
                </a:rPr>
                <a:t>عن </a:t>
              </a:r>
              <a:r>
                <a:rPr lang="ar-EG" altLang="zh-CN" sz="2200" b="1" dirty="0">
                  <a:solidFill>
                    <a:schemeClr val="bg1"/>
                  </a:solidFill>
                  <a:latin typeface="Microsoft YaHei" pitchFamily="34" charset="-122"/>
                  <a:ea typeface="Microsoft YaHei" pitchFamily="34" charset="-122"/>
                </a:rPr>
                <a:t>المنظمة في الصحف العامة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القيام بقياس الرأي العام ودراسته وتحليله</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تخطيط وإدارة الأحداث</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تنظيم الزيارات السياحية</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66458434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كتابة الرسائل</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تخطيط وتصميم وإعداد الكتيبات، والمنشورات </a:t>
              </a:r>
              <a:r>
                <a:rPr lang="ar-EG" altLang="zh-CN" sz="2200" b="1" dirty="0" smtClean="0">
                  <a:solidFill>
                    <a:schemeClr val="bg1"/>
                  </a:solidFill>
                </a:rPr>
                <a:t>والنشرات</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تحرير نشرة الموظفين أو مجلة المنظمة</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الإشراف على لوحة الإعلانات</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237326658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تصميم الملصقات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التخطيط لعمل الأفلام وأشرطة الفيديو </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10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900" b="1" dirty="0">
                  <a:solidFill>
                    <a:schemeClr val="bg1"/>
                  </a:solidFill>
                </a:rPr>
                <a:t>تصميم وإعداد الشرائح والأدوات والوسائل التعليمية الأخرى لخدمة </a:t>
              </a:r>
              <a:r>
                <a:rPr lang="ar-EG" altLang="zh-CN" sz="1900" b="1" dirty="0" smtClean="0">
                  <a:solidFill>
                    <a:schemeClr val="bg1"/>
                  </a:solidFill>
                </a:rPr>
                <a:t>المحاضرات</a:t>
              </a:r>
              <a:endParaRPr lang="zh-CN" altLang="en-US" sz="19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التخطيط للمعارض وتنفيذها والإشراف عليها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76239782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العلاقات العامة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0375"/>
            <a:ext cx="6562725" cy="218440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b="1" dirty="0">
                  <a:solidFill>
                    <a:schemeClr val="bg1"/>
                  </a:solidFill>
                </a:rPr>
                <a:t>هي المهمة المستمرة والمخططة للإدارة والتي تسعى من خلالها المنشآت باختلاف أنواعها إلى كسب تفاهم وتعاطف وثقة وتأييد الجماهير الداخلية والخارجية والحفاظ على استمراره وذلك بدراسة الرأي العام وقياسه للتأكد من توافقه مع سياسات المنظمة او المنشأة وأوجه نشاطها، وتحقيق المزيد من التعاون الخلاق والأداء الفعال للمصالح المشتركة بين المنظمات وجماهيرها باستخدام الإعلام الشامل المخطط" </a:t>
              </a:r>
              <a:endParaRPr lang="zh-CN" altLang="en-US" dirty="0" smtClean="0">
                <a:solidFill>
                  <a:schemeClr val="bg1"/>
                </a:solidFill>
              </a:endParaRPr>
            </a:p>
          </p:txBody>
        </p:sp>
      </p:gr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552" y="769267"/>
            <a:ext cx="3375296" cy="1872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771634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par>
                          <p:cTn id="10" fill="hold">
                            <p:stCondLst>
                              <p:cond delay="350"/>
                            </p:stCondLst>
                            <p:childTnLst>
                              <p:par>
                                <p:cTn id="11" presetID="16" presetClass="entr" presetSubtype="2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التقاط الصور الفوتوغرافية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إعداد وتصميم جوائز للمناسبات والمسابقات المختلفة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تهنئة الزوار والترحيب بهم</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الإشراف على طلبات الإعانات والقروض وتحديدها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243828012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كتابة الأخبار المتعلقة بالمنظمة وإرسالها للصحف ووسائل </a:t>
              </a:r>
              <a:r>
                <a:rPr lang="ar-EG" altLang="zh-CN" sz="2200" b="1" dirty="0" smtClean="0">
                  <a:solidFill>
                    <a:schemeClr val="bg1"/>
                  </a:solidFill>
                  <a:latin typeface="Microsoft YaHei" pitchFamily="34" charset="-122"/>
                  <a:ea typeface="Microsoft YaHei" pitchFamily="34" charset="-122"/>
                </a:rPr>
                <a:t>الإعلام</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إعداد الردود الصحفية لشكاوى واستفسارات الصحفيين </a:t>
              </a:r>
              <a:r>
                <a:rPr lang="ar-EG" altLang="zh-CN" sz="2200" b="1" dirty="0" smtClean="0">
                  <a:solidFill>
                    <a:schemeClr val="bg1"/>
                  </a:solidFill>
                </a:rPr>
                <a:t>والجماهير</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36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600" b="1" dirty="0">
                  <a:solidFill>
                    <a:schemeClr val="bg1"/>
                  </a:solidFill>
                </a:rPr>
                <a:t>إعداد ملف القصاصات الصحفية وكتابة التقارير الصحفية حول ما قالته الصحف عن المنظمة </a:t>
              </a:r>
              <a:endParaRPr lang="zh-CN" altLang="en-US" sz="16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الإشراف على طلبات الإعانات والقروض وتحديدها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xmlns="" val="364635728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209428"/>
            <a:ext cx="69818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خطوات جمع أنشطة </a:t>
            </a:r>
            <a:r>
              <a:rPr lang="ar-EG" altLang="zh-CN" sz="4800" b="1" dirty="0">
                <a:solidFill>
                  <a:schemeClr val="bg1"/>
                </a:solidFill>
                <a:latin typeface="Microsoft YaHei" pitchFamily="34" charset="-122"/>
                <a:ea typeface="Microsoft YaHei" pitchFamily="34" charset="-122"/>
              </a:rPr>
              <a:t>ومهام العلاقات 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38702693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0573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مرحلة </a:t>
              </a:r>
              <a:r>
                <a:rPr lang="ar-EG" altLang="zh-CN" sz="2200" b="1" dirty="0">
                  <a:solidFill>
                    <a:schemeClr val="bg1"/>
                  </a:solidFill>
                  <a:latin typeface="Microsoft YaHei" pitchFamily="34" charset="-122"/>
                  <a:ea typeface="Microsoft YaHei" pitchFamily="34" charset="-122"/>
                </a:rPr>
                <a:t>البحث وجمع المعلومات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19288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التخطيط ورسم السياسات</a:t>
              </a:r>
              <a:endParaRPr lang="zh-CN" altLang="en-US" sz="2200" b="1" dirty="0">
                <a:solidFill>
                  <a:schemeClr val="bg1"/>
                </a:solidFill>
              </a:endParaRPr>
            </a:p>
          </p:txBody>
        </p:sp>
      </p:grpSp>
      <p:grpSp>
        <p:nvGrpSpPr>
          <p:cNvPr id="7179" name="Group 11"/>
          <p:cNvGrpSpPr>
            <a:grpSpLocks/>
          </p:cNvGrpSpPr>
          <p:nvPr/>
        </p:nvGrpSpPr>
        <p:grpSpPr bwMode="auto">
          <a:xfrm>
            <a:off x="1290638" y="27931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التنفيذ والإنتاج ( أو الاتصال</a:t>
              </a:r>
              <a:r>
                <a:rPr lang="ar-EG" altLang="zh-CN" sz="2200" b="1" dirty="0" smtClean="0">
                  <a:solidFill>
                    <a:schemeClr val="bg1"/>
                  </a:solidFill>
                </a:rPr>
                <a:t>)</a:t>
              </a:r>
              <a:endParaRPr lang="zh-CN" altLang="en-US" sz="2200" b="1" dirty="0">
                <a:solidFill>
                  <a:schemeClr val="bg1"/>
                </a:solidFill>
              </a:endParaRPr>
            </a:p>
          </p:txBody>
        </p:sp>
      </p:grpSp>
      <p:grpSp>
        <p:nvGrpSpPr>
          <p:cNvPr id="7183" name="Group 15"/>
          <p:cNvGrpSpPr>
            <a:grpSpLocks/>
          </p:cNvGrpSpPr>
          <p:nvPr/>
        </p:nvGrpSpPr>
        <p:grpSpPr bwMode="auto">
          <a:xfrm>
            <a:off x="1290638" y="36735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الإدارة والتنسيق</a:t>
              </a:r>
              <a:endParaRPr lang="zh-CN" altLang="en-US" sz="2200" b="1" dirty="0">
                <a:solidFill>
                  <a:schemeClr val="bg1"/>
                </a:solidFill>
              </a:endParaRPr>
            </a:p>
          </p:txBody>
        </p:sp>
      </p:grpSp>
      <p:sp>
        <p:nvSpPr>
          <p:cNvPr id="7188" name="TextBox 13"/>
          <p:cNvSpPr txBox="1">
            <a:spLocks noChangeArrowheads="1"/>
          </p:cNvSpPr>
          <p:nvPr/>
        </p:nvSpPr>
        <p:spPr bwMode="auto">
          <a:xfrm>
            <a:off x="4067945" y="-84138"/>
            <a:ext cx="5025256"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خطوات جمع أنشطة ومهام العلاقات العامة</a:t>
            </a:r>
          </a:p>
        </p:txBody>
      </p:sp>
      <p:grpSp>
        <p:nvGrpSpPr>
          <p:cNvPr id="22" name="Group 11"/>
          <p:cNvGrpSpPr>
            <a:grpSpLocks/>
          </p:cNvGrpSpPr>
          <p:nvPr/>
        </p:nvGrpSpPr>
        <p:grpSpPr bwMode="auto">
          <a:xfrm>
            <a:off x="1300127" y="4606825"/>
            <a:ext cx="6562725" cy="554931"/>
            <a:chOff x="0" y="-8831"/>
            <a:chExt cx="6562725" cy="554931"/>
          </a:xfrm>
        </p:grpSpPr>
        <p:sp>
          <p:nvSpPr>
            <p:cNvPr id="23"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4"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5"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التقييم والمتابعة</a:t>
              </a:r>
              <a:endParaRPr lang="zh-CN" altLang="en-US" sz="2200" b="1" dirty="0">
                <a:solidFill>
                  <a:schemeClr val="bg1"/>
                </a:solidFill>
              </a:endParaRPr>
            </a:p>
          </p:txBody>
        </p:sp>
      </p:grpSp>
    </p:spTree>
    <p:extLst>
      <p:ext uri="{BB962C8B-B14F-4D97-AF65-F5344CB8AC3E}">
        <p14:creationId xmlns:p14="http://schemas.microsoft.com/office/powerpoint/2010/main" xmlns="" val="162491138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par>
                                <p:cTn id="34" presetID="31" presetClass="entr" presetSubtype="0" fill="hold" nodeType="withEffect">
                                  <p:stCondLst>
                                    <p:cond delay="400"/>
                                  </p:stCondLst>
                                  <p:iterate type="lt">
                                    <p:tmPct val="5000"/>
                                  </p:iterate>
                                  <p:childTnLst>
                                    <p:set>
                                      <p:cBhvr>
                                        <p:cTn id="35" dur="1" fill="hold">
                                          <p:stCondLst>
                                            <p:cond delay="0"/>
                                          </p:stCondLst>
                                        </p:cTn>
                                        <p:tgtEl>
                                          <p:spTgt spid="22"/>
                                        </p:tgtEl>
                                        <p:attrNameLst>
                                          <p:attrName>style.visibility</p:attrName>
                                        </p:attrNameLst>
                                      </p:cBhvr>
                                      <p:to>
                                        <p:strVal val="visible"/>
                                      </p:to>
                                    </p:set>
                                    <p:anim calcmode="lin" valueType="num">
                                      <p:cBhvr>
                                        <p:cTn id="36" dur="600" fill="hold"/>
                                        <p:tgtEl>
                                          <p:spTgt spid="22"/>
                                        </p:tgtEl>
                                        <p:attrNameLst>
                                          <p:attrName>ppt_w</p:attrName>
                                        </p:attrNameLst>
                                      </p:cBhvr>
                                      <p:tavLst>
                                        <p:tav tm="0">
                                          <p:val>
                                            <p:fltVal val="0"/>
                                          </p:val>
                                        </p:tav>
                                        <p:tav tm="100000">
                                          <p:val>
                                            <p:strVal val="#ppt_w"/>
                                          </p:val>
                                        </p:tav>
                                      </p:tavLst>
                                    </p:anim>
                                    <p:anim calcmode="lin" valueType="num">
                                      <p:cBhvr>
                                        <p:cTn id="37" dur="600" fill="hold"/>
                                        <p:tgtEl>
                                          <p:spTgt spid="22"/>
                                        </p:tgtEl>
                                        <p:attrNameLst>
                                          <p:attrName>ppt_h</p:attrName>
                                        </p:attrNameLst>
                                      </p:cBhvr>
                                      <p:tavLst>
                                        <p:tav tm="0">
                                          <p:val>
                                            <p:fltVal val="0"/>
                                          </p:val>
                                        </p:tav>
                                        <p:tav tm="100000">
                                          <p:val>
                                            <p:strVal val="#ppt_h"/>
                                          </p:val>
                                        </p:tav>
                                      </p:tavLst>
                                    </p:anim>
                                    <p:anim calcmode="lin" valueType="num">
                                      <p:cBhvr>
                                        <p:cTn id="38" dur="600" fill="hold"/>
                                        <p:tgtEl>
                                          <p:spTgt spid="22"/>
                                        </p:tgtEl>
                                        <p:attrNameLst>
                                          <p:attrName>style.rotation</p:attrName>
                                        </p:attrNameLst>
                                      </p:cBhvr>
                                      <p:tavLst>
                                        <p:tav tm="0">
                                          <p:val>
                                            <p:fltVal val="90"/>
                                          </p:val>
                                        </p:tav>
                                        <p:tav tm="100000">
                                          <p:val>
                                            <p:fltVal val="0"/>
                                          </p:val>
                                        </p:tav>
                                      </p:tavLst>
                                    </p:anim>
                                    <p:animEffect transition="in" filter="fade">
                                      <p:cBhvr>
                                        <p:cTn id="39" dur="6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209428"/>
            <a:ext cx="69818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الأعمال التي يقوم بها </a:t>
            </a:r>
            <a:r>
              <a:rPr lang="ar-EG" altLang="zh-CN" sz="4800" b="1" dirty="0" smtClean="0">
                <a:solidFill>
                  <a:schemeClr val="bg1"/>
                </a:solidFill>
                <a:latin typeface="Microsoft YaHei" pitchFamily="34" charset="-122"/>
                <a:ea typeface="Microsoft YaHei" pitchFamily="34" charset="-122"/>
              </a:rPr>
              <a:t>موظفو </a:t>
            </a:r>
            <a:r>
              <a:rPr lang="ar-EG" altLang="zh-CN" sz="4800" b="1" dirty="0">
                <a:solidFill>
                  <a:schemeClr val="bg1"/>
                </a:solidFill>
                <a:latin typeface="Microsoft YaHei" pitchFamily="34" charset="-122"/>
                <a:ea typeface="Microsoft YaHei" pitchFamily="34" charset="-122"/>
              </a:rPr>
              <a:t>العلاقات العامة </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05052588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إعداد </a:t>
              </a:r>
              <a:r>
                <a:rPr lang="ar-EG" altLang="zh-CN" sz="2200" b="1" dirty="0">
                  <a:solidFill>
                    <a:schemeClr val="bg1"/>
                  </a:solidFill>
                  <a:latin typeface="Microsoft YaHei" pitchFamily="34" charset="-122"/>
                  <a:ea typeface="Microsoft YaHei" pitchFamily="34" charset="-122"/>
                </a:rPr>
                <a:t>ملف وتقرير القصاصات الصحفية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كتابة </a:t>
              </a:r>
              <a:r>
                <a:rPr lang="ar-EG" altLang="zh-CN" sz="2200" b="1" dirty="0">
                  <a:solidFill>
                    <a:schemeClr val="bg1"/>
                  </a:solidFill>
                </a:rPr>
                <a:t>الرسائل</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جمع </a:t>
              </a:r>
              <a:r>
                <a:rPr lang="ar-EG" altLang="zh-CN" sz="2200" b="1" dirty="0">
                  <a:solidFill>
                    <a:schemeClr val="bg1"/>
                  </a:solidFill>
                </a:rPr>
                <a:t>المعلومات وتوزيع الإستمارات البحثية ومواجهة الجماهير</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الرد </a:t>
              </a:r>
              <a:r>
                <a:rPr lang="ar-EG" altLang="zh-CN" sz="2200" b="1" dirty="0">
                  <a:solidFill>
                    <a:schemeClr val="bg1"/>
                  </a:solidFill>
                </a:rPr>
                <a:t>على الهواتف والاستفسارات اليومية العادية</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xmlns="" val="247320881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استقبال </a:t>
              </a:r>
              <a:r>
                <a:rPr lang="ar-EG" altLang="zh-CN" sz="2200" b="1" dirty="0">
                  <a:solidFill>
                    <a:schemeClr val="bg1"/>
                  </a:solidFill>
                  <a:latin typeface="Microsoft YaHei" pitchFamily="34" charset="-122"/>
                  <a:ea typeface="Microsoft YaHei" pitchFamily="34" charset="-122"/>
                </a:rPr>
                <a:t>الضيوف ومصاحبتهم وإجابة احتياجاتهم</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التقاط </a:t>
              </a:r>
              <a:r>
                <a:rPr lang="ar-EG" altLang="zh-CN" sz="2200" b="1" dirty="0">
                  <a:solidFill>
                    <a:schemeClr val="bg1"/>
                  </a:solidFill>
                </a:rPr>
                <a:t>الصور الفوتوغرافية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المشاركة </a:t>
              </a:r>
              <a:r>
                <a:rPr lang="ar-EG" altLang="zh-CN" sz="2200" b="1" dirty="0">
                  <a:solidFill>
                    <a:schemeClr val="bg1"/>
                  </a:solidFill>
                </a:rPr>
                <a:t>في كتابة الأخبار الصحفية والتحضير لها</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المشاركة </a:t>
              </a:r>
              <a:r>
                <a:rPr lang="ar-EG" altLang="zh-CN" sz="2200" b="1" dirty="0">
                  <a:solidFill>
                    <a:schemeClr val="bg1"/>
                  </a:solidFill>
                </a:rPr>
                <a:t>في تنفيذ المعارض والإشراف عليها</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xmlns="" val="32015846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المشاركة </a:t>
              </a:r>
              <a:r>
                <a:rPr lang="ar-EG" altLang="zh-CN" sz="2200" b="1" dirty="0">
                  <a:solidFill>
                    <a:schemeClr val="bg1"/>
                  </a:solidFill>
                  <a:latin typeface="Microsoft YaHei" pitchFamily="34" charset="-122"/>
                  <a:ea typeface="Microsoft YaHei" pitchFamily="34" charset="-122"/>
                </a:rPr>
                <a:t>في تنفيذ وتنظيم الاجتماعات والندوات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تصميم وإعداد الشرائح والأدوات الأخرى التعليمية المساعدة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متابعة لوحات الإعلانات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تحضير المواد الإعلامية للمناسبات المختلفة</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xmlns="" val="151756147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790873"/>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التعامل اليومي مع المراجعين والموظفين وتلبية احتياجاتهم</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662411"/>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التحدث مع المحررين والمخبرين والصحفيين في كثير من الأحيان</a:t>
              </a:r>
              <a:endParaRPr lang="zh-CN" altLang="en-US" sz="2200" b="1" dirty="0">
                <a:solidFill>
                  <a:schemeClr val="bg1"/>
                </a:solidFill>
              </a:endParaRPr>
            </a:p>
          </p:txBody>
        </p:sp>
      </p:grpSp>
      <p:grpSp>
        <p:nvGrpSpPr>
          <p:cNvPr id="7179" name="Group 11"/>
          <p:cNvGrpSpPr>
            <a:grpSpLocks/>
          </p:cNvGrpSpPr>
          <p:nvPr/>
        </p:nvGrpSpPr>
        <p:grpSpPr bwMode="auto">
          <a:xfrm>
            <a:off x="1290638" y="3526705"/>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المشاركة في تصميم الملصقات وإعداد الشرائح</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xmlns="" val="3359329448"/>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530559"/>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ملف القصاصات الصحفي</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71214411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8" y="2530559"/>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أهمية العلاقات العامة</a:t>
            </a:r>
            <a:endParaRPr lang="zh-CN" altLang="en-US" sz="4800" b="1"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137419"/>
            <a:ext cx="6562725" cy="1726285"/>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993404"/>
            <a:ext cx="6432551" cy="1806359"/>
            <a:chOff x="0" y="0"/>
            <a:chExt cx="6432551" cy="497545"/>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462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هو ملف يومي أو أسبوعي، يعده رجل العلاقات العامة ثم يقدمه للإدارة بغية عرضه على الإدارة العليا لمعرفة وتتبع ما نشر </a:t>
              </a:r>
              <a:r>
                <a:rPr lang="ar-EG" altLang="zh-CN" sz="2200" b="1" dirty="0" smtClean="0">
                  <a:solidFill>
                    <a:schemeClr val="bg1"/>
                  </a:solidFill>
                </a:rPr>
                <a:t>         في </a:t>
              </a:r>
              <a:r>
                <a:rPr lang="ar-EG" altLang="zh-CN" sz="2200" b="1" dirty="0">
                  <a:solidFill>
                    <a:schemeClr val="bg1"/>
                  </a:solidFill>
                </a:rPr>
                <a:t>الصحف فيما يخص اهتمامات المنظمة ويمس أنشطتها </a:t>
              </a:r>
              <a:r>
                <a:rPr lang="ar-EG" altLang="zh-CN" sz="2200" b="1" dirty="0" smtClean="0">
                  <a:solidFill>
                    <a:schemeClr val="bg1"/>
                  </a:solidFill>
                </a:rPr>
                <a:t>   وتفاعلاتها </a:t>
              </a:r>
              <a:r>
                <a:rPr lang="ar-EG" altLang="zh-CN" sz="2200" b="1" dirty="0">
                  <a:solidFill>
                    <a:schemeClr val="bg1"/>
                  </a:solidFill>
                </a:rPr>
                <a:t>المختلفة</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ملف القصاصات الصحفي</a:t>
            </a:r>
          </a:p>
        </p:txBody>
      </p:sp>
    </p:spTree>
    <p:extLst>
      <p:ext uri="{BB962C8B-B14F-4D97-AF65-F5344CB8AC3E}">
        <p14:creationId xmlns:p14="http://schemas.microsoft.com/office/powerpoint/2010/main" xmlns="" val="1061188388"/>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530559"/>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تمرين</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4099470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الخطوط الجوية لمجلس التعاون</a:t>
            </a:r>
          </a:p>
        </p:txBody>
      </p:sp>
      <p:sp>
        <p:nvSpPr>
          <p:cNvPr id="2" name="Rectangle 1"/>
          <p:cNvSpPr/>
          <p:nvPr/>
        </p:nvSpPr>
        <p:spPr>
          <a:xfrm>
            <a:off x="4932040" y="1446371"/>
            <a:ext cx="3851920" cy="3139321"/>
          </a:xfrm>
          <a:prstGeom prst="rect">
            <a:avLst/>
          </a:prstGeom>
        </p:spPr>
        <p:txBody>
          <a:bodyPr wrap="square">
            <a:spAutoFit/>
          </a:bodyPr>
          <a:lstStyle/>
          <a:p>
            <a:pPr algn="justLow" rtl="1"/>
            <a:r>
              <a:rPr lang="ar-SA" sz="2200" b="1" dirty="0"/>
              <a:t>أنشئت الخطوط الجوية لمجلس التعاون في 8/8/1375 هـ ويقع مقرها في مدينة (سين) ولها العديد من الفروع المنتشرة في أرجاء العالم العربي... وبمناسبة مرور خمسة وعشرين عاما على تأسيسها فقد رغبت الإدارة العليا لمؤسسة الخطوط الاحتفال بهذه المناسبة وإبراز الدور الفعال الذي تؤديه هذه المؤسسة في خدمة المجتمع العربي</a:t>
            </a:r>
            <a:endParaRPr lang="ar-EG" sz="2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630" y="1057300"/>
            <a:ext cx="3596306"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11474168"/>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الخطوط الجوية لمجلس التعاون</a:t>
            </a:r>
          </a:p>
        </p:txBody>
      </p:sp>
      <p:sp>
        <p:nvSpPr>
          <p:cNvPr id="2" name="Rectangle 1"/>
          <p:cNvSpPr/>
          <p:nvPr/>
        </p:nvSpPr>
        <p:spPr>
          <a:xfrm>
            <a:off x="4932040" y="1446371"/>
            <a:ext cx="3851920" cy="2893100"/>
          </a:xfrm>
          <a:prstGeom prst="rect">
            <a:avLst/>
          </a:prstGeom>
        </p:spPr>
        <p:txBody>
          <a:bodyPr wrap="square">
            <a:spAutoFit/>
          </a:bodyPr>
          <a:lstStyle/>
          <a:p>
            <a:pPr algn="justLow" rtl="1"/>
            <a:r>
              <a:rPr lang="ar-SA" sz="2200" b="1" dirty="0"/>
              <a:t>وقد صدر قرار بتكليف مدير عام العلاقات العامة في المؤسسة بعمل الترتيبات اللازمة وحدد يوم 8/8/1430 هـ لإقامة حفل بهذه  المناسبة تنفيذاً </a:t>
            </a:r>
            <a:r>
              <a:rPr lang="ar-SA" sz="2200" b="1" dirty="0" smtClean="0"/>
              <a:t>لذلك</a:t>
            </a:r>
            <a:endParaRPr lang="ar-EG" sz="2200" b="1" dirty="0" smtClean="0"/>
          </a:p>
          <a:p>
            <a:pPr algn="justLow" rtl="1"/>
            <a:endParaRPr lang="ar-EG" sz="2200" b="1" dirty="0"/>
          </a:p>
          <a:p>
            <a:pPr algn="justLow" rtl="1"/>
            <a:r>
              <a:rPr lang="ar-SA" sz="2200" b="1" dirty="0"/>
              <a:t>قام مدير عام العلاقات العامة بعقد اجتماع دعي إليه رؤساء الأقسام في العلاقات العامة ودار الحوار التالي</a:t>
            </a:r>
            <a:endParaRPr lang="ar-EG" sz="22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050" y="1345332"/>
            <a:ext cx="3794894"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0045017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ppt_x"/>
                                          </p:val>
                                        </p:tav>
                                        <p:tav tm="100000">
                                          <p:val>
                                            <p:strVal val="#ppt_x"/>
                                          </p:val>
                                        </p:tav>
                                      </p:tavLst>
                                    </p:anim>
                                    <p:anim calcmode="lin" valueType="num">
                                      <p:cBhvr additive="base">
                                        <p:cTn id="1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مدير العلاقات العامة</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أود </a:t>
            </a:r>
            <a:r>
              <a:rPr lang="ar-EG" sz="2200" b="1" dirty="0">
                <a:solidFill>
                  <a:schemeClr val="tx1"/>
                </a:solidFill>
                <a:latin typeface="Arial" pitchFamily="34" charset="0"/>
                <a:ea typeface="SimSun" pitchFamily="2" charset="-122"/>
              </a:rPr>
              <a:t>في البداية أن أرحب بكم جميعاً في هذا اللقاء وأحب أن أزف إليكم خبراً مفاده أن الإدارة العليا في المؤسسة قد كلفت إدارة العلاقات العامة بعمل برنامج حافل لإبراز دور مؤسسة الخطوط الجوية لمجلس التعاون والاحتفال بمرور خمسة وعشرين عاماً... وأود منكم خلال هذا الإجتماع التركيز على الخطوات الواجب عملها والأنشطة التي تساعد في إبراز هذه المناسبة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201317"/>
            <a:ext cx="3600400" cy="3672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6793225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فرناس (مدير الشؤون الإعلامية</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a:solidFill>
                  <a:schemeClr val="tx1"/>
                </a:solidFill>
                <a:latin typeface="Arial" pitchFamily="34" charset="0"/>
                <a:ea typeface="SimSun" pitchFamily="2" charset="-122"/>
              </a:rPr>
              <a:t>إنه لشيء جميل ان </a:t>
            </a:r>
            <a:r>
              <a:rPr lang="ar-EG" sz="2200" b="1" dirty="0" smtClean="0">
                <a:solidFill>
                  <a:schemeClr val="tx1"/>
                </a:solidFill>
                <a:latin typeface="Arial" pitchFamily="34" charset="0"/>
                <a:ea typeface="SimSun" pitchFamily="2" charset="-122"/>
              </a:rPr>
              <a:t>تقوم</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 </a:t>
            </a:r>
            <a:r>
              <a:rPr lang="ar-EG" sz="2200" b="1" dirty="0">
                <a:solidFill>
                  <a:schemeClr val="tx1"/>
                </a:solidFill>
                <a:latin typeface="Arial" pitchFamily="34" charset="0"/>
                <a:ea typeface="SimSun" pitchFamily="2" charset="-122"/>
              </a:rPr>
              <a:t>إدارة الخطوط الجوية بهذه الخطوة وفي اعتقادي أن الهدف من هذا الاحتفال سيكون إعلامياً في الدرجة الأولى ومن جانب قسم الإعلام فإنني أعتقد أن أفضل ما يمكن أن يقدم خلال هذه الفترة هو إصدار عدد خاص بمجلة- يا مرحبا- كما أنني سأركز جهود القسم في إعداد العديد من المقالات والأخبار لتنشر في صحف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البلاد العربية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129308"/>
            <a:ext cx="3672408"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405112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355976" y="-84138"/>
            <a:ext cx="4737224"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أحمد (مسؤول عن العلاقات الخارجية</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000" b="1" dirty="0" smtClean="0">
                <a:solidFill>
                  <a:schemeClr val="tx1"/>
                </a:solidFill>
                <a:latin typeface="Arial" pitchFamily="34" charset="0"/>
                <a:ea typeface="SimSun" pitchFamily="2" charset="-122"/>
              </a:rPr>
              <a:t>أحب </a:t>
            </a:r>
            <a:r>
              <a:rPr lang="ar-EG" sz="2000" b="1" dirty="0">
                <a:solidFill>
                  <a:schemeClr val="tx1"/>
                </a:solidFill>
                <a:latin typeface="Arial" pitchFamily="34" charset="0"/>
                <a:ea typeface="SimSun" pitchFamily="2" charset="-122"/>
              </a:rPr>
              <a:t>أن أنوه بداية بدعم الإدارة العليا في المؤسسة وثقتها في إدارة العلاقات العامة وإسناد هذه المهمة لها.. أما بخصوص الاحتفال فأحب أن أوضح أن في مجال عمل العلاقات العامة يجب أن يبداً من الداخل، فيجب أن نقوم بتوطيد العلاقات مع الجمهور الداخلي، وتركيز بعض الجهد للاحتفال بجمهور العاملين في مؤسسة الخطوط الجوية لمجلس التعاون ... فمثلا يمكن الاحتفال بتكريم الموظفين المثاليين أو المبدعين في أعمالهم، كما أنه بالإمكان الاحتفال بتكريم من أمضى عشرين عاما فأكثر في خدمة المؤسسة</a:t>
            </a:r>
            <a:endParaRPr kumimoji="0" lang="ar-EG" sz="20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1" y="952500"/>
            <a:ext cx="3456384"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423372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355976" y="-84138"/>
            <a:ext cx="4737224"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عدنان (رئيس قسم المراسم</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مقاطعا </a:t>
            </a:r>
            <a:r>
              <a:rPr lang="ar-EG" sz="2200" b="1" dirty="0">
                <a:solidFill>
                  <a:schemeClr val="tx1"/>
                </a:solidFill>
                <a:latin typeface="Arial" pitchFamily="34" charset="0"/>
                <a:ea typeface="SimSun" pitchFamily="2" charset="-122"/>
              </a:rPr>
              <a:t>حديث أحمد : أنا في الواقع لي تحفظ على كلامك يا أخ أحمد، فأنت ذكرت العديد من الأنشطة الموجهة للجمهور الداخلي، وأنا لا أعتقد أن الجمهور العامل في المؤسسة بحاجة  إلى زيادة في التعرف على المؤسسة كما ذكرت... ثم إن هذه الأعمال هي مجرد دعاية للمؤسسة ولا أظن أن موظفي المؤسسة بحاجة إلى مثل هذا النوع من الدعاية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985292"/>
            <a:ext cx="3096344"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4525022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355976" y="-84138"/>
            <a:ext cx="4737224"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أحمد – بعد أن أخذ الإذن بالحديث</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endParaRPr lang="ar-EG" sz="2200" b="1" dirty="0" smtClean="0">
              <a:solidFill>
                <a:schemeClr val="tx1"/>
              </a:solidFill>
              <a:latin typeface="Arial" pitchFamily="34" charset="0"/>
              <a:ea typeface="SimSun" pitchFamily="2" charset="-122"/>
            </a:endParaRPr>
          </a:p>
          <a:p>
            <a:pPr algn="justLow" rtl="1"/>
            <a:r>
              <a:rPr lang="ar-EG" sz="2200" b="1" dirty="0">
                <a:solidFill>
                  <a:schemeClr val="tx1"/>
                </a:solidFill>
                <a:latin typeface="Arial" pitchFamily="34" charset="0"/>
                <a:ea typeface="SimSun" pitchFamily="2" charset="-122"/>
              </a:rPr>
              <a:t>أحب أن أوضح هنا أن الأخ عدنان يفتقد إلى أبجديات العمل الإعلامي، وإلى صفات رجل العلاقات العامة المثلى.... فقد ذكر أن الاحتفالات التي تقام للجمهور الداخلي هي من قبيل الدعاية، إلا أنني أحب أن أصحح معلوماته فأقول إن هذا العمل هو من قبيل العلاقات الإنسانية </a:t>
            </a:r>
            <a:r>
              <a:rPr lang="ar-EG" sz="2200" b="1" dirty="0" smtClean="0">
                <a:solidFill>
                  <a:schemeClr val="tx1"/>
                </a:solidFill>
                <a:latin typeface="Arial" pitchFamily="34" charset="0"/>
                <a:ea typeface="SimSun" pitchFamily="2" charset="-122"/>
              </a:rPr>
              <a:t>الفعالة</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للإدارة </a:t>
            </a:r>
            <a:r>
              <a:rPr lang="ar-EG" sz="2200" b="1" dirty="0">
                <a:solidFill>
                  <a:schemeClr val="tx1"/>
                </a:solidFill>
                <a:latin typeface="Arial" pitchFamily="34" charset="0"/>
                <a:ea typeface="SimSun" pitchFamily="2" charset="-122"/>
              </a:rPr>
              <a:t>العليا</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1" y="952500"/>
            <a:ext cx="3456384"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3908277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برهان سايكو (مسؤول النشاط الإجتماعي</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أرجو </a:t>
            </a:r>
            <a:r>
              <a:rPr lang="ar-EG" sz="2200" b="1" dirty="0">
                <a:solidFill>
                  <a:schemeClr val="tx1"/>
                </a:solidFill>
                <a:latin typeface="Arial" pitchFamily="34" charset="0"/>
                <a:ea typeface="SimSun" pitchFamily="2" charset="-122"/>
              </a:rPr>
              <a:t>أيها الأخوة أن نتحلى بالنفس الطويل، وألا نتطرق إلى أمور تثير الحزازات. فليس المهم أن نميز بين الدعاية أو التسويق، أو حتى الإعلام. المهم أن كل هذه الأنشطة التي ذكرتموها تقع تحت مظلة أعمال العلاقات العامة وما دام أننا قد كلفنا من قبل الإدارة العليا فإنه ليس بالضرورة أن نذكر أن هذا النشاط دعائي أو إعلامي، المهم أنه نشاط نابع من إدارة العلاقات العامة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6386"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251520" y="1129309"/>
            <a:ext cx="3744416" cy="3888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491810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500" fill="hold"/>
                                        <p:tgtEl>
                                          <p:spTgt spid="16386"/>
                                        </p:tgtEl>
                                        <p:attrNameLst>
                                          <p:attrName>ppt_w</p:attrName>
                                        </p:attrNameLst>
                                      </p:cBhvr>
                                      <p:tavLst>
                                        <p:tav tm="0">
                                          <p:val>
                                            <p:fltVal val="0"/>
                                          </p:val>
                                        </p:tav>
                                        <p:tav tm="100000">
                                          <p:val>
                                            <p:strVal val="#ppt_w"/>
                                          </p:val>
                                        </p:tav>
                                      </p:tavLst>
                                    </p:anim>
                                    <p:anim calcmode="lin" valueType="num">
                                      <p:cBhvr>
                                        <p:cTn id="13" dur="500" fill="hold"/>
                                        <p:tgtEl>
                                          <p:spTgt spid="16386"/>
                                        </p:tgtEl>
                                        <p:attrNameLst>
                                          <p:attrName>ppt_h</p:attrName>
                                        </p:attrNameLst>
                                      </p:cBhvr>
                                      <p:tavLst>
                                        <p:tav tm="0">
                                          <p:val>
                                            <p:fltVal val="0"/>
                                          </p:val>
                                        </p:tav>
                                        <p:tav tm="100000">
                                          <p:val>
                                            <p:strVal val="#ppt_h"/>
                                          </p:val>
                                        </p:tav>
                                      </p:tavLst>
                                    </p:anim>
                                    <p:animEffect transition="in" filter="fade">
                                      <p:cBhvr>
                                        <p:cTn id="1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7554416" y="1798265"/>
            <a:ext cx="762000" cy="665163"/>
            <a:chOff x="0" y="0"/>
            <a:chExt cx="1549" cy="1351"/>
          </a:xfrm>
        </p:grpSpPr>
        <p:sp>
          <p:nvSpPr>
            <p:cNvPr id="8"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0"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1" name="Line 7"/>
          <p:cNvSpPr>
            <a:spLocks noChangeShapeType="1"/>
          </p:cNvSpPr>
          <p:nvPr/>
        </p:nvSpPr>
        <p:spPr bwMode="auto">
          <a:xfrm>
            <a:off x="2476003" y="24078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ln>
                <a:solidFill>
                  <a:schemeClr val="tx2">
                    <a:lumMod val="60000"/>
                    <a:lumOff val="40000"/>
                  </a:schemeClr>
                </a:solidFill>
              </a:ln>
            </a:endParaRPr>
          </a:p>
        </p:txBody>
      </p:sp>
      <p:sp>
        <p:nvSpPr>
          <p:cNvPr id="12" name="Text Box 8"/>
          <p:cNvSpPr txBox="1">
            <a:spLocks noChangeArrowheads="1"/>
          </p:cNvSpPr>
          <p:nvPr/>
        </p:nvSpPr>
        <p:spPr bwMode="auto">
          <a:xfrm>
            <a:off x="641673" y="1750666"/>
            <a:ext cx="691274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بمهمة قياس الرأي العام وإيصال رغبات واحتياجات الجماهير المختلفة للإدارة العليا في المنطقة</a:t>
            </a:r>
            <a:endParaRPr lang="en-US" sz="2200" b="1" dirty="0">
              <a:solidFill>
                <a:srgbClr val="0070C0"/>
              </a:solidFill>
            </a:endParaRPr>
          </a:p>
        </p:txBody>
      </p:sp>
      <p:sp>
        <p:nvSpPr>
          <p:cNvPr id="13" name="Text Box 9"/>
          <p:cNvSpPr txBox="1">
            <a:spLocks noChangeArrowheads="1"/>
          </p:cNvSpPr>
          <p:nvPr/>
        </p:nvSpPr>
        <p:spPr bwMode="auto">
          <a:xfrm>
            <a:off x="7751266" y="189669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4" name="Group 10"/>
          <p:cNvGrpSpPr>
            <a:grpSpLocks/>
          </p:cNvGrpSpPr>
          <p:nvPr/>
        </p:nvGrpSpPr>
        <p:grpSpPr bwMode="auto">
          <a:xfrm>
            <a:off x="7554416" y="2712665"/>
            <a:ext cx="762000" cy="665163"/>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476003" y="33222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497656" y="2686770"/>
            <a:ext cx="705676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بدور تهيئة الرأي العام لتقبل تغييرات وأفكاروقرارات جديدة صادرة من القيادات العليا في المنطقة</a:t>
            </a:r>
            <a:endParaRPr lang="en-US" sz="2200" b="1" dirty="0">
              <a:solidFill>
                <a:srgbClr val="0070C0"/>
              </a:solidFill>
            </a:endParaRPr>
          </a:p>
        </p:txBody>
      </p:sp>
      <p:sp>
        <p:nvSpPr>
          <p:cNvPr id="20" name="Text Box 16"/>
          <p:cNvSpPr txBox="1">
            <a:spLocks noChangeArrowheads="1"/>
          </p:cNvSpPr>
          <p:nvPr/>
        </p:nvSpPr>
        <p:spPr bwMode="auto">
          <a:xfrm>
            <a:off x="7751266" y="281109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1" name="Group 17"/>
          <p:cNvGrpSpPr>
            <a:grpSpLocks/>
          </p:cNvGrpSpPr>
          <p:nvPr/>
        </p:nvGrpSpPr>
        <p:grpSpPr bwMode="auto">
          <a:xfrm>
            <a:off x="7554416" y="3604840"/>
            <a:ext cx="762000" cy="665163"/>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476003" y="4214440"/>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353640" y="3600227"/>
            <a:ext cx="720077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فعالاً في التوعية بالأهداف التنموية للجهات الحكومية بغية تحقيق فهم الجمهور لها وإيمانه بها وتعاونه من ثم مع تلك الجهات في تحقيقها</a:t>
            </a:r>
            <a:endParaRPr lang="en-US" sz="2200" b="1" dirty="0">
              <a:solidFill>
                <a:srgbClr val="0070C0"/>
              </a:solidFill>
            </a:endParaRPr>
          </a:p>
        </p:txBody>
      </p:sp>
      <p:sp>
        <p:nvSpPr>
          <p:cNvPr id="27" name="Text Box 23"/>
          <p:cNvSpPr txBox="1">
            <a:spLocks noChangeArrowheads="1"/>
          </p:cNvSpPr>
          <p:nvPr/>
        </p:nvSpPr>
        <p:spPr bwMode="auto">
          <a:xfrm>
            <a:off x="7751266" y="370326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Tree>
    <p:extLst>
      <p:ext uri="{BB962C8B-B14F-4D97-AF65-F5344CB8AC3E}">
        <p14:creationId xmlns:p14="http://schemas.microsoft.com/office/powerpoint/2010/main" xmlns="" val="95717928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3" name="click.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فرناس</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endParaRPr lang="ar-EG" sz="2200" b="1" dirty="0">
              <a:solidFill>
                <a:schemeClr val="tx1"/>
              </a:solidFill>
              <a:latin typeface="Arial" pitchFamily="34" charset="0"/>
              <a:ea typeface="SimSun" pitchFamily="2" charset="-122"/>
            </a:endParaRPr>
          </a:p>
          <a:p>
            <a:pPr algn="justLow" rtl="1"/>
            <a:endParaRPr lang="ar-EG" sz="2200" b="1" dirty="0" smtClean="0">
              <a:solidFill>
                <a:schemeClr val="tx1"/>
              </a:solidFill>
              <a:latin typeface="Arial" pitchFamily="34" charset="0"/>
              <a:ea typeface="SimSun" pitchFamily="2" charset="-122"/>
            </a:endParaRPr>
          </a:p>
          <a:p>
            <a:pPr algn="justLow" rtl="1"/>
            <a:endParaRPr lang="ar-EG" sz="2200" b="1" dirty="0" smtClean="0">
              <a:solidFill>
                <a:schemeClr val="tx1"/>
              </a:solidFill>
              <a:latin typeface="Arial" pitchFamily="34" charset="0"/>
              <a:ea typeface="SimSun" pitchFamily="2" charset="-122"/>
            </a:endParaRPr>
          </a:p>
          <a:p>
            <a:pPr algn="justLow" rtl="1"/>
            <a:r>
              <a:rPr lang="ar-EG" sz="2200" b="1" dirty="0">
                <a:solidFill>
                  <a:schemeClr val="tx1"/>
                </a:solidFill>
                <a:latin typeface="Arial" pitchFamily="34" charset="0"/>
                <a:ea typeface="SimSun" pitchFamily="2" charset="-122"/>
              </a:rPr>
              <a:t>في الحقيقة أستطيع أن أقول إن كلاً منا أدلى بدلوه في هذا المجال،إلا أنني أتساءل عن الصمت الرهيب الذي يمارسه مدير عام العلاقات العامة معنا؟؟</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129308"/>
            <a:ext cx="3672408"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874602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مدير العلاقات العامة </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200" b="1" dirty="0" smtClean="0">
                <a:solidFill>
                  <a:schemeClr val="tx1"/>
                </a:solidFill>
                <a:latin typeface="Arial" pitchFamily="34" charset="0"/>
                <a:ea typeface="SimSun" pitchFamily="2" charset="-122"/>
              </a:rPr>
              <a:t>في </a:t>
            </a:r>
            <a:r>
              <a:rPr lang="ar-EG" sz="2200" b="1" dirty="0">
                <a:solidFill>
                  <a:schemeClr val="tx1"/>
                </a:solidFill>
                <a:latin typeface="Arial" pitchFamily="34" charset="0"/>
                <a:ea typeface="SimSun" pitchFamily="2" charset="-122"/>
              </a:rPr>
              <a:t>الواقع أنا لم أشأ أن أتدخل في الحديث بينكم،بل فضلت الالتزام بالهدوء وأن أراقب عن كثب وجهات نظر الجميع في هذا الشأن...وأحب أن أعلق بأنني قد استطعت أن أكون فكرة عامة عن الأنشطة التي يمكن أن تساهم بها إدارة العلاقات العامة في المؤسسة...إلا أنه من خلال النقاش الذي دار بينكم لاحظت أن لدينا مشكلة كبيرة ونظراً لانتهاء وقت الدوام والساعة تشير إلى الثانية والنصف فإنني أعدكم بمناقشتها معكم في الاجتماع القادم</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1201317"/>
            <a:ext cx="3600400" cy="3672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397628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أسئلة للنقاش</a:t>
            </a:r>
          </a:p>
        </p:txBody>
      </p:sp>
      <p:sp>
        <p:nvSpPr>
          <p:cNvPr id="2" name="Rounded Rectangle 1"/>
          <p:cNvSpPr/>
          <p:nvPr/>
        </p:nvSpPr>
        <p:spPr bwMode="auto">
          <a:xfrm>
            <a:off x="899592" y="697260"/>
            <a:ext cx="7848872"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ما المشكلة المعروضة أمامك وما سببها؟</a:t>
            </a:r>
            <a:endParaRPr kumimoji="0" lang="ar-EG" sz="2400" b="1" i="0" u="none" strike="noStrike" cap="none" normalizeH="0" baseline="0" dirty="0" smtClean="0">
              <a:ln>
                <a:noFill/>
              </a:ln>
              <a:solidFill>
                <a:schemeClr val="tx1"/>
              </a:solidFill>
              <a:effectLst/>
            </a:endParaRPr>
          </a:p>
        </p:txBody>
      </p:sp>
      <p:sp>
        <p:nvSpPr>
          <p:cNvPr id="6" name="Rounded Rectangle 5"/>
          <p:cNvSpPr/>
          <p:nvPr/>
        </p:nvSpPr>
        <p:spPr bwMode="auto">
          <a:xfrm>
            <a:off x="899592" y="1561356"/>
            <a:ext cx="7848872" cy="100811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هل تستطيع أن تساعد الموظفين في هذه المؤسسة على تخطيط وتنفيذ ما يلي في هذه المناسبة؟</a:t>
            </a:r>
            <a:endParaRPr kumimoji="0" lang="ar-EG" sz="2400" b="1" i="0" u="none" strike="noStrike" cap="none" normalizeH="0" baseline="0" dirty="0" smtClean="0">
              <a:ln>
                <a:noFill/>
              </a:ln>
              <a:solidFill>
                <a:schemeClr val="tx1"/>
              </a:solidFill>
              <a:effectLst/>
            </a:endParaRPr>
          </a:p>
        </p:txBody>
      </p:sp>
      <p:sp>
        <p:nvSpPr>
          <p:cNvPr id="8" name="Rounded Rectangle 7"/>
          <p:cNvSpPr/>
          <p:nvPr/>
        </p:nvSpPr>
        <p:spPr bwMode="auto">
          <a:xfrm>
            <a:off x="5796136" y="3073524"/>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t>نشاط </a:t>
            </a:r>
            <a:r>
              <a:rPr lang="ar-EG" sz="2400" b="1" dirty="0"/>
              <a:t>إعلاني</a:t>
            </a:r>
            <a:endParaRPr kumimoji="0" lang="ar-EG" sz="2400" b="1" i="0" u="none" strike="noStrike" cap="none" normalizeH="0" baseline="0" dirty="0" smtClean="0">
              <a:ln>
                <a:noFill/>
              </a:ln>
              <a:solidFill>
                <a:schemeClr val="tx1"/>
              </a:solidFill>
              <a:effectLst/>
            </a:endParaRPr>
          </a:p>
        </p:txBody>
      </p:sp>
      <p:sp>
        <p:nvSpPr>
          <p:cNvPr id="9" name="Rounded Rectangle 8"/>
          <p:cNvSpPr/>
          <p:nvPr/>
        </p:nvSpPr>
        <p:spPr bwMode="auto">
          <a:xfrm>
            <a:off x="971600" y="3073524"/>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t> </a:t>
            </a:r>
            <a:r>
              <a:rPr lang="ar-EG" sz="2400" b="1" dirty="0"/>
              <a:t>نشاط إعلامي</a:t>
            </a:r>
            <a:endParaRPr kumimoji="0" lang="ar-EG" sz="2400" b="1" i="0" u="none" strike="noStrike" cap="none" normalizeH="0" baseline="0" dirty="0" smtClean="0">
              <a:ln>
                <a:noFill/>
              </a:ln>
              <a:solidFill>
                <a:schemeClr val="tx1"/>
              </a:solidFill>
              <a:effectLst/>
            </a:endParaRPr>
          </a:p>
        </p:txBody>
      </p:sp>
      <p:sp>
        <p:nvSpPr>
          <p:cNvPr id="10" name="Rounded Rectangle 9"/>
          <p:cNvSpPr/>
          <p:nvPr/>
        </p:nvSpPr>
        <p:spPr bwMode="auto">
          <a:xfrm>
            <a:off x="5796136" y="3937620"/>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نشاط دعائي</a:t>
            </a:r>
            <a:endParaRPr kumimoji="0" lang="ar-EG" sz="2400" b="1" i="0" u="none" strike="noStrike" cap="none" normalizeH="0" baseline="0" dirty="0" smtClean="0">
              <a:ln>
                <a:noFill/>
              </a:ln>
              <a:solidFill>
                <a:schemeClr val="tx1"/>
              </a:solidFill>
              <a:effectLst/>
            </a:endParaRPr>
          </a:p>
        </p:txBody>
      </p:sp>
      <p:sp>
        <p:nvSpPr>
          <p:cNvPr id="11" name="Rounded Rectangle 10"/>
          <p:cNvSpPr/>
          <p:nvPr/>
        </p:nvSpPr>
        <p:spPr bwMode="auto">
          <a:xfrm>
            <a:off x="971600" y="3937620"/>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نشاط علاقات إنسانية</a:t>
            </a:r>
            <a:endParaRPr kumimoji="0" lang="ar-EG" sz="2400" b="1" i="0" u="none" strike="noStrike" cap="none" normalizeH="0" baseline="0" dirty="0" smtClean="0">
              <a:ln>
                <a:noFill/>
              </a:ln>
              <a:solidFill>
                <a:schemeClr val="tx1"/>
              </a:solidFill>
              <a:effectLst/>
            </a:endParaRPr>
          </a:p>
        </p:txBody>
      </p:sp>
      <p:sp>
        <p:nvSpPr>
          <p:cNvPr id="12" name="Rounded Rectangle 11"/>
          <p:cNvSpPr/>
          <p:nvPr/>
        </p:nvSpPr>
        <p:spPr bwMode="auto">
          <a:xfrm>
            <a:off x="3419872" y="4657700"/>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a:t>نشاط تسويقي</a:t>
            </a:r>
            <a:endParaRPr kumimoji="0" lang="ar-EG"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15840954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المعارض و الأسواق التجارية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30348681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المعارض و الأسواق التجارية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29099"/>
            <a:ext cx="6562725" cy="1816645"/>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34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400" b="1" dirty="0">
                  <a:solidFill>
                    <a:schemeClr val="bg1"/>
                  </a:solidFill>
                </a:rPr>
                <a:t>يمكن للعلاقات العامة تحقيق فائدة كبيرة من المعارض سواء أكانت هذه المعرض كبيرة أم صغيرة، أم سوق تجارية دولية أم عروض خاصة أم حتى كرنفالات محلية أم مجرد أعياد</a:t>
              </a:r>
              <a:endParaRPr lang="zh-CN" altLang="en-US" sz="2400" dirty="0" smtClean="0">
                <a:solidFill>
                  <a:schemeClr val="bg1"/>
                </a:solidFill>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3109" y="908843"/>
            <a:ext cx="2646402" cy="1771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6706846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الخصائص والمميزات </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803556"/>
            <a:ext cx="6562725" cy="239473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442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تتميز كل من المعارض الضخمة والسواق التجارية بالخصائص والمميزات العامة ذاتها. فهي تقام في أماكن </a:t>
              </a:r>
              <a:r>
                <a:rPr lang="ar-EG" sz="2000" b="1" dirty="0" smtClean="0">
                  <a:solidFill>
                    <a:schemeClr val="bg1"/>
                  </a:solidFill>
                </a:rPr>
                <a:t>مشهورة و </a:t>
              </a:r>
              <a:r>
                <a:rPr lang="ar-EG" sz="2000" b="1" dirty="0">
                  <a:solidFill>
                    <a:schemeClr val="bg1"/>
                  </a:solidFill>
                </a:rPr>
                <a:t>تكون لها أعدادات ضخمة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ومعقدة وهي </a:t>
              </a:r>
              <a:r>
                <a:rPr lang="ar-EG" sz="2000" b="1" dirty="0">
                  <a:solidFill>
                    <a:schemeClr val="bg1"/>
                  </a:solidFill>
                </a:rPr>
                <a:t>تستمر في الغالب ثلاث أو خمسة أيام و أحيانا أطول من ذلك، </a:t>
              </a:r>
              <a:endParaRPr lang="ar-EG" sz="2000" b="1" dirty="0" smtClean="0">
                <a:solidFill>
                  <a:schemeClr val="bg1"/>
                </a:solidFill>
              </a:endParaRPr>
            </a:p>
            <a:p>
              <a:pPr algn="ctr" rtl="1" eaLnBrk="0" hangingPunct="0">
                <a:lnSpc>
                  <a:spcPct val="120000"/>
                </a:lnSpc>
              </a:pPr>
              <a:r>
                <a:rPr lang="ar-EG" sz="2000" b="1" dirty="0" smtClean="0">
                  <a:solidFill>
                    <a:schemeClr val="bg1"/>
                  </a:solidFill>
                </a:rPr>
                <a:t>قد </a:t>
              </a:r>
              <a:r>
                <a:rPr lang="ar-EG" sz="2000" b="1" dirty="0">
                  <a:solidFill>
                    <a:schemeClr val="bg1"/>
                  </a:solidFill>
                </a:rPr>
                <a:t>يصل الأعداد لها شهورا </a:t>
              </a:r>
              <a:r>
                <a:rPr lang="ar-EG" sz="2000" b="1" dirty="0" smtClean="0">
                  <a:solidFill>
                    <a:schemeClr val="bg1"/>
                  </a:solidFill>
                </a:rPr>
                <a:t>وهي </a:t>
              </a:r>
              <a:r>
                <a:rPr lang="ar-EG" sz="2000" b="1" dirty="0">
                  <a:solidFill>
                    <a:schemeClr val="bg1"/>
                  </a:solidFill>
                </a:rPr>
                <a:t>غالبا ما تتميز بالإثارة و المتعة </a:t>
              </a:r>
              <a:endParaRPr lang="ar-EG" sz="2000" b="1" dirty="0" smtClean="0">
                <a:solidFill>
                  <a:schemeClr val="bg1"/>
                </a:solidFill>
              </a:endParaRPr>
            </a:p>
            <a:p>
              <a:pPr algn="ctr" rtl="1" eaLnBrk="0" hangingPunct="0">
                <a:lnSpc>
                  <a:spcPct val="120000"/>
                </a:lnSpc>
              </a:pPr>
              <a:r>
                <a:rPr lang="ar-EG" sz="2000" b="1" dirty="0" smtClean="0">
                  <a:solidFill>
                    <a:schemeClr val="bg1"/>
                  </a:solidFill>
                </a:rPr>
                <a:t>(</a:t>
              </a:r>
              <a:r>
                <a:rPr lang="ar-EG" sz="2000" b="1" dirty="0">
                  <a:solidFill>
                    <a:schemeClr val="bg1"/>
                  </a:solidFill>
                </a:rPr>
                <a:t>خاصة إذا كانت تقام ي مكان خارج البلاد</a:t>
              </a:r>
              <a:r>
                <a:rPr lang="ar-EG" sz="2000" b="1" dirty="0" smtClean="0">
                  <a:solidFill>
                    <a:schemeClr val="bg1"/>
                  </a:solidFill>
                </a:rPr>
                <a:t>)</a:t>
              </a:r>
              <a:endParaRPr lang="zh-CN" altLang="en-US" sz="2000" dirty="0" smtClean="0">
                <a:solidFill>
                  <a:schemeClr val="bg1"/>
                </a:solidFill>
              </a:endParaRPr>
            </a:p>
          </p:txBody>
        </p:sp>
      </p:grpSp>
      <p:pic>
        <p:nvPicPr>
          <p:cNvPr id="2050" name="Picture 2" descr="http://www.lakii.com/vb/attachments/a-87/144687d1364194830-a-.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661145"/>
            <a:ext cx="2016224" cy="2016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82172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bwMode="auto">
          <a:xfrm>
            <a:off x="1712218" y="1777380"/>
            <a:ext cx="5668094" cy="2592288"/>
          </a:xfrm>
          <a:prstGeom prst="flowChartMultidocument">
            <a:avLst/>
          </a:prstGeom>
          <a:solidFill>
            <a:srgbClr val="22BAD8">
              <a:alpha val="87842"/>
            </a:srgbClr>
          </a:solidFill>
          <a:ln w="12700">
            <a:solidFill>
              <a:schemeClr val="bg1"/>
            </a:solidFill>
            <a:miter lim="800000"/>
            <a:headEnd/>
            <a:tailEnd/>
          </a:ln>
          <a:extLst/>
        </p:spPr>
        <p:txBody>
          <a:bodyPr wrap="none" anchor="ctr"/>
          <a:lstStyle/>
          <a:p>
            <a:pPr algn="ctr" rtl="1" eaLnBrk="0" hangingPunct="0"/>
            <a:r>
              <a:rPr lang="ar-EG" sz="2800" b="1" dirty="0">
                <a:solidFill>
                  <a:srgbClr val="002060"/>
                </a:solidFill>
                <a:latin typeface="Calibri" pitchFamily="34" charset="0"/>
                <a:ea typeface="Microsoft YaHei" pitchFamily="34" charset="-122"/>
              </a:rPr>
              <a:t>أنواع المهام المختلفة في العلاقات العامة </a:t>
            </a:r>
            <a:endParaRPr lang="ar-EG" sz="2800" b="1" dirty="0" smtClean="0">
              <a:solidFill>
                <a:srgbClr val="002060"/>
              </a:solidFill>
              <a:latin typeface="Calibri" pitchFamily="34" charset="0"/>
              <a:ea typeface="Microsoft YaHei" pitchFamily="34" charset="-122"/>
            </a:endParaRPr>
          </a:p>
          <a:p>
            <a:pPr algn="ctr" rtl="1" eaLnBrk="0" hangingPunct="0"/>
            <a:r>
              <a:rPr lang="ar-EG" sz="2800" b="1" dirty="0" smtClean="0">
                <a:solidFill>
                  <a:srgbClr val="002060"/>
                </a:solidFill>
                <a:latin typeface="Calibri" pitchFamily="34" charset="0"/>
                <a:ea typeface="Microsoft YaHei" pitchFamily="34" charset="-122"/>
              </a:rPr>
              <a:t>أثناء </a:t>
            </a:r>
            <a:r>
              <a:rPr lang="ar-EG" sz="2800" b="1" dirty="0">
                <a:solidFill>
                  <a:srgbClr val="002060"/>
                </a:solidFill>
                <a:latin typeface="Calibri" pitchFamily="34" charset="0"/>
                <a:ea typeface="Microsoft YaHei" pitchFamily="34" charset="-122"/>
              </a:rPr>
              <a:t>المعارض</a:t>
            </a:r>
          </a:p>
        </p:txBody>
      </p:sp>
    </p:spTree>
    <p:extLst>
      <p:ext uri="{BB962C8B-B14F-4D97-AF65-F5344CB8AC3E}">
        <p14:creationId xmlns:p14="http://schemas.microsoft.com/office/powerpoint/2010/main" xmlns="" val="2610103898"/>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دعم </a:t>
              </a:r>
              <a:r>
                <a:rPr lang="ar-EG" altLang="zh-CN" sz="2200" b="1" dirty="0">
                  <a:solidFill>
                    <a:schemeClr val="bg1"/>
                  </a:solidFill>
                  <a:latin typeface="Microsoft YaHei" pitchFamily="34" charset="-122"/>
                  <a:ea typeface="Microsoft YaHei" pitchFamily="34" charset="-122"/>
                </a:rPr>
                <a:t>العلاقة العامة أثناء المعرض</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تجهيز </a:t>
              </a:r>
              <a:r>
                <a:rPr lang="ar-EG" altLang="zh-CN" sz="2200" b="1" dirty="0">
                  <a:solidFill>
                    <a:schemeClr val="bg1"/>
                  </a:solidFill>
                </a:rPr>
                <a:t>و إدارة مكان معين في المعرض</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تنظيم </a:t>
              </a:r>
              <a:r>
                <a:rPr lang="ar-EG" altLang="zh-CN" sz="2200" b="1" dirty="0">
                  <a:solidFill>
                    <a:schemeClr val="bg1"/>
                  </a:solidFill>
                </a:rPr>
                <a:t>المعرض</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معرفة </a:t>
              </a:r>
              <a:r>
                <a:rPr lang="ar-EG" altLang="zh-CN" sz="2200" b="1" dirty="0">
                  <a:solidFill>
                    <a:schemeClr val="bg1"/>
                  </a:solidFill>
                </a:rPr>
                <a:t>المزيد عن معارض وعروض العلاقات العامة</a:t>
              </a:r>
              <a:endParaRPr lang="zh-CN" altLang="en-US" sz="2200" b="1" dirty="0">
                <a:solidFill>
                  <a:schemeClr val="bg1"/>
                </a:solidFill>
              </a:endParaRPr>
            </a:p>
          </p:txBody>
        </p:sp>
      </p:grpSp>
      <p:sp>
        <p:nvSpPr>
          <p:cNvPr id="7188" name="TextBox 13"/>
          <p:cNvSpPr txBox="1">
            <a:spLocks noChangeArrowheads="1"/>
          </p:cNvSpPr>
          <p:nvPr/>
        </p:nvSpPr>
        <p:spPr bwMode="auto">
          <a:xfrm>
            <a:off x="2483768" y="-84138"/>
            <a:ext cx="6609433"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أنواع المهام المختلفة في العلاقات العامة أثناء المعارض</a:t>
            </a:r>
          </a:p>
        </p:txBody>
      </p:sp>
    </p:spTree>
    <p:extLst>
      <p:ext uri="{BB962C8B-B14F-4D97-AF65-F5344CB8AC3E}">
        <p14:creationId xmlns:p14="http://schemas.microsoft.com/office/powerpoint/2010/main" xmlns="" val="83517586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تقديم الدعم للمكان المخصص في المعرض </a:t>
            </a:r>
          </a:p>
        </p:txBody>
      </p:sp>
    </p:spTree>
    <p:extLst>
      <p:ext uri="{BB962C8B-B14F-4D97-AF65-F5344CB8AC3E}">
        <p14:creationId xmlns:p14="http://schemas.microsoft.com/office/powerpoint/2010/main" xmlns="" val="413688431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697260"/>
            <a:ext cx="7848872" cy="100811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المؤسسة </a:t>
            </a:r>
            <a:r>
              <a:rPr lang="ar-EG" sz="2400" b="1" dirty="0">
                <a:solidFill>
                  <a:schemeClr val="bg1"/>
                </a:solidFill>
              </a:rPr>
              <a:t>العارضة ـــ هل هي جزء من مجموعة شركات أكبر أم أنها مؤسسة ضخمة تتكون من عدد من الشركات أم أنها أحد العرضين المستقلين؟</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899592" y="1993404"/>
            <a:ext cx="7848872" cy="6608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ما </a:t>
            </a:r>
            <a:r>
              <a:rPr lang="ar-EG" sz="2400" b="1" dirty="0">
                <a:solidFill>
                  <a:schemeClr val="bg1"/>
                </a:solidFill>
              </a:rPr>
              <a:t>يقومون بعرضه ــ ما المنتج المعروض؟</a:t>
            </a:r>
            <a:endParaRPr kumimoji="0" lang="ar-EG" sz="2400" b="1" i="0" u="none" strike="noStrike" cap="none" normalizeH="0" baseline="0" dirty="0" smtClean="0">
              <a:ln>
                <a:noFill/>
              </a:ln>
              <a:solidFill>
                <a:schemeClr val="bg1"/>
              </a:solidFill>
              <a:effectLst/>
            </a:endParaRPr>
          </a:p>
        </p:txBody>
      </p:sp>
      <p:sp>
        <p:nvSpPr>
          <p:cNvPr id="6" name="Rounded Rectangle 5"/>
          <p:cNvSpPr/>
          <p:nvPr/>
        </p:nvSpPr>
        <p:spPr bwMode="auto">
          <a:xfrm>
            <a:off x="899592" y="2857500"/>
            <a:ext cx="7848872"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هل </a:t>
            </a:r>
            <a:r>
              <a:rPr lang="ar-EG" sz="2400" b="1" dirty="0">
                <a:solidFill>
                  <a:schemeClr val="bg1"/>
                </a:solidFill>
              </a:rPr>
              <a:t>هناك أيه خصائص معينه أو غير عادية لمكان العروض أو للمعروضات؟</a:t>
            </a:r>
            <a:endParaRPr kumimoji="0" lang="ar-EG" sz="2400" b="1" i="0" u="none" strike="noStrike" cap="none" normalizeH="0" baseline="0" dirty="0" smtClean="0">
              <a:ln>
                <a:noFill/>
              </a:ln>
              <a:solidFill>
                <a:schemeClr val="bg1"/>
              </a:solidFill>
              <a:effectLst/>
            </a:endParaRPr>
          </a:p>
        </p:txBody>
      </p:sp>
      <p:sp>
        <p:nvSpPr>
          <p:cNvPr id="7" name="Rounded Rectangle 6"/>
          <p:cNvSpPr/>
          <p:nvPr/>
        </p:nvSpPr>
        <p:spPr bwMode="auto">
          <a:xfrm>
            <a:off x="899592" y="3793604"/>
            <a:ext cx="7848872" cy="100811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ما </a:t>
            </a:r>
            <a:r>
              <a:rPr lang="ar-EG" sz="2400" b="1" dirty="0">
                <a:solidFill>
                  <a:schemeClr val="bg1"/>
                </a:solidFill>
              </a:rPr>
              <a:t>النشرات أو العينات المجانية المتاحة، و ما الأنشطة الترويجية المنتظر تنفيذها خلال المعرض؟</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122919957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0"/>
          <p:cNvGrpSpPr>
            <a:grpSpLocks/>
          </p:cNvGrpSpPr>
          <p:nvPr/>
        </p:nvGrpSpPr>
        <p:grpSpPr bwMode="auto">
          <a:xfrm>
            <a:off x="7380288" y="2380501"/>
            <a:ext cx="762000" cy="665163"/>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301875" y="2990101"/>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0" y="2354606"/>
            <a:ext cx="7380289"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كبيراً في دراسة وبحث مشاكل وقضايا المنظمة المتعلقة بشكل مباشر بالجماهير (الداخلية أو الخارجية) والخروج بحلول ومعالجات سليمة منها</a:t>
            </a:r>
            <a:endParaRPr lang="en-US" sz="2200" b="1" dirty="0">
              <a:solidFill>
                <a:srgbClr val="0070C0"/>
              </a:solidFill>
            </a:endParaRPr>
          </a:p>
        </p:txBody>
      </p:sp>
      <p:sp>
        <p:nvSpPr>
          <p:cNvPr id="20" name="Text Box 16"/>
          <p:cNvSpPr txBox="1">
            <a:spLocks noChangeArrowheads="1"/>
          </p:cNvSpPr>
          <p:nvPr/>
        </p:nvSpPr>
        <p:spPr bwMode="auto">
          <a:xfrm>
            <a:off x="7577138" y="2478926"/>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1" name="Group 17"/>
          <p:cNvGrpSpPr>
            <a:grpSpLocks/>
          </p:cNvGrpSpPr>
          <p:nvPr/>
        </p:nvGrpSpPr>
        <p:grpSpPr bwMode="auto">
          <a:xfrm>
            <a:off x="7380288" y="3488700"/>
            <a:ext cx="762000" cy="665163"/>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301875" y="4098300"/>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179512" y="3484087"/>
            <a:ext cx="720077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(الاتصال) لخلق التفاهم المصلحي المشترك بين المنظمة والبيئة المحيطة بها والتي تخدم في نطاقها</a:t>
            </a:r>
            <a:endParaRPr lang="en-US" sz="2200" b="1" dirty="0">
              <a:solidFill>
                <a:srgbClr val="0070C0"/>
              </a:solidFill>
            </a:endParaRPr>
          </a:p>
        </p:txBody>
      </p:sp>
      <p:sp>
        <p:nvSpPr>
          <p:cNvPr id="27" name="Text Box 23"/>
          <p:cNvSpPr txBox="1">
            <a:spLocks noChangeArrowheads="1"/>
          </p:cNvSpPr>
          <p:nvPr/>
        </p:nvSpPr>
        <p:spPr bwMode="auto">
          <a:xfrm>
            <a:off x="7577138" y="35871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8" name="Group 24"/>
          <p:cNvGrpSpPr>
            <a:grpSpLocks/>
          </p:cNvGrpSpPr>
          <p:nvPr/>
        </p:nvGrpSpPr>
        <p:grpSpPr bwMode="auto">
          <a:xfrm>
            <a:off x="7380288" y="1269132"/>
            <a:ext cx="762000" cy="665163"/>
            <a:chOff x="0" y="0"/>
            <a:chExt cx="1549" cy="1351"/>
          </a:xfrm>
        </p:grpSpPr>
        <p:sp>
          <p:nvSpPr>
            <p:cNvPr id="29"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0"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1"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32" name="Line 28"/>
          <p:cNvSpPr>
            <a:spLocks noChangeShapeType="1"/>
          </p:cNvSpPr>
          <p:nvPr/>
        </p:nvSpPr>
        <p:spPr bwMode="auto">
          <a:xfrm>
            <a:off x="2301875" y="1590700"/>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33" name="Text Box 29"/>
          <p:cNvSpPr txBox="1">
            <a:spLocks noChangeArrowheads="1"/>
          </p:cNvSpPr>
          <p:nvPr/>
        </p:nvSpPr>
        <p:spPr bwMode="auto">
          <a:xfrm>
            <a:off x="323529" y="1057300"/>
            <a:ext cx="705676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الإعلام في نشر المعلومات والحقائق وتوزيعها بما يخدم مصلحة كل من المنظمة والجمهور وتجعل المعلومة التي يبحث عنها الجمهور سهلة وميسرة التداول</a:t>
            </a:r>
            <a:endParaRPr lang="en-US" sz="2200" b="1" dirty="0">
              <a:solidFill>
                <a:srgbClr val="0070C0"/>
              </a:solidFill>
            </a:endParaRPr>
          </a:p>
        </p:txBody>
      </p:sp>
      <p:sp>
        <p:nvSpPr>
          <p:cNvPr id="34" name="Text Box 30"/>
          <p:cNvSpPr txBox="1">
            <a:spLocks noChangeArrowheads="1"/>
          </p:cNvSpPr>
          <p:nvPr/>
        </p:nvSpPr>
        <p:spPr bwMode="auto">
          <a:xfrm>
            <a:off x="7577138" y="136755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Tree>
    <p:extLst>
      <p:ext uri="{BB962C8B-B14F-4D97-AF65-F5344CB8AC3E}">
        <p14:creationId xmlns:p14="http://schemas.microsoft.com/office/powerpoint/2010/main" xmlns="" val="6061781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3" name="click.wav"/>
          </p:stSnd>
        </p:sndAc>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تجهيز وإدارة مكانك الخاص في المعرض </a:t>
            </a:r>
          </a:p>
        </p:txBody>
      </p:sp>
    </p:spTree>
    <p:extLst>
      <p:ext uri="{BB962C8B-B14F-4D97-AF65-F5344CB8AC3E}">
        <p14:creationId xmlns:p14="http://schemas.microsoft.com/office/powerpoint/2010/main" xmlns="" val="198459175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تجهيز وإدارة مكانك الخاص في المعرض </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200" b="1" dirty="0" smtClean="0">
                <a:solidFill>
                  <a:schemeClr val="tx1"/>
                </a:solidFill>
                <a:latin typeface="Arial" pitchFamily="34" charset="0"/>
                <a:ea typeface="SimSun" pitchFamily="2" charset="-122"/>
              </a:rPr>
              <a:t>إن </a:t>
            </a:r>
            <a:r>
              <a:rPr lang="ar-EG" sz="2200" b="1" dirty="0">
                <a:solidFill>
                  <a:schemeClr val="tx1"/>
                </a:solidFill>
                <a:latin typeface="Arial" pitchFamily="34" charset="0"/>
                <a:ea typeface="SimSun" pitchFamily="2" charset="-122"/>
              </a:rPr>
              <a:t>التجهيز السيئ و الإدارة المهملة لمكان معين خلال المعرض بالتأكيد هو نتيجة لعلاقات عامة سيئة.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 </a:t>
            </a:r>
            <a:r>
              <a:rPr lang="ar-EG" sz="2200" b="1" dirty="0">
                <a:solidFill>
                  <a:schemeClr val="tx1"/>
                </a:solidFill>
                <a:latin typeface="Arial" pitchFamily="34" charset="0"/>
                <a:ea typeface="SimSun" pitchFamily="2" charset="-122"/>
              </a:rPr>
              <a:t>بالتالي لم تظهر المؤسسة التي تمثلها في هذا المكان بأفضل صورة </a:t>
            </a:r>
            <a:r>
              <a:rPr lang="ar-EG" sz="2200" b="1" dirty="0" smtClean="0">
                <a:solidFill>
                  <a:schemeClr val="tx1"/>
                </a:solidFill>
                <a:latin typeface="Arial" pitchFamily="34" charset="0"/>
                <a:ea typeface="SimSun" pitchFamily="2" charset="-122"/>
              </a:rPr>
              <a:t>لها , </a:t>
            </a:r>
            <a:r>
              <a:rPr lang="ar-EG" sz="2200" b="1" dirty="0">
                <a:solidFill>
                  <a:schemeClr val="tx1"/>
                </a:solidFill>
                <a:latin typeface="Arial" pitchFamily="34" charset="0"/>
                <a:ea typeface="SimSun" pitchFamily="2" charset="-122"/>
              </a:rPr>
              <a:t>حيث إن من أهداف إدارة الأماكن خلال معرض ما بالنيابة عن أية مؤسسة هو إبرازها و وقديمها في أفضل صورة. فيجب ألا يكون ذلك في المظهر فقط ، و لكن يجب أن تتم إدارة هذا المكان أيضا بشكل دقيق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ومميز , </a:t>
            </a:r>
            <a:r>
              <a:rPr lang="ar-EG" sz="2200" b="1" dirty="0">
                <a:solidFill>
                  <a:schemeClr val="tx1"/>
                </a:solidFill>
                <a:latin typeface="Arial" pitchFamily="34" charset="0"/>
                <a:ea typeface="SimSun" pitchFamily="2" charset="-122"/>
              </a:rPr>
              <a:t>فإذا حدث، فأنه سيساعد على تحسين سمعة </a:t>
            </a:r>
            <a:r>
              <a:rPr lang="ar-EG" sz="2200" b="1" dirty="0" smtClean="0">
                <a:solidFill>
                  <a:schemeClr val="tx1"/>
                </a:solidFill>
                <a:latin typeface="Arial" pitchFamily="34" charset="0"/>
                <a:ea typeface="SimSun" pitchFamily="2" charset="-122"/>
              </a:rPr>
              <a:t>المؤسسة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985292"/>
            <a:ext cx="3096344" cy="38164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9112193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تخطيطات ما قبل المعرض </a:t>
            </a:r>
          </a:p>
        </p:txBody>
      </p:sp>
      <p:graphicFrame>
        <p:nvGraphicFramePr>
          <p:cNvPr id="4" name="Diagram 3"/>
          <p:cNvGraphicFramePr/>
          <p:nvPr>
            <p:extLst>
              <p:ext uri="{D42A27DB-BD31-4B8C-83A1-F6EECF244321}">
                <p14:modId xmlns:p14="http://schemas.microsoft.com/office/powerpoint/2010/main" xmlns="" val="1032337854"/>
              </p:ext>
            </p:extLst>
          </p:nvPr>
        </p:nvGraphicFramePr>
        <p:xfrm>
          <a:off x="1524000" y="825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7140558"/>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7"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المواد الدعائية ونشرات المعرض </a:t>
            </a:r>
          </a:p>
        </p:txBody>
      </p:sp>
      <p:sp>
        <p:nvSpPr>
          <p:cNvPr id="5" name="Rectangle 4"/>
          <p:cNvSpPr/>
          <p:nvPr/>
        </p:nvSpPr>
        <p:spPr bwMode="auto">
          <a:xfrm>
            <a:off x="5292080" y="1777380"/>
            <a:ext cx="3528392" cy="3240360"/>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lnSpc>
                <a:spcPct val="150000"/>
              </a:lnSpc>
            </a:pPr>
            <a:r>
              <a:rPr lang="ar-EG" sz="2200" b="1" dirty="0" smtClean="0">
                <a:solidFill>
                  <a:schemeClr val="tx1"/>
                </a:solidFill>
                <a:latin typeface="Arial" pitchFamily="34" charset="0"/>
                <a:ea typeface="SimSun" pitchFamily="2" charset="-122"/>
              </a:rPr>
              <a:t>ليس </a:t>
            </a:r>
            <a:r>
              <a:rPr lang="ar-EG" sz="2200" b="1" dirty="0">
                <a:solidFill>
                  <a:schemeClr val="tx1"/>
                </a:solidFill>
                <a:latin typeface="Arial" pitchFamily="34" charset="0"/>
                <a:ea typeface="SimSun" pitchFamily="2" charset="-122"/>
              </a:rPr>
              <a:t>من الضروري دائما إصدار نشرات ترويجية زاخرة بالمعلومات غير المتعلقة بالموضوع </a:t>
            </a:r>
            <a:r>
              <a:rPr lang="ar-EG" sz="2200" b="1" dirty="0" smtClean="0">
                <a:solidFill>
                  <a:schemeClr val="tx1"/>
                </a:solidFill>
                <a:latin typeface="Arial" pitchFamily="34" charset="0"/>
                <a:ea typeface="SimSun" pitchFamily="2" charset="-122"/>
              </a:rPr>
              <a:t>وتذكر </a:t>
            </a:r>
            <a:r>
              <a:rPr lang="ar-EG" sz="2200" b="1" dirty="0">
                <a:solidFill>
                  <a:schemeClr val="tx1"/>
                </a:solidFill>
                <a:latin typeface="Arial" pitchFamily="34" charset="0"/>
                <a:ea typeface="SimSun" pitchFamily="2" charset="-122"/>
              </a:rPr>
              <a:t>أن هناك مئات من أماكن العرض مثل مكانك، و يقوم مستأجرو هذه الأماكن بالتقديم مثل هذه المادة الإعلانية </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sp>
        <p:nvSpPr>
          <p:cNvPr id="6" name="Rectangle 5"/>
          <p:cNvSpPr/>
          <p:nvPr/>
        </p:nvSpPr>
        <p:spPr bwMode="auto">
          <a:xfrm>
            <a:off x="323528" y="1777380"/>
            <a:ext cx="3528392" cy="3240360"/>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16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تقوم </a:t>
            </a:r>
            <a:r>
              <a:rPr lang="ar-EG" sz="2200" b="1" dirty="0">
                <a:solidFill>
                  <a:schemeClr val="tx1"/>
                </a:solidFill>
                <a:latin typeface="Arial" pitchFamily="34" charset="0"/>
                <a:ea typeface="SimSun" pitchFamily="2" charset="-122"/>
              </a:rPr>
              <a:t>إدارة إي معرض ضخم بإصدار نشرة إخبارية خاصة </a:t>
            </a:r>
            <a:r>
              <a:rPr lang="ar-EG" sz="2200" b="1" dirty="0" smtClean="0">
                <a:solidFill>
                  <a:schemeClr val="tx1"/>
                </a:solidFill>
                <a:latin typeface="Arial" pitchFamily="34" charset="0"/>
                <a:ea typeface="SimSun" pitchFamily="2" charset="-122"/>
              </a:rPr>
              <a:t>بالمعرض و </a:t>
            </a:r>
            <a:r>
              <a:rPr lang="ar-EG" sz="2200" b="1" dirty="0">
                <a:solidFill>
                  <a:schemeClr val="tx1"/>
                </a:solidFill>
                <a:latin typeface="Arial" pitchFamily="34" charset="0"/>
                <a:ea typeface="SimSun" pitchFamily="2" charset="-122"/>
              </a:rPr>
              <a:t>قد يكون هناك إصدار واحد منها، و قد يكون هناك إصدارين أو ثلاثة منها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وذلك </a:t>
            </a:r>
            <a:r>
              <a:rPr lang="ar-EG" sz="2200" b="1" dirty="0">
                <a:solidFill>
                  <a:schemeClr val="tx1"/>
                </a:solidFill>
                <a:latin typeface="Arial" pitchFamily="34" charset="0"/>
                <a:ea typeface="SimSun" pitchFamily="2" charset="-122"/>
              </a:rPr>
              <a:t>حسب طول مدة </a:t>
            </a:r>
            <a:r>
              <a:rPr lang="ar-EG" sz="2200" b="1" dirty="0" smtClean="0">
                <a:solidFill>
                  <a:schemeClr val="tx1"/>
                </a:solidFill>
                <a:latin typeface="Arial" pitchFamily="34" charset="0"/>
                <a:ea typeface="SimSun" pitchFamily="2" charset="-122"/>
              </a:rPr>
              <a:t>العرض</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وقد </a:t>
            </a:r>
            <a:r>
              <a:rPr lang="ar-EG" sz="2200" b="1" dirty="0">
                <a:solidFill>
                  <a:schemeClr val="tx1"/>
                </a:solidFill>
                <a:latin typeface="Arial" pitchFamily="34" charset="0"/>
                <a:ea typeface="SimSun" pitchFamily="2" charset="-122"/>
              </a:rPr>
              <a:t>يتطلب الأمر تعاونا </a:t>
            </a:r>
            <a:r>
              <a:rPr lang="ar-EG" sz="2200" b="1" dirty="0" smtClean="0">
                <a:solidFill>
                  <a:schemeClr val="tx1"/>
                </a:solidFill>
                <a:latin typeface="Arial" pitchFamily="34" charset="0"/>
                <a:ea typeface="SimSun" pitchFamily="2" charset="-122"/>
              </a:rPr>
              <a:t>منك ,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فإذا </a:t>
            </a:r>
            <a:r>
              <a:rPr lang="ar-EG" sz="2200" b="1" dirty="0">
                <a:solidFill>
                  <a:schemeClr val="tx1"/>
                </a:solidFill>
                <a:latin typeface="Arial" pitchFamily="34" charset="0"/>
                <a:ea typeface="SimSun" pitchFamily="2" charset="-122"/>
              </a:rPr>
              <a:t>لم يطلب منك ذلك فأعرض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مساعدتك </a:t>
            </a:r>
            <a:r>
              <a:rPr lang="ar-EG" sz="2200" b="1" dirty="0">
                <a:solidFill>
                  <a:schemeClr val="tx1"/>
                </a:solidFill>
                <a:latin typeface="Arial" pitchFamily="34" charset="0"/>
                <a:ea typeface="SimSun" pitchFamily="2" charset="-122"/>
              </a:rPr>
              <a:t>عليهم</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 name="Round Diagonal Corner Rectangle 1"/>
          <p:cNvSpPr/>
          <p:nvPr/>
        </p:nvSpPr>
        <p:spPr bwMode="auto">
          <a:xfrm>
            <a:off x="5292080" y="769268"/>
            <a:ext cx="3528392" cy="864096"/>
          </a:xfrm>
          <a:prstGeom prst="round2Diag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800" b="1" dirty="0">
                <a:solidFill>
                  <a:schemeClr val="tx1"/>
                </a:solidFill>
                <a:latin typeface="Arial" pitchFamily="34" charset="0"/>
                <a:ea typeface="SimSun" pitchFamily="2" charset="-122"/>
              </a:rPr>
              <a:t>المادة الإعلانية والترويجية </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8" name="Round Diagonal Corner Rectangle 7"/>
          <p:cNvSpPr/>
          <p:nvPr/>
        </p:nvSpPr>
        <p:spPr bwMode="auto">
          <a:xfrm>
            <a:off x="323528" y="769268"/>
            <a:ext cx="3528392" cy="864096"/>
          </a:xfrm>
          <a:prstGeom prst="round2Diag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800" b="1" dirty="0">
                <a:solidFill>
                  <a:schemeClr val="tx1"/>
                </a:solidFill>
                <a:latin typeface="Arial" pitchFamily="34" charset="0"/>
                <a:ea typeface="SimSun" pitchFamily="2" charset="-122"/>
              </a:rPr>
              <a:t>نشرات أخبار المعارض</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xmlns="" val="296947346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561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الإدارة الجيدة لمكان العرض </a:t>
            </a:r>
          </a:p>
        </p:txBody>
      </p:sp>
      <p:sp>
        <p:nvSpPr>
          <p:cNvPr id="3" name="Folded Corner 2"/>
          <p:cNvSpPr/>
          <p:nvPr/>
        </p:nvSpPr>
        <p:spPr bwMode="auto">
          <a:xfrm>
            <a:off x="6948264" y="98529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تنظيف </a:t>
            </a:r>
            <a:r>
              <a:rPr lang="ar-EG" sz="28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المكان</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9" name="Folded Corner 8"/>
          <p:cNvSpPr/>
          <p:nvPr/>
        </p:nvSpPr>
        <p:spPr bwMode="auto">
          <a:xfrm>
            <a:off x="3851920" y="98529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الزخارف والديكورات </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10" name="Folded Corner 9"/>
          <p:cNvSpPr/>
          <p:nvPr/>
        </p:nvSpPr>
        <p:spPr bwMode="auto">
          <a:xfrm>
            <a:off x="755576" y="98529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endParaRPr lang="ar-EG"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الأثاث </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11" name="Folded Corner 10"/>
          <p:cNvSpPr/>
          <p:nvPr/>
        </p:nvSpPr>
        <p:spPr bwMode="auto">
          <a:xfrm>
            <a:off x="5292080" y="314553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تنظيم </a:t>
            </a:r>
            <a:r>
              <a:rPr lang="ar-EG" sz="28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المعرض</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12" name="Folded Corner 11"/>
          <p:cNvSpPr/>
          <p:nvPr/>
        </p:nvSpPr>
        <p:spPr bwMode="auto">
          <a:xfrm>
            <a:off x="2195736" y="314553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endParaRPr lang="ar-EG" sz="20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المتعاقدون </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Tree>
    <p:extLst>
      <p:ext uri="{BB962C8B-B14F-4D97-AF65-F5344CB8AC3E}">
        <p14:creationId xmlns:p14="http://schemas.microsoft.com/office/powerpoint/2010/main" xmlns="" val="459457889"/>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الزيارات</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37421104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الزيارات</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69155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46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تتطلب جميع أنواع الزيارات العديد من أنواع التخطيط و التنظيم، وذلك وفقا لنوع الزيارة </a:t>
              </a:r>
              <a:r>
                <a:rPr lang="ar-EG" sz="2000" b="1" dirty="0" smtClean="0">
                  <a:solidFill>
                    <a:schemeClr val="bg1"/>
                  </a:solidFill>
                </a:rPr>
                <a:t>و </a:t>
              </a:r>
              <a:r>
                <a:rPr lang="ar-EG" sz="2000" b="1" dirty="0">
                  <a:solidFill>
                    <a:schemeClr val="bg1"/>
                  </a:solidFill>
                </a:rPr>
                <a:t>وضع </a:t>
              </a:r>
              <a:r>
                <a:rPr lang="ar-EG" sz="2000" b="1" dirty="0" smtClean="0">
                  <a:solidFill>
                    <a:schemeClr val="bg1"/>
                  </a:solidFill>
                </a:rPr>
                <a:t>الزائر , والحصول </a:t>
              </a:r>
              <a:r>
                <a:rPr lang="ar-EG" sz="2000" b="1" dirty="0">
                  <a:solidFill>
                    <a:schemeClr val="bg1"/>
                  </a:solidFill>
                </a:rPr>
                <a:t>على جميع المعلومات الصحيحة لنجاح الزيارة يعد أحد أهم الأدوار الأساسية للعلاقات العامة، سواء أكانت الزيارة من أجل عميل ما أو المؤسسة نفسها. يمكن أن تؤدي الزيارة الناجحة الى نتائج مبهرة لسمعة و صورة المؤسسة المعينة عن طريق وضعها بقوة امام الجمهور و منحها مكانه متميزة</a:t>
              </a:r>
              <a:endParaRPr lang="zh-CN" altLang="en-US" sz="2000" dirty="0" smtClean="0">
                <a:solidFill>
                  <a:schemeClr val="bg1"/>
                </a:solidFill>
              </a:endParaRPr>
            </a:p>
          </p:txBody>
        </p:sp>
      </p:grpSp>
      <p:pic>
        <p:nvPicPr>
          <p:cNvPr id="4098" name="Picture 2" descr="http://s.alriyadh.com/2011/12/01/img/86842274724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42578" y="650762"/>
            <a:ext cx="2500164" cy="1724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408317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زيارات الشخصيات المهمة جداً </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69155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46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ثمة سمتان مميزتان لزيارة الشخصيات المهمة للغاية تتمثلان في الجدول الزمني الذي يجب الالتزام به و إجراءات الأمن الضرورية و احيانا، سيكون هناك ايضا بشكل لا يمكن تجاهله. مستوى من البروتوكول يجب الحفاظ عليه </a:t>
              </a:r>
              <a:r>
                <a:rPr lang="ar-EG" sz="2000" b="1" dirty="0" smtClean="0">
                  <a:solidFill>
                    <a:schemeClr val="bg1"/>
                  </a:solidFill>
                </a:rPr>
                <a:t>لابد </a:t>
              </a:r>
              <a:r>
                <a:rPr lang="ar-EG" sz="2000" b="1" dirty="0">
                  <a:solidFill>
                    <a:schemeClr val="bg1"/>
                  </a:solidFill>
                </a:rPr>
                <a:t>ان تضع في الحسبان بعض المسائل الاخرى مثل الشخص الذي سيقوم بتحية هذه الشخصية المهمة، وكيفية توجيه الحديث عن الزائر ، </a:t>
              </a:r>
            </a:p>
            <a:p>
              <a:pPr algn="ctr" rtl="1" eaLnBrk="0" hangingPunct="0">
                <a:lnSpc>
                  <a:spcPct val="120000"/>
                </a:lnSpc>
              </a:pPr>
              <a:r>
                <a:rPr lang="ar-EG" sz="2000" b="1" dirty="0">
                  <a:solidFill>
                    <a:schemeClr val="bg1"/>
                  </a:solidFill>
                </a:rPr>
                <a:t>والاسبقية و الصدارة في السير و غيرها من الامور المشابهة </a:t>
              </a: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0094" y="697260"/>
            <a:ext cx="3245346" cy="16928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61747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الشخصيات الاجنبية المهمة </a:t>
            </a:r>
          </a:p>
        </p:txBody>
      </p:sp>
    </p:spTree>
    <p:extLst>
      <p:ext uri="{BB962C8B-B14F-4D97-AF65-F5344CB8AC3E}">
        <p14:creationId xmlns:p14="http://schemas.microsoft.com/office/powerpoint/2010/main" xmlns="" val="327718645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1273324"/>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عندما تقوم بعض الشخصيات الأجنبية المهمة مثل أحد السفراء </a:t>
            </a:r>
            <a:r>
              <a:rPr lang="ar-EG" sz="2400" b="1" dirty="0" smtClean="0">
                <a:solidFill>
                  <a:schemeClr val="bg1"/>
                </a:solidFill>
              </a:rPr>
              <a:t/>
            </a:r>
            <a:br>
              <a:rPr lang="ar-EG" sz="2400" b="1" dirty="0" smtClean="0">
                <a:solidFill>
                  <a:schemeClr val="bg1"/>
                </a:solidFill>
              </a:rPr>
            </a:br>
            <a:r>
              <a:rPr lang="ar-EG" sz="2400" b="1" dirty="0" smtClean="0">
                <a:solidFill>
                  <a:schemeClr val="bg1"/>
                </a:solidFill>
              </a:rPr>
              <a:t>أو </a:t>
            </a:r>
            <a:r>
              <a:rPr lang="ar-EG" sz="2400" b="1" dirty="0">
                <a:solidFill>
                  <a:schemeClr val="bg1"/>
                </a:solidFill>
              </a:rPr>
              <a:t>الدبلوماسيين بالزيارة، فيستلزم الأمر القيام ببعض الاتصالات </a:t>
            </a:r>
            <a:r>
              <a:rPr lang="ar-EG" sz="2400" b="1" dirty="0" smtClean="0">
                <a:solidFill>
                  <a:schemeClr val="bg1"/>
                </a:solidFill>
              </a:rPr>
              <a:t>والتخطيطات </a:t>
            </a:r>
          </a:p>
          <a:p>
            <a:pPr algn="ctr" rtl="1"/>
            <a:r>
              <a:rPr lang="ar-EG" sz="2400" b="1" dirty="0" smtClean="0">
                <a:solidFill>
                  <a:schemeClr val="bg1"/>
                </a:solidFill>
              </a:rPr>
              <a:t>قبل </a:t>
            </a:r>
            <a:r>
              <a:rPr lang="ar-EG" sz="2400" b="1" dirty="0">
                <a:solidFill>
                  <a:schemeClr val="bg1"/>
                </a:solidFill>
              </a:rPr>
              <a:t>القيام بالزيارة</a:t>
            </a:r>
            <a:endParaRPr kumimoji="0" lang="ar-EG" sz="2400" b="1" i="0" u="none" strike="noStrike" cap="none" normalizeH="0" baseline="0" dirty="0" smtClean="0">
              <a:ln>
                <a:noFill/>
              </a:ln>
              <a:solidFill>
                <a:schemeClr val="bg1"/>
              </a:solidFill>
              <a:effectLst/>
            </a:endParaRPr>
          </a:p>
        </p:txBody>
      </p:sp>
      <p:sp>
        <p:nvSpPr>
          <p:cNvPr id="8" name="Rounded Rectangle 7"/>
          <p:cNvSpPr/>
          <p:nvPr/>
        </p:nvSpPr>
        <p:spPr bwMode="auto">
          <a:xfrm>
            <a:off x="899592" y="3289548"/>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قد تكون هذه الزيارة جزء صغير من زيارة كبيرة و طويلة او زيارة ممتدة تقوم بها الشخصيات </a:t>
            </a:r>
            <a:r>
              <a:rPr lang="ar-EG" sz="2400" b="1">
                <a:solidFill>
                  <a:schemeClr val="bg1"/>
                </a:solidFill>
              </a:rPr>
              <a:t>المهمة </a:t>
            </a:r>
            <a:r>
              <a:rPr lang="ar-EG" sz="2400" b="1" smtClean="0">
                <a:solidFill>
                  <a:schemeClr val="bg1"/>
                </a:solidFill>
              </a:rPr>
              <a:t>والتي </a:t>
            </a:r>
            <a:r>
              <a:rPr lang="ar-EG" sz="2400" b="1" dirty="0">
                <a:solidFill>
                  <a:schemeClr val="bg1"/>
                </a:solidFill>
              </a:rPr>
              <a:t>قد تقوم بزيارة مناطق اخرى عديدة </a:t>
            </a:r>
            <a:r>
              <a:rPr lang="ar-EG" sz="2400" b="1">
                <a:solidFill>
                  <a:schemeClr val="bg1"/>
                </a:solidFill>
              </a:rPr>
              <a:t>في </a:t>
            </a:r>
            <a:endParaRPr lang="ar-EG" sz="2400" b="1" smtClean="0">
              <a:solidFill>
                <a:schemeClr val="bg1"/>
              </a:solidFill>
            </a:endParaRPr>
          </a:p>
          <a:p>
            <a:pPr algn="ctr" rtl="1"/>
            <a:r>
              <a:rPr lang="ar-EG" sz="2400" b="1" dirty="0" smtClean="0">
                <a:solidFill>
                  <a:schemeClr val="bg1"/>
                </a:solidFill>
              </a:rPr>
              <a:t>المنطقة </a:t>
            </a:r>
            <a:r>
              <a:rPr lang="ar-EG" sz="2400" b="1" dirty="0">
                <a:solidFill>
                  <a:schemeClr val="bg1"/>
                </a:solidFill>
              </a:rPr>
              <a:t>أو الاقليم</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332829029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8" y="2530559"/>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خصائص العلاقات </a:t>
            </a:r>
            <a:r>
              <a:rPr lang="ar-EG" altLang="zh-CN" sz="4800" b="1" dirty="0">
                <a:solidFill>
                  <a:schemeClr val="bg1"/>
                </a:solidFill>
                <a:latin typeface="Microsoft YaHei" pitchFamily="34" charset="-122"/>
                <a:ea typeface="Microsoft YaHei" pitchFamily="34" charset="-122"/>
              </a:rPr>
              <a:t>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73560404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الزيارات الرئاسية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39997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236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يكون توفير الامن في العادة و الاعتبار الرئيسي، و ستكون هناك بعض المؤسسات المضيفة التي يجب ان تناقش معها الدور الذي ستقوم به هذه المؤسسات في الزيارة </a:t>
              </a:r>
              <a:endParaRPr lang="zh-CN" altLang="en-US" sz="2000" dirty="0" smtClean="0">
                <a:solidFill>
                  <a:schemeClr val="bg1"/>
                </a:solidFill>
              </a:endParaRPr>
            </a:p>
          </p:txBody>
        </p:sp>
      </p:grpSp>
      <p:pic>
        <p:nvPicPr>
          <p:cNvPr id="6146" name="Picture 2" descr="http://shorouknews.com/uploadedimages/Sections/Egypt/Eg-Politics/original/abden_14-12_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625252"/>
            <a:ext cx="2880320" cy="2376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875671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إدارة الأزمات</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29279414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إدارة الأزمات</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23224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386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تعتبر إدارة الأزمات شكل من أشكال الإدارة العامة التي كانت حتى وقت قريب غير معروفة بشكل كبير أو حتى لم يتم التفكير بها. إلا أنه في الأعوام الأخيرة، أدى عدد و حجم الكوارث في العالم إلى التركيز على الحاجة إلى شكل من أشكال العلاقات العامة و الذي قد يساعد المؤسسة في التغلب على الأزمة ببعض المصداقية</a:t>
              </a:r>
            </a:p>
          </p:txBody>
        </p:sp>
      </p:grpSp>
      <p:pic>
        <p:nvPicPr>
          <p:cNvPr id="7170" name="Picture 2" descr="http://www.afkarbz.com/wp-content/uploads/2013/03/azama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636662"/>
            <a:ext cx="2896372" cy="15841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7422397"/>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work\Sonia Sayari\Fotolia-2204047-X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51050" y="2378604"/>
            <a:ext cx="3276600" cy="2370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وسيلة شرح بيضاوية 15"/>
          <p:cNvSpPr/>
          <p:nvPr/>
        </p:nvSpPr>
        <p:spPr bwMode="auto">
          <a:xfrm>
            <a:off x="2914651" y="997479"/>
            <a:ext cx="5688013" cy="1740958"/>
          </a:xfrm>
          <a:prstGeom prst="wedgeEllipseCallout">
            <a:avLst>
              <a:gd name="adj1" fmla="val -25898"/>
              <a:gd name="adj2" fmla="val 73892"/>
            </a:avLst>
          </a:prstGeom>
          <a:gradFill>
            <a:gsLst>
              <a:gs pos="0">
                <a:srgbClr val="0099FF"/>
              </a:gs>
              <a:gs pos="35000">
                <a:srgbClr val="33CCFF"/>
              </a:gs>
              <a:gs pos="100000">
                <a:schemeClr val="accent1">
                  <a:tint val="15000"/>
                  <a:satMod val="35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endParaRPr lang="ar-EG" sz="1400" dirty="0" smtClean="0">
              <a:solidFill>
                <a:srgbClr val="000080"/>
              </a:solidFill>
              <a:ea typeface="Times New Roman"/>
              <a:cs typeface="Tahoma"/>
            </a:endParaRPr>
          </a:p>
          <a:p>
            <a:pPr algn="ctr" rtl="1">
              <a:defRPr/>
            </a:pPr>
            <a:r>
              <a:rPr lang="ar-EG" sz="2800" dirty="0">
                <a:solidFill>
                  <a:srgbClr val="000080"/>
                </a:solidFill>
                <a:ea typeface="Times New Roman"/>
                <a:cs typeface="Tahoma"/>
              </a:rPr>
              <a:t>ما المقصود بإدارة الأزمات؟</a:t>
            </a:r>
          </a:p>
        </p:txBody>
      </p:sp>
    </p:spTree>
    <p:extLst>
      <p:ext uri="{BB962C8B-B14F-4D97-AF65-F5344CB8AC3E}">
        <p14:creationId xmlns:p14="http://schemas.microsoft.com/office/powerpoint/2010/main" xmlns="" val="777339242"/>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lick.wav"/>
          </p:stSnd>
        </p:sndAc>
      </p:transition>
    </mc:Choice>
    <mc:Fallback>
      <p:transition spd="slow">
        <p:blinds dir="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1273324"/>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إدارة الأزمات هي القدرة على التكيف مع حالات الطوارئ التي قد تنشأ بطريقة تمكن المؤسسة من تجنب حالة أقصى قدر من الضرر الذي يمكن أن </a:t>
            </a:r>
            <a:endParaRPr lang="ar-EG" sz="2400" b="1" dirty="0" smtClean="0">
              <a:solidFill>
                <a:schemeClr val="bg1"/>
              </a:solidFill>
            </a:endParaRPr>
          </a:p>
          <a:p>
            <a:pPr algn="ctr" rtl="1"/>
            <a:r>
              <a:rPr lang="ar-EG" sz="2400" b="1" dirty="0" smtClean="0">
                <a:solidFill>
                  <a:schemeClr val="bg1"/>
                </a:solidFill>
              </a:rPr>
              <a:t>يحدث </a:t>
            </a:r>
            <a:r>
              <a:rPr lang="ar-EG" sz="2400" b="1" dirty="0">
                <a:solidFill>
                  <a:schemeClr val="bg1"/>
                </a:solidFill>
              </a:rPr>
              <a:t>ــ اياً كانت الظروف</a:t>
            </a:r>
            <a:endParaRPr kumimoji="0" lang="ar-EG" sz="2400" b="1" i="0" u="none" strike="noStrike" cap="none" normalizeH="0" baseline="0" dirty="0" smtClean="0">
              <a:ln>
                <a:noFill/>
              </a:ln>
              <a:solidFill>
                <a:schemeClr val="bg1"/>
              </a:solidFill>
              <a:effectLst/>
            </a:endParaRPr>
          </a:p>
        </p:txBody>
      </p:sp>
      <p:sp>
        <p:nvSpPr>
          <p:cNvPr id="8" name="Rounded Rectangle 7"/>
          <p:cNvSpPr/>
          <p:nvPr/>
        </p:nvSpPr>
        <p:spPr bwMode="auto">
          <a:xfrm>
            <a:off x="899592" y="3289548"/>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ويجب على أية مؤسسة يكون من سوء حظها أنها تواجه موقفاً طارئاً من أي نوع أن تكون قادرة على فقط على التغلب على مثل هذه الأزمة و أن تظهر </a:t>
            </a:r>
            <a:endParaRPr lang="ar-EG" sz="2400" b="1" dirty="0" smtClean="0">
              <a:solidFill>
                <a:schemeClr val="bg1"/>
              </a:solidFill>
            </a:endParaRPr>
          </a:p>
          <a:p>
            <a:pPr algn="ctr" rtl="1"/>
            <a:r>
              <a:rPr lang="ar-EG" sz="2400" b="1" dirty="0" smtClean="0">
                <a:solidFill>
                  <a:schemeClr val="bg1"/>
                </a:solidFill>
              </a:rPr>
              <a:t>للجميع </a:t>
            </a:r>
            <a:r>
              <a:rPr lang="ar-EG" sz="2400" b="1" dirty="0">
                <a:solidFill>
                  <a:schemeClr val="bg1"/>
                </a:solidFill>
              </a:rPr>
              <a:t>قدرتها على ذلك</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325869600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كيفية التغلب على الأزمات</a:t>
            </a:r>
          </a:p>
        </p:txBody>
      </p:sp>
      <p:pic>
        <p:nvPicPr>
          <p:cNvPr id="8194" name="Picture 2" descr="http://articles.slssa.com/images/posts/articles/15100_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3890319"/>
            <a:ext cx="2517602" cy="15470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0976920"/>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1273324"/>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عادةً ما يكون رد الفعل الأول تجاه إحدى الأزمات هو الفزع المتبوع </a:t>
            </a:r>
            <a:r>
              <a:rPr lang="ar-EG" sz="2400" b="1" dirty="0" smtClean="0">
                <a:solidFill>
                  <a:schemeClr val="bg1"/>
                </a:solidFill>
              </a:rPr>
              <a:t>بالارتباك </a:t>
            </a:r>
            <a:r>
              <a:rPr lang="ar-EG" sz="2400" b="1" dirty="0">
                <a:solidFill>
                  <a:schemeClr val="bg1"/>
                </a:solidFill>
              </a:rPr>
              <a:t>تكون المراحل الأولى من أية أزمة مراحل بداية فوضى، فتبدوا المعلومات </a:t>
            </a:r>
            <a:endParaRPr lang="ar-EG" sz="2400" b="1" dirty="0" smtClean="0">
              <a:solidFill>
                <a:schemeClr val="bg1"/>
              </a:solidFill>
            </a:endParaRPr>
          </a:p>
          <a:p>
            <a:pPr algn="ctr" rtl="1"/>
            <a:r>
              <a:rPr lang="ar-EG" sz="2400" b="1" dirty="0" smtClean="0">
                <a:solidFill>
                  <a:schemeClr val="bg1"/>
                </a:solidFill>
              </a:rPr>
              <a:t>غامضة </a:t>
            </a:r>
            <a:r>
              <a:rPr lang="ar-EG" sz="2400" b="1" dirty="0">
                <a:solidFill>
                  <a:schemeClr val="bg1"/>
                </a:solidFill>
              </a:rPr>
              <a:t>أو غير موجودة على الإطلاق</a:t>
            </a:r>
            <a:endParaRPr kumimoji="0" lang="ar-EG" sz="2400" b="1" i="0" u="none" strike="noStrike" cap="none" normalizeH="0" baseline="0" dirty="0" smtClean="0">
              <a:ln>
                <a:noFill/>
              </a:ln>
              <a:solidFill>
                <a:schemeClr val="bg1"/>
              </a:solidFill>
              <a:effectLst/>
            </a:endParaRPr>
          </a:p>
        </p:txBody>
      </p:sp>
      <p:sp>
        <p:nvSpPr>
          <p:cNvPr id="8" name="Rounded Rectangle 7"/>
          <p:cNvSpPr/>
          <p:nvPr/>
        </p:nvSpPr>
        <p:spPr bwMode="auto">
          <a:xfrm>
            <a:off x="899592" y="3073524"/>
            <a:ext cx="7848872" cy="172819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في مثل هذه المواقف، يكون هناك كم هائل و متنوع من التفاصيل التي يجب التعامل معها بسرعة و هدوء و </a:t>
            </a:r>
            <a:r>
              <a:rPr lang="ar-EG" sz="2400" b="1" dirty="0" smtClean="0">
                <a:solidFill>
                  <a:schemeClr val="bg1"/>
                </a:solidFill>
              </a:rPr>
              <a:t>فاعلية و </a:t>
            </a:r>
            <a:r>
              <a:rPr lang="ar-EG" sz="2400" b="1" dirty="0">
                <a:solidFill>
                  <a:schemeClr val="bg1"/>
                </a:solidFill>
              </a:rPr>
              <a:t>لكن يجب أن يتم التغلب على مثل هذه الأزمات؟ إن معرفة الطريقة التي يمكن من خلالها أن يتم معالجة الأزمة </a:t>
            </a:r>
            <a:endParaRPr lang="ar-EG" sz="2400" b="1" dirty="0" smtClean="0">
              <a:solidFill>
                <a:schemeClr val="bg1"/>
              </a:solidFill>
            </a:endParaRPr>
          </a:p>
          <a:p>
            <a:pPr algn="ctr" rtl="1"/>
            <a:r>
              <a:rPr lang="ar-EG" sz="2400" b="1" dirty="0" smtClean="0">
                <a:solidFill>
                  <a:schemeClr val="bg1"/>
                </a:solidFill>
              </a:rPr>
              <a:t>بشكل </a:t>
            </a:r>
            <a:r>
              <a:rPr lang="ar-EG" sz="2400" b="1" dirty="0">
                <a:solidFill>
                  <a:schemeClr val="bg1"/>
                </a:solidFill>
              </a:rPr>
              <a:t>جيد هي العامل الأساسي للتغلب على هذه الأزمة نهائياً</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280099527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3568" y="769268"/>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فيما يلي بعض القواعد الأساسية التي تنطبق على جميع أشكال الأزمات، </a:t>
            </a:r>
            <a:r>
              <a:rPr lang="ar-EG" sz="2400" b="1" dirty="0" smtClean="0">
                <a:solidFill>
                  <a:schemeClr val="bg1"/>
                </a:solidFill>
              </a:rPr>
              <a:t/>
            </a:r>
            <a:br>
              <a:rPr lang="ar-EG" sz="2400" b="1" dirty="0" smtClean="0">
                <a:solidFill>
                  <a:schemeClr val="bg1"/>
                </a:solidFill>
              </a:rPr>
            </a:br>
            <a:r>
              <a:rPr lang="ar-EG" sz="2400" b="1" dirty="0" smtClean="0">
                <a:solidFill>
                  <a:schemeClr val="bg1"/>
                </a:solidFill>
              </a:rPr>
              <a:t>و </a:t>
            </a:r>
            <a:r>
              <a:rPr lang="ar-EG" sz="2400" b="1" dirty="0">
                <a:solidFill>
                  <a:schemeClr val="bg1"/>
                </a:solidFill>
              </a:rPr>
              <a:t>إذا قمت بإتباع هذه القواعد</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683568" y="1921396"/>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50" b="1" dirty="0" smtClean="0">
              <a:solidFill>
                <a:schemeClr val="bg1"/>
              </a:solidFill>
            </a:endParaRPr>
          </a:p>
          <a:p>
            <a:pPr algn="ctr" rtl="1"/>
            <a:r>
              <a:rPr lang="ar-EG" sz="2400" b="1" dirty="0" smtClean="0">
                <a:solidFill>
                  <a:schemeClr val="bg1"/>
                </a:solidFill>
              </a:rPr>
              <a:t>فإنك </a:t>
            </a:r>
            <a:r>
              <a:rPr lang="ar-EG" sz="2400" b="1" dirty="0">
                <a:solidFill>
                  <a:schemeClr val="bg1"/>
                </a:solidFill>
              </a:rPr>
              <a:t>ستكون على أتم استعداد للتغلب على مثل هذه المواقف</a:t>
            </a:r>
            <a:endParaRPr kumimoji="0" lang="ar-EG" sz="2400" b="1" i="0" u="none" strike="noStrike" cap="none" normalizeH="0" baseline="0" dirty="0" smtClean="0">
              <a:ln>
                <a:noFill/>
              </a:ln>
              <a:solidFill>
                <a:schemeClr val="bg1"/>
              </a:solidFill>
              <a:effectLst/>
            </a:endParaRPr>
          </a:p>
        </p:txBody>
      </p:sp>
      <p:sp>
        <p:nvSpPr>
          <p:cNvPr id="6" name="Rounded Rectangle 5"/>
          <p:cNvSpPr/>
          <p:nvPr/>
        </p:nvSpPr>
        <p:spPr bwMode="auto">
          <a:xfrm>
            <a:off x="683568" y="3073524"/>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50" b="1" dirty="0" smtClean="0">
              <a:solidFill>
                <a:schemeClr val="bg1"/>
              </a:solidFill>
            </a:endParaRPr>
          </a:p>
          <a:p>
            <a:pPr algn="ctr" rtl="1"/>
            <a:r>
              <a:rPr lang="ar-EG" sz="2400" b="1" dirty="0" smtClean="0">
                <a:solidFill>
                  <a:schemeClr val="bg1"/>
                </a:solidFill>
              </a:rPr>
              <a:t>ومن </a:t>
            </a:r>
            <a:r>
              <a:rPr lang="ar-EG" sz="2400" b="1" dirty="0">
                <a:solidFill>
                  <a:schemeClr val="bg1"/>
                </a:solidFill>
              </a:rPr>
              <a:t>الطبيعي أن تختلف التفاصيل من موقف لأخر</a:t>
            </a:r>
            <a:endParaRPr kumimoji="0" lang="ar-EG" sz="2400" b="1" i="0" u="none" strike="noStrike" cap="none" normalizeH="0" baseline="0" dirty="0" smtClean="0">
              <a:ln>
                <a:noFill/>
              </a:ln>
              <a:solidFill>
                <a:schemeClr val="bg1"/>
              </a:solidFill>
              <a:effectLst/>
            </a:endParaRPr>
          </a:p>
        </p:txBody>
      </p:sp>
      <p:sp>
        <p:nvSpPr>
          <p:cNvPr id="7" name="Rounded Rectangle 6"/>
          <p:cNvSpPr/>
          <p:nvPr/>
        </p:nvSpPr>
        <p:spPr bwMode="auto">
          <a:xfrm>
            <a:off x="683568" y="4225652"/>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50" b="1" dirty="0" smtClean="0">
              <a:solidFill>
                <a:schemeClr val="bg1"/>
              </a:solidFill>
            </a:endParaRPr>
          </a:p>
          <a:p>
            <a:pPr algn="ctr" rtl="1"/>
            <a:r>
              <a:rPr lang="ar-EG" sz="2400" b="1" dirty="0" smtClean="0">
                <a:solidFill>
                  <a:schemeClr val="bg1"/>
                </a:solidFill>
              </a:rPr>
              <a:t>ولكن </a:t>
            </a:r>
            <a:r>
              <a:rPr lang="ar-EG" sz="2400" b="1" dirty="0">
                <a:solidFill>
                  <a:schemeClr val="bg1"/>
                </a:solidFill>
              </a:rPr>
              <a:t>المبادئ كما هي</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xmlns="" val="777511456"/>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التقييم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666987"/>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472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أنظر إلى المؤسسة بأقصى قدر من الموضوعية . حاول أن تتخيل الموقف الذي يمكن أن يحدث، انفجار كبير في المصنع أو حدوث حالة تسمم طعام جماعية أو انفجار قنبلة في أحدى محطات السكك الحديدية أو حريق في أحد مراكز التسوق التجارية. هذه أنواع من السيناريوهات التي يمكن أن تؤثر على المؤسسة و على سمعتها: فكر في هذه السيناريوهات من خلال طريقة "ماذا لو </a:t>
              </a:r>
              <a:r>
                <a:rPr lang="ar-EG" sz="2000" b="1" dirty="0" smtClean="0">
                  <a:solidFill>
                    <a:schemeClr val="bg1"/>
                  </a:solidFill>
                </a:rPr>
                <a:t>...؟!</a:t>
              </a:r>
              <a:endParaRPr lang="ar-EG" sz="2000" b="1" dirty="0">
                <a:solidFill>
                  <a:schemeClr val="bg1"/>
                </a:solidFill>
              </a:endParaRPr>
            </a:p>
          </p:txBody>
        </p:sp>
      </p:gr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875" y="697260"/>
            <a:ext cx="2511330" cy="16727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289349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التخطيط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6534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23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ضع الخطط للطوارئ، حتى و أن كانت بسيطة تشمل جميع أنواع الأزمات المختلفة المحتمة. و قد تختلف هذه الخطة عن غيرها، و لكن أيضاً يمكن أن يتم وضع خطة واحدة و تعديلها لتتناسب جميع الأزمات المحتملة</a:t>
              </a:r>
            </a:p>
          </p:txBody>
        </p:sp>
      </p:gr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664" y="995840"/>
            <a:ext cx="2736304" cy="18278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4941092"/>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ar-EG"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ar-EG"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528</TotalTime>
  <Pages>0</Pages>
  <Words>4054</Words>
  <Characters>0</Characters>
  <Application>Microsoft Office PowerPoint</Application>
  <DocSecurity>0</DocSecurity>
  <PresentationFormat>On-screen Show (16:10)</PresentationFormat>
  <Lines>0</Lines>
  <Paragraphs>457</Paragraphs>
  <Slides>136</Slides>
  <Notes>3</Notes>
  <HiddenSlides>0</HiddenSlides>
  <MMClips>0</MMClips>
  <ScaleCrop>false</ScaleCrop>
  <HeadingPairs>
    <vt:vector size="4" baseType="variant">
      <vt:variant>
        <vt:lpstr>Theme</vt:lpstr>
      </vt:variant>
      <vt:variant>
        <vt:i4>3</vt:i4>
      </vt:variant>
      <vt:variant>
        <vt:lpstr>Slide Titles</vt:lpstr>
      </vt:variant>
      <vt:variant>
        <vt:i4>136</vt:i4>
      </vt:variant>
    </vt:vector>
  </HeadingPairs>
  <TitlesOfParts>
    <vt:vector size="139" baseType="lpstr">
      <vt:lpstr>1_Office 主题</vt:lpstr>
      <vt:lpstr>2_Office 主题</vt:lpstr>
      <vt:lpstr>3_Office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vector>
  </TitlesOfParts>
  <Company>kingsoft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atar</cp:lastModifiedBy>
  <cp:revision>192</cp:revision>
  <cp:lastPrinted>1899-12-30T00:00:00Z</cp:lastPrinted>
  <dcterms:created xsi:type="dcterms:W3CDTF">2010-06-08T02:33:18Z</dcterms:created>
  <dcterms:modified xsi:type="dcterms:W3CDTF">2015-03-18T15:37:51Z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