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99.xml" ContentType="application/vnd.openxmlformats-officedocument.presentationml.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9"/>
  </p:notesMasterIdLst>
  <p:sldIdLst>
    <p:sldId id="362" r:id="rId3"/>
    <p:sldId id="363" r:id="rId4"/>
    <p:sldId id="366" r:id="rId5"/>
    <p:sldId id="367" r:id="rId6"/>
    <p:sldId id="368" r:id="rId7"/>
    <p:sldId id="369" r:id="rId8"/>
    <p:sldId id="370" r:id="rId9"/>
    <p:sldId id="263" r:id="rId10"/>
    <p:sldId id="264" r:id="rId11"/>
    <p:sldId id="257"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5" r:id="rId82"/>
    <p:sldId id="336" r:id="rId83"/>
    <p:sldId id="337" r:id="rId84"/>
    <p:sldId id="338" r:id="rId85"/>
    <p:sldId id="339" r:id="rId86"/>
    <p:sldId id="340" r:id="rId87"/>
    <p:sldId id="341" r:id="rId88"/>
    <p:sldId id="342" r:id="rId89"/>
    <p:sldId id="343" r:id="rId90"/>
    <p:sldId id="345" r:id="rId91"/>
    <p:sldId id="346" r:id="rId92"/>
    <p:sldId id="347" r:id="rId93"/>
    <p:sldId id="348" r:id="rId94"/>
    <p:sldId id="349" r:id="rId95"/>
    <p:sldId id="344"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CC"/>
    <a:srgbClr val="FF3399"/>
    <a:srgbClr val="FF99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notesMaster" Target="notesMasters/notesMaster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FD8ED-3092-40E8-BB3C-F36A310A3877}" type="doc">
      <dgm:prSet loTypeId="urn:microsoft.com/office/officeart/2005/8/layout/cycle3" loCatId="cycle" qsTypeId="urn:microsoft.com/office/officeart/2005/8/quickstyle/3d6" qsCatId="3D" csTypeId="urn:microsoft.com/office/officeart/2005/8/colors/accent1_4" csCatId="accent1" phldr="1"/>
      <dgm:spPr/>
      <dgm:t>
        <a:bodyPr/>
        <a:lstStyle/>
        <a:p>
          <a:pPr rtl="1"/>
          <a:endParaRPr lang="ar-SA"/>
        </a:p>
      </dgm:t>
    </dgm:pt>
    <dgm:pt modelId="{7D156077-FC48-4E00-9279-C0DCC50C887C}">
      <dgm:prSet custT="1"/>
      <dgm:spPr/>
      <dgm:t>
        <a:bodyPr/>
        <a:lstStyle/>
        <a:p>
          <a:pPr rtl="1"/>
          <a:r>
            <a:rPr lang="ar-EG" sz="2800" b="1" dirty="0" smtClean="0">
              <a:solidFill>
                <a:schemeClr val="bg1"/>
              </a:solidFill>
              <a:latin typeface="Times New Roman" pitchFamily="18" charset="0"/>
              <a:cs typeface="Arial"/>
            </a:rPr>
            <a:t>تعريف الأسرة</a:t>
          </a:r>
          <a:endParaRPr lang="ar-SA" sz="2800" b="1" dirty="0">
            <a:solidFill>
              <a:schemeClr val="bg1"/>
            </a:solidFill>
          </a:endParaRPr>
        </a:p>
      </dgm:t>
    </dgm:pt>
    <dgm:pt modelId="{AB191B58-97BE-4E0F-8C9F-3EE229426A50}" type="parTrans" cxnId="{402191C2-E456-496B-AE55-055AC3E20C21}">
      <dgm:prSet/>
      <dgm:spPr/>
      <dgm:t>
        <a:bodyPr/>
        <a:lstStyle/>
        <a:p>
          <a:pPr rtl="1"/>
          <a:endParaRPr lang="ar-SA"/>
        </a:p>
      </dgm:t>
    </dgm:pt>
    <dgm:pt modelId="{E2F200B1-BFB1-4055-BB5F-BAE852DBF4F3}" type="sibTrans" cxnId="{402191C2-E456-496B-AE55-055AC3E20C21}">
      <dgm:prSet/>
      <dgm:spPr/>
      <dgm:t>
        <a:bodyPr/>
        <a:lstStyle/>
        <a:p>
          <a:pPr rtl="1"/>
          <a:endParaRPr lang="ar-SA"/>
        </a:p>
      </dgm:t>
    </dgm:pt>
    <dgm:pt modelId="{4299C8C0-9EFE-4B56-B3A8-6441731A43E1}">
      <dgm:prSet custT="1"/>
      <dgm:spPr>
        <a:blipFill rotWithShape="0">
          <a:blip xmlns:r="http://schemas.openxmlformats.org/officeDocument/2006/relationships" r:embed="rId1"/>
          <a:stretch>
            <a:fillRect/>
          </a:stretch>
        </a:blipFill>
      </dgm:spPr>
      <dgm:t>
        <a:bodyPr/>
        <a:lstStyle/>
        <a:p>
          <a:pPr rtl="1"/>
          <a:r>
            <a:rPr lang="ar-EG" sz="2000" b="1" dirty="0" smtClean="0">
              <a:solidFill>
                <a:srgbClr val="000000"/>
              </a:solidFill>
              <a:latin typeface="Times New Roman" pitchFamily="18" charset="0"/>
              <a:cs typeface="Arial"/>
            </a:rPr>
            <a:t>التماسك الأسري</a:t>
          </a:r>
          <a:endParaRPr lang="ar-SA" sz="2000" b="1" dirty="0">
            <a:solidFill>
              <a:schemeClr val="tx1"/>
            </a:solidFill>
          </a:endParaRPr>
        </a:p>
      </dgm:t>
    </dgm:pt>
    <dgm:pt modelId="{129111F7-8952-43A1-9F45-8BD51B0F9F58}" type="parTrans" cxnId="{73239622-025F-43ED-8EDE-065A8B6A2852}">
      <dgm:prSet/>
      <dgm:spPr/>
      <dgm:t>
        <a:bodyPr/>
        <a:lstStyle/>
        <a:p>
          <a:pPr rtl="1"/>
          <a:endParaRPr lang="ar-SA"/>
        </a:p>
      </dgm:t>
    </dgm:pt>
    <dgm:pt modelId="{0FBAECD9-1187-40F4-BF67-7069C9A20415}" type="sibTrans" cxnId="{73239622-025F-43ED-8EDE-065A8B6A2852}">
      <dgm:prSet/>
      <dgm:spPr/>
      <dgm:t>
        <a:bodyPr/>
        <a:lstStyle/>
        <a:p>
          <a:pPr rtl="1"/>
          <a:endParaRPr lang="ar-SA"/>
        </a:p>
      </dgm:t>
    </dgm:pt>
    <dgm:pt modelId="{F611D78A-9E2D-4971-9E73-7AC2581DFC51}">
      <dgm:prSet custT="1"/>
      <dgm:spPr>
        <a:blipFill rotWithShape="0">
          <a:blip xmlns:r="http://schemas.openxmlformats.org/officeDocument/2006/relationships" r:embed="rId2"/>
          <a:stretch>
            <a:fillRect/>
          </a:stretch>
        </a:blipFill>
      </dgm:spPr>
      <dgm:t>
        <a:bodyPr/>
        <a:lstStyle/>
        <a:p>
          <a:pPr rtl="1"/>
          <a:r>
            <a:rPr lang="ar-EG" sz="2400" b="1" dirty="0" smtClean="0">
              <a:solidFill>
                <a:srgbClr val="000000"/>
              </a:solidFill>
              <a:latin typeface="Times New Roman" pitchFamily="18" charset="0"/>
              <a:cs typeface="Arial"/>
            </a:rPr>
            <a:t>المشكلات الأسرية</a:t>
          </a:r>
          <a:endParaRPr lang="ar-SA" sz="2400" b="1" dirty="0">
            <a:solidFill>
              <a:schemeClr val="tx1"/>
            </a:solidFill>
          </a:endParaRPr>
        </a:p>
      </dgm:t>
    </dgm:pt>
    <dgm:pt modelId="{C7D607EF-6D87-4887-895C-DB14450938E9}" type="parTrans" cxnId="{534AF052-EC70-4970-8D47-07ED9D86F690}">
      <dgm:prSet/>
      <dgm:spPr/>
      <dgm:t>
        <a:bodyPr/>
        <a:lstStyle/>
        <a:p>
          <a:pPr rtl="1"/>
          <a:endParaRPr lang="ar-SA"/>
        </a:p>
      </dgm:t>
    </dgm:pt>
    <dgm:pt modelId="{00E21551-6CE4-4CC5-81C6-7AE7E6B63CF9}" type="sibTrans" cxnId="{534AF052-EC70-4970-8D47-07ED9D86F690}">
      <dgm:prSet/>
      <dgm:spPr/>
      <dgm:t>
        <a:bodyPr/>
        <a:lstStyle/>
        <a:p>
          <a:pPr rtl="1"/>
          <a:endParaRPr lang="ar-SA"/>
        </a:p>
      </dgm:t>
    </dgm:pt>
    <dgm:pt modelId="{D29E24FC-05D5-4E97-98C7-54323AD0F0B5}">
      <dgm:prSet custT="1"/>
      <dgm:spPr>
        <a:blipFill rotWithShape="0">
          <a:blip xmlns:r="http://schemas.openxmlformats.org/officeDocument/2006/relationships" r:embed="rId3"/>
          <a:stretch>
            <a:fillRect/>
          </a:stretch>
        </a:blipFill>
      </dgm:spPr>
      <dgm:t>
        <a:bodyPr/>
        <a:lstStyle/>
        <a:p>
          <a:pPr rtl="1"/>
          <a:r>
            <a:rPr lang="ar-EG" sz="2000" b="1" dirty="0" smtClean="0">
              <a:solidFill>
                <a:srgbClr val="000000"/>
              </a:solidFill>
              <a:latin typeface="Times New Roman" pitchFamily="18" charset="0"/>
              <a:cs typeface="Arial"/>
            </a:rPr>
            <a:t>أسباب المشكلات الأسرية</a:t>
          </a:r>
          <a:endParaRPr lang="ar-SA" sz="2000" b="1" dirty="0">
            <a:solidFill>
              <a:schemeClr val="tx1"/>
            </a:solidFill>
          </a:endParaRPr>
        </a:p>
      </dgm:t>
    </dgm:pt>
    <dgm:pt modelId="{7D0F9F06-850F-4690-AA3C-60913BB36118}" type="parTrans" cxnId="{6905999D-F79E-45FB-9253-F75674281729}">
      <dgm:prSet/>
      <dgm:spPr/>
      <dgm:t>
        <a:bodyPr/>
        <a:lstStyle/>
        <a:p>
          <a:pPr rtl="1"/>
          <a:endParaRPr lang="ar-SA"/>
        </a:p>
      </dgm:t>
    </dgm:pt>
    <dgm:pt modelId="{75A502E1-7EE8-4F8E-9976-255DDCA81AE7}" type="sibTrans" cxnId="{6905999D-F79E-45FB-9253-F75674281729}">
      <dgm:prSet/>
      <dgm:spPr/>
      <dgm:t>
        <a:bodyPr/>
        <a:lstStyle/>
        <a:p>
          <a:pPr rtl="1"/>
          <a:endParaRPr lang="ar-SA"/>
        </a:p>
      </dgm:t>
    </dgm:pt>
    <dgm:pt modelId="{DFA6151B-E3BE-45AD-8DE6-A54B258ADD9D}">
      <dgm:prSet custT="1"/>
      <dgm:spPr>
        <a:blipFill rotWithShape="0">
          <a:blip xmlns:r="http://schemas.openxmlformats.org/officeDocument/2006/relationships" r:embed="rId4"/>
          <a:stretch>
            <a:fillRect/>
          </a:stretch>
        </a:blipFill>
      </dgm:spPr>
      <dgm:t>
        <a:bodyPr/>
        <a:lstStyle/>
        <a:p>
          <a:pPr rtl="1"/>
          <a:r>
            <a:rPr lang="ar-EG" sz="2000" b="1" dirty="0" smtClean="0">
              <a:solidFill>
                <a:srgbClr val="000000"/>
              </a:solidFill>
              <a:latin typeface="Times New Roman" pitchFamily="18" charset="0"/>
              <a:cs typeface="Arial"/>
            </a:rPr>
            <a:t>علاج المشكلات الأسرية</a:t>
          </a:r>
          <a:endParaRPr lang="ar-SA" sz="2000" b="1" dirty="0">
            <a:solidFill>
              <a:schemeClr val="tx1"/>
            </a:solidFill>
          </a:endParaRPr>
        </a:p>
      </dgm:t>
    </dgm:pt>
    <dgm:pt modelId="{1BBC5562-1E6F-45B6-9F9D-3FF24B412B49}" type="parTrans" cxnId="{1D437F20-55B2-4D72-B051-F19422A6D380}">
      <dgm:prSet/>
      <dgm:spPr/>
      <dgm:t>
        <a:bodyPr/>
        <a:lstStyle/>
        <a:p>
          <a:pPr rtl="1"/>
          <a:endParaRPr lang="ar-EG"/>
        </a:p>
      </dgm:t>
    </dgm:pt>
    <dgm:pt modelId="{8DB13E6E-4402-44D6-90BC-BE9723FDA249}" type="sibTrans" cxnId="{1D437F20-55B2-4D72-B051-F19422A6D380}">
      <dgm:prSet/>
      <dgm:spPr/>
      <dgm:t>
        <a:bodyPr/>
        <a:lstStyle/>
        <a:p>
          <a:pPr rtl="1"/>
          <a:endParaRPr lang="ar-EG"/>
        </a:p>
      </dgm:t>
    </dgm:pt>
    <dgm:pt modelId="{A35EFABB-B9D2-4919-85F1-53BA01469B13}">
      <dgm:prSet custT="1"/>
      <dgm:spPr>
        <a:blipFill rotWithShape="0">
          <a:blip xmlns:r="http://schemas.openxmlformats.org/officeDocument/2006/relationships" r:embed="rId1"/>
          <a:stretch>
            <a:fillRect/>
          </a:stretch>
        </a:blipFill>
      </dgm:spPr>
      <dgm:t>
        <a:bodyPr/>
        <a:lstStyle/>
        <a:p>
          <a:pPr rtl="1"/>
          <a:r>
            <a:rPr lang="ar-EG" sz="2400" b="1" dirty="0" smtClean="0">
              <a:solidFill>
                <a:srgbClr val="000000"/>
              </a:solidFill>
              <a:latin typeface="Times New Roman" pitchFamily="18" charset="0"/>
              <a:cs typeface="Arial"/>
            </a:rPr>
            <a:t>إدارة موارد الاسرة</a:t>
          </a:r>
          <a:endParaRPr lang="ar-SA" sz="2400" b="1" dirty="0">
            <a:solidFill>
              <a:schemeClr val="tx1"/>
            </a:solidFill>
          </a:endParaRPr>
        </a:p>
      </dgm:t>
    </dgm:pt>
    <dgm:pt modelId="{A606C441-B048-4EAC-8100-894542E162F4}" type="parTrans" cxnId="{68640301-82ED-4A71-B407-68C7EB60BC9A}">
      <dgm:prSet/>
      <dgm:spPr/>
      <dgm:t>
        <a:bodyPr/>
        <a:lstStyle/>
        <a:p>
          <a:pPr rtl="1"/>
          <a:endParaRPr lang="ar-EG"/>
        </a:p>
      </dgm:t>
    </dgm:pt>
    <dgm:pt modelId="{670B1E4D-2153-4AE7-8099-3509FB0685D8}" type="sibTrans" cxnId="{68640301-82ED-4A71-B407-68C7EB60BC9A}">
      <dgm:prSet/>
      <dgm:spPr/>
      <dgm:t>
        <a:bodyPr/>
        <a:lstStyle/>
        <a:p>
          <a:pPr rtl="1"/>
          <a:endParaRPr lang="ar-EG"/>
        </a:p>
      </dgm:t>
    </dgm:pt>
    <dgm:pt modelId="{63FC5469-9CCB-4523-AE5E-3D72808BB6D2}" type="pres">
      <dgm:prSet presAssocID="{683FD8ED-3092-40E8-BB3C-F36A310A3877}" presName="Name0" presStyleCnt="0">
        <dgm:presLayoutVars>
          <dgm:dir/>
          <dgm:resizeHandles val="exact"/>
        </dgm:presLayoutVars>
      </dgm:prSet>
      <dgm:spPr/>
      <dgm:t>
        <a:bodyPr/>
        <a:lstStyle/>
        <a:p>
          <a:pPr rtl="1"/>
          <a:endParaRPr lang="ar-SA"/>
        </a:p>
      </dgm:t>
    </dgm:pt>
    <dgm:pt modelId="{14351B7A-7FA0-4103-8B91-E9F1416A4BDE}" type="pres">
      <dgm:prSet presAssocID="{683FD8ED-3092-40E8-BB3C-F36A310A3877}" presName="cycle" presStyleCnt="0"/>
      <dgm:spPr/>
      <dgm:t>
        <a:bodyPr/>
        <a:lstStyle/>
        <a:p>
          <a:pPr rtl="1"/>
          <a:endParaRPr lang="ar-SA"/>
        </a:p>
      </dgm:t>
    </dgm:pt>
    <dgm:pt modelId="{E23CECA5-6803-41F7-B47F-C091F357DDED}" type="pres">
      <dgm:prSet presAssocID="{7D156077-FC48-4E00-9279-C0DCC50C887C}" presName="nodeFirstNode" presStyleLbl="node1" presStyleIdx="0" presStyleCnt="6">
        <dgm:presLayoutVars>
          <dgm:bulletEnabled val="1"/>
        </dgm:presLayoutVars>
      </dgm:prSet>
      <dgm:spPr/>
      <dgm:t>
        <a:bodyPr/>
        <a:lstStyle/>
        <a:p>
          <a:pPr rtl="1"/>
          <a:endParaRPr lang="ar-SA"/>
        </a:p>
      </dgm:t>
    </dgm:pt>
    <dgm:pt modelId="{823B69D6-EABD-44B8-B557-A4445BE9D858}" type="pres">
      <dgm:prSet presAssocID="{E2F200B1-BFB1-4055-BB5F-BAE852DBF4F3}" presName="sibTransFirstNode" presStyleLbl="bgShp" presStyleIdx="0" presStyleCnt="1"/>
      <dgm:spPr/>
      <dgm:t>
        <a:bodyPr/>
        <a:lstStyle/>
        <a:p>
          <a:pPr rtl="1"/>
          <a:endParaRPr lang="ar-SA"/>
        </a:p>
      </dgm:t>
    </dgm:pt>
    <dgm:pt modelId="{E4FC657D-04EC-4527-ACE7-2542C82D4137}" type="pres">
      <dgm:prSet presAssocID="{4299C8C0-9EFE-4B56-B3A8-6441731A43E1}" presName="nodeFollowingNodes" presStyleLbl="node1" presStyleIdx="1" presStyleCnt="6" custRadScaleRad="95529" custRadScaleInc="19619">
        <dgm:presLayoutVars>
          <dgm:bulletEnabled val="1"/>
        </dgm:presLayoutVars>
      </dgm:prSet>
      <dgm:spPr/>
      <dgm:t>
        <a:bodyPr/>
        <a:lstStyle/>
        <a:p>
          <a:pPr rtl="1"/>
          <a:endParaRPr lang="ar-SA"/>
        </a:p>
      </dgm:t>
    </dgm:pt>
    <dgm:pt modelId="{626E7E74-A943-41F9-92A5-6B86187D0915}" type="pres">
      <dgm:prSet presAssocID="{F611D78A-9E2D-4971-9E73-7AC2581DFC51}" presName="nodeFollowingNodes" presStyleLbl="node1" presStyleIdx="2" presStyleCnt="6">
        <dgm:presLayoutVars>
          <dgm:bulletEnabled val="1"/>
        </dgm:presLayoutVars>
      </dgm:prSet>
      <dgm:spPr/>
      <dgm:t>
        <a:bodyPr/>
        <a:lstStyle/>
        <a:p>
          <a:pPr rtl="1"/>
          <a:endParaRPr lang="ar-SA"/>
        </a:p>
      </dgm:t>
    </dgm:pt>
    <dgm:pt modelId="{EF6DE290-021F-4F3C-B173-582D126FA912}" type="pres">
      <dgm:prSet presAssocID="{D29E24FC-05D5-4E97-98C7-54323AD0F0B5}" presName="nodeFollowingNodes" presStyleLbl="node1" presStyleIdx="3" presStyleCnt="6">
        <dgm:presLayoutVars>
          <dgm:bulletEnabled val="1"/>
        </dgm:presLayoutVars>
      </dgm:prSet>
      <dgm:spPr/>
      <dgm:t>
        <a:bodyPr/>
        <a:lstStyle/>
        <a:p>
          <a:pPr rtl="1"/>
          <a:endParaRPr lang="ar-SA"/>
        </a:p>
      </dgm:t>
    </dgm:pt>
    <dgm:pt modelId="{18C3530A-74CE-43FB-BD83-8132FA5B36BB}" type="pres">
      <dgm:prSet presAssocID="{DFA6151B-E3BE-45AD-8DE6-A54B258ADD9D}" presName="nodeFollowingNodes" presStyleLbl="node1" presStyleIdx="4" presStyleCnt="6">
        <dgm:presLayoutVars>
          <dgm:bulletEnabled val="1"/>
        </dgm:presLayoutVars>
      </dgm:prSet>
      <dgm:spPr/>
      <dgm:t>
        <a:bodyPr/>
        <a:lstStyle/>
        <a:p>
          <a:pPr rtl="1"/>
          <a:endParaRPr lang="ar-EG"/>
        </a:p>
      </dgm:t>
    </dgm:pt>
    <dgm:pt modelId="{96FEDD57-9110-45D1-99D7-D20EFCFD28B4}" type="pres">
      <dgm:prSet presAssocID="{A35EFABB-B9D2-4919-85F1-53BA01469B13}" presName="nodeFollowingNodes" presStyleLbl="node1" presStyleIdx="5" presStyleCnt="6">
        <dgm:presLayoutVars>
          <dgm:bulletEnabled val="1"/>
        </dgm:presLayoutVars>
      </dgm:prSet>
      <dgm:spPr/>
      <dgm:t>
        <a:bodyPr/>
        <a:lstStyle/>
        <a:p>
          <a:pPr rtl="1"/>
          <a:endParaRPr lang="ar-EG"/>
        </a:p>
      </dgm:t>
    </dgm:pt>
  </dgm:ptLst>
  <dgm:cxnLst>
    <dgm:cxn modelId="{6905999D-F79E-45FB-9253-F75674281729}" srcId="{683FD8ED-3092-40E8-BB3C-F36A310A3877}" destId="{D29E24FC-05D5-4E97-98C7-54323AD0F0B5}" srcOrd="3" destOrd="0" parTransId="{7D0F9F06-850F-4690-AA3C-60913BB36118}" sibTransId="{75A502E1-7EE8-4F8E-9976-255DDCA81AE7}"/>
    <dgm:cxn modelId="{AE33CC1D-A319-4802-BB77-884DF1A8CCB3}" type="presOf" srcId="{D29E24FC-05D5-4E97-98C7-54323AD0F0B5}" destId="{EF6DE290-021F-4F3C-B173-582D126FA912}" srcOrd="0" destOrd="0" presId="urn:microsoft.com/office/officeart/2005/8/layout/cycle3"/>
    <dgm:cxn modelId="{4C1062E3-922A-4836-B3D6-AC263BB0B3AF}" type="presOf" srcId="{4299C8C0-9EFE-4B56-B3A8-6441731A43E1}" destId="{E4FC657D-04EC-4527-ACE7-2542C82D4137}" srcOrd="0" destOrd="0" presId="urn:microsoft.com/office/officeart/2005/8/layout/cycle3"/>
    <dgm:cxn modelId="{A061F50A-0762-4629-98BB-962C0C4F0085}" type="presOf" srcId="{683FD8ED-3092-40E8-BB3C-F36A310A3877}" destId="{63FC5469-9CCB-4523-AE5E-3D72808BB6D2}" srcOrd="0" destOrd="0" presId="urn:microsoft.com/office/officeart/2005/8/layout/cycle3"/>
    <dgm:cxn modelId="{465FAFFD-BEC9-447C-966B-C1E6F754E4A9}" type="presOf" srcId="{7D156077-FC48-4E00-9279-C0DCC50C887C}" destId="{E23CECA5-6803-41F7-B47F-C091F357DDED}" srcOrd="0" destOrd="0" presId="urn:microsoft.com/office/officeart/2005/8/layout/cycle3"/>
    <dgm:cxn modelId="{1D437F20-55B2-4D72-B051-F19422A6D380}" srcId="{683FD8ED-3092-40E8-BB3C-F36A310A3877}" destId="{DFA6151B-E3BE-45AD-8DE6-A54B258ADD9D}" srcOrd="4" destOrd="0" parTransId="{1BBC5562-1E6F-45B6-9F9D-3FF24B412B49}" sibTransId="{8DB13E6E-4402-44D6-90BC-BE9723FDA249}"/>
    <dgm:cxn modelId="{534AF052-EC70-4970-8D47-07ED9D86F690}" srcId="{683FD8ED-3092-40E8-BB3C-F36A310A3877}" destId="{F611D78A-9E2D-4971-9E73-7AC2581DFC51}" srcOrd="2" destOrd="0" parTransId="{C7D607EF-6D87-4887-895C-DB14450938E9}" sibTransId="{00E21551-6CE4-4CC5-81C6-7AE7E6B63CF9}"/>
    <dgm:cxn modelId="{9392AF86-BB4D-4FE5-A47D-FA20B9660515}" type="presOf" srcId="{F611D78A-9E2D-4971-9E73-7AC2581DFC51}" destId="{626E7E74-A943-41F9-92A5-6B86187D0915}" srcOrd="0" destOrd="0" presId="urn:microsoft.com/office/officeart/2005/8/layout/cycle3"/>
    <dgm:cxn modelId="{402191C2-E456-496B-AE55-055AC3E20C21}" srcId="{683FD8ED-3092-40E8-BB3C-F36A310A3877}" destId="{7D156077-FC48-4E00-9279-C0DCC50C887C}" srcOrd="0" destOrd="0" parTransId="{AB191B58-97BE-4E0F-8C9F-3EE229426A50}" sibTransId="{E2F200B1-BFB1-4055-BB5F-BAE852DBF4F3}"/>
    <dgm:cxn modelId="{FF76BFB8-5FD1-4533-BDC5-B54717DC1E56}" type="presOf" srcId="{A35EFABB-B9D2-4919-85F1-53BA01469B13}" destId="{96FEDD57-9110-45D1-99D7-D20EFCFD28B4}" srcOrd="0" destOrd="0" presId="urn:microsoft.com/office/officeart/2005/8/layout/cycle3"/>
    <dgm:cxn modelId="{CA4C560A-A9D5-4971-BB5F-78D015B62907}" type="presOf" srcId="{E2F200B1-BFB1-4055-BB5F-BAE852DBF4F3}" destId="{823B69D6-EABD-44B8-B557-A4445BE9D858}" srcOrd="0" destOrd="0" presId="urn:microsoft.com/office/officeart/2005/8/layout/cycle3"/>
    <dgm:cxn modelId="{C781539A-8390-4880-AD90-A025C5392D20}" type="presOf" srcId="{DFA6151B-E3BE-45AD-8DE6-A54B258ADD9D}" destId="{18C3530A-74CE-43FB-BD83-8132FA5B36BB}" srcOrd="0" destOrd="0" presId="urn:microsoft.com/office/officeart/2005/8/layout/cycle3"/>
    <dgm:cxn modelId="{68640301-82ED-4A71-B407-68C7EB60BC9A}" srcId="{683FD8ED-3092-40E8-BB3C-F36A310A3877}" destId="{A35EFABB-B9D2-4919-85F1-53BA01469B13}" srcOrd="5" destOrd="0" parTransId="{A606C441-B048-4EAC-8100-894542E162F4}" sibTransId="{670B1E4D-2153-4AE7-8099-3509FB0685D8}"/>
    <dgm:cxn modelId="{73239622-025F-43ED-8EDE-065A8B6A2852}" srcId="{683FD8ED-3092-40E8-BB3C-F36A310A3877}" destId="{4299C8C0-9EFE-4B56-B3A8-6441731A43E1}" srcOrd="1" destOrd="0" parTransId="{129111F7-8952-43A1-9F45-8BD51B0F9F58}" sibTransId="{0FBAECD9-1187-40F4-BF67-7069C9A20415}"/>
    <dgm:cxn modelId="{786A2067-D7FF-45DC-A3C0-A973F1FDE919}" type="presParOf" srcId="{63FC5469-9CCB-4523-AE5E-3D72808BB6D2}" destId="{14351B7A-7FA0-4103-8B91-E9F1416A4BDE}" srcOrd="0" destOrd="0" presId="urn:microsoft.com/office/officeart/2005/8/layout/cycle3"/>
    <dgm:cxn modelId="{8C608AFE-AEA1-4E6A-BBD6-1B019B10FBE0}" type="presParOf" srcId="{14351B7A-7FA0-4103-8B91-E9F1416A4BDE}" destId="{E23CECA5-6803-41F7-B47F-C091F357DDED}" srcOrd="0" destOrd="0" presId="urn:microsoft.com/office/officeart/2005/8/layout/cycle3"/>
    <dgm:cxn modelId="{09558C76-18C2-40C6-83E0-6D9DC5F950BD}" type="presParOf" srcId="{14351B7A-7FA0-4103-8B91-E9F1416A4BDE}" destId="{823B69D6-EABD-44B8-B557-A4445BE9D858}" srcOrd="1" destOrd="0" presId="urn:microsoft.com/office/officeart/2005/8/layout/cycle3"/>
    <dgm:cxn modelId="{1CA30422-AF29-42E0-8DF2-753C275D3D58}" type="presParOf" srcId="{14351B7A-7FA0-4103-8B91-E9F1416A4BDE}" destId="{E4FC657D-04EC-4527-ACE7-2542C82D4137}" srcOrd="2" destOrd="0" presId="urn:microsoft.com/office/officeart/2005/8/layout/cycle3"/>
    <dgm:cxn modelId="{13868E81-5157-46C6-A8D2-E41001C3FACD}" type="presParOf" srcId="{14351B7A-7FA0-4103-8B91-E9F1416A4BDE}" destId="{626E7E74-A943-41F9-92A5-6B86187D0915}" srcOrd="3" destOrd="0" presId="urn:microsoft.com/office/officeart/2005/8/layout/cycle3"/>
    <dgm:cxn modelId="{C01D36B9-C3BD-40F5-9DB1-80C3A866E905}" type="presParOf" srcId="{14351B7A-7FA0-4103-8B91-E9F1416A4BDE}" destId="{EF6DE290-021F-4F3C-B173-582D126FA912}" srcOrd="4" destOrd="0" presId="urn:microsoft.com/office/officeart/2005/8/layout/cycle3"/>
    <dgm:cxn modelId="{56947F0B-E0F7-4334-AA87-3EE5F3B2AC3C}" type="presParOf" srcId="{14351B7A-7FA0-4103-8B91-E9F1416A4BDE}" destId="{18C3530A-74CE-43FB-BD83-8132FA5B36BB}" srcOrd="5" destOrd="0" presId="urn:microsoft.com/office/officeart/2005/8/layout/cycle3"/>
    <dgm:cxn modelId="{8AE845A8-C5CD-47E3-B85F-33FD94E37E52}" type="presParOf" srcId="{14351B7A-7FA0-4103-8B91-E9F1416A4BDE}" destId="{96FEDD57-9110-45D1-99D7-D20EFCFD28B4}" srcOrd="6"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55F07E5-2042-4678-B222-443C9648E9EE}" type="datetimeFigureOut">
              <a:rPr lang="ar-EG" smtClean="0"/>
              <a:pPr/>
              <a:t>28/05/1436</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2553A42-1BB2-483A-96D6-AAEB9CB7BA09}" type="slidenum">
              <a:rPr lang="ar-EG" smtClean="0"/>
              <a:pPr/>
              <a:t>‹#›</a:t>
            </a:fld>
            <a:endParaRPr lang="ar-EG"/>
          </a:p>
        </p:txBody>
      </p:sp>
    </p:spTree>
    <p:extLst>
      <p:ext uri="{BB962C8B-B14F-4D97-AF65-F5344CB8AC3E}">
        <p14:creationId xmlns:p14="http://schemas.microsoft.com/office/powerpoint/2010/main" xmlns="" val="86553343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fld id="{96A0FD3A-02ED-4B16-95D4-D6F74000236D}" type="slidenum">
              <a:rPr lang="en-US"/>
              <a:pPr eaLnBrk="1" hangingPunct="1"/>
              <a:t>1</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extLst>
      <p:ext uri="{BB962C8B-B14F-4D97-AF65-F5344CB8AC3E}">
        <p14:creationId xmlns:p14="http://schemas.microsoft.com/office/powerpoint/2010/main" xmlns="" val="340106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BAF2FD-1A99-42D8-9543-D80A4E0369B6}" type="datetimeFigureOut">
              <a:rPr lang="en-US" smtClean="0"/>
              <a:pPr/>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9D1D-550A-4241-81DA-1F55583454D2}" type="slidenum">
              <a:rPr lang="en-US" smtClean="0"/>
              <a:pPr/>
              <a:t>‹#›</a:t>
            </a:fld>
            <a:endParaRPr lang="en-US"/>
          </a:p>
        </p:txBody>
      </p:sp>
    </p:spTree>
    <p:extLst>
      <p:ext uri="{BB962C8B-B14F-4D97-AF65-F5344CB8AC3E}">
        <p14:creationId xmlns:p14="http://schemas.microsoft.com/office/powerpoint/2010/main" xmlns="" val="1881017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AF2FD-1A99-42D8-9543-D80A4E0369B6}" type="datetimeFigureOut">
              <a:rPr lang="en-US" smtClean="0"/>
              <a:pPr/>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9D1D-550A-4241-81DA-1F55583454D2}" type="slidenum">
              <a:rPr lang="en-US" smtClean="0"/>
              <a:pPr/>
              <a:t>‹#›</a:t>
            </a:fld>
            <a:endParaRPr lang="en-US"/>
          </a:p>
        </p:txBody>
      </p:sp>
    </p:spTree>
    <p:extLst>
      <p:ext uri="{BB962C8B-B14F-4D97-AF65-F5344CB8AC3E}">
        <p14:creationId xmlns:p14="http://schemas.microsoft.com/office/powerpoint/2010/main" xmlns="" val="296740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AF2FD-1A99-42D8-9543-D80A4E0369B6}" type="datetimeFigureOut">
              <a:rPr lang="en-US" smtClean="0"/>
              <a:pPr/>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9D1D-550A-4241-81DA-1F55583454D2}" type="slidenum">
              <a:rPr lang="en-US" smtClean="0"/>
              <a:pPr/>
              <a:t>‹#›</a:t>
            </a:fld>
            <a:endParaRPr lang="en-US"/>
          </a:p>
        </p:txBody>
      </p:sp>
    </p:spTree>
    <p:extLst>
      <p:ext uri="{BB962C8B-B14F-4D97-AF65-F5344CB8AC3E}">
        <p14:creationId xmlns:p14="http://schemas.microsoft.com/office/powerpoint/2010/main" xmlns="" val="224318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xmlns="">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xmlns="">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xmlns="" val="2799418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035471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928562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303465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31563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510610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54003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52574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AF2FD-1A99-42D8-9543-D80A4E0369B6}" type="datetimeFigureOut">
              <a:rPr lang="en-US" smtClean="0"/>
              <a:pPr/>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9D1D-550A-4241-81DA-1F55583454D2}" type="slidenum">
              <a:rPr lang="en-US" smtClean="0"/>
              <a:pPr/>
              <a:t>‹#›</a:t>
            </a:fld>
            <a:endParaRPr lang="en-US"/>
          </a:p>
        </p:txBody>
      </p:sp>
    </p:spTree>
    <p:extLst>
      <p:ext uri="{BB962C8B-B14F-4D97-AF65-F5344CB8AC3E}">
        <p14:creationId xmlns:p14="http://schemas.microsoft.com/office/powerpoint/2010/main" xmlns="" val="1856146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9299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497845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904261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BAF2FD-1A99-42D8-9543-D80A4E0369B6}" type="datetimeFigureOut">
              <a:rPr lang="en-US" smtClean="0"/>
              <a:pPr/>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9D1D-550A-4241-81DA-1F55583454D2}" type="slidenum">
              <a:rPr lang="en-US" smtClean="0"/>
              <a:pPr/>
              <a:t>‹#›</a:t>
            </a:fld>
            <a:endParaRPr lang="en-US"/>
          </a:p>
        </p:txBody>
      </p:sp>
    </p:spTree>
    <p:extLst>
      <p:ext uri="{BB962C8B-B14F-4D97-AF65-F5344CB8AC3E}">
        <p14:creationId xmlns:p14="http://schemas.microsoft.com/office/powerpoint/2010/main" xmlns="" val="389112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BAF2FD-1A99-42D8-9543-D80A4E0369B6}" type="datetimeFigureOut">
              <a:rPr lang="en-US" smtClean="0"/>
              <a:pPr/>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9D1D-550A-4241-81DA-1F55583454D2}" type="slidenum">
              <a:rPr lang="en-US" smtClean="0"/>
              <a:pPr/>
              <a:t>‹#›</a:t>
            </a:fld>
            <a:endParaRPr lang="en-US"/>
          </a:p>
        </p:txBody>
      </p:sp>
    </p:spTree>
    <p:extLst>
      <p:ext uri="{BB962C8B-B14F-4D97-AF65-F5344CB8AC3E}">
        <p14:creationId xmlns:p14="http://schemas.microsoft.com/office/powerpoint/2010/main" xmlns="" val="4098608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BAF2FD-1A99-42D8-9543-D80A4E0369B6}" type="datetimeFigureOut">
              <a:rPr lang="en-US" smtClean="0"/>
              <a:pPr/>
              <a:t>3/18/2015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9D1D-550A-4241-81DA-1F55583454D2}" type="slidenum">
              <a:rPr lang="en-US" smtClean="0"/>
              <a:pPr/>
              <a:t>‹#›</a:t>
            </a:fld>
            <a:endParaRPr lang="en-US"/>
          </a:p>
        </p:txBody>
      </p:sp>
    </p:spTree>
    <p:extLst>
      <p:ext uri="{BB962C8B-B14F-4D97-AF65-F5344CB8AC3E}">
        <p14:creationId xmlns:p14="http://schemas.microsoft.com/office/powerpoint/2010/main" xmlns="" val="1976205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BAF2FD-1A99-42D8-9543-D80A4E0369B6}" type="datetimeFigureOut">
              <a:rPr lang="en-US" smtClean="0"/>
              <a:pPr/>
              <a:t>3/18/2015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9D1D-550A-4241-81DA-1F55583454D2}" type="slidenum">
              <a:rPr lang="en-US" smtClean="0"/>
              <a:pPr/>
              <a:t>‹#›</a:t>
            </a:fld>
            <a:endParaRPr lang="en-US"/>
          </a:p>
        </p:txBody>
      </p:sp>
    </p:spTree>
    <p:extLst>
      <p:ext uri="{BB962C8B-B14F-4D97-AF65-F5344CB8AC3E}">
        <p14:creationId xmlns:p14="http://schemas.microsoft.com/office/powerpoint/2010/main" xmlns="" val="533839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AF2FD-1A99-42D8-9543-D80A4E0369B6}" type="datetimeFigureOut">
              <a:rPr lang="en-US" smtClean="0"/>
              <a:pPr/>
              <a:t>3/18/2015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9D1D-550A-4241-81DA-1F55583454D2}" type="slidenum">
              <a:rPr lang="en-US" smtClean="0"/>
              <a:pPr/>
              <a:t>‹#›</a:t>
            </a:fld>
            <a:endParaRPr lang="en-US"/>
          </a:p>
        </p:txBody>
      </p:sp>
    </p:spTree>
    <p:extLst>
      <p:ext uri="{BB962C8B-B14F-4D97-AF65-F5344CB8AC3E}">
        <p14:creationId xmlns:p14="http://schemas.microsoft.com/office/powerpoint/2010/main" xmlns="" val="2467986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AF2FD-1A99-42D8-9543-D80A4E0369B6}" type="datetimeFigureOut">
              <a:rPr lang="en-US" smtClean="0"/>
              <a:pPr/>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9D1D-550A-4241-81DA-1F55583454D2}" type="slidenum">
              <a:rPr lang="en-US" smtClean="0"/>
              <a:pPr/>
              <a:t>‹#›</a:t>
            </a:fld>
            <a:endParaRPr lang="en-US"/>
          </a:p>
        </p:txBody>
      </p:sp>
    </p:spTree>
    <p:extLst>
      <p:ext uri="{BB962C8B-B14F-4D97-AF65-F5344CB8AC3E}">
        <p14:creationId xmlns:p14="http://schemas.microsoft.com/office/powerpoint/2010/main" xmlns="" val="3603305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AF2FD-1A99-42D8-9543-D80A4E0369B6}" type="datetimeFigureOut">
              <a:rPr lang="en-US" smtClean="0"/>
              <a:pPr/>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9D1D-550A-4241-81DA-1F55583454D2}" type="slidenum">
              <a:rPr lang="en-US" smtClean="0"/>
              <a:pPr/>
              <a:t>‹#›</a:t>
            </a:fld>
            <a:endParaRPr lang="en-US"/>
          </a:p>
        </p:txBody>
      </p:sp>
    </p:spTree>
    <p:extLst>
      <p:ext uri="{BB962C8B-B14F-4D97-AF65-F5344CB8AC3E}">
        <p14:creationId xmlns:p14="http://schemas.microsoft.com/office/powerpoint/2010/main" xmlns="" val="3943484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AF2FD-1A99-42D8-9543-D80A4E0369B6}" type="datetimeFigureOut">
              <a:rPr lang="en-US" smtClean="0"/>
              <a:pPr/>
              <a:t>3/18/2015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9D1D-550A-4241-81DA-1F55583454D2}" type="slidenum">
              <a:rPr lang="en-US" smtClean="0"/>
              <a:pPr/>
              <a:t>‹#›</a:t>
            </a:fld>
            <a:endParaRPr lang="en-US"/>
          </a:p>
        </p:txBody>
      </p:sp>
    </p:spTree>
    <p:extLst>
      <p:ext uri="{BB962C8B-B14F-4D97-AF65-F5344CB8AC3E}">
        <p14:creationId xmlns:p14="http://schemas.microsoft.com/office/powerpoint/2010/main" xmlns="" val="1337033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xmlns="" val="29906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Microsoft Sans Serif" pitchFamily="34" charset="0"/>
        </a:defRPr>
      </a:lvl2pPr>
      <a:lvl3pPr algn="l" rtl="1" eaLnBrk="1" fontAlgn="base" hangingPunct="1">
        <a:spcBef>
          <a:spcPct val="0"/>
        </a:spcBef>
        <a:spcAft>
          <a:spcPct val="0"/>
        </a:spcAft>
        <a:defRPr sz="4400">
          <a:solidFill>
            <a:schemeClr val="tx1"/>
          </a:solidFill>
          <a:latin typeface="Microsoft Sans Serif" pitchFamily="34" charset="0"/>
        </a:defRPr>
      </a:lvl3pPr>
      <a:lvl4pPr algn="l" rtl="1" eaLnBrk="1" fontAlgn="base" hangingPunct="1">
        <a:spcBef>
          <a:spcPct val="0"/>
        </a:spcBef>
        <a:spcAft>
          <a:spcPct val="0"/>
        </a:spcAft>
        <a:defRPr sz="4400">
          <a:solidFill>
            <a:schemeClr val="tx1"/>
          </a:solidFill>
          <a:latin typeface="Microsoft Sans Serif" pitchFamily="34" charset="0"/>
        </a:defRPr>
      </a:lvl4pPr>
      <a:lvl5pPr algn="l" rtl="1" eaLnBrk="1" fontAlgn="base" hangingPunct="1">
        <a:spcBef>
          <a:spcPct val="0"/>
        </a:spcBef>
        <a:spcAft>
          <a:spcPct val="0"/>
        </a:spcAft>
        <a:defRPr sz="4400">
          <a:solidFill>
            <a:schemeClr val="tx1"/>
          </a:solidFill>
          <a:latin typeface="Microsoft Sans Serif" pitchFamily="34" charset="0"/>
        </a:defRPr>
      </a:lvl5pPr>
      <a:lvl6pPr marL="457200" algn="l" rtl="1" eaLnBrk="1" fontAlgn="base" hangingPunct="1">
        <a:spcBef>
          <a:spcPct val="0"/>
        </a:spcBef>
        <a:spcAft>
          <a:spcPct val="0"/>
        </a:spcAft>
        <a:defRPr sz="4400">
          <a:solidFill>
            <a:schemeClr val="tx1"/>
          </a:solidFill>
          <a:latin typeface="Microsoft Sans Serif" pitchFamily="34" charset="0"/>
        </a:defRPr>
      </a:lvl6pPr>
      <a:lvl7pPr marL="914400" algn="l" rtl="1" eaLnBrk="1" fontAlgn="base" hangingPunct="1">
        <a:spcBef>
          <a:spcPct val="0"/>
        </a:spcBef>
        <a:spcAft>
          <a:spcPct val="0"/>
        </a:spcAft>
        <a:defRPr sz="4400">
          <a:solidFill>
            <a:schemeClr val="tx1"/>
          </a:solidFill>
          <a:latin typeface="Microsoft Sans Serif" pitchFamily="34" charset="0"/>
        </a:defRPr>
      </a:lvl7pPr>
      <a:lvl8pPr marL="1371600" algn="l" rtl="1" eaLnBrk="1" fontAlgn="base" hangingPunct="1">
        <a:spcBef>
          <a:spcPct val="0"/>
        </a:spcBef>
        <a:spcAft>
          <a:spcPct val="0"/>
        </a:spcAft>
        <a:defRPr sz="4400">
          <a:solidFill>
            <a:schemeClr val="tx1"/>
          </a:solidFill>
          <a:latin typeface="Microsoft Sans Serif" pitchFamily="34" charset="0"/>
        </a:defRPr>
      </a:lvl8pPr>
      <a:lvl9pPr marL="1828800" algn="l" rtl="1"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pic>
        <p:nvPicPr>
          <p:cNvPr id="13" name="Picture 12"/>
          <p:cNvPicPr>
            <a:picLocks noChangeAspect="1"/>
          </p:cNvPicPr>
          <p:nvPr/>
        </p:nvPicPr>
        <p:blipFill>
          <a:blip r:embed="rId4">
            <a:clrChange>
              <a:clrFrom>
                <a:srgbClr val="FDFDFD"/>
              </a:clrFrom>
              <a:clrTo>
                <a:srgbClr val="FDFDFD">
                  <a:alpha val="0"/>
                </a:srgbClr>
              </a:clrTo>
            </a:clrChange>
          </a:blip>
          <a:stretch>
            <a:fillRect/>
          </a:stretch>
        </p:blipFill>
        <p:spPr>
          <a:xfrm>
            <a:off x="1475656" y="1484784"/>
            <a:ext cx="6059949" cy="3920068"/>
          </a:xfrm>
          <a:prstGeom prst="rect">
            <a:avLst/>
          </a:prstGeom>
        </p:spPr>
      </p:pic>
    </p:spTree>
    <p:extLst>
      <p:ext uri="{BB962C8B-B14F-4D97-AF65-F5344CB8AC3E}">
        <p14:creationId xmlns:p14="http://schemas.microsoft.com/office/powerpoint/2010/main" xmlns="" val="3058662017"/>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100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5" name="AutoShape 3" descr="07CD1E3675BD4affA6CA63955D31575C# #AutoShape 3"/>
          <p:cNvSpPr>
            <a:spLocks noChangeArrowheads="1"/>
          </p:cNvSpPr>
          <p:nvPr/>
        </p:nvSpPr>
        <p:spPr bwMode="auto">
          <a:xfrm>
            <a:off x="467544" y="1945183"/>
            <a:ext cx="7524750" cy="2347913"/>
          </a:xfrm>
          <a:prstGeom prst="rect">
            <a:avLst/>
          </a:prstGeom>
          <a:solidFill>
            <a:srgbClr val="FF3399">
              <a:alpha val="77647"/>
            </a:srgbClr>
          </a:solidFill>
          <a:ln w="12700">
            <a:solidFill>
              <a:schemeClr val="bg1"/>
            </a:solidFill>
            <a:miter lim="800000"/>
            <a:headEnd/>
            <a:tailEnd/>
          </a:ln>
        </p:spPr>
        <p:txBody>
          <a:bodyPr anchor="ctr"/>
          <a:lstStyle/>
          <a:p>
            <a:pPr fontAlgn="base">
              <a:spcBef>
                <a:spcPct val="0"/>
              </a:spcBef>
              <a:spcAft>
                <a:spcPct val="0"/>
              </a:spcAft>
            </a:pPr>
            <a:endParaRPr lang="zh-CN" altLang="en-US" sz="2400">
              <a:solidFill>
                <a:srgbClr val="808080"/>
              </a:solidFill>
              <a:latin typeface="Calibri" pitchFamily="34" charset="0"/>
            </a:endParaRPr>
          </a:p>
        </p:txBody>
      </p:sp>
      <p:sp>
        <p:nvSpPr>
          <p:cNvPr id="6" name="AutoShape 3" descr="D8FCD644EF414d608FD23FABDBB2453F# #AutoShape 3"/>
          <p:cNvSpPr>
            <a:spLocks noChangeArrowheads="1"/>
          </p:cNvSpPr>
          <p:nvPr/>
        </p:nvSpPr>
        <p:spPr bwMode="auto">
          <a:xfrm>
            <a:off x="572319" y="1802308"/>
            <a:ext cx="7315200" cy="2378075"/>
          </a:xfrm>
          <a:prstGeom prst="rec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altLang="zh-CN" sz="5000" b="1" dirty="0" smtClean="0">
                <a:solidFill>
                  <a:srgbClr val="FFFFFF"/>
                </a:solidFill>
                <a:latin typeface="Arial" pitchFamily="34" charset="0"/>
                <a:ea typeface="Microsoft YaHei" pitchFamily="34" charset="-122"/>
              </a:rPr>
              <a:t>اشكال الأسرة</a:t>
            </a:r>
            <a:endParaRPr lang="zh-CN" altLang="en-US" sz="5000" b="1" dirty="0">
              <a:solidFill>
                <a:srgbClr val="FFFFFF"/>
              </a:solidFill>
              <a:latin typeface="Arial" pitchFamily="34" charset="0"/>
              <a:ea typeface="Microsoft YaHei" pitchFamily="34" charset="-122"/>
            </a:endParaRPr>
          </a:p>
        </p:txBody>
      </p:sp>
      <p:sp>
        <p:nvSpPr>
          <p:cNvPr id="7" name="Rectangle 13" descr="FD1DDF730CE4456e89755B07FE1653D0# #Rectangle 13"/>
          <p:cNvSpPr>
            <a:spLocks noChangeArrowheads="1"/>
          </p:cNvSpPr>
          <p:nvPr/>
        </p:nvSpPr>
        <p:spPr bwMode="auto">
          <a:xfrm>
            <a:off x="739007" y="2161083"/>
            <a:ext cx="6981825"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endParaRPr lang="zh-CN" altLang="en-US" sz="160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331025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Top)">
                                      <p:cBhvr>
                                        <p:cTn id="7" dur="500"/>
                                        <p:tgtEl>
                                          <p:spTgt spid="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Bottom)">
                                      <p:cBhvr>
                                        <p:cTn id="10" dur="500"/>
                                        <p:tgtEl>
                                          <p:spTgt spid="5"/>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Bottom)">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4932040" y="260648"/>
            <a:ext cx="388843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خطوات إعداد الميزانية المنزلية</a:t>
            </a:r>
          </a:p>
        </p:txBody>
      </p:sp>
      <p:sp>
        <p:nvSpPr>
          <p:cNvPr id="5" name="Rectangle 3"/>
          <p:cNvSpPr>
            <a:spLocks noChangeArrowheads="1"/>
          </p:cNvSpPr>
          <p:nvPr/>
        </p:nvSpPr>
        <p:spPr bwMode="auto">
          <a:xfrm>
            <a:off x="467545" y="1844824"/>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r" rtl="1" fontAlgn="base">
              <a:spcBef>
                <a:spcPct val="0"/>
              </a:spcBef>
              <a:spcAft>
                <a:spcPct val="0"/>
              </a:spcAft>
            </a:pPr>
            <a:r>
              <a:rPr lang="ar-EG" altLang="zh-CN" sz="2400" b="1" dirty="0" smtClean="0">
                <a:solidFill>
                  <a:srgbClr val="002060"/>
                </a:solidFill>
                <a:latin typeface="Arial" pitchFamily="34" charset="0"/>
                <a:ea typeface="幼圆" pitchFamily="1" charset="-122"/>
              </a:rPr>
              <a:t>موازنة </a:t>
            </a:r>
            <a:r>
              <a:rPr lang="ar-EG" altLang="zh-CN" sz="2400" b="1" dirty="0">
                <a:solidFill>
                  <a:srgbClr val="002060"/>
                </a:solidFill>
                <a:latin typeface="Arial" pitchFamily="34" charset="0"/>
                <a:ea typeface="幼圆" pitchFamily="1" charset="-122"/>
              </a:rPr>
              <a:t>الميزانية: وهي عملية توفيق وتنسيق بحيث يتعادل الدخل مع الصرف بما فيه من أبواب الطوارئ والادخار</a:t>
            </a:r>
          </a:p>
        </p:txBody>
      </p:sp>
      <p:sp>
        <p:nvSpPr>
          <p:cNvPr id="6" name="Rectangle 4"/>
          <p:cNvSpPr>
            <a:spLocks noChangeArrowheads="1"/>
          </p:cNvSpPr>
          <p:nvPr/>
        </p:nvSpPr>
        <p:spPr bwMode="auto">
          <a:xfrm>
            <a:off x="467545" y="2876699"/>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fontAlgn="base">
              <a:spcBef>
                <a:spcPct val="0"/>
              </a:spcBef>
              <a:spcAft>
                <a:spcPct val="0"/>
              </a:spcAft>
            </a:pPr>
            <a:r>
              <a:rPr lang="ar-EG" altLang="zh-CN" sz="2400" b="1" dirty="0" smtClean="0">
                <a:solidFill>
                  <a:srgbClr val="002060"/>
                </a:solidFill>
                <a:ea typeface="幼圆" pitchFamily="1" charset="-122"/>
              </a:rPr>
              <a:t>مراجعة </a:t>
            </a:r>
            <a:r>
              <a:rPr lang="ar-EG" altLang="zh-CN" sz="2400" b="1" dirty="0">
                <a:solidFill>
                  <a:srgbClr val="002060"/>
                </a:solidFill>
                <a:ea typeface="幼圆" pitchFamily="1" charset="-122"/>
              </a:rPr>
              <a:t>تخطيط الميزانية للتأكد من نجاحها وإمكانية تحقيقها</a:t>
            </a:r>
            <a:endParaRPr lang="zh-CN" altLang="en-US" sz="2400" b="1" dirty="0">
              <a:solidFill>
                <a:srgbClr val="002060"/>
              </a:solidFill>
              <a:ea typeface="幼圆" pitchFamily="1" charset="-122"/>
            </a:endParaRPr>
          </a:p>
        </p:txBody>
      </p:sp>
      <p:pic>
        <p:nvPicPr>
          <p:cNvPr id="7"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2924324"/>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2137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4427984" y="260648"/>
            <a:ext cx="4392488"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العوامل التي تؤثر في إدارة أموالك</a:t>
            </a:r>
            <a:endParaRPr lang="ar-EG" sz="2800" b="1" dirty="0" smtClean="0">
              <a:solidFill>
                <a:srgbClr val="0120BD">
                  <a:lumMod val="75000"/>
                </a:srgbClr>
              </a:solidFill>
              <a:latin typeface="Arial" charset="0"/>
            </a:endParaRPr>
          </a:p>
        </p:txBody>
      </p:sp>
      <p:sp>
        <p:nvSpPr>
          <p:cNvPr id="5" name="Rectangle 3"/>
          <p:cNvSpPr>
            <a:spLocks noChangeArrowheads="1"/>
          </p:cNvSpPr>
          <p:nvPr/>
        </p:nvSpPr>
        <p:spPr bwMode="auto">
          <a:xfrm>
            <a:off x="467545" y="1844824"/>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fontAlgn="base">
              <a:spcBef>
                <a:spcPct val="0"/>
              </a:spcBef>
              <a:spcAft>
                <a:spcPct val="0"/>
              </a:spcAft>
            </a:pPr>
            <a:r>
              <a:rPr lang="ar-EG" altLang="zh-CN" sz="2400" b="1" dirty="0" smtClean="0">
                <a:solidFill>
                  <a:srgbClr val="002060"/>
                </a:solidFill>
                <a:latin typeface="Arial" pitchFamily="34" charset="0"/>
                <a:ea typeface="幼圆" pitchFamily="1" charset="-122"/>
              </a:rPr>
              <a:t>القيم </a:t>
            </a:r>
            <a:r>
              <a:rPr lang="ar-EG" altLang="zh-CN" sz="2400" b="1" dirty="0">
                <a:solidFill>
                  <a:srgbClr val="002060"/>
                </a:solidFill>
                <a:latin typeface="Arial" pitchFamily="34" charset="0"/>
                <a:ea typeface="幼圆" pitchFamily="1" charset="-122"/>
              </a:rPr>
              <a:t>والأهداف </a:t>
            </a:r>
          </a:p>
        </p:txBody>
      </p:sp>
      <p:sp>
        <p:nvSpPr>
          <p:cNvPr id="6" name="Rectangle 4"/>
          <p:cNvSpPr>
            <a:spLocks noChangeArrowheads="1"/>
          </p:cNvSpPr>
          <p:nvPr/>
        </p:nvSpPr>
        <p:spPr bwMode="auto">
          <a:xfrm>
            <a:off x="467545" y="2876699"/>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fontAlgn="base">
              <a:spcBef>
                <a:spcPct val="0"/>
              </a:spcBef>
              <a:spcAft>
                <a:spcPct val="0"/>
              </a:spcAft>
            </a:pPr>
            <a:r>
              <a:rPr lang="ar-EG" altLang="zh-CN" sz="2400" b="1" dirty="0" smtClean="0">
                <a:solidFill>
                  <a:srgbClr val="002060"/>
                </a:solidFill>
                <a:ea typeface="幼圆" pitchFamily="1" charset="-122"/>
              </a:rPr>
              <a:t>العمر </a:t>
            </a:r>
            <a:endParaRPr lang="zh-CN" altLang="en-US" sz="2400" b="1" dirty="0">
              <a:solidFill>
                <a:srgbClr val="002060"/>
              </a:solidFill>
              <a:ea typeface="幼圆" pitchFamily="1" charset="-122"/>
            </a:endParaRPr>
          </a:p>
        </p:txBody>
      </p:sp>
      <p:pic>
        <p:nvPicPr>
          <p:cNvPr id="7"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2924324"/>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5"/>
          <p:cNvSpPr>
            <a:spLocks noChangeArrowheads="1"/>
          </p:cNvSpPr>
          <p:nvPr/>
        </p:nvSpPr>
        <p:spPr bwMode="auto">
          <a:xfrm>
            <a:off x="467545" y="402959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fontAlgn="base">
              <a:spcBef>
                <a:spcPct val="0"/>
              </a:spcBef>
              <a:spcAft>
                <a:spcPct val="0"/>
              </a:spcAft>
            </a:pPr>
            <a:r>
              <a:rPr lang="ar-EG" altLang="zh-CN" sz="2400" b="1" dirty="0" smtClean="0">
                <a:solidFill>
                  <a:srgbClr val="002060"/>
                </a:solidFill>
                <a:ea typeface="幼圆" pitchFamily="1" charset="-122"/>
              </a:rPr>
              <a:t>الدرجة </a:t>
            </a:r>
            <a:r>
              <a:rPr lang="ar-EG" altLang="zh-CN" sz="2400" b="1" dirty="0">
                <a:solidFill>
                  <a:srgbClr val="002060"/>
                </a:solidFill>
                <a:ea typeface="幼圆" pitchFamily="1" charset="-122"/>
              </a:rPr>
              <a:t>العلمية </a:t>
            </a:r>
            <a:endParaRPr lang="zh-CN" altLang="en-US" sz="2400" b="1" dirty="0">
              <a:solidFill>
                <a:srgbClr val="002060"/>
              </a:solidFill>
              <a:ea typeface="幼圆" pitchFamily="1" charset="-122"/>
            </a:endParaRPr>
          </a:p>
        </p:txBody>
      </p:sp>
      <p:sp>
        <p:nvSpPr>
          <p:cNvPr id="13" name="Rectangle 6"/>
          <p:cNvSpPr>
            <a:spLocks noChangeArrowheads="1"/>
          </p:cNvSpPr>
          <p:nvPr/>
        </p:nvSpPr>
        <p:spPr bwMode="auto">
          <a:xfrm>
            <a:off x="467545" y="5061471"/>
            <a:ext cx="6912744" cy="504825"/>
          </a:xfrm>
          <a:prstGeom prst="rect">
            <a:avLst/>
          </a:prstGeom>
          <a:solidFill>
            <a:srgbClr val="00B0F0"/>
          </a:solidFill>
          <a:ln>
            <a:noFill/>
          </a:ln>
          <a:effectLst/>
          <a:extLst/>
        </p:spPr>
        <p:txBody>
          <a:bodyPr wrap="none" anchor="ctr"/>
          <a:lstStyle/>
          <a:p>
            <a:pPr algn="ctr" rtl="1" fontAlgn="base">
              <a:spcBef>
                <a:spcPct val="0"/>
              </a:spcBef>
              <a:spcAft>
                <a:spcPct val="0"/>
              </a:spcAft>
            </a:pPr>
            <a:r>
              <a:rPr lang="ar-EG" altLang="zh-CN" sz="2400" b="1" dirty="0" smtClean="0">
                <a:solidFill>
                  <a:srgbClr val="002060"/>
                </a:solidFill>
                <a:latin typeface="Arial" pitchFamily="34" charset="0"/>
                <a:ea typeface="幼圆" pitchFamily="1" charset="-122"/>
              </a:rPr>
              <a:t>الدخل المالي</a:t>
            </a:r>
            <a:endParaRPr lang="zh-CN" altLang="en-US" sz="2400" b="1" dirty="0">
              <a:solidFill>
                <a:srgbClr val="002060"/>
              </a:solidFill>
              <a:latin typeface="Arial" pitchFamily="34" charset="0"/>
              <a:ea typeface="幼圆" pitchFamily="1" charset="-122"/>
            </a:endParaRPr>
          </a:p>
        </p:txBody>
      </p:sp>
      <p:pic>
        <p:nvPicPr>
          <p:cNvPr id="14"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05340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513449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4884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4"/>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5"/>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20072" y="260648"/>
            <a:ext cx="3600400"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أهمية التخطيط </a:t>
            </a:r>
            <a:r>
              <a:rPr lang="ar-EG" sz="2800" b="1" dirty="0" smtClean="0">
                <a:solidFill>
                  <a:srgbClr val="0120BD">
                    <a:lumMod val="75000"/>
                  </a:srgbClr>
                </a:solidFill>
                <a:latin typeface="Arial" charset="0"/>
              </a:rPr>
              <a:t>المالي</a:t>
            </a:r>
          </a:p>
        </p:txBody>
      </p:sp>
      <p:sp>
        <p:nvSpPr>
          <p:cNvPr id="5" name="Rectangle 3"/>
          <p:cNvSpPr>
            <a:spLocks noChangeArrowheads="1"/>
          </p:cNvSpPr>
          <p:nvPr/>
        </p:nvSpPr>
        <p:spPr bwMode="auto">
          <a:xfrm>
            <a:off x="467545" y="1844824"/>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fontAlgn="base">
              <a:spcBef>
                <a:spcPct val="0"/>
              </a:spcBef>
              <a:spcAft>
                <a:spcPct val="0"/>
              </a:spcAft>
            </a:pPr>
            <a:r>
              <a:rPr lang="ar-EG" altLang="zh-CN" sz="2400" b="1" dirty="0" smtClean="0">
                <a:solidFill>
                  <a:srgbClr val="002060"/>
                </a:solidFill>
                <a:latin typeface="Arial" pitchFamily="34" charset="0"/>
                <a:ea typeface="幼圆" pitchFamily="1" charset="-122"/>
              </a:rPr>
              <a:t>تقرير </a:t>
            </a:r>
            <a:r>
              <a:rPr lang="ar-EG" altLang="zh-CN" sz="2400" b="1" dirty="0">
                <a:solidFill>
                  <a:srgbClr val="002060"/>
                </a:solidFill>
                <a:latin typeface="Arial" pitchFamily="34" charset="0"/>
                <a:ea typeface="幼圆" pitchFamily="1" charset="-122"/>
              </a:rPr>
              <a:t>أهدافك وتحديد حاجاتك الفعلية</a:t>
            </a:r>
          </a:p>
        </p:txBody>
      </p:sp>
      <p:sp>
        <p:nvSpPr>
          <p:cNvPr id="6" name="Rectangle 4"/>
          <p:cNvSpPr>
            <a:spLocks noChangeArrowheads="1"/>
          </p:cNvSpPr>
          <p:nvPr/>
        </p:nvSpPr>
        <p:spPr bwMode="auto">
          <a:xfrm>
            <a:off x="467545" y="2876699"/>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fontAlgn="base">
              <a:spcBef>
                <a:spcPct val="0"/>
              </a:spcBef>
              <a:spcAft>
                <a:spcPct val="0"/>
              </a:spcAft>
            </a:pPr>
            <a:r>
              <a:rPr lang="ar-EG" altLang="zh-CN" sz="2400" b="1" dirty="0" smtClean="0">
                <a:solidFill>
                  <a:srgbClr val="002060"/>
                </a:solidFill>
                <a:ea typeface="幼圆" pitchFamily="1" charset="-122"/>
              </a:rPr>
              <a:t>العيش </a:t>
            </a:r>
            <a:r>
              <a:rPr lang="ar-EG" altLang="zh-CN" sz="2400" b="1" dirty="0">
                <a:solidFill>
                  <a:srgbClr val="002060"/>
                </a:solidFill>
                <a:ea typeface="幼圆" pitchFamily="1" charset="-122"/>
              </a:rPr>
              <a:t>حسب الإمكانات المادية المتوافرة</a:t>
            </a:r>
            <a:endParaRPr lang="zh-CN" altLang="en-US" sz="2400" b="1" dirty="0">
              <a:solidFill>
                <a:srgbClr val="002060"/>
              </a:solidFill>
              <a:ea typeface="幼圆" pitchFamily="1" charset="-122"/>
            </a:endParaRPr>
          </a:p>
        </p:txBody>
      </p:sp>
      <p:pic>
        <p:nvPicPr>
          <p:cNvPr id="7"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2924324"/>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5"/>
          <p:cNvSpPr>
            <a:spLocks noChangeArrowheads="1"/>
          </p:cNvSpPr>
          <p:nvPr/>
        </p:nvSpPr>
        <p:spPr bwMode="auto">
          <a:xfrm>
            <a:off x="467545" y="402959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fontAlgn="base">
              <a:spcBef>
                <a:spcPct val="0"/>
              </a:spcBef>
              <a:spcAft>
                <a:spcPct val="0"/>
              </a:spcAft>
            </a:pPr>
            <a:r>
              <a:rPr lang="ar-EG" altLang="zh-CN" sz="2400" b="1" dirty="0" smtClean="0">
                <a:solidFill>
                  <a:srgbClr val="002060"/>
                </a:solidFill>
                <a:ea typeface="幼圆" pitchFamily="1" charset="-122"/>
              </a:rPr>
              <a:t>التطوير </a:t>
            </a:r>
            <a:r>
              <a:rPr lang="ar-EG" altLang="zh-CN" sz="2400" b="1" dirty="0">
                <a:solidFill>
                  <a:srgbClr val="002060"/>
                </a:solidFill>
                <a:ea typeface="幼圆" pitchFamily="1" charset="-122"/>
              </a:rPr>
              <a:t>في التفكير ونوع المعيشة</a:t>
            </a:r>
            <a:endParaRPr lang="zh-CN" altLang="en-US" sz="2400" b="1" dirty="0">
              <a:solidFill>
                <a:srgbClr val="002060"/>
              </a:solidFill>
              <a:ea typeface="幼圆" pitchFamily="1" charset="-122"/>
            </a:endParaRPr>
          </a:p>
        </p:txBody>
      </p:sp>
      <p:sp>
        <p:nvSpPr>
          <p:cNvPr id="13" name="Rectangle 6"/>
          <p:cNvSpPr>
            <a:spLocks noChangeArrowheads="1"/>
          </p:cNvSpPr>
          <p:nvPr/>
        </p:nvSpPr>
        <p:spPr bwMode="auto">
          <a:xfrm>
            <a:off x="467545" y="5061471"/>
            <a:ext cx="6912744" cy="504825"/>
          </a:xfrm>
          <a:prstGeom prst="rect">
            <a:avLst/>
          </a:prstGeom>
          <a:solidFill>
            <a:srgbClr val="00B0F0"/>
          </a:solidFill>
          <a:ln>
            <a:noFill/>
          </a:ln>
          <a:effectLst/>
          <a:extLst/>
        </p:spPr>
        <p:txBody>
          <a:bodyPr wrap="none" anchor="ctr"/>
          <a:lstStyle/>
          <a:p>
            <a:pPr algn="ctr" rtl="1" fontAlgn="base">
              <a:spcBef>
                <a:spcPct val="0"/>
              </a:spcBef>
              <a:spcAft>
                <a:spcPct val="0"/>
              </a:spcAft>
            </a:pPr>
            <a:r>
              <a:rPr lang="ar-EG" altLang="zh-CN" sz="2400" b="1" dirty="0" smtClean="0">
                <a:solidFill>
                  <a:srgbClr val="002060"/>
                </a:solidFill>
                <a:latin typeface="Arial" pitchFamily="34" charset="0"/>
                <a:ea typeface="幼圆" pitchFamily="1" charset="-122"/>
              </a:rPr>
              <a:t>إدارة </a:t>
            </a:r>
            <a:r>
              <a:rPr lang="ar-EG" altLang="zh-CN" sz="2400" b="1" dirty="0">
                <a:solidFill>
                  <a:srgbClr val="002060"/>
                </a:solidFill>
                <a:latin typeface="Arial" pitchFamily="34" charset="0"/>
                <a:ea typeface="幼圆" pitchFamily="1" charset="-122"/>
              </a:rPr>
              <a:t>الأموال على الوجه الأكمل</a:t>
            </a:r>
            <a:endParaRPr lang="zh-CN" altLang="en-US" sz="2400" b="1" dirty="0">
              <a:solidFill>
                <a:srgbClr val="002060"/>
              </a:solidFill>
              <a:latin typeface="Arial" pitchFamily="34" charset="0"/>
              <a:ea typeface="幼圆" pitchFamily="1" charset="-122"/>
            </a:endParaRPr>
          </a:p>
        </p:txBody>
      </p:sp>
      <p:pic>
        <p:nvPicPr>
          <p:cNvPr id="14"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05340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513449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7253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4"/>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5"/>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3"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92080" y="260648"/>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smtClean="0">
                <a:solidFill>
                  <a:srgbClr val="0120BD">
                    <a:lumMod val="75000"/>
                  </a:srgbClr>
                </a:solidFill>
                <a:latin typeface="Arial" charset="0"/>
              </a:rPr>
              <a:t>الادخــار </a:t>
            </a:r>
            <a:r>
              <a:rPr lang="en-GB" sz="2800" b="1" dirty="0">
                <a:solidFill>
                  <a:srgbClr val="0120BD">
                    <a:lumMod val="75000"/>
                  </a:srgbClr>
                </a:solidFill>
                <a:latin typeface="Arial" charset="0"/>
              </a:rPr>
              <a:t>Saving</a:t>
            </a:r>
            <a:endParaRPr lang="ar-EG" sz="2800" b="1" dirty="0" smtClean="0">
              <a:solidFill>
                <a:srgbClr val="0120BD">
                  <a:lumMod val="75000"/>
                </a:srgbClr>
              </a:solidFill>
              <a:latin typeface="Arial" charset="0"/>
            </a:endParaRPr>
          </a:p>
        </p:txBody>
      </p:sp>
      <p:sp>
        <p:nvSpPr>
          <p:cNvPr id="12" name="TextBox 11"/>
          <p:cNvSpPr txBox="1"/>
          <p:nvPr/>
        </p:nvSpPr>
        <p:spPr>
          <a:xfrm>
            <a:off x="611560" y="3645024"/>
            <a:ext cx="7632848" cy="1200329"/>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يقصد بالادخار اقتطاع جزء من الدخل المالي بعد أوجه الإنفاق المختلفة بغرض الاستثمار لتحقيق أهداف طويلة أو قصيرة المدى لاستخدامه في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الظروف </a:t>
            </a:r>
            <a:r>
              <a:rPr lang="ar-SA" sz="2400" b="1" dirty="0">
                <a:solidFill>
                  <a:srgbClr val="FFFFFF"/>
                </a:solidFill>
                <a:latin typeface="Arial" pitchFamily="34" charset="0"/>
              </a:rPr>
              <a:t>الطارئة</a:t>
            </a:r>
          </a:p>
        </p:txBody>
      </p:sp>
    </p:spTree>
    <p:extLst>
      <p:ext uri="{BB962C8B-B14F-4D97-AF65-F5344CB8AC3E}">
        <p14:creationId xmlns:p14="http://schemas.microsoft.com/office/powerpoint/2010/main" xmlns="" val="36491179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20072" y="260648"/>
            <a:ext cx="3600400"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أنواع الادخار المالي</a:t>
            </a:r>
            <a:endParaRPr lang="ar-EG" sz="2800" b="1" dirty="0" smtClean="0">
              <a:solidFill>
                <a:srgbClr val="0120BD">
                  <a:lumMod val="75000"/>
                </a:srgbClr>
              </a:solidFill>
              <a:latin typeface="Arial" charset="0"/>
            </a:endParaRPr>
          </a:p>
        </p:txBody>
      </p:sp>
      <p:sp>
        <p:nvSpPr>
          <p:cNvPr id="5" name="Rectangle 3"/>
          <p:cNvSpPr>
            <a:spLocks noChangeArrowheads="1"/>
          </p:cNvSpPr>
          <p:nvPr/>
        </p:nvSpPr>
        <p:spPr bwMode="auto">
          <a:xfrm>
            <a:off x="467545" y="1844824"/>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fontAlgn="base">
              <a:spcBef>
                <a:spcPct val="0"/>
              </a:spcBef>
              <a:spcAft>
                <a:spcPct val="0"/>
              </a:spcAft>
            </a:pPr>
            <a:r>
              <a:rPr lang="ar-EG" altLang="zh-CN" sz="2400" b="1" dirty="0">
                <a:solidFill>
                  <a:srgbClr val="002060"/>
                </a:solidFill>
                <a:latin typeface="Arial" pitchFamily="34" charset="0"/>
                <a:ea typeface="幼圆" pitchFamily="1" charset="-122"/>
              </a:rPr>
              <a:t>الادخار الإجباري</a:t>
            </a:r>
          </a:p>
        </p:txBody>
      </p:sp>
      <p:sp>
        <p:nvSpPr>
          <p:cNvPr id="6" name="Rectangle 4"/>
          <p:cNvSpPr>
            <a:spLocks noChangeArrowheads="1"/>
          </p:cNvSpPr>
          <p:nvPr/>
        </p:nvSpPr>
        <p:spPr bwMode="auto">
          <a:xfrm>
            <a:off x="467545" y="2876699"/>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fontAlgn="base">
              <a:spcBef>
                <a:spcPct val="0"/>
              </a:spcBef>
              <a:spcAft>
                <a:spcPct val="0"/>
              </a:spcAft>
            </a:pPr>
            <a:r>
              <a:rPr lang="ar-EG" altLang="zh-CN" sz="2400" b="1" dirty="0">
                <a:solidFill>
                  <a:srgbClr val="002060"/>
                </a:solidFill>
                <a:ea typeface="幼圆" pitchFamily="1" charset="-122"/>
              </a:rPr>
              <a:t>الادخار الاختياري</a:t>
            </a:r>
            <a:endParaRPr lang="zh-CN" altLang="en-US" sz="2400" b="1" dirty="0">
              <a:solidFill>
                <a:srgbClr val="002060"/>
              </a:solidFill>
              <a:ea typeface="幼圆" pitchFamily="1" charset="-122"/>
            </a:endParaRPr>
          </a:p>
        </p:txBody>
      </p:sp>
      <p:pic>
        <p:nvPicPr>
          <p:cNvPr id="7"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2924324"/>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0427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20072" y="260648"/>
            <a:ext cx="3600400"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فائدة الادخار الاختياري</a:t>
            </a:r>
            <a:endParaRPr lang="ar-EG" sz="2800" b="1" dirty="0" smtClean="0">
              <a:solidFill>
                <a:srgbClr val="0120BD">
                  <a:lumMod val="75000"/>
                </a:srgbClr>
              </a:solidFill>
              <a:latin typeface="Arial" charset="0"/>
            </a:endParaRPr>
          </a:p>
        </p:txBody>
      </p:sp>
      <p:sp>
        <p:nvSpPr>
          <p:cNvPr id="5" name="Rectangle 3"/>
          <p:cNvSpPr>
            <a:spLocks noChangeArrowheads="1"/>
          </p:cNvSpPr>
          <p:nvPr/>
        </p:nvSpPr>
        <p:spPr bwMode="auto">
          <a:xfrm>
            <a:off x="467545" y="1844824"/>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fontAlgn="base">
              <a:spcBef>
                <a:spcPct val="0"/>
              </a:spcBef>
              <a:spcAft>
                <a:spcPct val="0"/>
              </a:spcAft>
            </a:pPr>
            <a:r>
              <a:rPr lang="ar-EG" altLang="zh-CN" sz="2400" b="1" dirty="0" smtClean="0">
                <a:solidFill>
                  <a:srgbClr val="002060"/>
                </a:solidFill>
                <a:latin typeface="Arial" pitchFamily="34" charset="0"/>
                <a:ea typeface="幼圆" pitchFamily="1" charset="-122"/>
              </a:rPr>
              <a:t>تكوين </a:t>
            </a:r>
            <a:r>
              <a:rPr lang="ar-EG" altLang="zh-CN" sz="2400" b="1" dirty="0">
                <a:solidFill>
                  <a:srgbClr val="002060"/>
                </a:solidFill>
                <a:latin typeface="Arial" pitchFamily="34" charset="0"/>
                <a:ea typeface="幼圆" pitchFamily="1" charset="-122"/>
              </a:rPr>
              <a:t>احتياطي لمواجهة الظروف والأحداث الغير متوقعة في المستقبل</a:t>
            </a:r>
          </a:p>
        </p:txBody>
      </p:sp>
      <p:sp>
        <p:nvSpPr>
          <p:cNvPr id="6" name="Rectangle 4"/>
          <p:cNvSpPr>
            <a:spLocks noChangeArrowheads="1"/>
          </p:cNvSpPr>
          <p:nvPr/>
        </p:nvSpPr>
        <p:spPr bwMode="auto">
          <a:xfrm>
            <a:off x="467545" y="2876699"/>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fontAlgn="base">
              <a:spcBef>
                <a:spcPct val="0"/>
              </a:spcBef>
              <a:spcAft>
                <a:spcPct val="0"/>
              </a:spcAft>
            </a:pPr>
            <a:r>
              <a:rPr lang="ar-EG" altLang="zh-CN" sz="2300" b="1" dirty="0">
                <a:solidFill>
                  <a:srgbClr val="002060"/>
                </a:solidFill>
                <a:ea typeface="幼圆" pitchFamily="1" charset="-122"/>
              </a:rPr>
              <a:t>	توفير دخل يتزايد تدريجيا لمواجهة المستوى المعيشي المتزايد باستمرار</a:t>
            </a:r>
            <a:endParaRPr lang="zh-CN" altLang="en-US" sz="2300" b="1" dirty="0">
              <a:solidFill>
                <a:srgbClr val="002060"/>
              </a:solidFill>
              <a:ea typeface="幼圆" pitchFamily="1" charset="-122"/>
            </a:endParaRPr>
          </a:p>
        </p:txBody>
      </p:sp>
      <p:pic>
        <p:nvPicPr>
          <p:cNvPr id="7"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2924324"/>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5"/>
          <p:cNvSpPr>
            <a:spLocks noChangeArrowheads="1"/>
          </p:cNvSpPr>
          <p:nvPr/>
        </p:nvSpPr>
        <p:spPr bwMode="auto">
          <a:xfrm>
            <a:off x="467545" y="402959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fontAlgn="base">
              <a:spcBef>
                <a:spcPct val="0"/>
              </a:spcBef>
              <a:spcAft>
                <a:spcPct val="0"/>
              </a:spcAft>
            </a:pPr>
            <a:r>
              <a:rPr lang="ar-EG" altLang="zh-CN" sz="2400" b="1" dirty="0" smtClean="0">
                <a:solidFill>
                  <a:srgbClr val="002060"/>
                </a:solidFill>
                <a:ea typeface="幼圆" pitchFamily="1" charset="-122"/>
              </a:rPr>
              <a:t>الاستعداد </a:t>
            </a:r>
            <a:r>
              <a:rPr lang="ar-EG" altLang="zh-CN" sz="2400" b="1" dirty="0">
                <a:solidFill>
                  <a:srgbClr val="002060"/>
                </a:solidFill>
                <a:ea typeface="幼圆" pitchFamily="1" charset="-122"/>
              </a:rPr>
              <a:t>لمواجهة تعليم الأبناء أو كبار السن أو الشيخوخة</a:t>
            </a:r>
            <a:endParaRPr lang="zh-CN" altLang="en-US" sz="2400" b="1" dirty="0">
              <a:solidFill>
                <a:srgbClr val="002060"/>
              </a:solidFill>
              <a:ea typeface="幼圆" pitchFamily="1" charset="-122"/>
            </a:endParaRPr>
          </a:p>
        </p:txBody>
      </p:sp>
      <p:sp>
        <p:nvSpPr>
          <p:cNvPr id="13" name="Rectangle 6"/>
          <p:cNvSpPr>
            <a:spLocks noChangeArrowheads="1"/>
          </p:cNvSpPr>
          <p:nvPr/>
        </p:nvSpPr>
        <p:spPr bwMode="auto">
          <a:xfrm>
            <a:off x="467545" y="5061471"/>
            <a:ext cx="6912744" cy="504825"/>
          </a:xfrm>
          <a:prstGeom prst="rect">
            <a:avLst/>
          </a:prstGeom>
          <a:solidFill>
            <a:srgbClr val="00B0F0"/>
          </a:solidFill>
          <a:ln>
            <a:noFill/>
          </a:ln>
          <a:effectLst/>
          <a:extLst/>
        </p:spPr>
        <p:txBody>
          <a:bodyPr wrap="none" anchor="ctr"/>
          <a:lstStyle/>
          <a:p>
            <a:pPr algn="ctr" rtl="1" fontAlgn="base">
              <a:spcBef>
                <a:spcPct val="0"/>
              </a:spcBef>
              <a:spcAft>
                <a:spcPct val="0"/>
              </a:spcAft>
            </a:pPr>
            <a:r>
              <a:rPr lang="ar-EG" altLang="zh-CN" sz="2400" b="1" dirty="0" smtClean="0">
                <a:solidFill>
                  <a:srgbClr val="002060"/>
                </a:solidFill>
                <a:latin typeface="Arial" pitchFamily="34" charset="0"/>
                <a:ea typeface="幼圆" pitchFamily="1" charset="-122"/>
              </a:rPr>
              <a:t>تكوين </a:t>
            </a:r>
            <a:r>
              <a:rPr lang="ar-EG" altLang="zh-CN" sz="2400" b="1" dirty="0">
                <a:solidFill>
                  <a:srgbClr val="002060"/>
                </a:solidFill>
                <a:latin typeface="Arial" pitchFamily="34" charset="0"/>
                <a:ea typeface="幼圆" pitchFamily="1" charset="-122"/>
              </a:rPr>
              <a:t>رصيد يصلح في وقت ما للاستفادة منه في عمليات تجارية</a:t>
            </a:r>
            <a:endParaRPr lang="zh-CN" altLang="en-US" sz="2400" b="1" dirty="0">
              <a:solidFill>
                <a:srgbClr val="002060"/>
              </a:solidFill>
              <a:latin typeface="Arial" pitchFamily="34" charset="0"/>
              <a:ea typeface="幼圆" pitchFamily="1" charset="-122"/>
            </a:endParaRPr>
          </a:p>
        </p:txBody>
      </p:sp>
      <p:pic>
        <p:nvPicPr>
          <p:cNvPr id="14"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05340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513449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7818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4"/>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5"/>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3"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2915816" y="260648"/>
            <a:ext cx="590465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العوامل التي يتوقف عليها إقبال الفرد على الادخار</a:t>
            </a:r>
            <a:endParaRPr lang="ar-EG" sz="2800" b="1" dirty="0" smtClean="0">
              <a:solidFill>
                <a:srgbClr val="0120BD">
                  <a:lumMod val="75000"/>
                </a:srgbClr>
              </a:solidFill>
              <a:latin typeface="Arial" charset="0"/>
            </a:endParaRPr>
          </a:p>
        </p:txBody>
      </p:sp>
      <p:sp>
        <p:nvSpPr>
          <p:cNvPr id="5" name="Rectangle 3"/>
          <p:cNvSpPr>
            <a:spLocks noChangeArrowheads="1"/>
          </p:cNvSpPr>
          <p:nvPr/>
        </p:nvSpPr>
        <p:spPr bwMode="auto">
          <a:xfrm>
            <a:off x="467545" y="1844824"/>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fontAlgn="base">
              <a:spcBef>
                <a:spcPct val="0"/>
              </a:spcBef>
              <a:spcAft>
                <a:spcPct val="0"/>
              </a:spcAft>
            </a:pPr>
            <a:r>
              <a:rPr lang="ar-EG" altLang="zh-CN" sz="2400" b="1" dirty="0" smtClean="0">
                <a:solidFill>
                  <a:srgbClr val="002060"/>
                </a:solidFill>
                <a:latin typeface="Arial" pitchFamily="34" charset="0"/>
                <a:ea typeface="幼圆" pitchFamily="1" charset="-122"/>
              </a:rPr>
              <a:t>اختلاف </a:t>
            </a:r>
            <a:r>
              <a:rPr lang="ar-EG" altLang="zh-CN" sz="2400" b="1" dirty="0">
                <a:solidFill>
                  <a:srgbClr val="002060"/>
                </a:solidFill>
                <a:latin typeface="Arial" pitchFamily="34" charset="0"/>
                <a:ea typeface="幼圆" pitchFamily="1" charset="-122"/>
              </a:rPr>
              <a:t>مقدار دخل الفرد، فكلما زاد الدخل زاد مقدار الادخار</a:t>
            </a:r>
          </a:p>
        </p:txBody>
      </p:sp>
      <p:sp>
        <p:nvSpPr>
          <p:cNvPr id="6" name="Rectangle 4"/>
          <p:cNvSpPr>
            <a:spLocks noChangeArrowheads="1"/>
          </p:cNvSpPr>
          <p:nvPr/>
        </p:nvSpPr>
        <p:spPr bwMode="auto">
          <a:xfrm>
            <a:off x="467545" y="2876699"/>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fontAlgn="base">
              <a:spcBef>
                <a:spcPct val="0"/>
              </a:spcBef>
              <a:spcAft>
                <a:spcPct val="0"/>
              </a:spcAft>
            </a:pPr>
            <a:r>
              <a:rPr lang="ar-EG" altLang="zh-CN" sz="2400" b="1" dirty="0" smtClean="0">
                <a:solidFill>
                  <a:srgbClr val="002060"/>
                </a:solidFill>
                <a:ea typeface="幼圆" pitchFamily="1" charset="-122"/>
              </a:rPr>
              <a:t>اختلاف </a:t>
            </a:r>
            <a:r>
              <a:rPr lang="ar-EG" altLang="zh-CN" sz="2400" b="1" dirty="0">
                <a:solidFill>
                  <a:srgbClr val="002060"/>
                </a:solidFill>
                <a:ea typeface="幼圆" pitchFamily="1" charset="-122"/>
              </a:rPr>
              <a:t>طبيعة الأفراد فيما يختص بمبدأ الادخار</a:t>
            </a:r>
            <a:endParaRPr lang="zh-CN" altLang="en-US" sz="2400" b="1" dirty="0">
              <a:solidFill>
                <a:srgbClr val="002060"/>
              </a:solidFill>
              <a:ea typeface="幼圆" pitchFamily="1" charset="-122"/>
            </a:endParaRPr>
          </a:p>
        </p:txBody>
      </p:sp>
      <p:pic>
        <p:nvPicPr>
          <p:cNvPr id="7"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2924324"/>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5"/>
          <p:cNvSpPr>
            <a:spLocks noChangeArrowheads="1"/>
          </p:cNvSpPr>
          <p:nvPr/>
        </p:nvSpPr>
        <p:spPr bwMode="auto">
          <a:xfrm>
            <a:off x="467545" y="402959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fontAlgn="base">
              <a:spcBef>
                <a:spcPct val="0"/>
              </a:spcBef>
              <a:spcAft>
                <a:spcPct val="0"/>
              </a:spcAft>
            </a:pPr>
            <a:r>
              <a:rPr lang="ar-EG" altLang="zh-CN" sz="2400" b="1" dirty="0" smtClean="0">
                <a:solidFill>
                  <a:srgbClr val="002060"/>
                </a:solidFill>
                <a:ea typeface="幼圆" pitchFamily="1" charset="-122"/>
              </a:rPr>
              <a:t>اختلاف </a:t>
            </a:r>
            <a:r>
              <a:rPr lang="ar-EG" altLang="zh-CN" sz="2400" b="1" dirty="0">
                <a:solidFill>
                  <a:srgbClr val="002060"/>
                </a:solidFill>
                <a:ea typeface="幼圆" pitchFamily="1" charset="-122"/>
              </a:rPr>
              <a:t>الأفراد في توقعاتهم للمستقبل</a:t>
            </a:r>
            <a:endParaRPr lang="zh-CN" altLang="en-US" sz="2400" b="1" dirty="0">
              <a:solidFill>
                <a:srgbClr val="002060"/>
              </a:solidFill>
              <a:ea typeface="幼圆" pitchFamily="1" charset="-122"/>
            </a:endParaRPr>
          </a:p>
        </p:txBody>
      </p:sp>
      <p:sp>
        <p:nvSpPr>
          <p:cNvPr id="13" name="Rectangle 6"/>
          <p:cNvSpPr>
            <a:spLocks noChangeArrowheads="1"/>
          </p:cNvSpPr>
          <p:nvPr/>
        </p:nvSpPr>
        <p:spPr bwMode="auto">
          <a:xfrm>
            <a:off x="467545" y="5061471"/>
            <a:ext cx="6912744" cy="504825"/>
          </a:xfrm>
          <a:prstGeom prst="rect">
            <a:avLst/>
          </a:prstGeom>
          <a:solidFill>
            <a:srgbClr val="00B0F0"/>
          </a:solidFill>
          <a:ln>
            <a:noFill/>
          </a:ln>
          <a:effectLst/>
          <a:extLst/>
        </p:spPr>
        <p:txBody>
          <a:bodyPr wrap="none" anchor="ctr"/>
          <a:lstStyle/>
          <a:p>
            <a:pPr algn="ctr" rtl="1" fontAlgn="base">
              <a:spcBef>
                <a:spcPct val="0"/>
              </a:spcBef>
              <a:spcAft>
                <a:spcPct val="0"/>
              </a:spcAft>
            </a:pPr>
            <a:r>
              <a:rPr lang="ar-EG" altLang="zh-CN" sz="2200" b="1" dirty="0" smtClean="0">
                <a:solidFill>
                  <a:srgbClr val="002060"/>
                </a:solidFill>
                <a:latin typeface="Arial" pitchFamily="34" charset="0"/>
                <a:ea typeface="幼圆" pitchFamily="1" charset="-122"/>
              </a:rPr>
              <a:t>يشجع </a:t>
            </a:r>
            <a:r>
              <a:rPr lang="ar-EG" altLang="zh-CN" sz="2200" b="1" dirty="0">
                <a:solidFill>
                  <a:srgbClr val="002060"/>
                </a:solidFill>
                <a:latin typeface="Arial" pitchFamily="34" charset="0"/>
                <a:ea typeface="幼圆" pitchFamily="1" charset="-122"/>
              </a:rPr>
              <a:t>سعر الفائدة السنوية المرتفعة في البنوك على الادخار والعكس صحيح</a:t>
            </a:r>
            <a:endParaRPr lang="zh-CN" altLang="en-US" sz="2200" b="1" dirty="0">
              <a:solidFill>
                <a:srgbClr val="002060"/>
              </a:solidFill>
              <a:latin typeface="Arial" pitchFamily="34" charset="0"/>
              <a:ea typeface="幼圆" pitchFamily="1" charset="-122"/>
            </a:endParaRPr>
          </a:p>
        </p:txBody>
      </p:sp>
      <p:pic>
        <p:nvPicPr>
          <p:cNvPr id="14"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05340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513449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0394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4"/>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5"/>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148064" y="260648"/>
            <a:ext cx="357673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الأسرة النواة</a:t>
            </a:r>
            <a:endParaRPr lang="ar-EG" sz="2800" b="1" dirty="0" smtClean="0">
              <a:solidFill>
                <a:srgbClr val="0120BD">
                  <a:lumMod val="75000"/>
                </a:srgbClr>
              </a:solidFill>
              <a:latin typeface="Arial" charset="0"/>
            </a:endParaRPr>
          </a:p>
        </p:txBody>
      </p:sp>
      <p:sp>
        <p:nvSpPr>
          <p:cNvPr id="12" name="TextBox 11"/>
          <p:cNvSpPr txBox="1"/>
          <p:nvPr/>
        </p:nvSpPr>
        <p:spPr>
          <a:xfrm>
            <a:off x="611560" y="3573016"/>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هي الأسرة المكونة من الزوجين وأطفالهم وتتسم بسمات الجماعة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الأولية</a:t>
            </a:r>
            <a:r>
              <a:rPr lang="ar-SA" sz="2400" b="1" dirty="0">
                <a:solidFill>
                  <a:srgbClr val="FFFFFF"/>
                </a:solidFill>
                <a:latin typeface="Arial" pitchFamily="34" charset="0"/>
              </a:rPr>
              <a:t>، وهي النمط الشائع في معظم الدول الأجنبية وتقل في أغلب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الدول </a:t>
            </a:r>
            <a:r>
              <a:rPr lang="ar-SA" sz="2400" b="1" dirty="0">
                <a:solidFill>
                  <a:srgbClr val="FFFFFF"/>
                </a:solidFill>
                <a:latin typeface="Arial" pitchFamily="34" charset="0"/>
              </a:rPr>
              <a:t>العربية، وتتسم الوحدة الأسرية بقوة العلاقات الاجتماعية بين أفراد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الأسرة </a:t>
            </a:r>
            <a:r>
              <a:rPr lang="ar-SA" sz="2400" b="1" dirty="0">
                <a:solidFill>
                  <a:srgbClr val="FFFFFF"/>
                </a:solidFill>
                <a:latin typeface="Arial" pitchFamily="34" charset="0"/>
              </a:rPr>
              <a:t>بسبب صغر </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xmlns="" val="3659473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148064" y="260648"/>
            <a:ext cx="357673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الأسرة الممتدة</a:t>
            </a:r>
            <a:endParaRPr lang="ar-EG" sz="2800" b="1" dirty="0" smtClean="0">
              <a:solidFill>
                <a:srgbClr val="0120BD">
                  <a:lumMod val="75000"/>
                </a:srgbClr>
              </a:solidFill>
              <a:latin typeface="Arial" charset="0"/>
            </a:endParaRPr>
          </a:p>
        </p:txBody>
      </p:sp>
      <p:sp>
        <p:nvSpPr>
          <p:cNvPr id="12" name="TextBox 11"/>
          <p:cNvSpPr txBox="1"/>
          <p:nvPr/>
        </p:nvSpPr>
        <p:spPr>
          <a:xfrm>
            <a:off x="611560" y="3573016"/>
            <a:ext cx="7632848" cy="1938992"/>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هي الأسرة التي تقوم على عدة وحدات أسرية تجمعها الإقامة المشتركة والقرابة الدموية، وهي النمط الشائع قديماً في المجتمع ولكنها منتشرة في المجتمع الريفي، بسبب انهيار أهميتها في المجتمع نتيجة تحوله من الزراعة إلى الصناعة، وتتنوع إلى أسرة ممتدة بسيطة تضم الأجداد والزوجين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والأبناء </a:t>
            </a:r>
            <a:r>
              <a:rPr lang="ar-SA" sz="2400" b="1" dirty="0">
                <a:solidFill>
                  <a:srgbClr val="FFFFFF"/>
                </a:solidFill>
                <a:latin typeface="Arial" pitchFamily="34" charset="0"/>
              </a:rPr>
              <a:t>وزوجاتهم</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xmlns="" val="4087317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148064" y="260648"/>
            <a:ext cx="357673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الأسرة المشتركة</a:t>
            </a:r>
            <a:endParaRPr lang="ar-EG" sz="2800" b="1" dirty="0" smtClean="0">
              <a:solidFill>
                <a:srgbClr val="0120BD">
                  <a:lumMod val="75000"/>
                </a:srgbClr>
              </a:solidFill>
              <a:latin typeface="Arial" charset="0"/>
            </a:endParaRPr>
          </a:p>
        </p:txBody>
      </p:sp>
      <p:sp>
        <p:nvSpPr>
          <p:cNvPr id="12" name="TextBox 11"/>
          <p:cNvSpPr txBox="1"/>
          <p:nvPr/>
        </p:nvSpPr>
        <p:spPr>
          <a:xfrm>
            <a:off x="611560" y="3573016"/>
            <a:ext cx="7632848" cy="1200329"/>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هي الأسرة التي تقوم على عدة وحدات أسرية ترتبط من خلال خط الأب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أو </a:t>
            </a:r>
            <a:r>
              <a:rPr lang="ar-SA" sz="2400" b="1" dirty="0">
                <a:solidFill>
                  <a:srgbClr val="FFFFFF"/>
                </a:solidFill>
                <a:latin typeface="Arial" pitchFamily="34" charset="0"/>
              </a:rPr>
              <a:t>الأم أو الأخ والأخت، وتجمعهم الإقامة المشتركة والالتزامات الاجتماعية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والاقتصادية</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xmlns="" val="1959872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4067944" y="260648"/>
            <a:ext cx="465685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الأسرة الاستبدادية والأسرة الديمقراطية</a:t>
            </a:r>
            <a:endParaRPr lang="ar-EG" sz="2800" b="1" dirty="0" smtClean="0">
              <a:solidFill>
                <a:srgbClr val="0120BD">
                  <a:lumMod val="75000"/>
                </a:srgbClr>
              </a:solidFill>
              <a:latin typeface="Arial" charset="0"/>
            </a:endParaRPr>
          </a:p>
        </p:txBody>
      </p:sp>
      <p:sp>
        <p:nvSpPr>
          <p:cNvPr id="12" name="TextBox 11"/>
          <p:cNvSpPr txBox="1"/>
          <p:nvPr/>
        </p:nvSpPr>
        <p:spPr>
          <a:xfrm>
            <a:off x="611560" y="3573016"/>
            <a:ext cx="7632848" cy="1200329"/>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ينتشر نمط الأسرة الديمقراطية في المجتمعات المتقدمة والصناعية، وهي أسرة تقوم على أساس المساواة والتفاهم بين الزوجين، فلا يتمتع أحد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الزوجين </a:t>
            </a:r>
            <a:r>
              <a:rPr lang="ar-SA" sz="2400" b="1" dirty="0">
                <a:solidFill>
                  <a:srgbClr val="FFFFFF"/>
                </a:solidFill>
                <a:latin typeface="Arial" pitchFamily="34" charset="0"/>
              </a:rPr>
              <a:t>بسلطة خاصة على </a:t>
            </a:r>
            <a:r>
              <a:rPr lang="ar-SA" sz="2400" b="1" dirty="0" smtClean="0">
                <a:solidFill>
                  <a:srgbClr val="FFFFFF"/>
                </a:solidFill>
                <a:latin typeface="Arial" pitchFamily="34" charset="0"/>
              </a:rPr>
              <a:t>الأخر</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xmlns="" val="1672922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100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5" name="AutoShape 3" descr="07CD1E3675BD4affA6CA63955D31575C# #AutoShape 3"/>
          <p:cNvSpPr>
            <a:spLocks noChangeArrowheads="1"/>
          </p:cNvSpPr>
          <p:nvPr/>
        </p:nvSpPr>
        <p:spPr bwMode="auto">
          <a:xfrm>
            <a:off x="467544" y="1945183"/>
            <a:ext cx="7524750" cy="2347913"/>
          </a:xfrm>
          <a:prstGeom prst="rect">
            <a:avLst/>
          </a:prstGeom>
          <a:solidFill>
            <a:srgbClr val="FF3399">
              <a:alpha val="77647"/>
            </a:srgbClr>
          </a:solidFill>
          <a:ln w="12700">
            <a:solidFill>
              <a:schemeClr val="bg1"/>
            </a:solidFill>
            <a:miter lim="800000"/>
            <a:headEnd/>
            <a:tailEnd/>
          </a:ln>
        </p:spPr>
        <p:txBody>
          <a:bodyPr anchor="ctr"/>
          <a:lstStyle/>
          <a:p>
            <a:pPr fontAlgn="base">
              <a:spcBef>
                <a:spcPct val="0"/>
              </a:spcBef>
              <a:spcAft>
                <a:spcPct val="0"/>
              </a:spcAft>
            </a:pPr>
            <a:endParaRPr lang="zh-CN" altLang="en-US" sz="2400">
              <a:solidFill>
                <a:srgbClr val="808080"/>
              </a:solidFill>
              <a:latin typeface="Calibri" pitchFamily="34" charset="0"/>
            </a:endParaRPr>
          </a:p>
        </p:txBody>
      </p:sp>
      <p:sp>
        <p:nvSpPr>
          <p:cNvPr id="6" name="AutoShape 3" descr="D8FCD644EF414d608FD23FABDBB2453F# #AutoShape 3"/>
          <p:cNvSpPr>
            <a:spLocks noChangeArrowheads="1"/>
          </p:cNvSpPr>
          <p:nvPr/>
        </p:nvSpPr>
        <p:spPr bwMode="auto">
          <a:xfrm>
            <a:off x="572319" y="1802308"/>
            <a:ext cx="7315200" cy="2378075"/>
          </a:xfrm>
          <a:prstGeom prst="rec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altLang="zh-CN" sz="5000" b="1" dirty="0">
                <a:solidFill>
                  <a:srgbClr val="FFFFFF"/>
                </a:solidFill>
                <a:latin typeface="Arial" pitchFamily="34" charset="0"/>
                <a:ea typeface="Microsoft YaHei" pitchFamily="34" charset="-122"/>
              </a:rPr>
              <a:t>التماسك الأسري</a:t>
            </a:r>
            <a:endParaRPr lang="zh-CN" altLang="en-US" sz="5000" b="1" dirty="0">
              <a:solidFill>
                <a:srgbClr val="FFFFFF"/>
              </a:solidFill>
              <a:latin typeface="Arial" pitchFamily="34" charset="0"/>
              <a:ea typeface="Microsoft YaHei" pitchFamily="34" charset="-122"/>
            </a:endParaRPr>
          </a:p>
        </p:txBody>
      </p:sp>
      <p:sp>
        <p:nvSpPr>
          <p:cNvPr id="7" name="Rectangle 13" descr="FD1DDF730CE4456e89755B07FE1653D0# #Rectangle 13"/>
          <p:cNvSpPr>
            <a:spLocks noChangeArrowheads="1"/>
          </p:cNvSpPr>
          <p:nvPr/>
        </p:nvSpPr>
        <p:spPr bwMode="auto">
          <a:xfrm>
            <a:off x="739007" y="2161083"/>
            <a:ext cx="6981825"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endParaRPr lang="zh-CN" altLang="en-US" sz="160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395223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Top)">
                                      <p:cBhvr>
                                        <p:cTn id="7" dur="500"/>
                                        <p:tgtEl>
                                          <p:spTgt spid="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Bottom)">
                                      <p:cBhvr>
                                        <p:cTn id="10" dur="500"/>
                                        <p:tgtEl>
                                          <p:spTgt spid="5"/>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Bottom)">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4067944" y="260648"/>
            <a:ext cx="465685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التماسك الأسري</a:t>
            </a:r>
            <a:endParaRPr lang="ar-EG" sz="2800" b="1" dirty="0" smtClean="0">
              <a:solidFill>
                <a:srgbClr val="0120BD">
                  <a:lumMod val="75000"/>
                </a:srgbClr>
              </a:solidFill>
              <a:latin typeface="Arial" charset="0"/>
            </a:endParaRPr>
          </a:p>
        </p:txBody>
      </p:sp>
      <p:sp>
        <p:nvSpPr>
          <p:cNvPr id="12" name="TextBox 11"/>
          <p:cNvSpPr txBox="1"/>
          <p:nvPr/>
        </p:nvSpPr>
        <p:spPr>
          <a:xfrm>
            <a:off x="4571999" y="2090172"/>
            <a:ext cx="3816424" cy="2677656"/>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يعرف التماسك الأسري بأنه زيادة العلاقات الموجبة التي تدور في المحيط الداخلي للجماعة، فكلما ازدادت العلاقات ازداد تماسك الجماعة، وكلما تشتت هذه العلاقات، واتجهت نحو الجماعة الخارجية ضعف التماسك الداخلي</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xmlns="" val="2080802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4067944" y="260648"/>
            <a:ext cx="465685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smtClean="0">
                <a:solidFill>
                  <a:srgbClr val="0120BD">
                    <a:lumMod val="75000"/>
                  </a:srgbClr>
                </a:solidFill>
                <a:latin typeface="Arial" charset="0"/>
              </a:rPr>
              <a:t>خمسة مقومات للتماسك الاسرى</a:t>
            </a:r>
          </a:p>
        </p:txBody>
      </p:sp>
      <p:sp>
        <p:nvSpPr>
          <p:cNvPr id="2" name="Vertical Scroll 1"/>
          <p:cNvSpPr/>
          <p:nvPr/>
        </p:nvSpPr>
        <p:spPr>
          <a:xfrm>
            <a:off x="6156176" y="1772816"/>
            <a:ext cx="2160240" cy="1656184"/>
          </a:xfrm>
          <a:prstGeom prst="verticalScroll">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16200000" scaled="1"/>
            <a:tileRect/>
          </a:gradFill>
          <a:ln>
            <a:solidFill>
              <a:schemeClr val="bg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2400" b="1" dirty="0" smtClean="0"/>
              <a:t>المقوم </a:t>
            </a:r>
            <a:r>
              <a:rPr lang="ar-EG" sz="2400" b="1" dirty="0"/>
              <a:t>البنائــي</a:t>
            </a:r>
          </a:p>
        </p:txBody>
      </p:sp>
      <p:sp>
        <p:nvSpPr>
          <p:cNvPr id="6" name="Vertical Scroll 5"/>
          <p:cNvSpPr/>
          <p:nvPr/>
        </p:nvSpPr>
        <p:spPr>
          <a:xfrm>
            <a:off x="3419872" y="1772816"/>
            <a:ext cx="2160240" cy="1656184"/>
          </a:xfrm>
          <a:prstGeom prst="verticalScroll">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16200000" scaled="1"/>
            <a:tileRect/>
          </a:gradFill>
          <a:ln>
            <a:solidFill>
              <a:schemeClr val="bg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2400" b="1" dirty="0" smtClean="0"/>
              <a:t>المقوم </a:t>
            </a:r>
            <a:r>
              <a:rPr lang="ar-EG" sz="2400" b="1" dirty="0"/>
              <a:t>الديـني </a:t>
            </a:r>
          </a:p>
        </p:txBody>
      </p:sp>
      <p:sp>
        <p:nvSpPr>
          <p:cNvPr id="7" name="Vertical Scroll 6"/>
          <p:cNvSpPr/>
          <p:nvPr/>
        </p:nvSpPr>
        <p:spPr>
          <a:xfrm>
            <a:off x="683568" y="1772816"/>
            <a:ext cx="2160240" cy="1656184"/>
          </a:xfrm>
          <a:prstGeom prst="verticalScroll">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16200000" scaled="1"/>
            <a:tileRect/>
          </a:gradFill>
          <a:ln>
            <a:solidFill>
              <a:schemeClr val="bg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2400" b="1" dirty="0" smtClean="0"/>
              <a:t>المقوم </a:t>
            </a:r>
            <a:r>
              <a:rPr lang="ar-EG" sz="2400" b="1" dirty="0"/>
              <a:t>العاطفـي</a:t>
            </a:r>
          </a:p>
        </p:txBody>
      </p:sp>
      <p:sp>
        <p:nvSpPr>
          <p:cNvPr id="9" name="Vertical Scroll 8"/>
          <p:cNvSpPr/>
          <p:nvPr/>
        </p:nvSpPr>
        <p:spPr>
          <a:xfrm>
            <a:off x="4716016" y="4077072"/>
            <a:ext cx="2160240" cy="1656184"/>
          </a:xfrm>
          <a:prstGeom prst="verticalScroll">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16200000" scaled="1"/>
            <a:tileRect/>
          </a:gradFill>
          <a:ln>
            <a:solidFill>
              <a:schemeClr val="bg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2200" b="1" dirty="0" smtClean="0"/>
              <a:t>المقوم </a:t>
            </a:r>
            <a:r>
              <a:rPr lang="ar-EG" sz="2200" b="1" dirty="0"/>
              <a:t>الاقتصادي</a:t>
            </a:r>
          </a:p>
        </p:txBody>
      </p:sp>
      <p:sp>
        <p:nvSpPr>
          <p:cNvPr id="11" name="Vertical Scroll 10"/>
          <p:cNvSpPr/>
          <p:nvPr/>
        </p:nvSpPr>
        <p:spPr>
          <a:xfrm>
            <a:off x="1979712" y="4077072"/>
            <a:ext cx="2160240" cy="1656184"/>
          </a:xfrm>
          <a:prstGeom prst="verticalScroll">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16200000" scaled="1"/>
            <a:tileRect/>
          </a:gradFill>
          <a:ln>
            <a:solidFill>
              <a:schemeClr val="bg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2400" b="1" dirty="0" smtClean="0"/>
              <a:t>المقوم </a:t>
            </a:r>
            <a:r>
              <a:rPr lang="ar-EG" sz="2400" b="1" dirty="0"/>
              <a:t>الصحي</a:t>
            </a:r>
          </a:p>
        </p:txBody>
      </p:sp>
    </p:spTree>
    <p:extLst>
      <p:ext uri="{BB962C8B-B14F-4D97-AF65-F5344CB8AC3E}">
        <p14:creationId xmlns:p14="http://schemas.microsoft.com/office/powerpoint/2010/main" xmlns="" val="559163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3" name="Rectangular Callout 2"/>
          <p:cNvSpPr/>
          <p:nvPr/>
        </p:nvSpPr>
        <p:spPr>
          <a:xfrm>
            <a:off x="1403648" y="1844824"/>
            <a:ext cx="6336704" cy="1872208"/>
          </a:xfrm>
          <a:prstGeom prst="wedgeRectCallout">
            <a:avLst>
              <a:gd name="adj1" fmla="val -21314"/>
              <a:gd name="adj2" fmla="val 76338"/>
            </a:avLst>
          </a:prstGeom>
          <a:solidFill>
            <a:srgbClr val="FF33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a:t>وبناء على ما سبق فإن أي خلل أو قصور في أحد هذه المقومات يمكن أن يدفع بالأسرة إلى التفكك،ويوتر العلاقات داخلها ويثمر مشكلات أسرية مختلفة.وقد يأخذ هذا التوتر </a:t>
            </a:r>
            <a:r>
              <a:rPr lang="ar-EG" sz="2400" b="1" dirty="0" smtClean="0"/>
              <a:t> </a:t>
            </a:r>
            <a:br>
              <a:rPr lang="ar-EG" sz="2400" b="1" dirty="0" smtClean="0"/>
            </a:br>
            <a:r>
              <a:rPr lang="ar-EG" sz="2400" b="1" dirty="0" smtClean="0"/>
              <a:t> 		   مستويات مختلفة</a:t>
            </a:r>
            <a:endParaRPr lang="ar-EG" sz="2400" b="1" dirty="0"/>
          </a:p>
        </p:txBody>
      </p:sp>
    </p:spTree>
    <p:extLst>
      <p:ext uri="{BB962C8B-B14F-4D97-AF65-F5344CB8AC3E}">
        <p14:creationId xmlns:p14="http://schemas.microsoft.com/office/powerpoint/2010/main" xmlns="" val="2902199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4067944" y="260648"/>
            <a:ext cx="465685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مستوى عدم التوافق الأسري المزمن</a:t>
            </a:r>
            <a:endParaRPr lang="ar-EG" sz="2800" b="1" dirty="0" smtClean="0">
              <a:solidFill>
                <a:srgbClr val="0120BD">
                  <a:lumMod val="75000"/>
                </a:srgbClr>
              </a:solidFill>
              <a:latin typeface="Arial" charset="0"/>
            </a:endParaRPr>
          </a:p>
        </p:txBody>
      </p:sp>
      <p:sp>
        <p:nvSpPr>
          <p:cNvPr id="12" name="TextBox 11"/>
          <p:cNvSpPr txBox="1"/>
          <p:nvPr/>
        </p:nvSpPr>
        <p:spPr>
          <a:xfrm>
            <a:off x="611560" y="3573016"/>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يتمثل في غياب المقوم العاطفي اللازم لتحقيق التماسك الأسري، وذلك عندما تصاب العلاقات الأسرية بقدر ملحوظ ومستمر من الفتور والاختلاف في التوجهات، والفقر العاطفي، مع قدرة كل طرف على تلبية احتياجات الطرف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الآخر</a:t>
            </a:r>
            <a:r>
              <a:rPr lang="ar-SA" sz="2400" b="1" dirty="0">
                <a:solidFill>
                  <a:srgbClr val="FFFFFF"/>
                </a:solidFill>
                <a:latin typeface="Arial" pitchFamily="34" charset="0"/>
              </a:rPr>
              <a:t>، والقيام بما عليه من واجبات</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xmlns="" val="714022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2" name="TextBox 1"/>
          <p:cNvSpPr txBox="1"/>
          <p:nvPr/>
        </p:nvSpPr>
        <p:spPr>
          <a:xfrm>
            <a:off x="221904" y="368660"/>
            <a:ext cx="8598568" cy="1200329"/>
          </a:xfrm>
          <a:prstGeom prst="rect">
            <a:avLst/>
          </a:prstGeom>
          <a:solidFill>
            <a:schemeClr val="accent6">
              <a:alpha val="79000"/>
            </a:schemeClr>
          </a:solidFill>
        </p:spPr>
        <p:style>
          <a:lnRef idx="3">
            <a:schemeClr val="lt1"/>
          </a:lnRef>
          <a:fillRef idx="1">
            <a:schemeClr val="accent5"/>
          </a:fillRef>
          <a:effectRef idx="1">
            <a:schemeClr val="accent5"/>
          </a:effectRef>
          <a:fontRef idx="minor">
            <a:schemeClr val="lt1"/>
          </a:fontRef>
        </p:style>
        <p:txBody>
          <a:bodyPr wrap="square" rtlCol="1">
            <a:spAutoFit/>
          </a:bodyPr>
          <a:lstStyle/>
          <a:p>
            <a:pPr algn="ctr" rtl="1"/>
            <a:r>
              <a:rPr lang="ar-EG" sz="7200" b="1" dirty="0" smtClean="0">
                <a:solidFill>
                  <a:srgbClr val="002060"/>
                </a:solidFill>
                <a:cs typeface="DecoType Thuluth" panose="02010000000000000000" pitchFamily="2" charset="-78"/>
              </a:rPr>
              <a:t>فن ادارة المشاكل الاسرية</a:t>
            </a:r>
            <a:endParaRPr lang="ar-EG" sz="7200" b="1" dirty="0">
              <a:solidFill>
                <a:srgbClr val="002060"/>
              </a:solidFill>
              <a:cs typeface="DecoType Thuluth" panose="02010000000000000000" pitchFamily="2" charset="-78"/>
            </a:endParaRPr>
          </a:p>
        </p:txBody>
      </p:sp>
      <p:pic>
        <p:nvPicPr>
          <p:cNvPr id="3" name="Picture 2"/>
          <p:cNvPicPr>
            <a:picLocks noChangeAspect="1"/>
          </p:cNvPicPr>
          <p:nvPr/>
        </p:nvPicPr>
        <p:blipFill>
          <a:blip r:embed="rId3">
            <a:clrChange>
              <a:clrFrom>
                <a:srgbClr val="FDFDFD"/>
              </a:clrFrom>
              <a:clrTo>
                <a:srgbClr val="FDFDFD">
                  <a:alpha val="0"/>
                </a:srgbClr>
              </a:clrTo>
            </a:clrChange>
          </a:blip>
          <a:stretch>
            <a:fillRect/>
          </a:stretch>
        </p:blipFill>
        <p:spPr>
          <a:xfrm>
            <a:off x="2569232" y="1865820"/>
            <a:ext cx="3903912" cy="2927934"/>
          </a:xfrm>
          <a:prstGeom prst="rect">
            <a:avLst/>
          </a:prstGeom>
          <a:ln>
            <a:noFill/>
          </a:ln>
          <a:effectLst>
            <a:softEdge rad="112500"/>
          </a:effectLst>
        </p:spPr>
      </p:pic>
    </p:spTree>
    <p:extLst>
      <p:ext uri="{BB962C8B-B14F-4D97-AF65-F5344CB8AC3E}">
        <p14:creationId xmlns:p14="http://schemas.microsoft.com/office/powerpoint/2010/main" xmlns="" val="11571387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4067944" y="260648"/>
            <a:ext cx="465685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مستوى التفكك الأسري المعنوي</a:t>
            </a:r>
            <a:endParaRPr lang="ar-EG" sz="2800" b="1" dirty="0" smtClean="0">
              <a:solidFill>
                <a:srgbClr val="0120BD">
                  <a:lumMod val="75000"/>
                </a:srgbClr>
              </a:solidFill>
              <a:latin typeface="Arial" charset="0"/>
            </a:endParaRPr>
          </a:p>
        </p:txBody>
      </p:sp>
      <p:sp>
        <p:nvSpPr>
          <p:cNvPr id="12" name="TextBox 11"/>
          <p:cNvSpPr txBox="1"/>
          <p:nvPr/>
        </p:nvSpPr>
        <p:spPr>
          <a:xfrm>
            <a:off x="611560" y="3573016"/>
            <a:ext cx="7632848" cy="1938992"/>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تتمثل في غياب أكثر من مقوم من مقومات التماسك الأسري، أبرزها المقوم الديني والعاطفي والاقتصادي، وقد يتأثر بذلك المقوم الصحي.</a:t>
            </a:r>
          </a:p>
          <a:p>
            <a:pPr algn="justLow" rtl="1" fontAlgn="base">
              <a:spcBef>
                <a:spcPct val="0"/>
              </a:spcBef>
              <a:spcAft>
                <a:spcPct val="0"/>
              </a:spcAft>
            </a:pPr>
            <a:r>
              <a:rPr lang="ar-SA" sz="2400" b="1" dirty="0">
                <a:solidFill>
                  <a:srgbClr val="FFFFFF"/>
                </a:solidFill>
                <a:latin typeface="Arial" pitchFamily="34" charset="0"/>
              </a:rPr>
              <a:t>فغياب الوعي والثقافة الدينية من شأنها أن تظهر مشكلات سلوكية عدة، والحرمان العاطفي كما سبق وأشرنا يؤدي إلى عدم التوافق، وغياب المقوم الاقتصادي أو ضعفه يجعل الأسرة عاجزة عن تحقيق احتياجات أفرادها</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xmlns="" val="1018490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4067944" y="260648"/>
            <a:ext cx="465685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مستوى التفكك المعنوي والمادي</a:t>
            </a:r>
            <a:endParaRPr lang="ar-EG" sz="2800" b="1" dirty="0" smtClean="0">
              <a:solidFill>
                <a:srgbClr val="0120BD">
                  <a:lumMod val="75000"/>
                </a:srgbClr>
              </a:solidFill>
              <a:latin typeface="Arial" charset="0"/>
            </a:endParaRPr>
          </a:p>
        </p:txBody>
      </p:sp>
      <p:sp>
        <p:nvSpPr>
          <p:cNvPr id="12" name="TextBox 11"/>
          <p:cNvSpPr txBox="1"/>
          <p:nvPr/>
        </p:nvSpPr>
        <p:spPr>
          <a:xfrm>
            <a:off x="611560" y="3573016"/>
            <a:ext cx="7632848" cy="1200329"/>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تنهار هنا جميع مقومات التماسك الأسري بما فيها المقوم البنيوي بانفصام عرى الزوجية، ونقض الميثاق الغليظ وحدوث الطلاق وحرمان الأبناء من أحد الوالدين أو كليهما</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xmlns="" val="11609436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100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5" name="AutoShape 3" descr="07CD1E3675BD4affA6CA63955D31575C# #AutoShape 3"/>
          <p:cNvSpPr>
            <a:spLocks noChangeArrowheads="1"/>
          </p:cNvSpPr>
          <p:nvPr/>
        </p:nvSpPr>
        <p:spPr bwMode="auto">
          <a:xfrm>
            <a:off x="467544" y="1945183"/>
            <a:ext cx="7524750" cy="2347913"/>
          </a:xfrm>
          <a:prstGeom prst="rect">
            <a:avLst/>
          </a:prstGeom>
          <a:solidFill>
            <a:srgbClr val="FF3399">
              <a:alpha val="77647"/>
            </a:srgbClr>
          </a:solidFill>
          <a:ln w="12700">
            <a:solidFill>
              <a:schemeClr val="bg1"/>
            </a:solidFill>
            <a:miter lim="800000"/>
            <a:headEnd/>
            <a:tailEnd/>
          </a:ln>
        </p:spPr>
        <p:txBody>
          <a:bodyPr anchor="ctr"/>
          <a:lstStyle/>
          <a:p>
            <a:pPr fontAlgn="base">
              <a:spcBef>
                <a:spcPct val="0"/>
              </a:spcBef>
              <a:spcAft>
                <a:spcPct val="0"/>
              </a:spcAft>
            </a:pPr>
            <a:endParaRPr lang="zh-CN" altLang="en-US" sz="2400">
              <a:solidFill>
                <a:srgbClr val="808080"/>
              </a:solidFill>
              <a:latin typeface="Calibri" pitchFamily="34" charset="0"/>
            </a:endParaRPr>
          </a:p>
        </p:txBody>
      </p:sp>
      <p:sp>
        <p:nvSpPr>
          <p:cNvPr id="6" name="AutoShape 3" descr="D8FCD644EF414d608FD23FABDBB2453F# #AutoShape 3"/>
          <p:cNvSpPr>
            <a:spLocks noChangeArrowheads="1"/>
          </p:cNvSpPr>
          <p:nvPr/>
        </p:nvSpPr>
        <p:spPr bwMode="auto">
          <a:xfrm>
            <a:off x="572319" y="1802308"/>
            <a:ext cx="7315200" cy="2378075"/>
          </a:xfrm>
          <a:prstGeom prst="rec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altLang="zh-CN" sz="5000" b="1" dirty="0">
                <a:solidFill>
                  <a:srgbClr val="FFFFFF"/>
                </a:solidFill>
                <a:latin typeface="Arial" pitchFamily="34" charset="0"/>
                <a:ea typeface="Microsoft YaHei" pitchFamily="34" charset="-122"/>
              </a:rPr>
              <a:t>المشكلات الأسرية</a:t>
            </a:r>
            <a:endParaRPr lang="zh-CN" altLang="en-US" sz="5000" b="1" dirty="0">
              <a:solidFill>
                <a:srgbClr val="FFFFFF"/>
              </a:solidFill>
              <a:latin typeface="Arial" pitchFamily="34" charset="0"/>
              <a:ea typeface="Microsoft YaHei" pitchFamily="34" charset="-122"/>
            </a:endParaRPr>
          </a:p>
        </p:txBody>
      </p:sp>
      <p:sp>
        <p:nvSpPr>
          <p:cNvPr id="7" name="Rectangle 13" descr="FD1DDF730CE4456e89755B07FE1653D0# #Rectangle 13"/>
          <p:cNvSpPr>
            <a:spLocks noChangeArrowheads="1"/>
          </p:cNvSpPr>
          <p:nvPr/>
        </p:nvSpPr>
        <p:spPr bwMode="auto">
          <a:xfrm>
            <a:off x="739007" y="2161083"/>
            <a:ext cx="6981825"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endParaRPr lang="zh-CN" altLang="en-US" sz="160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418202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Top)">
                                      <p:cBhvr>
                                        <p:cTn id="7" dur="500"/>
                                        <p:tgtEl>
                                          <p:spTgt spid="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Bottom)">
                                      <p:cBhvr>
                                        <p:cTn id="10" dur="500"/>
                                        <p:tgtEl>
                                          <p:spTgt spid="5"/>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Bottom)">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2388096" y="260648"/>
            <a:ext cx="427213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المشكلات الأسرية</a:t>
            </a:r>
            <a:endParaRPr lang="ar-EG" sz="2800" b="1" dirty="0" smtClean="0">
              <a:solidFill>
                <a:srgbClr val="0120BD">
                  <a:lumMod val="75000"/>
                </a:srgbClr>
              </a:solidFill>
              <a:latin typeface="Arial" charset="0"/>
            </a:endParaRPr>
          </a:p>
        </p:txBody>
      </p:sp>
      <p:sp>
        <p:nvSpPr>
          <p:cNvPr id="12" name="TextBox 11"/>
          <p:cNvSpPr txBox="1"/>
          <p:nvPr/>
        </p:nvSpPr>
        <p:spPr>
          <a:xfrm>
            <a:off x="611560" y="3573016"/>
            <a:ext cx="7632848" cy="1200329"/>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المواقف والمسائل الحرجة المحيرة التي تواجه الفرد فتتطلب منه حلاً،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وتقلل </a:t>
            </a:r>
            <a:r>
              <a:rPr lang="ar-SA" sz="2400" b="1" dirty="0">
                <a:solidFill>
                  <a:srgbClr val="FFFFFF"/>
                </a:solidFill>
                <a:latin typeface="Arial" pitchFamily="34" charset="0"/>
              </a:rPr>
              <a:t>من حيويته وفاعليته وإنتاجه ومن درجة تكيفه مع نفسه ومع المجتمع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الذي </a:t>
            </a:r>
            <a:r>
              <a:rPr lang="ar-SA" sz="2400" b="1" dirty="0">
                <a:solidFill>
                  <a:srgbClr val="FFFFFF"/>
                </a:solidFill>
                <a:latin typeface="Arial" pitchFamily="34" charset="0"/>
              </a:rPr>
              <a:t>يعيش </a:t>
            </a:r>
            <a:r>
              <a:rPr lang="ar-SA" sz="2400" b="1" dirty="0" smtClean="0">
                <a:solidFill>
                  <a:srgbClr val="FFFFFF"/>
                </a:solidFill>
                <a:latin typeface="Arial" pitchFamily="34" charset="0"/>
              </a:rPr>
              <a:t>فيه</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xmlns="" val="6085277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2" name="Flowchart: Multidocument 1"/>
          <p:cNvSpPr/>
          <p:nvPr/>
        </p:nvSpPr>
        <p:spPr>
          <a:xfrm>
            <a:off x="1763688" y="2348880"/>
            <a:ext cx="5688632" cy="1944216"/>
          </a:xfrm>
          <a:prstGeom prst="flowChartMultidocumen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sz="4000" b="1" dirty="0">
                <a:solidFill>
                  <a:srgbClr val="FFFFFF"/>
                </a:solidFill>
                <a:latin typeface="Arial" pitchFamily="34" charset="0"/>
                <a:ea typeface="Microsoft YaHei" pitchFamily="34" charset="-122"/>
              </a:rPr>
              <a:t>أولاً: الخلافات </a:t>
            </a:r>
            <a:r>
              <a:rPr lang="ar-EG" sz="4000" b="1" dirty="0" smtClean="0">
                <a:solidFill>
                  <a:srgbClr val="FFFFFF"/>
                </a:solidFill>
                <a:latin typeface="Arial" pitchFamily="34" charset="0"/>
                <a:ea typeface="Microsoft YaHei" pitchFamily="34" charset="-122"/>
              </a:rPr>
              <a:t>الزوجية</a:t>
            </a:r>
            <a:endParaRPr lang="ar-EG" sz="4000" b="1" dirty="0">
              <a:solidFill>
                <a:srgbClr val="FFFFFF"/>
              </a:solidFill>
              <a:latin typeface="Arial" pitchFamily="34" charset="0"/>
              <a:ea typeface="Microsoft YaHei" pitchFamily="34" charset="-122"/>
            </a:endParaRPr>
          </a:p>
        </p:txBody>
      </p:sp>
    </p:spTree>
    <p:extLst>
      <p:ext uri="{BB962C8B-B14F-4D97-AF65-F5344CB8AC3E}">
        <p14:creationId xmlns:p14="http://schemas.microsoft.com/office/powerpoint/2010/main" xmlns="" val="4136691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2388096" y="260648"/>
            <a:ext cx="427213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الخلافات الزوجية</a:t>
            </a:r>
            <a:endParaRPr lang="ar-EG" sz="2800" b="1" dirty="0" smtClean="0">
              <a:solidFill>
                <a:srgbClr val="0120BD">
                  <a:lumMod val="75000"/>
                </a:srgbClr>
              </a:solidFill>
              <a:latin typeface="Arial" charset="0"/>
            </a:endParaRPr>
          </a:p>
        </p:txBody>
      </p:sp>
      <p:sp>
        <p:nvSpPr>
          <p:cNvPr id="12" name="TextBox 11"/>
          <p:cNvSpPr txBox="1"/>
          <p:nvPr/>
        </p:nvSpPr>
        <p:spPr>
          <a:xfrm>
            <a:off x="611560" y="3573016"/>
            <a:ext cx="7632848" cy="1938992"/>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تضارب توجهات الزوجين حيال بعض الأمور التي تخص أيا </a:t>
            </a:r>
            <a:r>
              <a:rPr lang="ar-SA" sz="2400" b="1" dirty="0" smtClean="0">
                <a:solidFill>
                  <a:srgbClr val="FFFFFF"/>
                </a:solidFill>
                <a:latin typeface="Arial" pitchFamily="34" charset="0"/>
              </a:rPr>
              <a:t>منهما</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أو </a:t>
            </a:r>
            <a:r>
              <a:rPr lang="ar-SA" sz="2400" b="1" dirty="0">
                <a:solidFill>
                  <a:srgbClr val="FFFFFF"/>
                </a:solidFill>
                <a:latin typeface="Arial" pitchFamily="34" charset="0"/>
              </a:rPr>
              <a:t>تخصهما الاثنين ،بحيث تستثير انفعال الغضب، أو السلوك الانتقامي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أو </a:t>
            </a:r>
            <a:r>
              <a:rPr lang="ar-SA" sz="2400" b="1" dirty="0">
                <a:solidFill>
                  <a:srgbClr val="FFFFFF"/>
                </a:solidFill>
                <a:latin typeface="Arial" pitchFamily="34" charset="0"/>
              </a:rPr>
              <a:t>التفكير فيه، وتعبر هذه الخلافات عن نفسها بمظاهر شتى مثل النقد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أو </a:t>
            </a:r>
            <a:r>
              <a:rPr lang="ar-SA" sz="2400" b="1" dirty="0">
                <a:solidFill>
                  <a:srgbClr val="FFFFFF"/>
                </a:solidFill>
                <a:latin typeface="Arial" pitchFamily="34" charset="0"/>
              </a:rPr>
              <a:t>السخرية، والمناقشات الكلامية الحادة، وقطع التواصل الكلامي أو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التقليل </a:t>
            </a:r>
            <a:r>
              <a:rPr lang="ar-SA" sz="2400" b="1" dirty="0">
                <a:solidFill>
                  <a:srgbClr val="FFFFFF"/>
                </a:solidFill>
                <a:latin typeface="Arial" pitchFamily="34" charset="0"/>
              </a:rPr>
              <a:t>منه، وعدم القيام بالأدوار سواء بصفة كلية أو جزئية</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xmlns="" val="26232374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4067944" y="260648"/>
            <a:ext cx="465685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smtClean="0">
                <a:solidFill>
                  <a:srgbClr val="0120BD">
                    <a:lumMod val="75000"/>
                  </a:srgbClr>
                </a:solidFill>
                <a:latin typeface="Arial" charset="0"/>
              </a:rPr>
              <a:t>يمكن </a:t>
            </a:r>
            <a:r>
              <a:rPr lang="ar-EG" sz="2800" b="1" dirty="0">
                <a:solidFill>
                  <a:srgbClr val="0120BD">
                    <a:lumMod val="75000"/>
                  </a:srgbClr>
                </a:solidFill>
                <a:latin typeface="Arial" charset="0"/>
              </a:rPr>
              <a:t>تصنيف الخلافات الزوجية إلى </a:t>
            </a:r>
            <a:endParaRPr lang="ar-EG" sz="2800" b="1" dirty="0" smtClean="0">
              <a:solidFill>
                <a:srgbClr val="0120BD">
                  <a:lumMod val="75000"/>
                </a:srgbClr>
              </a:solidFill>
              <a:latin typeface="Arial" charset="0"/>
            </a:endParaRPr>
          </a:p>
        </p:txBody>
      </p:sp>
      <p:sp>
        <p:nvSpPr>
          <p:cNvPr id="5" name="Rectangle 3"/>
          <p:cNvSpPr>
            <a:spLocks noChangeArrowheads="1"/>
          </p:cNvSpPr>
          <p:nvPr/>
        </p:nvSpPr>
        <p:spPr bwMode="auto">
          <a:xfrm>
            <a:off x="467545" y="1844824"/>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fontAlgn="base">
              <a:spcBef>
                <a:spcPct val="0"/>
              </a:spcBef>
              <a:spcAft>
                <a:spcPct val="0"/>
              </a:spcAft>
            </a:pPr>
            <a:r>
              <a:rPr lang="ar-EG" altLang="zh-CN" sz="2400" b="1" dirty="0" smtClean="0">
                <a:solidFill>
                  <a:srgbClr val="002060"/>
                </a:solidFill>
                <a:latin typeface="Arial" pitchFamily="34" charset="0"/>
                <a:ea typeface="幼圆" pitchFamily="1" charset="-122"/>
              </a:rPr>
              <a:t>الخلافات </a:t>
            </a:r>
            <a:r>
              <a:rPr lang="ar-EG" altLang="zh-CN" sz="2400" b="1" dirty="0">
                <a:solidFill>
                  <a:srgbClr val="002060"/>
                </a:solidFill>
                <a:latin typeface="Arial" pitchFamily="34" charset="0"/>
                <a:ea typeface="幼圆" pitchFamily="1" charset="-122"/>
              </a:rPr>
              <a:t>المدمرة أو الهدامة</a:t>
            </a:r>
          </a:p>
        </p:txBody>
      </p:sp>
      <p:sp>
        <p:nvSpPr>
          <p:cNvPr id="6" name="Rectangle 4"/>
          <p:cNvSpPr>
            <a:spLocks noChangeArrowheads="1"/>
          </p:cNvSpPr>
          <p:nvPr/>
        </p:nvSpPr>
        <p:spPr bwMode="auto">
          <a:xfrm>
            <a:off x="467545" y="2876699"/>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fontAlgn="base">
              <a:spcBef>
                <a:spcPct val="0"/>
              </a:spcBef>
              <a:spcAft>
                <a:spcPct val="0"/>
              </a:spcAft>
            </a:pPr>
            <a:r>
              <a:rPr lang="ar-EG" altLang="zh-CN" sz="2400" b="1" dirty="0" smtClean="0">
                <a:solidFill>
                  <a:srgbClr val="002060"/>
                </a:solidFill>
                <a:ea typeface="幼圆" pitchFamily="1" charset="-122"/>
              </a:rPr>
              <a:t>الخلافات </a:t>
            </a:r>
            <a:r>
              <a:rPr lang="ar-EG" altLang="zh-CN" sz="2400" b="1" dirty="0">
                <a:solidFill>
                  <a:srgbClr val="002060"/>
                </a:solidFill>
                <a:ea typeface="幼圆" pitchFamily="1" charset="-122"/>
              </a:rPr>
              <a:t>البنائية</a:t>
            </a:r>
            <a:endParaRPr lang="zh-CN" altLang="en-US" sz="2400" b="1" dirty="0">
              <a:solidFill>
                <a:srgbClr val="002060"/>
              </a:solidFill>
              <a:ea typeface="幼圆" pitchFamily="1" charset="-122"/>
            </a:endParaRPr>
          </a:p>
        </p:txBody>
      </p:sp>
      <p:pic>
        <p:nvPicPr>
          <p:cNvPr id="7"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2924324"/>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1153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4067944" y="260648"/>
            <a:ext cx="465685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موضوعات الخلافات الزوجية</a:t>
            </a:r>
            <a:endParaRPr lang="ar-EG" sz="2800" b="1" dirty="0" smtClean="0">
              <a:solidFill>
                <a:srgbClr val="0120BD">
                  <a:lumMod val="75000"/>
                </a:srgbClr>
              </a:solidFill>
              <a:latin typeface="Arial" charset="0"/>
            </a:endParaRPr>
          </a:p>
        </p:txBody>
      </p:sp>
      <p:sp>
        <p:nvSpPr>
          <p:cNvPr id="5" name="Rectangle 3"/>
          <p:cNvSpPr>
            <a:spLocks noChangeArrowheads="1"/>
          </p:cNvSpPr>
          <p:nvPr/>
        </p:nvSpPr>
        <p:spPr bwMode="auto">
          <a:xfrm>
            <a:off x="467545" y="1844824"/>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fontAlgn="base">
              <a:spcBef>
                <a:spcPct val="0"/>
              </a:spcBef>
              <a:spcAft>
                <a:spcPct val="0"/>
              </a:spcAft>
            </a:pPr>
            <a:r>
              <a:rPr lang="ar-EG" altLang="zh-CN" sz="2400" b="1" dirty="0">
                <a:solidFill>
                  <a:srgbClr val="002060"/>
                </a:solidFill>
                <a:latin typeface="Arial" pitchFamily="34" charset="0"/>
                <a:ea typeface="幼圆" pitchFamily="1" charset="-122"/>
              </a:rPr>
              <a:t>العبادات والسلوكيات الأخلاقية </a:t>
            </a:r>
          </a:p>
        </p:txBody>
      </p:sp>
      <p:sp>
        <p:nvSpPr>
          <p:cNvPr id="6" name="Rectangle 4"/>
          <p:cNvSpPr>
            <a:spLocks noChangeArrowheads="1"/>
          </p:cNvSpPr>
          <p:nvPr/>
        </p:nvSpPr>
        <p:spPr bwMode="auto">
          <a:xfrm>
            <a:off x="467545" y="2876699"/>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fontAlgn="base">
              <a:spcBef>
                <a:spcPct val="0"/>
              </a:spcBef>
              <a:spcAft>
                <a:spcPct val="0"/>
              </a:spcAft>
            </a:pPr>
            <a:r>
              <a:rPr lang="ar-EG" altLang="zh-CN" sz="2400" b="1" dirty="0">
                <a:solidFill>
                  <a:srgbClr val="002060"/>
                </a:solidFill>
                <a:ea typeface="幼圆" pitchFamily="1" charset="-122"/>
              </a:rPr>
              <a:t> الخلافات ذات طبيعة اقتصادية</a:t>
            </a:r>
            <a:endParaRPr lang="zh-CN" altLang="en-US" sz="2400" b="1" dirty="0">
              <a:solidFill>
                <a:srgbClr val="002060"/>
              </a:solidFill>
              <a:ea typeface="幼圆" pitchFamily="1" charset="-122"/>
            </a:endParaRPr>
          </a:p>
        </p:txBody>
      </p:sp>
      <p:pic>
        <p:nvPicPr>
          <p:cNvPr id="7"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2924324"/>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5"/>
          <p:cNvSpPr>
            <a:spLocks noChangeArrowheads="1"/>
          </p:cNvSpPr>
          <p:nvPr/>
        </p:nvSpPr>
        <p:spPr bwMode="auto">
          <a:xfrm>
            <a:off x="467545" y="402959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fontAlgn="base">
              <a:spcBef>
                <a:spcPct val="0"/>
              </a:spcBef>
              <a:spcAft>
                <a:spcPct val="0"/>
              </a:spcAft>
            </a:pPr>
            <a:r>
              <a:rPr lang="ar-EG" altLang="zh-CN" sz="2400" b="1" dirty="0">
                <a:solidFill>
                  <a:srgbClr val="002060"/>
                </a:solidFill>
                <a:ea typeface="幼圆" pitchFamily="1" charset="-122"/>
              </a:rPr>
              <a:t>حول الموضوعات التربوية للأبناء </a:t>
            </a:r>
            <a:endParaRPr lang="zh-CN" altLang="en-US" sz="2400" b="1" dirty="0">
              <a:solidFill>
                <a:srgbClr val="002060"/>
              </a:solidFill>
              <a:ea typeface="幼圆" pitchFamily="1" charset="-122"/>
            </a:endParaRPr>
          </a:p>
        </p:txBody>
      </p:sp>
      <p:sp>
        <p:nvSpPr>
          <p:cNvPr id="12" name="Rectangle 6"/>
          <p:cNvSpPr>
            <a:spLocks noChangeArrowheads="1"/>
          </p:cNvSpPr>
          <p:nvPr/>
        </p:nvSpPr>
        <p:spPr bwMode="auto">
          <a:xfrm>
            <a:off x="467545" y="5061471"/>
            <a:ext cx="6912744" cy="504825"/>
          </a:xfrm>
          <a:prstGeom prst="rect">
            <a:avLst/>
          </a:prstGeom>
          <a:solidFill>
            <a:srgbClr val="00B0F0"/>
          </a:solidFill>
          <a:ln>
            <a:noFill/>
          </a:ln>
          <a:effectLst/>
          <a:extLst/>
        </p:spPr>
        <p:txBody>
          <a:bodyPr wrap="none" anchor="ctr"/>
          <a:lstStyle/>
          <a:p>
            <a:pPr algn="ctr" rtl="1" fontAlgn="base">
              <a:spcBef>
                <a:spcPct val="0"/>
              </a:spcBef>
              <a:spcAft>
                <a:spcPct val="0"/>
              </a:spcAft>
            </a:pPr>
            <a:r>
              <a:rPr lang="ar-EG" altLang="zh-CN" sz="2400" b="1" dirty="0">
                <a:solidFill>
                  <a:srgbClr val="002060"/>
                </a:solidFill>
                <a:latin typeface="Arial" pitchFamily="34" charset="0"/>
                <a:ea typeface="幼圆" pitchFamily="1" charset="-122"/>
              </a:rPr>
              <a:t>اختلافات شخصية متعددة</a:t>
            </a:r>
            <a:endParaRPr lang="zh-CN" altLang="en-US" sz="2400" b="1" dirty="0">
              <a:solidFill>
                <a:srgbClr val="002060"/>
              </a:solidFill>
              <a:latin typeface="Arial" pitchFamily="34" charset="0"/>
              <a:ea typeface="幼圆" pitchFamily="1" charset="-122"/>
            </a:endParaRPr>
          </a:p>
        </p:txBody>
      </p:sp>
      <p:pic>
        <p:nvPicPr>
          <p:cNvPr id="13"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05340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513449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8198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4"/>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2" name="Flowchart: Multidocument 1"/>
          <p:cNvSpPr/>
          <p:nvPr/>
        </p:nvSpPr>
        <p:spPr>
          <a:xfrm>
            <a:off x="1763688" y="2348880"/>
            <a:ext cx="5688632" cy="1944216"/>
          </a:xfrm>
          <a:prstGeom prst="flowChartMultidocumen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sz="4000" b="1" dirty="0">
                <a:solidFill>
                  <a:srgbClr val="FFFFFF"/>
                </a:solidFill>
                <a:latin typeface="Arial" pitchFamily="34" charset="0"/>
                <a:ea typeface="Microsoft YaHei" pitchFamily="34" charset="-122"/>
              </a:rPr>
              <a:t>ثانيا:مشكلات الطفولة</a:t>
            </a:r>
          </a:p>
        </p:txBody>
      </p:sp>
    </p:spTree>
    <p:extLst>
      <p:ext uri="{BB962C8B-B14F-4D97-AF65-F5344CB8AC3E}">
        <p14:creationId xmlns:p14="http://schemas.microsoft.com/office/powerpoint/2010/main" xmlns="" val="3584752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2388096" y="260648"/>
            <a:ext cx="427213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smtClean="0">
                <a:solidFill>
                  <a:srgbClr val="0120BD">
                    <a:lumMod val="75000"/>
                  </a:srgbClr>
                </a:solidFill>
                <a:latin typeface="Arial" charset="0"/>
              </a:rPr>
              <a:t>مشكلات الطفولة</a:t>
            </a:r>
          </a:p>
        </p:txBody>
      </p:sp>
      <p:sp>
        <p:nvSpPr>
          <p:cNvPr id="12" name="TextBox 11"/>
          <p:cNvSpPr txBox="1"/>
          <p:nvPr/>
        </p:nvSpPr>
        <p:spPr>
          <a:xfrm>
            <a:off x="611560" y="3573016"/>
            <a:ext cx="7632848" cy="2308324"/>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عبارة عن صعوبات جسمية، أو نفسية، أو اجتماعية تواجه بعض الأطفال بشكل متكرر، ولا يمكنهم التغلب عليها بأنفسهم أو بإرشادات وتوجيهات والديهم ومدرسـيهم، فيسوء توافقهم ويعـاق نموهـم النفـسي أو </a:t>
            </a:r>
            <a:r>
              <a:rPr lang="ar-SA" sz="2400" b="1" dirty="0" smtClean="0">
                <a:solidFill>
                  <a:srgbClr val="FFFFFF"/>
                </a:solidFill>
                <a:latin typeface="Arial" pitchFamily="34" charset="0"/>
              </a:rPr>
              <a:t>الاجتماعي</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أو </a:t>
            </a:r>
            <a:r>
              <a:rPr lang="ar-SA" sz="2400" b="1" dirty="0">
                <a:solidFill>
                  <a:srgbClr val="FFFFFF"/>
                </a:solidFill>
                <a:latin typeface="Arial" pitchFamily="34" charset="0"/>
              </a:rPr>
              <a:t>الجسمي، ويسلكون سلوكا غير مناسب لسنهم أو غير مقبول اجتماعياً، وتضعف ثقتهم بـنفسهم، ويسوء مفهومهم عن أنفسهم وعن الآخرين، وتقل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فاعليتهم </a:t>
            </a:r>
            <a:r>
              <a:rPr lang="ar-SA" sz="2400" b="1" dirty="0">
                <a:solidFill>
                  <a:srgbClr val="FFFFFF"/>
                </a:solidFill>
                <a:latin typeface="Arial" pitchFamily="34" charset="0"/>
              </a:rPr>
              <a:t>الايجابية في المواقف الاجتماعية</a:t>
            </a:r>
          </a:p>
        </p:txBody>
      </p:sp>
    </p:spTree>
    <p:extLst>
      <p:ext uri="{BB962C8B-B14F-4D97-AF65-F5344CB8AC3E}">
        <p14:creationId xmlns:p14="http://schemas.microsoft.com/office/powerpoint/2010/main" xmlns="" val="2547637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8" name="Rounded Rectangle 7"/>
          <p:cNvSpPr/>
          <p:nvPr/>
        </p:nvSpPr>
        <p:spPr>
          <a:xfrm>
            <a:off x="2590800" y="44624"/>
            <a:ext cx="4572000" cy="614292"/>
          </a:xfrm>
          <a:prstGeom prst="roundRect">
            <a:avLst/>
          </a:prstGeom>
          <a:ln/>
        </p:spPr>
        <p:style>
          <a:lnRef idx="2">
            <a:schemeClr val="accent1"/>
          </a:lnRef>
          <a:fillRef idx="1">
            <a:schemeClr val="lt1"/>
          </a:fillRef>
          <a:effectRef idx="0">
            <a:schemeClr val="accent1"/>
          </a:effectRef>
          <a:fontRef idx="minor">
            <a:schemeClr val="dk1"/>
          </a:fontRef>
        </p:style>
        <p:txBody>
          <a:bodyPr rtlCol="1" anchor="ctr"/>
          <a:lstStyle/>
          <a:p>
            <a:pPr algn="ctr" rtl="1"/>
            <a:r>
              <a:rPr lang="ar-EG" sz="5000" dirty="0">
                <a:solidFill>
                  <a:srgbClr val="002060"/>
                </a:solidFill>
              </a:rPr>
              <a:t>الاتفاقيات </a:t>
            </a:r>
          </a:p>
        </p:txBody>
      </p:sp>
      <p:sp>
        <p:nvSpPr>
          <p:cNvPr id="10" name="AutoShape 7"/>
          <p:cNvSpPr>
            <a:spLocks noChangeArrowheads="1"/>
          </p:cNvSpPr>
          <p:nvPr/>
        </p:nvSpPr>
        <p:spPr bwMode="auto">
          <a:xfrm>
            <a:off x="3370610" y="1030145"/>
            <a:ext cx="4630390" cy="668992"/>
          </a:xfrm>
          <a:prstGeom prst="roundRect">
            <a:avLst>
              <a:gd name="adj" fmla="val 50000"/>
            </a:avLst>
          </a:prstGeom>
          <a:solidFill>
            <a:srgbClr val="FF66FF"/>
          </a:solidFill>
          <a:ln>
            <a:noFill/>
          </a:ln>
          <a:effectLst/>
          <a:extLst/>
        </p:spPr>
        <p:txBody>
          <a:bodyPr wrap="none" anchor="ctr"/>
          <a:lstStyle/>
          <a:p>
            <a:pPr algn="ctr" rtl="1"/>
            <a:r>
              <a:rPr lang="ar-EG" sz="2400" b="1" dirty="0">
                <a:solidFill>
                  <a:srgbClr val="002060"/>
                </a:solidFill>
                <a:latin typeface="Verdana" panose="020B0604030504040204" pitchFamily="34" charset="0"/>
                <a:ea typeface="HY헤드라인M" pitchFamily="2" charset="-127"/>
              </a:rPr>
              <a:t>الإلتزام بوقت البرنامج وفترات </a:t>
            </a:r>
            <a:r>
              <a:rPr lang="ar-EG" sz="2400" b="1" dirty="0" smtClean="0">
                <a:solidFill>
                  <a:srgbClr val="002060"/>
                </a:solidFill>
                <a:latin typeface="Verdana" panose="020B0604030504040204" pitchFamily="34" charset="0"/>
                <a:ea typeface="HY헤드라인M" pitchFamily="2" charset="-127"/>
              </a:rPr>
              <a:t>الاستراحة</a:t>
            </a:r>
          </a:p>
          <a:p>
            <a:pPr algn="ctr" rtl="1"/>
            <a:r>
              <a:rPr lang="ar-EG" sz="2400" b="1" dirty="0" smtClean="0">
                <a:solidFill>
                  <a:srgbClr val="002060"/>
                </a:solidFill>
                <a:latin typeface="Verdana" panose="020B0604030504040204" pitchFamily="34" charset="0"/>
                <a:ea typeface="HY헤드라인M" pitchFamily="2" charset="-127"/>
              </a:rPr>
              <a:t> </a:t>
            </a:r>
            <a:r>
              <a:rPr lang="ar-EG" sz="2400" b="1" dirty="0">
                <a:solidFill>
                  <a:srgbClr val="002060"/>
                </a:solidFill>
                <a:latin typeface="Verdana" panose="020B0604030504040204" pitchFamily="34" charset="0"/>
                <a:ea typeface="HY헤드라인M" pitchFamily="2" charset="-127"/>
              </a:rPr>
              <a:t>دليل وعيك</a:t>
            </a:r>
            <a:endParaRPr lang="en-GB" sz="2400" b="1" dirty="0" smtClean="0">
              <a:solidFill>
                <a:srgbClr val="002060"/>
              </a:solidFill>
              <a:latin typeface="Verdana" panose="020B0604030504040204" pitchFamily="34" charset="0"/>
              <a:ea typeface="HY헤드라인M" pitchFamily="2" charset="-127"/>
            </a:endParaRPr>
          </a:p>
        </p:txBody>
      </p:sp>
      <p:sp>
        <p:nvSpPr>
          <p:cNvPr id="11" name="AutoShape 7"/>
          <p:cNvSpPr>
            <a:spLocks noChangeArrowheads="1"/>
          </p:cNvSpPr>
          <p:nvPr/>
        </p:nvSpPr>
        <p:spPr bwMode="auto">
          <a:xfrm>
            <a:off x="3360280" y="2143862"/>
            <a:ext cx="4630390" cy="668992"/>
          </a:xfrm>
          <a:prstGeom prst="roundRect">
            <a:avLst>
              <a:gd name="adj" fmla="val 50000"/>
            </a:avLst>
          </a:prstGeom>
          <a:solidFill>
            <a:srgbClr val="FF66FF"/>
          </a:solidFill>
          <a:ln>
            <a:noFill/>
          </a:ln>
          <a:effectLst/>
          <a:extLst/>
        </p:spPr>
        <p:txBody>
          <a:bodyPr wrap="none" anchor="ctr"/>
          <a:lstStyle/>
          <a:p>
            <a:pPr algn="ctr" rtl="1"/>
            <a:r>
              <a:rPr lang="ar-EG" sz="2400" b="1" dirty="0">
                <a:solidFill>
                  <a:srgbClr val="002060"/>
                </a:solidFill>
                <a:latin typeface="Verdana" panose="020B0604030504040204" pitchFamily="34" charset="0"/>
                <a:ea typeface="HY헤드라인M" pitchFamily="2" charset="-127"/>
              </a:rPr>
              <a:t>لاتدع </a:t>
            </a:r>
            <a:r>
              <a:rPr lang="ar-EG" sz="2400" b="1" dirty="0" smtClean="0">
                <a:solidFill>
                  <a:srgbClr val="002060"/>
                </a:solidFill>
                <a:latin typeface="Verdana" panose="020B0604030504040204" pitchFamily="34" charset="0"/>
                <a:ea typeface="HY헤드라인M" pitchFamily="2" charset="-127"/>
              </a:rPr>
              <a:t>هاتفك </a:t>
            </a:r>
            <a:r>
              <a:rPr lang="ar-EG" sz="2400" b="1" dirty="0">
                <a:solidFill>
                  <a:srgbClr val="002060"/>
                </a:solidFill>
                <a:latin typeface="Verdana" panose="020B0604030504040204" pitchFamily="34" charset="0"/>
                <a:ea typeface="HY헤드라인M" pitchFamily="2" charset="-127"/>
              </a:rPr>
              <a:t>المتنقل يشوش أفكار من حولك</a:t>
            </a:r>
            <a:endParaRPr lang="ar-SA" sz="2400" b="1" dirty="0">
              <a:solidFill>
                <a:srgbClr val="002060"/>
              </a:solidFill>
              <a:latin typeface="Verdana" panose="020B0604030504040204" pitchFamily="34" charset="0"/>
              <a:ea typeface="HY헤드라인M" pitchFamily="2" charset="-127"/>
            </a:endParaRPr>
          </a:p>
        </p:txBody>
      </p:sp>
      <p:sp>
        <p:nvSpPr>
          <p:cNvPr id="12" name="AutoShape 7"/>
          <p:cNvSpPr>
            <a:spLocks noChangeArrowheads="1"/>
          </p:cNvSpPr>
          <p:nvPr/>
        </p:nvSpPr>
        <p:spPr bwMode="auto">
          <a:xfrm>
            <a:off x="3349950" y="3257579"/>
            <a:ext cx="4630390" cy="668992"/>
          </a:xfrm>
          <a:prstGeom prst="roundRect">
            <a:avLst>
              <a:gd name="adj" fmla="val 50000"/>
            </a:avLst>
          </a:prstGeom>
          <a:solidFill>
            <a:srgbClr val="FF66FF"/>
          </a:solidFill>
          <a:ln>
            <a:noFill/>
          </a:ln>
          <a:effectLst/>
          <a:extLst/>
        </p:spPr>
        <p:txBody>
          <a:bodyPr wrap="none" anchor="ctr"/>
          <a:lstStyle/>
          <a:p>
            <a:pPr algn="ctr" rtl="1"/>
            <a:r>
              <a:rPr lang="ar-EG" sz="2400" b="1" dirty="0">
                <a:solidFill>
                  <a:srgbClr val="002060"/>
                </a:solidFill>
                <a:latin typeface="Verdana" panose="020B0604030504040204" pitchFamily="34" charset="0"/>
                <a:ea typeface="HY헤드라인M" pitchFamily="2" charset="-127"/>
              </a:rPr>
              <a:t>الأسئلة والنقاش متاحة في محتوى البرنامج</a:t>
            </a:r>
            <a:endParaRPr lang="ar-SA" sz="2400" b="1" dirty="0">
              <a:solidFill>
                <a:srgbClr val="002060"/>
              </a:solidFill>
              <a:latin typeface="Verdana" panose="020B0604030504040204" pitchFamily="34" charset="0"/>
              <a:ea typeface="HY헤드라인M" pitchFamily="2" charset="-127"/>
            </a:endParaRPr>
          </a:p>
        </p:txBody>
      </p:sp>
      <p:sp>
        <p:nvSpPr>
          <p:cNvPr id="13" name="AutoShape 7"/>
          <p:cNvSpPr>
            <a:spLocks noChangeArrowheads="1"/>
          </p:cNvSpPr>
          <p:nvPr/>
        </p:nvSpPr>
        <p:spPr bwMode="auto">
          <a:xfrm>
            <a:off x="3339620" y="4371296"/>
            <a:ext cx="4630390" cy="668992"/>
          </a:xfrm>
          <a:prstGeom prst="roundRect">
            <a:avLst>
              <a:gd name="adj" fmla="val 50000"/>
            </a:avLst>
          </a:prstGeom>
          <a:solidFill>
            <a:srgbClr val="FF66FF"/>
          </a:solidFill>
          <a:ln>
            <a:noFill/>
          </a:ln>
          <a:effectLst/>
          <a:extLst/>
        </p:spPr>
        <p:txBody>
          <a:bodyPr wrap="none" anchor="ctr"/>
          <a:lstStyle/>
          <a:p>
            <a:pPr algn="ctr" rtl="1"/>
            <a:r>
              <a:rPr lang="ar-EG" sz="2400" b="1" dirty="0">
                <a:solidFill>
                  <a:srgbClr val="002060"/>
                </a:solidFill>
                <a:latin typeface="Verdana" panose="020B0604030504040204" pitchFamily="34" charset="0"/>
                <a:ea typeface="HY헤드라인M" pitchFamily="2" charset="-127"/>
              </a:rPr>
              <a:t>إبتسامتك و تعاونك دليل حب العمل الجماعي</a:t>
            </a:r>
            <a:endParaRPr lang="ar-SA" sz="2400" b="1" dirty="0">
              <a:solidFill>
                <a:srgbClr val="002060"/>
              </a:solidFill>
              <a:latin typeface="Verdana" panose="020B0604030504040204" pitchFamily="34" charset="0"/>
              <a:ea typeface="HY헤드라인M" pitchFamily="2" charset="-127"/>
            </a:endParaRPr>
          </a:p>
        </p:txBody>
      </p:sp>
      <p:sp>
        <p:nvSpPr>
          <p:cNvPr id="14" name="AutoShape 7"/>
          <p:cNvSpPr>
            <a:spLocks noChangeArrowheads="1"/>
          </p:cNvSpPr>
          <p:nvPr/>
        </p:nvSpPr>
        <p:spPr bwMode="auto">
          <a:xfrm>
            <a:off x="3329290" y="5485013"/>
            <a:ext cx="4630390" cy="668992"/>
          </a:xfrm>
          <a:prstGeom prst="roundRect">
            <a:avLst>
              <a:gd name="adj" fmla="val 50000"/>
            </a:avLst>
          </a:prstGeom>
          <a:solidFill>
            <a:srgbClr val="FF66FF"/>
          </a:solidFill>
          <a:ln>
            <a:noFill/>
          </a:ln>
          <a:effectLst/>
          <a:extLst/>
        </p:spPr>
        <p:txBody>
          <a:bodyPr wrap="none" anchor="ctr"/>
          <a:lstStyle/>
          <a:p>
            <a:pPr algn="ctr" rtl="1"/>
            <a:r>
              <a:rPr lang="ar-EG" sz="2400" b="1" dirty="0">
                <a:solidFill>
                  <a:srgbClr val="002060"/>
                </a:solidFill>
                <a:latin typeface="Verdana" panose="020B0604030504040204" pitchFamily="34" charset="0"/>
                <a:ea typeface="HY헤드라인M" pitchFamily="2" charset="-127"/>
              </a:rPr>
              <a:t>تأقلمك مع المدرب و تنفيذ التمارين </a:t>
            </a:r>
            <a:r>
              <a:rPr lang="ar-EG" sz="2400" b="1" dirty="0" smtClean="0">
                <a:solidFill>
                  <a:srgbClr val="002060"/>
                </a:solidFill>
                <a:latin typeface="Verdana" panose="020B0604030504040204" pitchFamily="34" charset="0"/>
                <a:ea typeface="HY헤드라인M" pitchFamily="2" charset="-127"/>
              </a:rPr>
              <a:t>يسهل</a:t>
            </a:r>
          </a:p>
          <a:p>
            <a:pPr algn="ctr" rtl="1"/>
            <a:r>
              <a:rPr lang="ar-EG" sz="2400" b="1" dirty="0" smtClean="0">
                <a:solidFill>
                  <a:srgbClr val="002060"/>
                </a:solidFill>
                <a:latin typeface="Verdana" panose="020B0604030504040204" pitchFamily="34" charset="0"/>
                <a:ea typeface="HY헤드라인M" pitchFamily="2" charset="-127"/>
              </a:rPr>
              <a:t> </a:t>
            </a:r>
            <a:r>
              <a:rPr lang="ar-EG" sz="2400" b="1" dirty="0">
                <a:solidFill>
                  <a:srgbClr val="002060"/>
                </a:solidFill>
                <a:latin typeface="Verdana" panose="020B0604030504040204" pitchFamily="34" charset="0"/>
                <a:ea typeface="HY헤드라인M" pitchFamily="2" charset="-127"/>
              </a:rPr>
              <a:t>استيعاب المادة العلمية</a:t>
            </a:r>
            <a:endParaRPr lang="ar-SA" sz="2400" b="1" dirty="0">
              <a:solidFill>
                <a:srgbClr val="002060"/>
              </a:solidFill>
              <a:latin typeface="Verdana" panose="020B0604030504040204" pitchFamily="34" charset="0"/>
              <a:ea typeface="HY헤드라인M" pitchFamily="2" charset="-127"/>
            </a:endParaRPr>
          </a:p>
        </p:txBody>
      </p:sp>
      <p:pic>
        <p:nvPicPr>
          <p:cNvPr id="17" name="Picture 6" descr="F:\دينى\work\صور\15460_IPhone_Locked.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19300" y="1763688"/>
            <a:ext cx="11430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18" name="Picture 8" descr="F:\دينى\work\صور\imagتes.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57400" y="2906688"/>
            <a:ext cx="1155607"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20" name="Picture 3" descr="F:\دينى\work\صور\إدارة الوقت.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09800" y="620688"/>
            <a:ext cx="106194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21" name="Picture 9" descr="F:\دينى\work\صور\848484.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037220" y="5116488"/>
            <a:ext cx="1107160" cy="1333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22" name="Picture 2" descr="F:\دينى\work\صور\kid-smail.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05000" y="4049688"/>
            <a:ext cx="1302880" cy="12881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908681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par>
                                <p:cTn id="25" presetID="3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 calcmode="lin" valueType="num">
                                      <p:cBhvr>
                                        <p:cTn id="29" dur="1000" fill="hold"/>
                                        <p:tgtEl>
                                          <p:spTgt spid="17"/>
                                        </p:tgtEl>
                                        <p:attrNameLst>
                                          <p:attrName>style.rotation</p:attrName>
                                        </p:attrNameLst>
                                      </p:cBhvr>
                                      <p:tavLst>
                                        <p:tav tm="0">
                                          <p:val>
                                            <p:fltVal val="90"/>
                                          </p:val>
                                        </p:tav>
                                        <p:tav tm="100000">
                                          <p:val>
                                            <p:fltVal val="0"/>
                                          </p:val>
                                        </p:tav>
                                      </p:tavLst>
                                    </p:anim>
                                    <p:animEffect transition="in" filter="fade">
                                      <p:cBhvr>
                                        <p:cTn id="30" dur="1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par>
                                <p:cTn id="39" presetID="3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fltVal val="0"/>
                                          </p:val>
                                        </p:tav>
                                        <p:tav tm="100000">
                                          <p:val>
                                            <p:strVal val="#ppt_w"/>
                                          </p:val>
                                        </p:tav>
                                      </p:tavLst>
                                    </p:anim>
                                    <p:anim calcmode="lin" valueType="num">
                                      <p:cBhvr>
                                        <p:cTn id="42" dur="1000" fill="hold"/>
                                        <p:tgtEl>
                                          <p:spTgt spid="18"/>
                                        </p:tgtEl>
                                        <p:attrNameLst>
                                          <p:attrName>ppt_h</p:attrName>
                                        </p:attrNameLst>
                                      </p:cBhvr>
                                      <p:tavLst>
                                        <p:tav tm="0">
                                          <p:val>
                                            <p:fltVal val="0"/>
                                          </p:val>
                                        </p:tav>
                                        <p:tav tm="100000">
                                          <p:val>
                                            <p:strVal val="#ppt_h"/>
                                          </p:val>
                                        </p:tav>
                                      </p:tavLst>
                                    </p:anim>
                                    <p:anim calcmode="lin" valueType="num">
                                      <p:cBhvr>
                                        <p:cTn id="43" dur="1000" fill="hold"/>
                                        <p:tgtEl>
                                          <p:spTgt spid="18"/>
                                        </p:tgtEl>
                                        <p:attrNameLst>
                                          <p:attrName>style.rotation</p:attrName>
                                        </p:attrNameLst>
                                      </p:cBhvr>
                                      <p:tavLst>
                                        <p:tav tm="0">
                                          <p:val>
                                            <p:fltVal val="90"/>
                                          </p:val>
                                        </p:tav>
                                        <p:tav tm="100000">
                                          <p:val>
                                            <p:fltVal val="0"/>
                                          </p:val>
                                        </p:tav>
                                      </p:tavLst>
                                    </p:anim>
                                    <p:animEffect transition="in" filter="fade">
                                      <p:cBhvr>
                                        <p:cTn id="44" dur="1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style.rotation</p:attrName>
                                        </p:attrNameLst>
                                      </p:cBhvr>
                                      <p:tavLst>
                                        <p:tav tm="0">
                                          <p:val>
                                            <p:fltVal val="90"/>
                                          </p:val>
                                        </p:tav>
                                        <p:tav tm="100000">
                                          <p:val>
                                            <p:fltVal val="0"/>
                                          </p:val>
                                        </p:tav>
                                      </p:tavLst>
                                    </p:anim>
                                    <p:animEffect transition="in" filter="fade">
                                      <p:cBhvr>
                                        <p:cTn id="52" dur="1000"/>
                                        <p:tgtEl>
                                          <p:spTgt spid="13"/>
                                        </p:tgtEl>
                                      </p:cBhvr>
                                    </p:animEffect>
                                  </p:childTnLst>
                                </p:cTn>
                              </p:par>
                              <p:par>
                                <p:cTn id="53" presetID="31"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1000" fill="hold"/>
                                        <p:tgtEl>
                                          <p:spTgt spid="22"/>
                                        </p:tgtEl>
                                        <p:attrNameLst>
                                          <p:attrName>ppt_w</p:attrName>
                                        </p:attrNameLst>
                                      </p:cBhvr>
                                      <p:tavLst>
                                        <p:tav tm="0">
                                          <p:val>
                                            <p:fltVal val="0"/>
                                          </p:val>
                                        </p:tav>
                                        <p:tav tm="100000">
                                          <p:val>
                                            <p:strVal val="#ppt_w"/>
                                          </p:val>
                                        </p:tav>
                                      </p:tavLst>
                                    </p:anim>
                                    <p:anim calcmode="lin" valueType="num">
                                      <p:cBhvr>
                                        <p:cTn id="56" dur="1000" fill="hold"/>
                                        <p:tgtEl>
                                          <p:spTgt spid="22"/>
                                        </p:tgtEl>
                                        <p:attrNameLst>
                                          <p:attrName>ppt_h</p:attrName>
                                        </p:attrNameLst>
                                      </p:cBhvr>
                                      <p:tavLst>
                                        <p:tav tm="0">
                                          <p:val>
                                            <p:fltVal val="0"/>
                                          </p:val>
                                        </p:tav>
                                        <p:tav tm="100000">
                                          <p:val>
                                            <p:strVal val="#ppt_h"/>
                                          </p:val>
                                        </p:tav>
                                      </p:tavLst>
                                    </p:anim>
                                    <p:anim calcmode="lin" valueType="num">
                                      <p:cBhvr>
                                        <p:cTn id="57" dur="1000" fill="hold"/>
                                        <p:tgtEl>
                                          <p:spTgt spid="22"/>
                                        </p:tgtEl>
                                        <p:attrNameLst>
                                          <p:attrName>style.rotation</p:attrName>
                                        </p:attrNameLst>
                                      </p:cBhvr>
                                      <p:tavLst>
                                        <p:tav tm="0">
                                          <p:val>
                                            <p:fltVal val="90"/>
                                          </p:val>
                                        </p:tav>
                                        <p:tav tm="100000">
                                          <p:val>
                                            <p:fltVal val="0"/>
                                          </p:val>
                                        </p:tav>
                                      </p:tavLst>
                                    </p:anim>
                                    <p:animEffect transition="in" filter="fade">
                                      <p:cBhvr>
                                        <p:cTn id="58" dur="10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 calcmode="lin" valueType="num">
                                      <p:cBhvr>
                                        <p:cTn id="65" dur="1000" fill="hold"/>
                                        <p:tgtEl>
                                          <p:spTgt spid="14"/>
                                        </p:tgtEl>
                                        <p:attrNameLst>
                                          <p:attrName>style.rotation</p:attrName>
                                        </p:attrNameLst>
                                      </p:cBhvr>
                                      <p:tavLst>
                                        <p:tav tm="0">
                                          <p:val>
                                            <p:fltVal val="90"/>
                                          </p:val>
                                        </p:tav>
                                        <p:tav tm="100000">
                                          <p:val>
                                            <p:fltVal val="0"/>
                                          </p:val>
                                        </p:tav>
                                      </p:tavLst>
                                    </p:anim>
                                    <p:animEffect transition="in" filter="fade">
                                      <p:cBhvr>
                                        <p:cTn id="66" dur="1000"/>
                                        <p:tgtEl>
                                          <p:spTgt spid="14"/>
                                        </p:tgtEl>
                                      </p:cBhvr>
                                    </p:animEffect>
                                  </p:childTnLst>
                                </p:cTn>
                              </p:par>
                              <p:par>
                                <p:cTn id="67" presetID="31" presetClass="entr" presetSubtype="0"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1000" fill="hold"/>
                                        <p:tgtEl>
                                          <p:spTgt spid="21"/>
                                        </p:tgtEl>
                                        <p:attrNameLst>
                                          <p:attrName>ppt_w</p:attrName>
                                        </p:attrNameLst>
                                      </p:cBhvr>
                                      <p:tavLst>
                                        <p:tav tm="0">
                                          <p:val>
                                            <p:fltVal val="0"/>
                                          </p:val>
                                        </p:tav>
                                        <p:tav tm="100000">
                                          <p:val>
                                            <p:strVal val="#ppt_w"/>
                                          </p:val>
                                        </p:tav>
                                      </p:tavLst>
                                    </p:anim>
                                    <p:anim calcmode="lin" valueType="num">
                                      <p:cBhvr>
                                        <p:cTn id="70" dur="1000" fill="hold"/>
                                        <p:tgtEl>
                                          <p:spTgt spid="21"/>
                                        </p:tgtEl>
                                        <p:attrNameLst>
                                          <p:attrName>ppt_h</p:attrName>
                                        </p:attrNameLst>
                                      </p:cBhvr>
                                      <p:tavLst>
                                        <p:tav tm="0">
                                          <p:val>
                                            <p:fltVal val="0"/>
                                          </p:val>
                                        </p:tav>
                                        <p:tav tm="100000">
                                          <p:val>
                                            <p:strVal val="#ppt_h"/>
                                          </p:val>
                                        </p:tav>
                                      </p:tavLst>
                                    </p:anim>
                                    <p:anim calcmode="lin" valueType="num">
                                      <p:cBhvr>
                                        <p:cTn id="71" dur="1000" fill="hold"/>
                                        <p:tgtEl>
                                          <p:spTgt spid="21"/>
                                        </p:tgtEl>
                                        <p:attrNameLst>
                                          <p:attrName>style.rotation</p:attrName>
                                        </p:attrNameLst>
                                      </p:cBhvr>
                                      <p:tavLst>
                                        <p:tav tm="0">
                                          <p:val>
                                            <p:fltVal val="90"/>
                                          </p:val>
                                        </p:tav>
                                        <p:tav tm="100000">
                                          <p:val>
                                            <p:fltVal val="0"/>
                                          </p:val>
                                        </p:tav>
                                      </p:tavLst>
                                    </p:anim>
                                    <p:animEffect transition="in" filter="fade">
                                      <p:cBhvr>
                                        <p:cTn id="7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4067944" y="260648"/>
            <a:ext cx="465685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smtClean="0">
                <a:solidFill>
                  <a:srgbClr val="0120BD">
                    <a:lumMod val="75000"/>
                  </a:srgbClr>
                </a:solidFill>
                <a:latin typeface="Arial" charset="0"/>
              </a:rPr>
              <a:t>مشكلات واضطرابات الطفولة</a:t>
            </a:r>
          </a:p>
        </p:txBody>
      </p:sp>
      <p:sp>
        <p:nvSpPr>
          <p:cNvPr id="5" name="Rectangle 3"/>
          <p:cNvSpPr>
            <a:spLocks noChangeArrowheads="1"/>
          </p:cNvSpPr>
          <p:nvPr/>
        </p:nvSpPr>
        <p:spPr bwMode="auto">
          <a:xfrm>
            <a:off x="467545" y="1844824"/>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fontAlgn="base">
              <a:spcBef>
                <a:spcPct val="0"/>
              </a:spcBef>
              <a:spcAft>
                <a:spcPct val="0"/>
              </a:spcAft>
            </a:pPr>
            <a:r>
              <a:rPr lang="ar-EG" altLang="zh-CN" sz="2400" b="1" dirty="0">
                <a:solidFill>
                  <a:srgbClr val="002060"/>
                </a:solidFill>
                <a:latin typeface="Arial" pitchFamily="34" charset="0"/>
                <a:ea typeface="幼圆" pitchFamily="1" charset="-122"/>
              </a:rPr>
              <a:t>اضطرابات انفعالية </a:t>
            </a:r>
          </a:p>
        </p:txBody>
      </p:sp>
      <p:sp>
        <p:nvSpPr>
          <p:cNvPr id="6" name="Rectangle 4"/>
          <p:cNvSpPr>
            <a:spLocks noChangeArrowheads="1"/>
          </p:cNvSpPr>
          <p:nvPr/>
        </p:nvSpPr>
        <p:spPr bwMode="auto">
          <a:xfrm>
            <a:off x="467545" y="2876699"/>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fontAlgn="base">
              <a:spcBef>
                <a:spcPct val="0"/>
              </a:spcBef>
              <a:spcAft>
                <a:spcPct val="0"/>
              </a:spcAft>
            </a:pPr>
            <a:r>
              <a:rPr lang="ar-EG" altLang="zh-CN" sz="2400" b="1" dirty="0">
                <a:solidFill>
                  <a:srgbClr val="002060"/>
                </a:solidFill>
                <a:ea typeface="幼圆" pitchFamily="1" charset="-122"/>
              </a:rPr>
              <a:t>اضطرابات العادات </a:t>
            </a:r>
            <a:endParaRPr lang="zh-CN" altLang="en-US" sz="2400" b="1" dirty="0">
              <a:solidFill>
                <a:srgbClr val="002060"/>
              </a:solidFill>
              <a:ea typeface="幼圆" pitchFamily="1" charset="-122"/>
            </a:endParaRPr>
          </a:p>
        </p:txBody>
      </p:sp>
      <p:pic>
        <p:nvPicPr>
          <p:cNvPr id="7"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2924324"/>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5"/>
          <p:cNvSpPr>
            <a:spLocks noChangeArrowheads="1"/>
          </p:cNvSpPr>
          <p:nvPr/>
        </p:nvSpPr>
        <p:spPr bwMode="auto">
          <a:xfrm>
            <a:off x="467545" y="402959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fontAlgn="base">
              <a:spcBef>
                <a:spcPct val="0"/>
              </a:spcBef>
              <a:spcAft>
                <a:spcPct val="0"/>
              </a:spcAft>
            </a:pPr>
            <a:r>
              <a:rPr lang="ar-EG" altLang="zh-CN" sz="2400" b="1" dirty="0">
                <a:solidFill>
                  <a:srgbClr val="002060"/>
                </a:solidFill>
                <a:ea typeface="幼圆" pitchFamily="1" charset="-122"/>
              </a:rPr>
              <a:t>اضطرابات السلـوك </a:t>
            </a:r>
            <a:endParaRPr lang="zh-CN" altLang="en-US" sz="2400" b="1" dirty="0">
              <a:solidFill>
                <a:srgbClr val="002060"/>
              </a:solidFill>
              <a:ea typeface="幼圆" pitchFamily="1" charset="-122"/>
            </a:endParaRPr>
          </a:p>
        </p:txBody>
      </p:sp>
      <p:sp>
        <p:nvSpPr>
          <p:cNvPr id="12" name="Rectangle 6"/>
          <p:cNvSpPr>
            <a:spLocks noChangeArrowheads="1"/>
          </p:cNvSpPr>
          <p:nvPr/>
        </p:nvSpPr>
        <p:spPr bwMode="auto">
          <a:xfrm>
            <a:off x="467545" y="5061471"/>
            <a:ext cx="6912744" cy="504825"/>
          </a:xfrm>
          <a:prstGeom prst="rect">
            <a:avLst/>
          </a:prstGeom>
          <a:solidFill>
            <a:srgbClr val="00B0F0"/>
          </a:solidFill>
          <a:ln>
            <a:noFill/>
          </a:ln>
          <a:effectLst/>
          <a:extLst/>
        </p:spPr>
        <p:txBody>
          <a:bodyPr wrap="none" anchor="ctr"/>
          <a:lstStyle/>
          <a:p>
            <a:pPr algn="ctr" rtl="1" fontAlgn="base">
              <a:spcBef>
                <a:spcPct val="0"/>
              </a:spcBef>
              <a:spcAft>
                <a:spcPct val="0"/>
              </a:spcAft>
            </a:pPr>
            <a:r>
              <a:rPr lang="ar-EG" altLang="zh-CN" sz="2400" b="1" dirty="0">
                <a:solidFill>
                  <a:srgbClr val="002060"/>
                </a:solidFill>
                <a:latin typeface="Arial" pitchFamily="34" charset="0"/>
                <a:ea typeface="幼圆" pitchFamily="1" charset="-122"/>
              </a:rPr>
              <a:t>اضطرابات التعلم </a:t>
            </a:r>
            <a:endParaRPr lang="zh-CN" altLang="en-US" sz="2400" b="1" dirty="0">
              <a:solidFill>
                <a:srgbClr val="002060"/>
              </a:solidFill>
              <a:latin typeface="Arial" pitchFamily="34" charset="0"/>
              <a:ea typeface="幼圆" pitchFamily="1" charset="-122"/>
            </a:endParaRPr>
          </a:p>
        </p:txBody>
      </p:sp>
      <p:pic>
        <p:nvPicPr>
          <p:cNvPr id="13"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05340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513449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3506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4"/>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100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5" name="AutoShape 3" descr="07CD1E3675BD4affA6CA63955D31575C# #AutoShape 3"/>
          <p:cNvSpPr>
            <a:spLocks noChangeArrowheads="1"/>
          </p:cNvSpPr>
          <p:nvPr/>
        </p:nvSpPr>
        <p:spPr bwMode="auto">
          <a:xfrm>
            <a:off x="467544" y="1945183"/>
            <a:ext cx="7524750" cy="2347913"/>
          </a:xfrm>
          <a:prstGeom prst="rect">
            <a:avLst/>
          </a:prstGeom>
          <a:solidFill>
            <a:srgbClr val="FF3399">
              <a:alpha val="77647"/>
            </a:srgbClr>
          </a:solidFill>
          <a:ln w="12700">
            <a:solidFill>
              <a:schemeClr val="bg1"/>
            </a:solidFill>
            <a:miter lim="800000"/>
            <a:headEnd/>
            <a:tailEnd/>
          </a:ln>
        </p:spPr>
        <p:txBody>
          <a:bodyPr anchor="ctr"/>
          <a:lstStyle/>
          <a:p>
            <a:pPr fontAlgn="base">
              <a:spcBef>
                <a:spcPct val="0"/>
              </a:spcBef>
              <a:spcAft>
                <a:spcPct val="0"/>
              </a:spcAft>
            </a:pPr>
            <a:endParaRPr lang="zh-CN" altLang="en-US" sz="2400">
              <a:solidFill>
                <a:srgbClr val="808080"/>
              </a:solidFill>
              <a:latin typeface="Calibri" pitchFamily="34" charset="0"/>
            </a:endParaRPr>
          </a:p>
        </p:txBody>
      </p:sp>
      <p:sp>
        <p:nvSpPr>
          <p:cNvPr id="6" name="AutoShape 3" descr="D8FCD644EF414d608FD23FABDBB2453F# #AutoShape 3"/>
          <p:cNvSpPr>
            <a:spLocks noChangeArrowheads="1"/>
          </p:cNvSpPr>
          <p:nvPr/>
        </p:nvSpPr>
        <p:spPr bwMode="auto">
          <a:xfrm>
            <a:off x="572319" y="1802308"/>
            <a:ext cx="7315200" cy="2378075"/>
          </a:xfrm>
          <a:prstGeom prst="rec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altLang="zh-CN" sz="5000" b="1" dirty="0">
                <a:solidFill>
                  <a:srgbClr val="FFFFFF"/>
                </a:solidFill>
                <a:latin typeface="Arial" pitchFamily="34" charset="0"/>
                <a:ea typeface="Microsoft YaHei" pitchFamily="34" charset="-122"/>
              </a:rPr>
              <a:t>أسباب المشكلات الأسرية</a:t>
            </a:r>
            <a:endParaRPr lang="zh-CN" altLang="en-US" sz="5000" b="1" dirty="0">
              <a:solidFill>
                <a:srgbClr val="FFFFFF"/>
              </a:solidFill>
              <a:latin typeface="Arial" pitchFamily="34" charset="0"/>
              <a:ea typeface="Microsoft YaHei" pitchFamily="34" charset="-122"/>
            </a:endParaRPr>
          </a:p>
        </p:txBody>
      </p:sp>
      <p:sp>
        <p:nvSpPr>
          <p:cNvPr id="7" name="Rectangle 13" descr="FD1DDF730CE4456e89755B07FE1653D0# #Rectangle 13"/>
          <p:cNvSpPr>
            <a:spLocks noChangeArrowheads="1"/>
          </p:cNvSpPr>
          <p:nvPr/>
        </p:nvSpPr>
        <p:spPr bwMode="auto">
          <a:xfrm>
            <a:off x="739007" y="2161083"/>
            <a:ext cx="6981825"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endParaRPr lang="zh-CN" altLang="en-US" sz="160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319426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Top)">
                                      <p:cBhvr>
                                        <p:cTn id="7" dur="500"/>
                                        <p:tgtEl>
                                          <p:spTgt spid="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Bottom)">
                                      <p:cBhvr>
                                        <p:cTn id="10" dur="500"/>
                                        <p:tgtEl>
                                          <p:spTgt spid="5"/>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Bottom)">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2388096" y="260648"/>
            <a:ext cx="427213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أسباب المشكلات الأسرية</a:t>
            </a:r>
            <a:endParaRPr lang="ar-EG" sz="2800" b="1" dirty="0" smtClean="0">
              <a:solidFill>
                <a:srgbClr val="0120BD">
                  <a:lumMod val="75000"/>
                </a:srgbClr>
              </a:solidFill>
              <a:latin typeface="Arial" charset="0"/>
            </a:endParaRPr>
          </a:p>
        </p:txBody>
      </p:sp>
      <p:sp>
        <p:nvSpPr>
          <p:cNvPr id="12" name="TextBox 11"/>
          <p:cNvSpPr txBox="1"/>
          <p:nvPr/>
        </p:nvSpPr>
        <p:spPr>
          <a:xfrm>
            <a:off x="611560" y="3573016"/>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مما لا شك فيه أن الدين الإسلامي هو خير موجه للإنسان في معاملاته مع نفسه ومع غيره ، وأي قصور في الدين من شأنه أن ينعكس على توجهات الفرد وسلوكياته ومن أهم عوامل القصور التي يمكن أن تؤدي إلى حدوث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مشكلات </a:t>
            </a:r>
            <a:r>
              <a:rPr lang="ar-SA" sz="2400" b="1" dirty="0">
                <a:solidFill>
                  <a:srgbClr val="FFFFFF"/>
                </a:solidFill>
                <a:latin typeface="Arial" pitchFamily="34" charset="0"/>
              </a:rPr>
              <a:t>أسرية ما </a:t>
            </a:r>
            <a:r>
              <a:rPr lang="ar-SA" sz="2400" b="1" dirty="0" smtClean="0">
                <a:solidFill>
                  <a:srgbClr val="FFFFFF"/>
                </a:solidFill>
                <a:latin typeface="Arial" pitchFamily="34" charset="0"/>
              </a:rPr>
              <a:t>يلي</a:t>
            </a:r>
            <a:endParaRPr lang="ar-SA" sz="2400" b="1" dirty="0">
              <a:solidFill>
                <a:srgbClr val="FFFFFF"/>
              </a:solidFill>
              <a:latin typeface="Arial" pitchFamily="34" charset="0"/>
            </a:endParaRPr>
          </a:p>
        </p:txBody>
      </p:sp>
    </p:spTree>
    <p:extLst>
      <p:ext uri="{BB962C8B-B14F-4D97-AF65-F5344CB8AC3E}">
        <p14:creationId xmlns:p14="http://schemas.microsoft.com/office/powerpoint/2010/main" xmlns="" val="29155778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2" name="Flowchart: Multidocument 1"/>
          <p:cNvSpPr/>
          <p:nvPr/>
        </p:nvSpPr>
        <p:spPr>
          <a:xfrm>
            <a:off x="1043608" y="1772816"/>
            <a:ext cx="7128792" cy="3096344"/>
          </a:xfrm>
          <a:prstGeom prst="flowChartMultidocumen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sz="4000" b="1" dirty="0">
                <a:solidFill>
                  <a:srgbClr val="FFFFFF"/>
                </a:solidFill>
                <a:latin typeface="Arial" pitchFamily="34" charset="0"/>
                <a:ea typeface="Microsoft YaHei" pitchFamily="34" charset="-122"/>
              </a:rPr>
              <a:t>أسباب تتعلق بقصور النواحي الدينية</a:t>
            </a:r>
          </a:p>
        </p:txBody>
      </p:sp>
    </p:spTree>
    <p:extLst>
      <p:ext uri="{BB962C8B-B14F-4D97-AF65-F5344CB8AC3E}">
        <p14:creationId xmlns:p14="http://schemas.microsoft.com/office/powerpoint/2010/main" xmlns="" val="23017257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2339752" y="260648"/>
            <a:ext cx="6385048"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عدم الالتزام بأسس الشريعة في بناء البيت المسلم</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200329"/>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أسس اختيار الزوج والزوجة وفق ميزان التدين والصلاح، فالواقع يظهر لنا أن أسس الاختيار الزواجي أصبح يغلب عليها تقديم وتغليب المعايير المادية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والسعي </a:t>
            </a:r>
            <a:r>
              <a:rPr lang="ar-SA" sz="2400" b="1" dirty="0">
                <a:solidFill>
                  <a:srgbClr val="FFFFFF"/>
                </a:solidFill>
                <a:latin typeface="Arial" pitchFamily="34" charset="0"/>
              </a:rPr>
              <a:t>وراء المظاهر الخارجية والكماليات لدى كل من الطرفين</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xmlns="" val="25735775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3779912" y="260648"/>
            <a:ext cx="4944888"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ضعف الوازع الديني، والبعد عن منهج الله </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938992"/>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smtClean="0">
                <a:solidFill>
                  <a:srgbClr val="FFFFFF"/>
                </a:solidFill>
                <a:latin typeface="Arial" pitchFamily="34" charset="0"/>
              </a:rPr>
              <a:t>يذكر </a:t>
            </a:r>
            <a:r>
              <a:rPr lang="ar-SA" sz="2400" b="1" dirty="0">
                <a:solidFill>
                  <a:srgbClr val="FFFFFF"/>
                </a:solidFill>
                <a:latin typeface="Arial" pitchFamily="34" charset="0"/>
              </a:rPr>
              <a:t>ابن القيم في العقوبات التي رتبها الله سبحانه وتعالى على الذنوب، أنه تعالى " قد رتب المعيشة الضنك على الإعراض عن ذكره، فالمعرض عنه له من ضنك المعيشة بحسب إعراضه، وإن تنعم في الدنيا بأصناف النعم، ففي قلبه من الوحشة والذل والحسرات التي تقطع القلوب، والأماني الباطلة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والعذاب </a:t>
            </a:r>
            <a:r>
              <a:rPr lang="ar-SA" sz="2400" b="1" dirty="0">
                <a:solidFill>
                  <a:srgbClr val="FFFFFF"/>
                </a:solidFill>
                <a:latin typeface="Arial" pitchFamily="34" charset="0"/>
              </a:rPr>
              <a:t>الحاضر ما فيه"</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xmlns="" val="28897197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20072" y="260648"/>
            <a:ext cx="3504728"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الجهل بالدين</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938992"/>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فالزوج الذي يجهل ما عليه من واجبات تجاه زوجته وأبنائه سيقصر في دوره، وقد يتعدى مدفوعاً بجهله على حقوق زوجه وأبنائه، والزوجة كذلك، وعندما يجهل كلاهمـا هـدف الإسلام من تربية الأبناء، وما أعده الله لهما من أجر في إخراج هذا النسل المسلم، سيتصف نمط معاملتهما وتربيتهمـا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لأبنائهـا </a:t>
            </a:r>
            <a:r>
              <a:rPr lang="ar-SA" sz="2400" b="1" dirty="0">
                <a:solidFill>
                  <a:srgbClr val="FFFFFF"/>
                </a:solidFill>
                <a:latin typeface="Arial" pitchFamily="34" charset="0"/>
              </a:rPr>
              <a:t>بالضـيق والضجـر ثم الإهمال أو القسوة</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xmlns="" val="34918299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2" name="Flowchart: Multidocument 1"/>
          <p:cNvSpPr/>
          <p:nvPr/>
        </p:nvSpPr>
        <p:spPr>
          <a:xfrm>
            <a:off x="1043608" y="1772816"/>
            <a:ext cx="7128792" cy="3096344"/>
          </a:xfrm>
          <a:prstGeom prst="flowChartMultidocumen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sz="3800" b="1" dirty="0">
                <a:solidFill>
                  <a:srgbClr val="FFFFFF"/>
                </a:solidFill>
                <a:latin typeface="Arial" pitchFamily="34" charset="0"/>
                <a:ea typeface="Microsoft YaHei" pitchFamily="34" charset="-122"/>
              </a:rPr>
              <a:t>أسباب تتعلق بقصور النواحي </a:t>
            </a:r>
            <a:r>
              <a:rPr lang="ar-EG" sz="3800" b="1" dirty="0" smtClean="0">
                <a:solidFill>
                  <a:srgbClr val="FFFFFF"/>
                </a:solidFill>
                <a:latin typeface="Arial" pitchFamily="34" charset="0"/>
                <a:ea typeface="Microsoft YaHei" pitchFamily="34" charset="-122"/>
              </a:rPr>
              <a:t>الاخلاقية</a:t>
            </a:r>
            <a:endParaRPr lang="ar-EG" sz="3800" b="1" dirty="0">
              <a:solidFill>
                <a:srgbClr val="FFFFFF"/>
              </a:solidFill>
              <a:latin typeface="Arial" pitchFamily="34" charset="0"/>
              <a:ea typeface="Microsoft YaHei" pitchFamily="34" charset="-122"/>
            </a:endParaRPr>
          </a:p>
        </p:txBody>
      </p:sp>
    </p:spTree>
    <p:extLst>
      <p:ext uri="{BB962C8B-B14F-4D97-AF65-F5344CB8AC3E}">
        <p14:creationId xmlns:p14="http://schemas.microsoft.com/office/powerpoint/2010/main" xmlns="" val="27985966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3131840" y="260648"/>
            <a:ext cx="5592960"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غلبة الماديات وسيطرة المصالح الشخصية</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smtClean="0">
                <a:solidFill>
                  <a:srgbClr val="FFFFFF"/>
                </a:solidFill>
                <a:latin typeface="Arial" pitchFamily="34" charset="0"/>
              </a:rPr>
              <a:t>الزواج </a:t>
            </a:r>
            <a:r>
              <a:rPr lang="ar-SA" sz="2400" b="1" dirty="0">
                <a:solidFill>
                  <a:srgbClr val="FFFFFF"/>
                </a:solidFill>
                <a:latin typeface="Arial" pitchFamily="34" charset="0"/>
              </a:rPr>
              <a:t>القائم على مصلحة دنيوية بحته غالباً ما يكون مصيره الفشل؛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لأن </a:t>
            </a:r>
            <a:r>
              <a:rPr lang="ar-SA" sz="2400" b="1" dirty="0">
                <a:solidFill>
                  <a:srgbClr val="FFFFFF"/>
                </a:solidFill>
                <a:latin typeface="Arial" pitchFamily="34" charset="0"/>
              </a:rPr>
              <a:t>العلاقة الداخلية فيه قد ازدحمت مسالكها بدوافع الطمع والجشع وتغليب المصلحة الشخصية، وإذا قدر له أن يستمر فإن استمراره سيكون في جو من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الملل </a:t>
            </a:r>
            <a:r>
              <a:rPr lang="ar-SA" sz="2400" b="1" dirty="0">
                <a:solidFill>
                  <a:srgbClr val="FFFFFF"/>
                </a:solidFill>
                <a:latin typeface="Arial" pitchFamily="34" charset="0"/>
              </a:rPr>
              <a:t>والكراهية والتكلف</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xmlns="" val="21584007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508104" y="260648"/>
            <a:ext cx="321669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سوء الخلق</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938992"/>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smtClean="0">
                <a:solidFill>
                  <a:srgbClr val="FFFFFF"/>
                </a:solidFill>
                <a:latin typeface="Arial" pitchFamily="34" charset="0"/>
              </a:rPr>
              <a:t>يأتي </a:t>
            </a:r>
            <a:r>
              <a:rPr lang="ar-SA" sz="2400" b="1" dirty="0">
                <a:solidFill>
                  <a:srgbClr val="FFFFFF"/>
                </a:solidFill>
                <a:latin typeface="Arial" pitchFamily="34" charset="0"/>
              </a:rPr>
              <a:t>في مقدمة هذا الخلق الغضب غير المبرر وحدة الطبع ،والنزعة التنافسية الشديدة ،وعدم القدرة على التحكم في الانفعالات،والعناد ،والإصرار على الرأي ،وحب التملك والسيطرة ،والكذب، والخروج عن حدود اللياقة في المعاملة ،والغيرة المبالغ بها،والشك،وعدم التزام احد أطراف العلاقة بالقيم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الدينية </a:t>
            </a:r>
            <a:r>
              <a:rPr lang="ar-SA" sz="2400" b="1" dirty="0">
                <a:solidFill>
                  <a:srgbClr val="FFFFFF"/>
                </a:solidFill>
                <a:latin typeface="Arial" pitchFamily="34" charset="0"/>
              </a:rPr>
              <a:t>والاجتماعية ،والبخل </a:t>
            </a:r>
            <a:r>
              <a:rPr lang="ar-SA" sz="2400" b="1" dirty="0" smtClean="0">
                <a:solidFill>
                  <a:srgbClr val="FFFFFF"/>
                </a:solidFill>
                <a:latin typeface="Arial" pitchFamily="34" charset="0"/>
              </a:rPr>
              <a:t>والإسراف</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xmlns="" val="2426529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1007604" y="2008429"/>
            <a:ext cx="4377051" cy="4788897"/>
          </a:xfrm>
          <a:prstGeom prst="rect">
            <a:avLst/>
          </a:prstGeom>
          <a:ln>
            <a:noFill/>
          </a:ln>
          <a:effectLst>
            <a:softEdge rad="112500"/>
          </a:effectLst>
        </p:spPr>
      </p:pic>
      <p:sp>
        <p:nvSpPr>
          <p:cNvPr id="4" name="Cloud Callout 3"/>
          <p:cNvSpPr/>
          <p:nvPr/>
        </p:nvSpPr>
        <p:spPr>
          <a:xfrm>
            <a:off x="3923928" y="222460"/>
            <a:ext cx="4946355" cy="2198428"/>
          </a:xfrm>
          <a:prstGeom prst="cloudCallout">
            <a:avLst>
              <a:gd name="adj1" fmla="val -49126"/>
              <a:gd name="adj2" fmla="val 99672"/>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endParaRPr lang="ar-EG" sz="2400" dirty="0">
              <a:solidFill>
                <a:srgbClr val="002060"/>
              </a:solidFill>
            </a:endParaRPr>
          </a:p>
        </p:txBody>
      </p:sp>
      <p:sp>
        <p:nvSpPr>
          <p:cNvPr id="5" name="Rectangle 4"/>
          <p:cNvSpPr/>
          <p:nvPr/>
        </p:nvSpPr>
        <p:spPr>
          <a:xfrm>
            <a:off x="4427984" y="908720"/>
            <a:ext cx="3858647" cy="830997"/>
          </a:xfrm>
          <a:prstGeom prst="rect">
            <a:avLst/>
          </a:prstGeom>
        </p:spPr>
        <p:txBody>
          <a:bodyPr wrap="square">
            <a:spAutoFit/>
          </a:bodyPr>
          <a:lstStyle/>
          <a:p>
            <a:pPr algn="ctr" rtl="1"/>
            <a:r>
              <a:rPr lang="ar-EG" sz="2400" b="1" dirty="0" smtClean="0">
                <a:solidFill>
                  <a:srgbClr val="002060"/>
                </a:solidFill>
              </a:rPr>
              <a:t>هل يمكن ان تنجح اسرة والمشكلات ملئية داخل حياتها ؟</a:t>
            </a:r>
            <a:endParaRPr lang="ar-EG" sz="2400" b="1" dirty="0">
              <a:solidFill>
                <a:srgbClr val="002060"/>
              </a:solidFill>
            </a:endParaRPr>
          </a:p>
        </p:txBody>
      </p:sp>
    </p:spTree>
    <p:extLst>
      <p:ext uri="{BB962C8B-B14F-4D97-AF65-F5344CB8AC3E}">
        <p14:creationId xmlns:p14="http://schemas.microsoft.com/office/powerpoint/2010/main" xmlns="" val="23854464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2" name="Flowchart: Multidocument 1"/>
          <p:cNvSpPr/>
          <p:nvPr/>
        </p:nvSpPr>
        <p:spPr>
          <a:xfrm>
            <a:off x="1043608" y="1772816"/>
            <a:ext cx="7128792" cy="3096344"/>
          </a:xfrm>
          <a:prstGeom prst="flowChartMultidocumen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sz="3800" b="1" dirty="0">
                <a:solidFill>
                  <a:srgbClr val="FFFFFF"/>
                </a:solidFill>
                <a:latin typeface="Arial" pitchFamily="34" charset="0"/>
                <a:ea typeface="Microsoft YaHei" pitchFamily="34" charset="-122"/>
              </a:rPr>
              <a:t>أسباب تتعلق بقصور النواحي </a:t>
            </a:r>
            <a:r>
              <a:rPr lang="ar-EG" sz="3800" b="1" dirty="0" smtClean="0">
                <a:solidFill>
                  <a:srgbClr val="FFFFFF"/>
                </a:solidFill>
                <a:latin typeface="Arial" pitchFamily="34" charset="0"/>
                <a:ea typeface="Microsoft YaHei" pitchFamily="34" charset="-122"/>
              </a:rPr>
              <a:t>الاخلاقية</a:t>
            </a:r>
            <a:endParaRPr lang="ar-EG" sz="3800" b="1" dirty="0">
              <a:solidFill>
                <a:srgbClr val="FFFFFF"/>
              </a:solidFill>
              <a:latin typeface="Arial" pitchFamily="34" charset="0"/>
              <a:ea typeface="Microsoft YaHei" pitchFamily="34" charset="-122"/>
            </a:endParaRPr>
          </a:p>
        </p:txBody>
      </p:sp>
    </p:spTree>
    <p:extLst>
      <p:ext uri="{BB962C8B-B14F-4D97-AF65-F5344CB8AC3E}">
        <p14:creationId xmlns:p14="http://schemas.microsoft.com/office/powerpoint/2010/main" xmlns="" val="33253514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3131840" y="260648"/>
            <a:ext cx="5592960"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غلبة الماديات وسيطرة المصالح الشخصية</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smtClean="0">
                <a:solidFill>
                  <a:srgbClr val="FFFFFF"/>
                </a:solidFill>
                <a:latin typeface="Arial" pitchFamily="34" charset="0"/>
              </a:rPr>
              <a:t>الزواج </a:t>
            </a:r>
            <a:r>
              <a:rPr lang="ar-SA" sz="2400" b="1" dirty="0">
                <a:solidFill>
                  <a:srgbClr val="FFFFFF"/>
                </a:solidFill>
                <a:latin typeface="Arial" pitchFamily="34" charset="0"/>
              </a:rPr>
              <a:t>القائم على مصلحة دنيوية بحته غالباً ما يكون مصيره الفشل؛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لأن </a:t>
            </a:r>
            <a:r>
              <a:rPr lang="ar-SA" sz="2400" b="1" dirty="0">
                <a:solidFill>
                  <a:srgbClr val="FFFFFF"/>
                </a:solidFill>
                <a:latin typeface="Arial" pitchFamily="34" charset="0"/>
              </a:rPr>
              <a:t>العلاقة الداخلية فيه قد ازدحمت مسالكها بدوافع الطمع والجشع وتغليب المصلحة الشخصية، وإذا قدر له أن يستمر فإن استمراره سيكون في جو من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الملل </a:t>
            </a:r>
            <a:r>
              <a:rPr lang="ar-SA" sz="2400" b="1" dirty="0">
                <a:solidFill>
                  <a:srgbClr val="FFFFFF"/>
                </a:solidFill>
                <a:latin typeface="Arial" pitchFamily="34" charset="0"/>
              </a:rPr>
              <a:t>والكراهية والتكلف</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xmlns="" val="24129565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2" name="Flowchart: Multidocument 1"/>
          <p:cNvSpPr/>
          <p:nvPr/>
        </p:nvSpPr>
        <p:spPr>
          <a:xfrm>
            <a:off x="1043608" y="1772816"/>
            <a:ext cx="7128792" cy="3096344"/>
          </a:xfrm>
          <a:prstGeom prst="flowChartMultidocumen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sz="3800" b="1" dirty="0">
                <a:solidFill>
                  <a:srgbClr val="FFFFFF"/>
                </a:solidFill>
                <a:latin typeface="Arial" pitchFamily="34" charset="0"/>
                <a:ea typeface="Microsoft YaHei" pitchFamily="34" charset="-122"/>
              </a:rPr>
              <a:t>أسباب تتعلق بقصور النواحي </a:t>
            </a:r>
            <a:r>
              <a:rPr lang="ar-EG" sz="3800" b="1" dirty="0" smtClean="0">
                <a:solidFill>
                  <a:srgbClr val="FFFFFF"/>
                </a:solidFill>
                <a:latin typeface="Arial" pitchFamily="34" charset="0"/>
                <a:ea typeface="Microsoft YaHei" pitchFamily="34" charset="-122"/>
              </a:rPr>
              <a:t>النفسية</a:t>
            </a:r>
            <a:endParaRPr lang="ar-EG" sz="3800" b="1" dirty="0">
              <a:solidFill>
                <a:srgbClr val="FFFFFF"/>
              </a:solidFill>
              <a:latin typeface="Arial" pitchFamily="34" charset="0"/>
              <a:ea typeface="Microsoft YaHei" pitchFamily="34" charset="-122"/>
            </a:endParaRPr>
          </a:p>
        </p:txBody>
      </p:sp>
    </p:spTree>
    <p:extLst>
      <p:ext uri="{BB962C8B-B14F-4D97-AF65-F5344CB8AC3E}">
        <p14:creationId xmlns:p14="http://schemas.microsoft.com/office/powerpoint/2010/main" xmlns="" val="33253514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3779912" y="260648"/>
            <a:ext cx="4944888"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الإصابة بالأمراض النفسية والعصبية</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الصحة النفسية عامل أساسي في توازن سلوك الفرد، وأن الإصابة بالأمراض النفسية والعصبية لا بد أن يخل بهذا التوازن، ويؤثر على طرق التواصل والتوجيه، كما يؤثر على أفراد الأسرة من نواحي نفسية واجتماعية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واقتصادية </a:t>
            </a:r>
            <a:r>
              <a:rPr lang="ar-SA" sz="2400" b="1" dirty="0">
                <a:solidFill>
                  <a:srgbClr val="FFFFFF"/>
                </a:solidFill>
                <a:latin typeface="Arial" pitchFamily="34" charset="0"/>
              </a:rPr>
              <a:t>مختلفة</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xmlns="" val="24129565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4788024" y="260648"/>
            <a:ext cx="393677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التباين الفكري والعاطفي</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يشكل التوافق الفكري والعاطفي عاملاً داعماً لاستقرار العلاقات الأسرية وبعدها عن كل ما يعكر صفوها من بغضاء وكره وأي دوافع أخرى للمشكلات،والعكس صحيح ؛ فوجود نوع من التباين والتباعد في الفكر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والعاطفة </a:t>
            </a:r>
            <a:r>
              <a:rPr lang="ar-SA" sz="2400" b="1" dirty="0">
                <a:solidFill>
                  <a:srgbClr val="FFFFFF"/>
                </a:solidFill>
                <a:latin typeface="Arial" pitchFamily="34" charset="0"/>
              </a:rPr>
              <a:t>يؤدي إلى نفور الأنفس ،الصراعات الأسرية</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xmlns="" val="12378215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4788024" y="260648"/>
            <a:ext cx="393677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ضغوط الحياة</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smtClean="0">
                <a:solidFill>
                  <a:srgbClr val="FFFFFF"/>
                </a:solidFill>
                <a:latin typeface="Arial" pitchFamily="34" charset="0"/>
              </a:rPr>
              <a:t>الأسرة </a:t>
            </a:r>
            <a:r>
              <a:rPr lang="ar-SA" sz="2400" b="1" dirty="0">
                <a:solidFill>
                  <a:srgbClr val="FFFFFF"/>
                </a:solidFill>
                <a:latin typeface="Arial" pitchFamily="34" charset="0"/>
              </a:rPr>
              <a:t>اليوم تتعرض لمجموعة من الضغوط المختلفة داخلياً وخارجياً، فهناك الضغوط والتنافس في مجال العمل، والسعي لتنشئة الأبناء تنشئة قويمة في ظل التحديات المختلفة يشكل ضغطاً على الأسرة إلى غير ذلك من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الضغوط </a:t>
            </a:r>
            <a:r>
              <a:rPr lang="ar-SA" sz="2400" b="1" dirty="0">
                <a:solidFill>
                  <a:srgbClr val="FFFFFF"/>
                </a:solidFill>
                <a:latin typeface="Arial" pitchFamily="34" charset="0"/>
              </a:rPr>
              <a:t>التي تشكلها متطلبات الحياة المادية والمعنوية</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xmlns="" val="20385530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2699792" y="260648"/>
            <a:ext cx="6025008"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الجهل بخصائص النمو لمراحل العمر المختلفة</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smtClean="0">
                <a:solidFill>
                  <a:srgbClr val="FFFFFF"/>
                </a:solidFill>
                <a:latin typeface="Arial" pitchFamily="34" charset="0"/>
              </a:rPr>
              <a:t>السلوك </a:t>
            </a:r>
            <a:r>
              <a:rPr lang="ar-SA" sz="2400" b="1" dirty="0">
                <a:solidFill>
                  <a:srgbClr val="FFFFFF"/>
                </a:solidFill>
                <a:latin typeface="Arial" pitchFamily="34" charset="0"/>
              </a:rPr>
              <a:t>الذي يعتبر عاديا في سن معينة يصبح من علامات سوء التوافق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إذا </a:t>
            </a:r>
            <a:r>
              <a:rPr lang="ar-SA" sz="2400" b="1" dirty="0">
                <a:solidFill>
                  <a:srgbClr val="FFFFFF"/>
                </a:solidFill>
                <a:latin typeface="Arial" pitchFamily="34" charset="0"/>
              </a:rPr>
              <a:t>لازم الطفل عندما يكبر: فثورات الغضب تعتبر عادية بالنسبة لطفل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الثانية </a:t>
            </a:r>
            <a:r>
              <a:rPr lang="ar-SA" sz="2400" b="1" dirty="0">
                <a:solidFill>
                  <a:srgbClr val="FFFFFF"/>
                </a:solidFill>
                <a:latin typeface="Arial" pitchFamily="34" charset="0"/>
              </a:rPr>
              <a:t>أو الثالثة من عمره، ولكنها تصبح علامة خطيرة على سوء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التوافق </a:t>
            </a:r>
            <a:r>
              <a:rPr lang="ar-SA" sz="2400" b="1" dirty="0">
                <a:solidFill>
                  <a:srgbClr val="FFFFFF"/>
                </a:solidFill>
                <a:latin typeface="Arial" pitchFamily="34" charset="0"/>
              </a:rPr>
              <a:t>عند طفل في العاشرة</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xmlns="" val="33282120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3779912" y="260648"/>
            <a:ext cx="4944888"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عدم إشباع الحاجات النفسية المختلفة</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فإشباع الحاجات يسهم في تكوين شخصيات سوية لا تشعر بالتوتر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أو </a:t>
            </a:r>
            <a:r>
              <a:rPr lang="ar-SA" sz="2400" b="1" dirty="0">
                <a:solidFill>
                  <a:srgbClr val="FFFFFF"/>
                </a:solidFill>
                <a:latin typeface="Arial" pitchFamily="34" charset="0"/>
              </a:rPr>
              <a:t>النقص، ولا تسعى لتعويض هذا النقص عير اتجاهات وسلوكيات غير سوية، والعكس صحيح فينتج عن عدم إشباع الحاجة خبرة ذاتية بالحاجة إلى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شيء </a:t>
            </a:r>
            <a:r>
              <a:rPr lang="ar-SA" sz="2400" b="1" dirty="0">
                <a:solidFill>
                  <a:srgbClr val="FFFFFF"/>
                </a:solidFill>
                <a:latin typeface="Arial" pitchFamily="34" charset="0"/>
              </a:rPr>
              <a:t>ما، ويطلق على هذه الخبرة (التوتر</a:t>
            </a:r>
            <a:r>
              <a:rPr lang="ar-SA" sz="2400" b="1" dirty="0" smtClean="0">
                <a:solidFill>
                  <a:srgbClr val="FFFFFF"/>
                </a:solidFill>
                <a:latin typeface="Arial" pitchFamily="34" charset="0"/>
              </a:rPr>
              <a:t>)</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xmlns="" val="6327349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2" name="Flowchart: Multidocument 1"/>
          <p:cNvSpPr/>
          <p:nvPr/>
        </p:nvSpPr>
        <p:spPr>
          <a:xfrm>
            <a:off x="1043608" y="1772816"/>
            <a:ext cx="7128792" cy="3096344"/>
          </a:xfrm>
          <a:prstGeom prst="flowChartMultidocumen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sz="3800" b="1" dirty="0">
                <a:solidFill>
                  <a:srgbClr val="FFFFFF"/>
                </a:solidFill>
                <a:latin typeface="Arial" pitchFamily="34" charset="0"/>
                <a:ea typeface="Microsoft YaHei" pitchFamily="34" charset="-122"/>
              </a:rPr>
              <a:t>أسباب تتعلق بقصور النواحي </a:t>
            </a:r>
            <a:r>
              <a:rPr lang="ar-EG" sz="3800" b="1" dirty="0" smtClean="0">
                <a:solidFill>
                  <a:srgbClr val="FFFFFF"/>
                </a:solidFill>
                <a:latin typeface="Arial" pitchFamily="34" charset="0"/>
                <a:ea typeface="Microsoft YaHei" pitchFamily="34" charset="-122"/>
              </a:rPr>
              <a:t>التربوية</a:t>
            </a:r>
            <a:endParaRPr lang="ar-EG" sz="3800" b="1" dirty="0">
              <a:solidFill>
                <a:srgbClr val="FFFFFF"/>
              </a:solidFill>
              <a:latin typeface="Arial" pitchFamily="34" charset="0"/>
              <a:ea typeface="Microsoft YaHei" pitchFamily="34" charset="-122"/>
            </a:endParaRPr>
          </a:p>
        </p:txBody>
      </p:sp>
    </p:spTree>
    <p:extLst>
      <p:ext uri="{BB962C8B-B14F-4D97-AF65-F5344CB8AC3E}">
        <p14:creationId xmlns:p14="http://schemas.microsoft.com/office/powerpoint/2010/main" xmlns="" val="31056822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3" name="Folded Corner 2"/>
          <p:cNvSpPr/>
          <p:nvPr/>
        </p:nvSpPr>
        <p:spPr>
          <a:xfrm>
            <a:off x="1115616" y="2420888"/>
            <a:ext cx="6768752" cy="1728192"/>
          </a:xfrm>
          <a:prstGeom prst="foldedCorner">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1"/>
            <a:r>
              <a:rPr lang="ar-EG" sz="3200" b="1" dirty="0" smtClean="0">
                <a:solidFill>
                  <a:srgbClr val="002060"/>
                </a:solidFill>
              </a:rPr>
              <a:t>انماط التربية الغير سوية</a:t>
            </a:r>
            <a:endParaRPr lang="ar-EG" sz="3200" b="1" dirty="0">
              <a:solidFill>
                <a:srgbClr val="002060"/>
              </a:solidFill>
            </a:endParaRPr>
          </a:p>
        </p:txBody>
      </p:sp>
    </p:spTree>
    <p:extLst>
      <p:ext uri="{BB962C8B-B14F-4D97-AF65-F5344CB8AC3E}">
        <p14:creationId xmlns:p14="http://schemas.microsoft.com/office/powerpoint/2010/main" xmlns="" val="472360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6" name="مستطيل مستدير الزوايا 5"/>
          <p:cNvSpPr/>
          <p:nvPr/>
        </p:nvSpPr>
        <p:spPr bwMode="auto">
          <a:xfrm>
            <a:off x="6229350" y="260350"/>
            <a:ext cx="2303463" cy="720725"/>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fontAlgn="base">
              <a:spcBef>
                <a:spcPct val="0"/>
              </a:spcBef>
              <a:spcAft>
                <a:spcPct val="0"/>
              </a:spcAft>
              <a:defRPr/>
            </a:pPr>
            <a:r>
              <a:rPr lang="ar-EG" sz="3200" b="1" dirty="0" smtClean="0">
                <a:solidFill>
                  <a:srgbClr val="CC00CC"/>
                </a:solidFill>
              </a:rPr>
              <a:t>محاور الدورة</a:t>
            </a:r>
            <a:endParaRPr lang="ar-EG" sz="3200" b="1" dirty="0">
              <a:solidFill>
                <a:srgbClr val="CC00CC"/>
              </a:solidFill>
            </a:endParaRPr>
          </a:p>
        </p:txBody>
      </p:sp>
      <p:graphicFrame>
        <p:nvGraphicFramePr>
          <p:cNvPr id="9" name="Diagram 8"/>
          <p:cNvGraphicFramePr/>
          <p:nvPr>
            <p:extLst/>
          </p:nvPr>
        </p:nvGraphicFramePr>
        <p:xfrm>
          <a:off x="755576" y="304800"/>
          <a:ext cx="74676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4" descr="customer_service.jpg"/>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3388616" y="2534942"/>
            <a:ext cx="2125320" cy="233421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0085634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Graphic spid="9"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004048" y="260648"/>
            <a:ext cx="372075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نمط القسوة والتسلط</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200329"/>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وهو النمط الذي يعتمد فيه الوالدان على أسلوب فرض الرأي والوقوف أمام رغبات الطفل التلقائية بشكل دائم، ومقابلة رغباته بالمنع والرفض غير المبرر، وإتباع أسلوب القسوة والصرامة والعقوبة المفرطة في طرق التنشئة</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xmlns="" val="36993058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004048" y="260648"/>
            <a:ext cx="372075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نمط الحماية الزائدة</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200329"/>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وهو نمط يتعمد فيه الوالدان القيام بما يفترض أن يقوم به الطفل من أعمال وسلوكيات، فيقومان نيابة عنه بالواجبات التي يفترض أن يقوم هو بها، بطريقة تؤدي إلى حرمان الطفل من رغبته في الاستقلال والشعور بالذات</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xmlns="" val="36840554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004048" y="260648"/>
            <a:ext cx="372075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نمط التذبذب</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200329"/>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ويقصد به عدم اتفـاق الوالدين أو استقرارهما على أسلوب موحد </a:t>
            </a:r>
            <a:r>
              <a:rPr lang="ar-SA" sz="2400" b="1" dirty="0" smtClean="0">
                <a:solidFill>
                  <a:srgbClr val="FFFFFF"/>
                </a:solidFill>
                <a:latin typeface="Arial" pitchFamily="34" charset="0"/>
              </a:rPr>
              <a:t>في</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التنشئة </a:t>
            </a:r>
            <a:r>
              <a:rPr lang="ar-SA" sz="2400" b="1" dirty="0">
                <a:solidFill>
                  <a:srgbClr val="FFFFFF"/>
                </a:solidFill>
                <a:latin typeface="Arial" pitchFamily="34" charset="0"/>
              </a:rPr>
              <a:t>،كأنْ يثاب الطفل على سلوك معين ،ثم يعاقب عليه في وقت آخر أو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من </a:t>
            </a:r>
            <a:r>
              <a:rPr lang="ar-SA" sz="2400" b="1" dirty="0">
                <a:solidFill>
                  <a:srgbClr val="FFFFFF"/>
                </a:solidFill>
                <a:latin typeface="Arial" pitchFamily="34" charset="0"/>
              </a:rPr>
              <a:t>طرف آخر</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xmlns="" val="5647602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004048" y="260648"/>
            <a:ext cx="372075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نمط الإهمال والنبذ</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وهو نمط يتعمد فيه الوالدان ترك الطفل بدون توجيه أو عنايـة، فلا تتم الاستجابة لحاجات الطفل، كما قد يتعمدان عدم تشجيعه على السلوك المرغوب فيه، وكذلك إغفال محاسبته على السلوك غير المرغوب،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فلا </a:t>
            </a:r>
            <a:r>
              <a:rPr lang="ar-SA" sz="2400" b="1" dirty="0">
                <a:solidFill>
                  <a:srgbClr val="FFFFFF"/>
                </a:solidFill>
                <a:latin typeface="Arial" pitchFamily="34" charset="0"/>
              </a:rPr>
              <a:t>يحصل الطفل على التعزيز المناسب لسلوكه</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xmlns="" val="40264610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004048" y="260648"/>
            <a:ext cx="372075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نمط التفرقة</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200329"/>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ويقصد به عدم حصول الأبناء على معاملة والدية متساوية، وذلك بلجوء الوالديـن إلى أسلوب التفضيل بين الأبناء بناء على اعتبارات عدة منها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الجنس </a:t>
            </a:r>
            <a:r>
              <a:rPr lang="ar-SA" sz="2400" b="1" dirty="0">
                <a:solidFill>
                  <a:srgbClr val="FFFFFF"/>
                </a:solidFill>
                <a:latin typeface="Arial" pitchFamily="34" charset="0"/>
              </a:rPr>
              <a:t>، أو السن أو أي سبب آخر</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xmlns="" val="9554142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3" name="Folded Corner 2"/>
          <p:cNvSpPr/>
          <p:nvPr/>
        </p:nvSpPr>
        <p:spPr>
          <a:xfrm>
            <a:off x="1115616" y="2420888"/>
            <a:ext cx="6768752" cy="1728192"/>
          </a:xfrm>
          <a:prstGeom prst="foldedCorner">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1"/>
            <a:r>
              <a:rPr lang="ar-EG" sz="3200" b="1" dirty="0" smtClean="0">
                <a:solidFill>
                  <a:srgbClr val="002060"/>
                </a:solidFill>
              </a:rPr>
              <a:t>الاسباب الاجتماعية</a:t>
            </a:r>
            <a:endParaRPr lang="ar-EG" sz="3200" b="1" dirty="0">
              <a:solidFill>
                <a:srgbClr val="002060"/>
              </a:solidFill>
            </a:endParaRPr>
          </a:p>
        </p:txBody>
      </p:sp>
    </p:spTree>
    <p:extLst>
      <p:ext uri="{BB962C8B-B14F-4D97-AF65-F5344CB8AC3E}">
        <p14:creationId xmlns:p14="http://schemas.microsoft.com/office/powerpoint/2010/main" xmlns="" val="1782615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004048" y="260648"/>
            <a:ext cx="372075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smtClean="0">
                <a:solidFill>
                  <a:srgbClr val="0120BD">
                    <a:lumMod val="75000"/>
                  </a:srgbClr>
                </a:solidFill>
                <a:latin typeface="Arial" charset="0"/>
              </a:rPr>
              <a:t>التغير </a:t>
            </a:r>
            <a:r>
              <a:rPr lang="ar-EG" sz="2800" b="1" dirty="0">
                <a:solidFill>
                  <a:srgbClr val="0120BD">
                    <a:lumMod val="75000"/>
                  </a:srgbClr>
                </a:solidFill>
                <a:latin typeface="Arial" charset="0"/>
              </a:rPr>
              <a:t>الاجتماعي</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smtClean="0">
                <a:solidFill>
                  <a:srgbClr val="FFFFFF"/>
                </a:solidFill>
                <a:latin typeface="Arial" pitchFamily="34" charset="0"/>
              </a:rPr>
              <a:t>التغير </a:t>
            </a:r>
            <a:r>
              <a:rPr lang="ar-SA" sz="2400" b="1" dirty="0">
                <a:solidFill>
                  <a:srgbClr val="FFFFFF"/>
                </a:solidFill>
                <a:latin typeface="Arial" pitchFamily="34" charset="0"/>
              </a:rPr>
              <a:t>الاجتماعي السريع الذي خضعت له المجتمعات الإسلامية، ساهم إلى حد كبير في ازدياد حدة المنافسة الفردية، والتي أصبحت بدورها أحد العوامل المسيطرة على العلاقات الاجتماعية السائدة، فأدى ذلك إلى تغليب المصالح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الشخصية </a:t>
            </a:r>
            <a:r>
              <a:rPr lang="ar-SA" sz="2400" b="1" dirty="0">
                <a:solidFill>
                  <a:srgbClr val="FFFFFF"/>
                </a:solidFill>
                <a:latin typeface="Arial" pitchFamily="34" charset="0"/>
              </a:rPr>
              <a:t>والرغبة المستميتة لتحقيق الذات وإثباتها داخل المجتمع</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xmlns="" val="29172580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004048" y="260648"/>
            <a:ext cx="372075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smtClean="0">
                <a:solidFill>
                  <a:srgbClr val="0120BD">
                    <a:lumMod val="75000"/>
                  </a:srgbClr>
                </a:solidFill>
                <a:latin typeface="Arial" charset="0"/>
              </a:rPr>
              <a:t>خروج </a:t>
            </a:r>
            <a:r>
              <a:rPr lang="ar-EG" sz="2800" b="1" dirty="0">
                <a:solidFill>
                  <a:srgbClr val="0120BD">
                    <a:lumMod val="75000"/>
                  </a:srgbClr>
                </a:solidFill>
                <a:latin typeface="Arial" charset="0"/>
              </a:rPr>
              <a:t>المرأة للعمل</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أفرز خروج المرأة للعمل مجموعة من النتائج الإيجابية والسليبة في شخصية المرأة نفسها وفي دورها ومسئولياتها كأم ،ورغم أن هذه النتائج مازالت مثار جدل ،إلا أن المفروغ منه أن خروج المرأة للعمل شكل في حد ذاته نوعاً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من </a:t>
            </a:r>
            <a:r>
              <a:rPr lang="ar-SA" sz="2400" b="1" dirty="0">
                <a:solidFill>
                  <a:srgbClr val="FFFFFF"/>
                </a:solidFill>
                <a:latin typeface="Arial" pitchFamily="34" charset="0"/>
              </a:rPr>
              <a:t>الضغط النفسي والمعنوي على المرأة نفسها</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xmlns="" val="17523610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004048" y="260648"/>
            <a:ext cx="372075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smtClean="0">
                <a:solidFill>
                  <a:srgbClr val="0120BD">
                    <a:lumMod val="75000"/>
                  </a:srgbClr>
                </a:solidFill>
                <a:latin typeface="Arial" charset="0"/>
              </a:rPr>
              <a:t>الاعتماد </a:t>
            </a:r>
            <a:r>
              <a:rPr lang="ar-EG" sz="2800" b="1" dirty="0">
                <a:solidFill>
                  <a:srgbClr val="0120BD">
                    <a:lumMod val="75000"/>
                  </a:srgbClr>
                </a:solidFill>
                <a:latin typeface="Arial" charset="0"/>
              </a:rPr>
              <a:t>على الخدم</a:t>
            </a:r>
            <a:endParaRPr lang="ar-EG" sz="2800" b="1" dirty="0" smtClean="0">
              <a:solidFill>
                <a:srgbClr val="0120BD">
                  <a:lumMod val="75000"/>
                </a:srgbClr>
              </a:solidFill>
              <a:latin typeface="Arial" charset="0"/>
            </a:endParaRPr>
          </a:p>
        </p:txBody>
      </p:sp>
      <p:sp>
        <p:nvSpPr>
          <p:cNvPr id="12" name="TextBox 11"/>
          <p:cNvSpPr txBox="1"/>
          <p:nvPr/>
        </p:nvSpPr>
        <p:spPr>
          <a:xfrm>
            <a:off x="611560" y="3356992"/>
            <a:ext cx="7632848" cy="2308324"/>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يربط الكثيرون بين خروج المرأة للعمل وانتشار ظاهرة الخادمات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ولكن </a:t>
            </a:r>
            <a:r>
              <a:rPr lang="ar-SA" sz="2400" b="1" dirty="0">
                <a:solidFill>
                  <a:srgbClr val="FFFFFF"/>
                </a:solidFill>
                <a:latin typeface="Arial" pitchFamily="34" charset="0"/>
              </a:rPr>
              <a:t>الواقع يؤكد أن الظاهرة لم تعد حكرا على المرأة العاملة ،ولسنا هنا بصدد طرح قضية دور وأهمية هؤلاء من عدمه،فما يهمنا هو ما يمكن أن تخلفه هذه الظاهرة من آثار سلبية ومشكلات على الأسرة المسلمة في ظل امتداد دور الخادمة من عاملة منزل إلى ما يشبه ربة البيت المنابة بشؤون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المنزل </a:t>
            </a:r>
            <a:r>
              <a:rPr lang="ar-SA" sz="2400" b="1" dirty="0">
                <a:solidFill>
                  <a:srgbClr val="FFFFFF"/>
                </a:solidFill>
                <a:latin typeface="Arial" pitchFamily="34" charset="0"/>
              </a:rPr>
              <a:t>كاف</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xmlns="" val="6155332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004048" y="260648"/>
            <a:ext cx="372075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smtClean="0">
                <a:solidFill>
                  <a:srgbClr val="0120BD">
                    <a:lumMod val="75000"/>
                  </a:srgbClr>
                </a:solidFill>
                <a:latin typeface="Arial" charset="0"/>
              </a:rPr>
              <a:t>وسائل </a:t>
            </a:r>
            <a:r>
              <a:rPr lang="ar-EG" sz="2800" b="1" dirty="0">
                <a:solidFill>
                  <a:srgbClr val="0120BD">
                    <a:lumMod val="75000"/>
                  </a:srgbClr>
                </a:solidFill>
                <a:latin typeface="Arial" charset="0"/>
              </a:rPr>
              <a:t>الإعلام</a:t>
            </a:r>
            <a:endParaRPr lang="ar-EG" sz="2800" b="1" dirty="0" smtClean="0">
              <a:solidFill>
                <a:srgbClr val="0120BD">
                  <a:lumMod val="75000"/>
                </a:srgbClr>
              </a:solidFill>
              <a:latin typeface="Arial" charset="0"/>
            </a:endParaRPr>
          </a:p>
        </p:txBody>
      </p:sp>
      <p:sp>
        <p:nvSpPr>
          <p:cNvPr id="12" name="TextBox 11"/>
          <p:cNvSpPr txBox="1"/>
          <p:nvPr/>
        </p:nvSpPr>
        <p:spPr>
          <a:xfrm>
            <a:off x="611560" y="3356992"/>
            <a:ext cx="7632848" cy="2308324"/>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يفترض أن وسائل الإعلام هي أحد وسائط التربية التي لها دور بارز في التنشئة الاجتماعية، ولكن الواقع يظهر أن وسائل الإعلام أصبحت تشكل أحد روافد المشكلات الأسرية المختلفة في ظل شبه غياب للإعلام الإسلامي القادر على الوصول لكل بيت مسلم، وفرض أطروحاته ومواجهة الإسفاف الإعلامي لوسائل الإعلام المنتشرة، والتي أشغلت حيز وقتي وعقلي انعكس بشكل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سلبي </a:t>
            </a:r>
            <a:r>
              <a:rPr lang="ar-SA" sz="2400" b="1" dirty="0">
                <a:solidFill>
                  <a:srgbClr val="FFFFFF"/>
                </a:solidFill>
                <a:latin typeface="Arial" pitchFamily="34" charset="0"/>
              </a:rPr>
              <a:t>على أنماط التفاعل داخل الأسرة</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xmlns="" val="3405814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9" name="Rounded Rectangle 8"/>
          <p:cNvSpPr/>
          <p:nvPr/>
        </p:nvSpPr>
        <p:spPr>
          <a:xfrm>
            <a:off x="2286000" y="152400"/>
            <a:ext cx="4572000" cy="722334"/>
          </a:xfrm>
          <a:prstGeom prst="roundRect">
            <a:avLst/>
          </a:prstGeom>
          <a:ln/>
        </p:spPr>
        <p:style>
          <a:lnRef idx="2">
            <a:schemeClr val="accent2"/>
          </a:lnRef>
          <a:fillRef idx="1">
            <a:schemeClr val="lt1"/>
          </a:fillRef>
          <a:effectRef idx="0">
            <a:schemeClr val="accent2"/>
          </a:effectRef>
          <a:fontRef idx="minor">
            <a:schemeClr val="dk1"/>
          </a:fontRef>
        </p:style>
        <p:txBody>
          <a:bodyPr rtlCol="1" anchor="ctr"/>
          <a:lstStyle/>
          <a:p>
            <a:pPr algn="ctr" rtl="1"/>
            <a:r>
              <a:rPr lang="ar-EG" sz="5000" dirty="0">
                <a:solidFill>
                  <a:srgbClr val="002060"/>
                </a:solidFill>
              </a:rPr>
              <a:t>اهداف الدورة</a:t>
            </a:r>
          </a:p>
        </p:txBody>
      </p:sp>
      <p:sp>
        <p:nvSpPr>
          <p:cNvPr id="25" name="圆角矩形 4"/>
          <p:cNvSpPr>
            <a:spLocks noChangeArrowheads="1"/>
          </p:cNvSpPr>
          <p:nvPr/>
        </p:nvSpPr>
        <p:spPr bwMode="auto">
          <a:xfrm>
            <a:off x="2362316" y="1230265"/>
            <a:ext cx="6286500" cy="642937"/>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rtl="1"/>
            <a:r>
              <a:rPr lang="ar-EG" sz="2400" b="1" dirty="0" smtClean="0">
                <a:solidFill>
                  <a:srgbClr val="000000"/>
                </a:solidFill>
              </a:rPr>
              <a:t>التعرف على المفهوم الصحيح للأسرة</a:t>
            </a:r>
            <a:endParaRPr lang="zh-CN" altLang="en-US" sz="2400" b="1" dirty="0" smtClean="0">
              <a:solidFill>
                <a:srgbClr val="FFFFFF"/>
              </a:solidFill>
              <a:latin typeface="Arial Unicode MS" pitchFamily="34" charset="-128"/>
              <a:ea typeface="Arial Unicode MS" pitchFamily="34" charset="-128"/>
              <a:cs typeface="Arial Unicode MS" pitchFamily="34" charset="-128"/>
            </a:endParaRPr>
          </a:p>
        </p:txBody>
      </p:sp>
      <p:pic>
        <p:nvPicPr>
          <p:cNvPr id="26" name="Picture 2" descr="C:\Documents and Settings\鱼不愚\桌面\3dicon1_zcool.com.cn [转换].pn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xmlns="" val="0"/>
              </a:ext>
            </a:extLst>
          </a:blip>
          <a:srcRect l="38753" r="35728" b="62553"/>
          <a:stretch>
            <a:fillRect/>
          </a:stretch>
        </p:blipFill>
        <p:spPr bwMode="auto">
          <a:xfrm>
            <a:off x="8077200" y="6858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TextBox 12"/>
          <p:cNvSpPr txBox="1">
            <a:spLocks noChangeArrowheads="1"/>
          </p:cNvSpPr>
          <p:nvPr/>
        </p:nvSpPr>
        <p:spPr bwMode="auto">
          <a:xfrm>
            <a:off x="8267816" y="1223915"/>
            <a:ext cx="762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smtClean="0">
                <a:solidFill>
                  <a:srgbClr val="000000"/>
                </a:solidFill>
              </a:rPr>
              <a:t>1</a:t>
            </a:r>
          </a:p>
        </p:txBody>
      </p:sp>
      <p:sp>
        <p:nvSpPr>
          <p:cNvPr id="28" name="圆角矩形 4"/>
          <p:cNvSpPr>
            <a:spLocks noChangeArrowheads="1"/>
          </p:cNvSpPr>
          <p:nvPr/>
        </p:nvSpPr>
        <p:spPr bwMode="auto">
          <a:xfrm>
            <a:off x="2209916" y="2408316"/>
            <a:ext cx="6286500" cy="642937"/>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rtl="1"/>
            <a:r>
              <a:rPr lang="ar-EG" sz="2400" b="1" dirty="0" smtClean="0">
                <a:solidFill>
                  <a:srgbClr val="000000"/>
                </a:solidFill>
              </a:rPr>
              <a:t>الوقوف على أسباب المشكلات الاسرية</a:t>
            </a:r>
            <a:endParaRPr lang="zh-CN" altLang="en-US" sz="2400" b="1" dirty="0" smtClean="0">
              <a:solidFill>
                <a:srgbClr val="FFFFFF"/>
              </a:solidFill>
              <a:latin typeface="Arial Unicode MS" pitchFamily="34" charset="-128"/>
              <a:ea typeface="Arial Unicode MS" pitchFamily="34" charset="-128"/>
              <a:cs typeface="Arial Unicode MS" pitchFamily="34" charset="-128"/>
            </a:endParaRPr>
          </a:p>
        </p:txBody>
      </p:sp>
      <p:pic>
        <p:nvPicPr>
          <p:cNvPr id="29" name="Picture 2" descr="C:\Documents and Settings\鱼不愚\桌面\3dicon1_zcool.com.cn [转换].pn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xmlns="" val="0"/>
              </a:ext>
            </a:extLst>
          </a:blip>
          <a:srcRect l="38753" r="35728" b="62553"/>
          <a:stretch>
            <a:fillRect/>
          </a:stretch>
        </p:blipFill>
        <p:spPr bwMode="auto">
          <a:xfrm>
            <a:off x="7924800" y="2092451"/>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 name="TextBox 12"/>
          <p:cNvSpPr txBox="1">
            <a:spLocks noChangeArrowheads="1"/>
          </p:cNvSpPr>
          <p:nvPr/>
        </p:nvSpPr>
        <p:spPr bwMode="auto">
          <a:xfrm>
            <a:off x="8115416" y="2600908"/>
            <a:ext cx="762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2</a:t>
            </a:r>
          </a:p>
        </p:txBody>
      </p:sp>
      <p:sp>
        <p:nvSpPr>
          <p:cNvPr id="34" name="圆角矩形 4"/>
          <p:cNvSpPr>
            <a:spLocks noChangeArrowheads="1"/>
          </p:cNvSpPr>
          <p:nvPr/>
        </p:nvSpPr>
        <p:spPr bwMode="auto">
          <a:xfrm>
            <a:off x="2057516" y="3690865"/>
            <a:ext cx="6286500" cy="642937"/>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rtl="1"/>
            <a:r>
              <a:rPr lang="ar-EG" sz="2400" b="1" dirty="0" smtClean="0">
                <a:solidFill>
                  <a:srgbClr val="000000"/>
                </a:solidFill>
              </a:rPr>
              <a:t>التعرف على طرق حل المشكلات الاسرية</a:t>
            </a:r>
            <a:endParaRPr lang="zh-CN" altLang="en-US" sz="2400" b="1" dirty="0" smtClean="0">
              <a:solidFill>
                <a:srgbClr val="FFFFFF"/>
              </a:solidFill>
              <a:latin typeface="Arial Unicode MS" pitchFamily="34" charset="-128"/>
              <a:ea typeface="Arial Unicode MS" pitchFamily="34" charset="-128"/>
              <a:cs typeface="Arial Unicode MS" pitchFamily="34" charset="-128"/>
            </a:endParaRPr>
          </a:p>
        </p:txBody>
      </p:sp>
      <p:pic>
        <p:nvPicPr>
          <p:cNvPr id="35" name="Picture 2" descr="C:\Documents and Settings\鱼不愚\桌面\3dicon1_zcool.com.cn [转换].pn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xmlns="" val="0"/>
              </a:ext>
            </a:extLst>
          </a:blip>
          <a:srcRect l="38753" r="35728" b="62553"/>
          <a:stretch>
            <a:fillRect/>
          </a:stretch>
        </p:blipFill>
        <p:spPr bwMode="auto">
          <a:xfrm>
            <a:off x="7772400" y="3278115"/>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12"/>
          <p:cNvSpPr txBox="1">
            <a:spLocks noChangeArrowheads="1"/>
          </p:cNvSpPr>
          <p:nvPr/>
        </p:nvSpPr>
        <p:spPr bwMode="auto">
          <a:xfrm>
            <a:off x="7963016" y="3805225"/>
            <a:ext cx="762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3</a:t>
            </a:r>
          </a:p>
        </p:txBody>
      </p:sp>
      <p:sp>
        <p:nvSpPr>
          <p:cNvPr id="37" name="圆角矩形 4"/>
          <p:cNvSpPr>
            <a:spLocks noChangeArrowheads="1"/>
          </p:cNvSpPr>
          <p:nvPr/>
        </p:nvSpPr>
        <p:spPr bwMode="auto">
          <a:xfrm>
            <a:off x="1905116" y="4936236"/>
            <a:ext cx="6286500" cy="642937"/>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rtl="1"/>
            <a:r>
              <a:rPr lang="ar-EG" sz="2400" b="1" dirty="0" smtClean="0">
                <a:solidFill>
                  <a:srgbClr val="000000"/>
                </a:solidFill>
              </a:rPr>
              <a:t>كيفية تدبير ميزانية البيت</a:t>
            </a:r>
            <a:endParaRPr lang="zh-CN" altLang="en-US" sz="2400" b="1" dirty="0" smtClean="0">
              <a:solidFill>
                <a:srgbClr val="FFFFFF"/>
              </a:solidFill>
              <a:latin typeface="Arial Unicode MS" pitchFamily="34" charset="-128"/>
              <a:ea typeface="Arial Unicode MS" pitchFamily="34" charset="-128"/>
              <a:cs typeface="Arial Unicode MS" pitchFamily="34" charset="-128"/>
            </a:endParaRPr>
          </a:p>
        </p:txBody>
      </p:sp>
      <p:pic>
        <p:nvPicPr>
          <p:cNvPr id="38" name="Picture 2" descr="C:\Documents and Settings\鱼不愚\桌面\3dicon1_zcool.com.cn [转换].pn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xmlns="" val="0"/>
              </a:ext>
            </a:extLst>
          </a:blip>
          <a:srcRect l="38753" r="35728" b="62553"/>
          <a:stretch>
            <a:fillRect/>
          </a:stretch>
        </p:blipFill>
        <p:spPr bwMode="auto">
          <a:xfrm>
            <a:off x="7620000" y="4488656"/>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 name="TextBox 12"/>
          <p:cNvSpPr txBox="1">
            <a:spLocks noChangeArrowheads="1"/>
          </p:cNvSpPr>
          <p:nvPr/>
        </p:nvSpPr>
        <p:spPr bwMode="auto">
          <a:xfrm>
            <a:off x="7810616" y="5065365"/>
            <a:ext cx="762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4</a:t>
            </a:r>
          </a:p>
        </p:txBody>
      </p:sp>
    </p:spTree>
    <p:extLst>
      <p:ext uri="{BB962C8B-B14F-4D97-AF65-F5344CB8AC3E}">
        <p14:creationId xmlns:p14="http://schemas.microsoft.com/office/powerpoint/2010/main" xmlns="" val="427273817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500" fill="hold"/>
                                        <p:tgtEl>
                                          <p:spTgt spid="37"/>
                                        </p:tgtEl>
                                        <p:attrNameLst>
                                          <p:attrName>ppt_w</p:attrName>
                                        </p:attrNameLst>
                                      </p:cBhvr>
                                      <p:tavLst>
                                        <p:tav tm="0">
                                          <p:val>
                                            <p:fltVal val="0"/>
                                          </p:val>
                                        </p:tav>
                                        <p:tav tm="100000">
                                          <p:val>
                                            <p:strVal val="#ppt_w"/>
                                          </p:val>
                                        </p:tav>
                                      </p:tavLst>
                                    </p:anim>
                                    <p:anim calcmode="lin" valueType="num">
                                      <p:cBhvr>
                                        <p:cTn id="74" dur="500" fill="hold"/>
                                        <p:tgtEl>
                                          <p:spTgt spid="37"/>
                                        </p:tgtEl>
                                        <p:attrNameLst>
                                          <p:attrName>ppt_h</p:attrName>
                                        </p:attrNameLst>
                                      </p:cBhvr>
                                      <p:tavLst>
                                        <p:tav tm="0">
                                          <p:val>
                                            <p:fltVal val="0"/>
                                          </p:val>
                                        </p:tav>
                                        <p:tav tm="100000">
                                          <p:val>
                                            <p:strVal val="#ppt_h"/>
                                          </p:val>
                                        </p:tav>
                                      </p:tavLst>
                                    </p:anim>
                                    <p:animEffect transition="in" filter="fade">
                                      <p:cBhvr>
                                        <p:cTn id="7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animBg="1"/>
      <p:bldP spid="30" grpId="0"/>
      <p:bldP spid="34" grpId="0" animBg="1"/>
      <p:bldP spid="36" grpId="0"/>
      <p:bldP spid="37" grpId="0" animBg="1"/>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004048" y="260648"/>
            <a:ext cx="372075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smtClean="0">
                <a:solidFill>
                  <a:srgbClr val="0120BD">
                    <a:lumMod val="75000"/>
                  </a:srgbClr>
                </a:solidFill>
                <a:latin typeface="Arial" charset="0"/>
              </a:rPr>
              <a:t>المشكلات </a:t>
            </a:r>
            <a:r>
              <a:rPr lang="ar-EG" sz="2800" b="1" dirty="0">
                <a:solidFill>
                  <a:srgbClr val="0120BD">
                    <a:lumMod val="75000"/>
                  </a:srgbClr>
                </a:solidFill>
                <a:latin typeface="Arial" charset="0"/>
              </a:rPr>
              <a:t>الاقتصادية</a:t>
            </a:r>
            <a:endParaRPr lang="ar-EG" sz="2800" b="1" dirty="0" smtClean="0">
              <a:solidFill>
                <a:srgbClr val="0120BD">
                  <a:lumMod val="75000"/>
                </a:srgbClr>
              </a:solidFill>
              <a:latin typeface="Arial" charset="0"/>
            </a:endParaRPr>
          </a:p>
        </p:txBody>
      </p:sp>
      <p:sp>
        <p:nvSpPr>
          <p:cNvPr id="12" name="TextBox 11"/>
          <p:cNvSpPr txBox="1"/>
          <p:nvPr/>
        </p:nvSpPr>
        <p:spPr>
          <a:xfrm>
            <a:off x="611560" y="3356992"/>
            <a:ext cx="7632848" cy="1938992"/>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يشكل المقوم الاقتصادي عاملاً أساسياً في تماسك الأسرة وتحقيق احتياجاتها المختلفة، فوجود مصدر تمويل للأسرة يعني تحقيق الاستقرار المادي، وبالتالي تمكينها من تحقيق أهدافها، والعكس صحيح. </a:t>
            </a:r>
          </a:p>
          <a:p>
            <a:pPr algn="justLow" rtl="1" fontAlgn="base">
              <a:spcBef>
                <a:spcPct val="0"/>
              </a:spcBef>
              <a:spcAft>
                <a:spcPct val="0"/>
              </a:spcAft>
            </a:pPr>
            <a:r>
              <a:rPr lang="ar-SA" sz="2400" b="1" dirty="0">
                <a:solidFill>
                  <a:srgbClr val="FFFFFF"/>
                </a:solidFill>
                <a:latin typeface="Arial" pitchFamily="34" charset="0"/>
              </a:rPr>
              <a:t>فالظروف الاقتصادية السيئة تشكل عائقاً في طريق توافق الزوجين وتكيف الحياة الأسرية. </a:t>
            </a:r>
          </a:p>
        </p:txBody>
      </p:sp>
    </p:spTree>
    <p:extLst>
      <p:ext uri="{BB962C8B-B14F-4D97-AF65-F5344CB8AC3E}">
        <p14:creationId xmlns:p14="http://schemas.microsoft.com/office/powerpoint/2010/main" xmlns="" val="11296658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004048" y="260648"/>
            <a:ext cx="372075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smtClean="0">
                <a:solidFill>
                  <a:srgbClr val="0120BD">
                    <a:lumMod val="75000"/>
                  </a:srgbClr>
                </a:solidFill>
                <a:latin typeface="Arial" charset="0"/>
              </a:rPr>
              <a:t>تأثير </a:t>
            </a:r>
            <a:r>
              <a:rPr lang="ar-EG" sz="2800" b="1" dirty="0">
                <a:solidFill>
                  <a:srgbClr val="0120BD">
                    <a:lumMod val="75000"/>
                  </a:srgbClr>
                </a:solidFill>
                <a:latin typeface="Arial" charset="0"/>
              </a:rPr>
              <a:t>الأقارب وجماعة الرفاق</a:t>
            </a:r>
            <a:endParaRPr lang="ar-EG" sz="2800" b="1" dirty="0" smtClean="0">
              <a:solidFill>
                <a:srgbClr val="0120BD">
                  <a:lumMod val="75000"/>
                </a:srgbClr>
              </a:solidFill>
              <a:latin typeface="Arial" charset="0"/>
            </a:endParaRPr>
          </a:p>
        </p:txBody>
      </p:sp>
      <p:sp>
        <p:nvSpPr>
          <p:cNvPr id="12" name="TextBox 11"/>
          <p:cNvSpPr txBox="1"/>
          <p:nvPr/>
        </p:nvSpPr>
        <p:spPr>
          <a:xfrm>
            <a:off x="611560" y="3356992"/>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بالرغم من أهمية العلاقات الاجتماعية في تقوية البناء الأسري، إلا أن مثل هذه العلاقات قد تشكل عامل للمشكلات الأسرية، فقد يلعب الأقارب دورا سلبيا حين يتم تحريض أحد أطراف العلاقة ضد الآخر، أو يتم التدخل بشكل </a:t>
            </a:r>
            <a:r>
              <a:rPr lang="ar-EG" sz="2400" b="1" smtClean="0">
                <a:solidFill>
                  <a:srgbClr val="FFFFFF"/>
                </a:solidFill>
                <a:latin typeface="Arial" pitchFamily="34" charset="0"/>
              </a:rPr>
              <a:t/>
            </a:r>
            <a:br>
              <a:rPr lang="ar-EG" sz="2400" b="1" smtClean="0">
                <a:solidFill>
                  <a:srgbClr val="FFFFFF"/>
                </a:solidFill>
                <a:latin typeface="Arial" pitchFamily="34" charset="0"/>
              </a:rPr>
            </a:br>
            <a:r>
              <a:rPr lang="ar-EG" sz="2400" b="1" smtClean="0">
                <a:solidFill>
                  <a:srgbClr val="FFFFFF"/>
                </a:solidFill>
                <a:latin typeface="Arial" pitchFamily="34" charset="0"/>
              </a:rPr>
              <a:t> 	</a:t>
            </a:r>
            <a:r>
              <a:rPr lang="ar-SA" sz="2400" b="1" smtClean="0">
                <a:solidFill>
                  <a:srgbClr val="FFFFFF"/>
                </a:solidFill>
                <a:latin typeface="Arial" pitchFamily="34" charset="0"/>
              </a:rPr>
              <a:t>غير </a:t>
            </a:r>
            <a:r>
              <a:rPr lang="ar-SA" sz="2400" b="1">
                <a:solidFill>
                  <a:srgbClr val="FFFFFF"/>
                </a:solidFill>
                <a:latin typeface="Arial" pitchFamily="34" charset="0"/>
              </a:rPr>
              <a:t>الواعي في الخلافات الزوجية أو في طرق تربية </a:t>
            </a:r>
            <a:r>
              <a:rPr lang="ar-SA" sz="2400" b="1" smtClean="0">
                <a:solidFill>
                  <a:srgbClr val="FFFFFF"/>
                </a:solidFill>
                <a:latin typeface="Arial" pitchFamily="34" charset="0"/>
              </a:rPr>
              <a:t>الأبناء</a:t>
            </a:r>
            <a:endParaRPr lang="ar-SA" sz="2400" b="1" dirty="0">
              <a:solidFill>
                <a:srgbClr val="FFFFFF"/>
              </a:solidFill>
              <a:latin typeface="Arial" pitchFamily="34" charset="0"/>
            </a:endParaRPr>
          </a:p>
        </p:txBody>
      </p:sp>
    </p:spTree>
    <p:extLst>
      <p:ext uri="{BB962C8B-B14F-4D97-AF65-F5344CB8AC3E}">
        <p14:creationId xmlns:p14="http://schemas.microsoft.com/office/powerpoint/2010/main" xmlns="" val="27860725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100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5" name="AutoShape 3" descr="07CD1E3675BD4affA6CA63955D31575C# #AutoShape 3"/>
          <p:cNvSpPr>
            <a:spLocks noChangeArrowheads="1"/>
          </p:cNvSpPr>
          <p:nvPr/>
        </p:nvSpPr>
        <p:spPr bwMode="auto">
          <a:xfrm>
            <a:off x="467544" y="1945183"/>
            <a:ext cx="7524750" cy="2347913"/>
          </a:xfrm>
          <a:prstGeom prst="rect">
            <a:avLst/>
          </a:prstGeom>
          <a:solidFill>
            <a:srgbClr val="FF3399">
              <a:alpha val="77647"/>
            </a:srgbClr>
          </a:solidFill>
          <a:ln w="12700">
            <a:solidFill>
              <a:schemeClr val="bg1"/>
            </a:solidFill>
            <a:miter lim="800000"/>
            <a:headEnd/>
            <a:tailEnd/>
          </a:ln>
        </p:spPr>
        <p:txBody>
          <a:bodyPr anchor="ctr"/>
          <a:lstStyle/>
          <a:p>
            <a:pPr fontAlgn="base">
              <a:spcBef>
                <a:spcPct val="0"/>
              </a:spcBef>
              <a:spcAft>
                <a:spcPct val="0"/>
              </a:spcAft>
            </a:pPr>
            <a:endParaRPr lang="zh-CN" altLang="en-US" sz="2400">
              <a:solidFill>
                <a:srgbClr val="808080"/>
              </a:solidFill>
              <a:latin typeface="Calibri" pitchFamily="34" charset="0"/>
            </a:endParaRPr>
          </a:p>
        </p:txBody>
      </p:sp>
      <p:sp>
        <p:nvSpPr>
          <p:cNvPr id="6" name="AutoShape 3" descr="D8FCD644EF414d608FD23FABDBB2453F# #AutoShape 3"/>
          <p:cNvSpPr>
            <a:spLocks noChangeArrowheads="1"/>
          </p:cNvSpPr>
          <p:nvPr/>
        </p:nvSpPr>
        <p:spPr bwMode="auto">
          <a:xfrm>
            <a:off x="572319" y="1802308"/>
            <a:ext cx="7315200" cy="2378075"/>
          </a:xfrm>
          <a:prstGeom prst="rec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altLang="zh-CN" sz="5000" b="1" dirty="0">
                <a:solidFill>
                  <a:srgbClr val="FFFFFF"/>
                </a:solidFill>
                <a:latin typeface="Arial" pitchFamily="34" charset="0"/>
                <a:ea typeface="Microsoft YaHei" pitchFamily="34" charset="-122"/>
              </a:rPr>
              <a:t>علاج المشكلات الأسرية</a:t>
            </a:r>
            <a:endParaRPr lang="zh-CN" altLang="en-US" sz="5000" b="1" dirty="0">
              <a:solidFill>
                <a:srgbClr val="FFFFFF"/>
              </a:solidFill>
              <a:latin typeface="Arial" pitchFamily="34" charset="0"/>
              <a:ea typeface="Microsoft YaHei" pitchFamily="34" charset="-122"/>
            </a:endParaRPr>
          </a:p>
        </p:txBody>
      </p:sp>
      <p:sp>
        <p:nvSpPr>
          <p:cNvPr id="7" name="Rectangle 13" descr="FD1DDF730CE4456e89755B07FE1653D0# #Rectangle 13"/>
          <p:cNvSpPr>
            <a:spLocks noChangeArrowheads="1"/>
          </p:cNvSpPr>
          <p:nvPr/>
        </p:nvSpPr>
        <p:spPr bwMode="auto">
          <a:xfrm>
            <a:off x="739007" y="2161083"/>
            <a:ext cx="6981825"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endParaRPr lang="zh-CN" altLang="en-US" sz="160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8149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Top)">
                                      <p:cBhvr>
                                        <p:cTn id="7" dur="500"/>
                                        <p:tgtEl>
                                          <p:spTgt spid="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Bottom)">
                                      <p:cBhvr>
                                        <p:cTn id="10" dur="500"/>
                                        <p:tgtEl>
                                          <p:spTgt spid="5"/>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Bottom)">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2" name="Flowchart: Multidocument 1"/>
          <p:cNvSpPr/>
          <p:nvPr/>
        </p:nvSpPr>
        <p:spPr>
          <a:xfrm>
            <a:off x="1043608" y="1772816"/>
            <a:ext cx="7128792" cy="3096344"/>
          </a:xfrm>
          <a:prstGeom prst="flowChartMultidocumen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sz="3800" b="1" dirty="0">
                <a:solidFill>
                  <a:srgbClr val="FFFFFF"/>
                </a:solidFill>
                <a:latin typeface="Arial" pitchFamily="34" charset="0"/>
                <a:ea typeface="Microsoft YaHei" pitchFamily="34" charset="-122"/>
              </a:rPr>
              <a:t>تطبيق شريعة الله فكراً وسلوكاً</a:t>
            </a:r>
          </a:p>
        </p:txBody>
      </p:sp>
    </p:spTree>
    <p:extLst>
      <p:ext uri="{BB962C8B-B14F-4D97-AF65-F5344CB8AC3E}">
        <p14:creationId xmlns:p14="http://schemas.microsoft.com/office/powerpoint/2010/main" xmlns="" val="24435836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3" name="Wave 2"/>
          <p:cNvSpPr/>
          <p:nvPr/>
        </p:nvSpPr>
        <p:spPr>
          <a:xfrm>
            <a:off x="1835696" y="2060848"/>
            <a:ext cx="5328592" cy="1944216"/>
          </a:xfrm>
          <a:prstGeom prst="wave">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EG" sz="3600" b="1" dirty="0" smtClean="0"/>
              <a:t>مرحلة ما قبل الزواج</a:t>
            </a:r>
            <a:endParaRPr lang="ar-EG" sz="3600" b="1" dirty="0"/>
          </a:p>
        </p:txBody>
      </p:sp>
    </p:spTree>
    <p:extLst>
      <p:ext uri="{BB962C8B-B14F-4D97-AF65-F5344CB8AC3E}">
        <p14:creationId xmlns:p14="http://schemas.microsoft.com/office/powerpoint/2010/main" xmlns="" val="7565793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004048" y="260648"/>
            <a:ext cx="372075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الاختيار الزواجي السليم</a:t>
            </a:r>
            <a:endParaRPr lang="ar-EG" sz="2800" b="1" dirty="0" smtClean="0">
              <a:solidFill>
                <a:srgbClr val="0120BD">
                  <a:lumMod val="75000"/>
                </a:srgbClr>
              </a:solidFill>
              <a:latin typeface="Arial" charset="0"/>
            </a:endParaRPr>
          </a:p>
        </p:txBody>
      </p:sp>
      <p:sp>
        <p:nvSpPr>
          <p:cNvPr id="12" name="TextBox 11"/>
          <p:cNvSpPr txBox="1"/>
          <p:nvPr/>
        </p:nvSpPr>
        <p:spPr>
          <a:xfrm>
            <a:off x="611560" y="3356992"/>
            <a:ext cx="7632848" cy="1938992"/>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العلاقات الأسرية هي أكثر العلاقات الاجتماعية خصوصية وتماسك</a:t>
            </a:r>
            <a:r>
              <a:rPr lang="ar-SA" sz="2400" b="1" dirty="0" smtClean="0">
                <a:solidFill>
                  <a:srgbClr val="FFFFFF"/>
                </a:solidFill>
                <a:latin typeface="Arial" pitchFamily="34" charset="0"/>
              </a:rPr>
              <a:t>،</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 </a:t>
            </a:r>
            <a:r>
              <a:rPr lang="ar-SA" sz="2400" b="1" dirty="0">
                <a:solidFill>
                  <a:srgbClr val="FFFFFF"/>
                </a:solidFill>
                <a:latin typeface="Arial" pitchFamily="34" charset="0"/>
              </a:rPr>
              <a:t>لذلك حرص التشريع على توفير شتى السبل الميسرة لبقائها واستقرارها، وأول خطوات هذا السبل هي منح الحق في الاختيار لكلا الطرفين</a:t>
            </a:r>
            <a:r>
              <a:rPr lang="ar-SA" sz="2400" b="1" dirty="0" smtClean="0">
                <a:solidFill>
                  <a:srgbClr val="FFFFFF"/>
                </a:solidFill>
                <a:latin typeface="Arial" pitchFamily="34" charset="0"/>
              </a:rPr>
              <a:t>،</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 </a:t>
            </a:r>
            <a:r>
              <a:rPr lang="ar-SA" sz="2400" b="1" dirty="0">
                <a:solidFill>
                  <a:srgbClr val="FFFFFF"/>
                </a:solidFill>
                <a:latin typeface="Arial" pitchFamily="34" charset="0"/>
              </a:rPr>
              <a:t>قال رسول الله: (لَا تُنْكَحُ الْأَيِّمُ حَتَّى ‏ ‏تُسْتَأْمَرَ ‏، ‏وَلَا تُنْكَحُ الْبِكْرُ حَتَّى تُسْتَأْذَنَ،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قَالُوا</a:t>
            </a:r>
            <a:r>
              <a:rPr lang="ar-SA" sz="2400" b="1" dirty="0">
                <a:solidFill>
                  <a:srgbClr val="FFFFFF"/>
                </a:solidFill>
                <a:latin typeface="Arial" pitchFamily="34" charset="0"/>
              </a:rPr>
              <a:t>: يَا رَسُولَ اللَّهِ وَكَيْفَ إِذْنُهَا قَالَ: أَنْ تَسْكُتَ</a:t>
            </a:r>
            <a:r>
              <a:rPr lang="ar-SA" sz="2400" b="1" dirty="0" smtClean="0">
                <a:solidFill>
                  <a:srgbClr val="FFFFFF"/>
                </a:solidFill>
                <a:latin typeface="Arial" pitchFamily="34" charset="0"/>
              </a:rPr>
              <a:t>))</a:t>
            </a:r>
            <a:endParaRPr lang="ar-SA" sz="2400" b="1" dirty="0">
              <a:solidFill>
                <a:srgbClr val="FFFFFF"/>
              </a:solidFill>
              <a:latin typeface="Arial" pitchFamily="34" charset="0"/>
            </a:endParaRPr>
          </a:p>
        </p:txBody>
      </p:sp>
    </p:spTree>
    <p:extLst>
      <p:ext uri="{BB962C8B-B14F-4D97-AF65-F5344CB8AC3E}">
        <p14:creationId xmlns:p14="http://schemas.microsoft.com/office/powerpoint/2010/main" xmlns="" val="22591782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004048" y="260648"/>
            <a:ext cx="372075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التيسير في النكاح</a:t>
            </a:r>
            <a:endParaRPr lang="ar-EG" sz="2800" b="1" dirty="0" smtClean="0">
              <a:solidFill>
                <a:srgbClr val="0120BD">
                  <a:lumMod val="75000"/>
                </a:srgbClr>
              </a:solidFill>
              <a:latin typeface="Arial" charset="0"/>
            </a:endParaRPr>
          </a:p>
        </p:txBody>
      </p:sp>
      <p:sp>
        <p:nvSpPr>
          <p:cNvPr id="12" name="TextBox 11"/>
          <p:cNvSpPr txBox="1"/>
          <p:nvPr/>
        </p:nvSpPr>
        <p:spPr>
          <a:xfrm>
            <a:off x="611560" y="3356992"/>
            <a:ext cx="7632848" cy="2308324"/>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مما لا شك فيه أن الزواج مطلب ديني ودنيوي وهو طريق لتحقيق السعادة لكلا الزوجين ،فإذا عرفت الغاية سهل الوصول لها ،وأصبح تيسير تحقيقها مطلب للجميع، ولكن النفوس قد تغفل عن ذلك ،وتنشغل عن أولوياتها بفروع لا تصل بها إلى الغاية السامية وهي تحقيق السعادة ،فواجب الأسر والمجتمع أن يحرص على تيسير أمور النكاح أولا بالحد من المغالاة في المهور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والتقليل </a:t>
            </a:r>
            <a:r>
              <a:rPr lang="ar-SA" sz="2400" b="1" dirty="0">
                <a:solidFill>
                  <a:srgbClr val="FFFFFF"/>
                </a:solidFill>
                <a:latin typeface="Arial" pitchFamily="34" charset="0"/>
              </a:rPr>
              <a:t>من مطالب الزواج ونفقاته</a:t>
            </a:r>
          </a:p>
        </p:txBody>
      </p:sp>
    </p:spTree>
    <p:extLst>
      <p:ext uri="{BB962C8B-B14F-4D97-AF65-F5344CB8AC3E}">
        <p14:creationId xmlns:p14="http://schemas.microsoft.com/office/powerpoint/2010/main" xmlns="" val="20925251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3" name="Wave 2"/>
          <p:cNvSpPr/>
          <p:nvPr/>
        </p:nvSpPr>
        <p:spPr>
          <a:xfrm>
            <a:off x="1835696" y="2060848"/>
            <a:ext cx="5328592" cy="1944216"/>
          </a:xfrm>
          <a:prstGeom prst="wave">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EG" sz="3600" b="1" dirty="0" smtClean="0"/>
              <a:t>مرحلة ما بعد الزواج</a:t>
            </a:r>
            <a:endParaRPr lang="ar-EG" sz="3600" b="1" dirty="0"/>
          </a:p>
        </p:txBody>
      </p:sp>
    </p:spTree>
    <p:extLst>
      <p:ext uri="{BB962C8B-B14F-4D97-AF65-F5344CB8AC3E}">
        <p14:creationId xmlns:p14="http://schemas.microsoft.com/office/powerpoint/2010/main" xmlns="" val="10993796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2555776" y="260648"/>
            <a:ext cx="6169024"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أداء الحقوق والقيام بالواجبات المتبادلة بين الزوجين</a:t>
            </a:r>
            <a:endParaRPr lang="ar-EG" sz="2800" b="1" dirty="0" smtClean="0">
              <a:solidFill>
                <a:srgbClr val="0120BD">
                  <a:lumMod val="75000"/>
                </a:srgbClr>
              </a:solidFill>
              <a:latin typeface="Arial" charset="0"/>
            </a:endParaRPr>
          </a:p>
        </p:txBody>
      </p:sp>
      <p:sp>
        <p:nvSpPr>
          <p:cNvPr id="12" name="TextBox 11"/>
          <p:cNvSpPr txBox="1"/>
          <p:nvPr/>
        </p:nvSpPr>
        <p:spPr>
          <a:xfrm>
            <a:off x="611560" y="3356992"/>
            <a:ext cx="7632848" cy="1938992"/>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تقوم الأسرة في الإسلام على جملة من الحقوق و الواجبات بين أفرادها ، فتفرض الشريعة السمحاء للزوجة حق المهر،والنفقة،والعشرة بالمعروف ، والعدل بينها وبين من سواها من زوجات إن وجد..وغير ذلك ، وتعطي للزوج حق الطاعة والقوامة وغيرها،وتجعل حقوق أخرى مشتركة بينهما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كحق </a:t>
            </a:r>
            <a:r>
              <a:rPr lang="ar-SA" sz="2400" b="1" dirty="0">
                <a:solidFill>
                  <a:srgbClr val="FFFFFF"/>
                </a:solidFill>
                <a:latin typeface="Arial" pitchFamily="34" charset="0"/>
              </a:rPr>
              <a:t>العشرة بالمعروف</a:t>
            </a:r>
          </a:p>
        </p:txBody>
      </p:sp>
    </p:spTree>
    <p:extLst>
      <p:ext uri="{BB962C8B-B14F-4D97-AF65-F5344CB8AC3E}">
        <p14:creationId xmlns:p14="http://schemas.microsoft.com/office/powerpoint/2010/main" xmlns="" val="32465636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2339752" y="260648"/>
            <a:ext cx="6385048"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الحرص على تحقيق التربية الدينية لجميع أفراد الأسرة</a:t>
            </a:r>
            <a:endParaRPr lang="ar-EG" sz="2800" b="1" dirty="0" smtClean="0">
              <a:solidFill>
                <a:srgbClr val="0120BD">
                  <a:lumMod val="75000"/>
                </a:srgbClr>
              </a:solidFill>
              <a:latin typeface="Arial" charset="0"/>
            </a:endParaRPr>
          </a:p>
        </p:txBody>
      </p:sp>
      <p:sp>
        <p:nvSpPr>
          <p:cNvPr id="12" name="TextBox 11"/>
          <p:cNvSpPr txBox="1"/>
          <p:nvPr/>
        </p:nvSpPr>
        <p:spPr>
          <a:xfrm>
            <a:off x="611560" y="3356992"/>
            <a:ext cx="7632848" cy="2308324"/>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فيحرص كلا الزوجين على صلاح دين الطرف الآخر، وعلى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المشاركة </a:t>
            </a:r>
            <a:r>
              <a:rPr lang="ar-SA" sz="2400" b="1" dirty="0">
                <a:solidFill>
                  <a:srgbClr val="FFFFFF"/>
                </a:solidFill>
                <a:latin typeface="Arial" pitchFamily="34" charset="0"/>
              </a:rPr>
              <a:t>في العبادات وعلى طلب العلم وحضور مجالس الذكر، </a:t>
            </a:r>
            <a:r>
              <a:rPr lang="ar-SA" sz="2400" b="1" dirty="0" smtClean="0">
                <a:solidFill>
                  <a:srgbClr val="FFFFFF"/>
                </a:solidFill>
                <a:latin typeface="Arial" pitchFamily="34" charset="0"/>
              </a:rPr>
              <a:t>والأمر </a:t>
            </a:r>
            <a:r>
              <a:rPr lang="ar-SA" sz="2400" b="1" dirty="0">
                <a:solidFill>
                  <a:srgbClr val="FFFFFF"/>
                </a:solidFill>
                <a:latin typeface="Arial" pitchFamily="34" charset="0"/>
              </a:rPr>
              <a:t>بالمعروف والنهي عن المنكر، وتقديم النصح للطرف الآخر، قال تعالى</a:t>
            </a:r>
            <a:r>
              <a:rPr lang="ar-SA" sz="2400" b="1" dirty="0" smtClean="0">
                <a:solidFill>
                  <a:srgbClr val="FFFFFF"/>
                </a:solidFill>
                <a:latin typeface="Arial" pitchFamily="34" charset="0"/>
              </a:rPr>
              <a:t>:</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 </a:t>
            </a:r>
            <a:r>
              <a:rPr lang="ar-SA" sz="2400" b="1" dirty="0">
                <a:solidFill>
                  <a:srgbClr val="FFFFFF"/>
                </a:solidFill>
                <a:latin typeface="Arial" pitchFamily="34" charset="0"/>
              </a:rPr>
              <a:t>{وَالْمُؤْمِنُونَ وَالْمُؤْمِنَاتُ بَعْضُهُمْ أَوْلِيَاء بَعْضٍ يَأْمُرُونَ بِالْمَعْرُوفِ وَيَنْهَوْنَ عَنِ الْمُنكَرِ وَيُقِيمُونَ الصَّلاَةَ وَيُؤْتُونَ الزَّكَاةَ وَيُطِيعُونَ اللّهَ وَرَسُولَهُ أُوْلَـئِكَ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سَيَرْحَمُهُمُ </a:t>
            </a:r>
            <a:r>
              <a:rPr lang="ar-SA" sz="2400" b="1" dirty="0">
                <a:solidFill>
                  <a:srgbClr val="FFFFFF"/>
                </a:solidFill>
                <a:latin typeface="Arial" pitchFamily="34" charset="0"/>
              </a:rPr>
              <a:t>اللّهُ إِنَّ اللّهَ عَزِيزٌ حَكِيمٌ}</a:t>
            </a:r>
          </a:p>
        </p:txBody>
      </p:sp>
    </p:spTree>
    <p:extLst>
      <p:ext uri="{BB962C8B-B14F-4D97-AF65-F5344CB8AC3E}">
        <p14:creationId xmlns:p14="http://schemas.microsoft.com/office/powerpoint/2010/main" xmlns="" val="1903252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3" name="Rectangle 4"/>
          <p:cNvSpPr/>
          <p:nvPr/>
        </p:nvSpPr>
        <p:spPr>
          <a:xfrm>
            <a:off x="1981200" y="476672"/>
            <a:ext cx="4876800" cy="1380530"/>
          </a:xfrm>
          <a:prstGeom prst="rect">
            <a:avLst/>
          </a:prstGeom>
          <a:noFill/>
        </p:spPr>
        <p:txBody>
          <a:bodyPr wrap="none">
            <a:prstTxWarp prst="textWave1">
              <a:avLst>
                <a:gd name="adj1" fmla="val 6386"/>
                <a:gd name="adj2" fmla="val 0"/>
              </a:avLst>
            </a:prstTxWarp>
            <a:spAutoFit/>
          </a:bodyPr>
          <a:lstStyle/>
          <a:p>
            <a:pPr algn="ctr" fontAlgn="auto">
              <a:spcBef>
                <a:spcPts val="0"/>
              </a:spcBef>
              <a:spcAft>
                <a:spcPts val="0"/>
              </a:spcAft>
              <a:defRPr/>
            </a:pPr>
            <a:r>
              <a:rPr lang="ar-EG" sz="4800" b="1" dirty="0">
                <a:solidFill>
                  <a:srgbClr val="FF0000"/>
                </a:solidFill>
                <a:latin typeface="+mj-lt"/>
                <a:ea typeface="+mj-ea"/>
                <a:cs typeface="+mj-cs"/>
              </a:rPr>
              <a:t>لنبدأ البرنامج</a:t>
            </a:r>
            <a:endParaRPr lang="en-US" sz="4800" b="1" dirty="0">
              <a:solidFill>
                <a:srgbClr val="FF0000"/>
              </a:solidFill>
              <a:latin typeface="+mj-lt"/>
              <a:ea typeface="+mj-ea"/>
              <a:cs typeface="+mj-cs"/>
            </a:endParaRPr>
          </a:p>
        </p:txBody>
      </p:sp>
      <p:grpSp>
        <p:nvGrpSpPr>
          <p:cNvPr id="41987" name="مجموعة 7"/>
          <p:cNvGrpSpPr>
            <a:grpSpLocks/>
          </p:cNvGrpSpPr>
          <p:nvPr/>
        </p:nvGrpSpPr>
        <p:grpSpPr bwMode="auto">
          <a:xfrm>
            <a:off x="1727200" y="1916113"/>
            <a:ext cx="5689600" cy="4465637"/>
            <a:chOff x="1726959" y="1916832"/>
            <a:chExt cx="5690081" cy="4464496"/>
          </a:xfrm>
        </p:grpSpPr>
        <p:pic>
          <p:nvPicPr>
            <p:cNvPr id="41989" name="Picture 2" descr="F:\work\Sonia Sayari\lets_go_showeps.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726959" y="1916832"/>
              <a:ext cx="5690081" cy="4464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90"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771800" y="4149080"/>
              <a:ext cx="1368152" cy="576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37510869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nodeType="withEffect">
                                  <p:stCondLst>
                                    <p:cond delay="0"/>
                                  </p:stCondLst>
                                  <p:childTnLst>
                                    <p:animMotion origin="layout" path="M 0 0  L 0 -0.33302  E" pathEditMode="relative" ptsTypes="">
                                      <p:cBhvr>
                                        <p:cTn id="6" dur="5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2" name="Flowchart: Multidocument 1"/>
          <p:cNvSpPr/>
          <p:nvPr/>
        </p:nvSpPr>
        <p:spPr>
          <a:xfrm>
            <a:off x="1043608" y="1772816"/>
            <a:ext cx="7128792" cy="3096344"/>
          </a:xfrm>
          <a:prstGeom prst="flowChartMultidocumen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sz="3800" b="1" dirty="0">
                <a:solidFill>
                  <a:srgbClr val="FFFFFF"/>
                </a:solidFill>
                <a:latin typeface="Arial" pitchFamily="34" charset="0"/>
                <a:ea typeface="Microsoft YaHei" pitchFamily="34" charset="-122"/>
              </a:rPr>
              <a:t>تحقيق التربية السوية</a:t>
            </a:r>
          </a:p>
        </p:txBody>
      </p:sp>
    </p:spTree>
    <p:extLst>
      <p:ext uri="{BB962C8B-B14F-4D97-AF65-F5344CB8AC3E}">
        <p14:creationId xmlns:p14="http://schemas.microsoft.com/office/powerpoint/2010/main" xmlns="" val="40791706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323528" y="260648"/>
            <a:ext cx="8496944"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استشعار الوالدين لمسئولية تربية الأبناء، وقيامهما بها على الوجه الأكمل</a:t>
            </a:r>
            <a:endParaRPr lang="ar-EG" sz="2800" b="1" dirty="0" smtClean="0">
              <a:solidFill>
                <a:srgbClr val="0120BD">
                  <a:lumMod val="75000"/>
                </a:srgbClr>
              </a:solidFill>
              <a:latin typeface="Arial" charset="0"/>
            </a:endParaRPr>
          </a:p>
        </p:txBody>
      </p:sp>
      <p:sp>
        <p:nvSpPr>
          <p:cNvPr id="12" name="TextBox 11"/>
          <p:cNvSpPr txBox="1"/>
          <p:nvPr/>
        </p:nvSpPr>
        <p:spPr>
          <a:xfrm>
            <a:off x="611560" y="3356992"/>
            <a:ext cx="7632848" cy="1938992"/>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من نعم الله تعالى أن فطر الوالدين على حب الولد والحرص على رعايته، ثم كان من زيادة الحرص على مصلحة الولد أن جعل القيام عليها مسئولية عظيمة، إما أن يؤجر عليها الوالدان إذا أتماها، أو أن يعاقبا على التقصير فيها. قال رسول الله (إن الله سائل كل راع عما استرعاه، أحفظ ذلك، أم ضيع،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حتى </a:t>
            </a:r>
            <a:r>
              <a:rPr lang="ar-SA" sz="2400" b="1" dirty="0">
                <a:solidFill>
                  <a:srgbClr val="FFFFFF"/>
                </a:solidFill>
                <a:latin typeface="Arial" pitchFamily="34" charset="0"/>
              </a:rPr>
              <a:t>يسأل الرجل على أهل بيته</a:t>
            </a:r>
            <a:r>
              <a:rPr lang="ar-SA" sz="2400" b="1" dirty="0" smtClean="0">
                <a:solidFill>
                  <a:srgbClr val="FFFFFF"/>
                </a:solidFill>
                <a:latin typeface="Arial" pitchFamily="34" charset="0"/>
              </a:rPr>
              <a:t>)</a:t>
            </a:r>
            <a:endParaRPr lang="ar-SA" sz="2400" b="1" dirty="0">
              <a:solidFill>
                <a:srgbClr val="FFFFFF"/>
              </a:solidFill>
              <a:latin typeface="Arial" pitchFamily="34" charset="0"/>
            </a:endParaRPr>
          </a:p>
        </p:txBody>
      </p:sp>
    </p:spTree>
    <p:extLst>
      <p:ext uri="{BB962C8B-B14F-4D97-AF65-F5344CB8AC3E}">
        <p14:creationId xmlns:p14="http://schemas.microsoft.com/office/powerpoint/2010/main" xmlns="" val="9549424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652120" y="260648"/>
            <a:ext cx="316835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تنوع الأساليب </a:t>
            </a:r>
            <a:r>
              <a:rPr lang="ar-EG" sz="2800" b="1" dirty="0" smtClean="0">
                <a:solidFill>
                  <a:srgbClr val="0120BD">
                    <a:lumMod val="75000"/>
                  </a:srgbClr>
                </a:solidFill>
                <a:latin typeface="Arial" charset="0"/>
              </a:rPr>
              <a:t>التربوية</a:t>
            </a:r>
          </a:p>
        </p:txBody>
      </p:sp>
      <p:sp>
        <p:nvSpPr>
          <p:cNvPr id="12" name="TextBox 11"/>
          <p:cNvSpPr txBox="1"/>
          <p:nvPr/>
        </p:nvSpPr>
        <p:spPr>
          <a:xfrm>
            <a:off x="611560" y="3356992"/>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فلا يكتفي الوالدين بأساليب تربية معينة وإنما يحرص كلا منهما على يحصل على مخزون ثقافي تربوي يمكنه من التعامل مع الأبناء بشكل واعي،ويحصل من خلاله على طرق وأساليب تربوية متنوعة،قادرة على تحقيق أهداف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التربية </a:t>
            </a:r>
            <a:r>
              <a:rPr lang="ar-SA" sz="2400" b="1" dirty="0">
                <a:solidFill>
                  <a:srgbClr val="FFFFFF"/>
                </a:solidFill>
                <a:latin typeface="Arial" pitchFamily="34" charset="0"/>
              </a:rPr>
              <a:t>ومعالجة </a:t>
            </a:r>
            <a:r>
              <a:rPr lang="ar-SA" sz="2400" b="1" dirty="0" smtClean="0">
                <a:solidFill>
                  <a:srgbClr val="FFFFFF"/>
                </a:solidFill>
                <a:latin typeface="Arial" pitchFamily="34" charset="0"/>
              </a:rPr>
              <a:t>مشكلاتها</a:t>
            </a:r>
            <a:endParaRPr lang="ar-SA" sz="2400" b="1" dirty="0">
              <a:solidFill>
                <a:srgbClr val="FFFFFF"/>
              </a:solidFill>
              <a:latin typeface="Arial" pitchFamily="34" charset="0"/>
            </a:endParaRPr>
          </a:p>
        </p:txBody>
      </p:sp>
    </p:spTree>
    <p:extLst>
      <p:ext uri="{BB962C8B-B14F-4D97-AF65-F5344CB8AC3E}">
        <p14:creationId xmlns:p14="http://schemas.microsoft.com/office/powerpoint/2010/main" xmlns="" val="13436511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1020242" y="260648"/>
            <a:ext cx="7007844"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smtClean="0">
                <a:solidFill>
                  <a:srgbClr val="0120BD">
                    <a:lumMod val="75000"/>
                  </a:srgbClr>
                </a:solidFill>
                <a:latin typeface="Arial" charset="0"/>
              </a:rPr>
              <a:t>يحتاج </a:t>
            </a:r>
            <a:r>
              <a:rPr lang="ar-EG" sz="2800" b="1" dirty="0">
                <a:solidFill>
                  <a:srgbClr val="0120BD">
                    <a:lumMod val="75000"/>
                  </a:srgbClr>
                </a:solidFill>
                <a:latin typeface="Arial" charset="0"/>
              </a:rPr>
              <a:t>الوالدين للتنوع في الأساليب التربوية لأسباب عدة </a:t>
            </a:r>
            <a:endParaRPr lang="ar-EG" sz="2800" b="1" dirty="0" smtClean="0">
              <a:solidFill>
                <a:srgbClr val="0120BD">
                  <a:lumMod val="75000"/>
                </a:srgbClr>
              </a:solidFill>
              <a:latin typeface="Arial" charset="0"/>
            </a:endParaRPr>
          </a:p>
        </p:txBody>
      </p:sp>
      <p:sp>
        <p:nvSpPr>
          <p:cNvPr id="5" name="Rectangle 3"/>
          <p:cNvSpPr>
            <a:spLocks noChangeArrowheads="1"/>
          </p:cNvSpPr>
          <p:nvPr/>
        </p:nvSpPr>
        <p:spPr bwMode="auto">
          <a:xfrm>
            <a:off x="467545" y="1844824"/>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fontAlgn="base">
              <a:spcBef>
                <a:spcPct val="0"/>
              </a:spcBef>
              <a:spcAft>
                <a:spcPct val="0"/>
              </a:spcAft>
            </a:pPr>
            <a:r>
              <a:rPr lang="ar-EG" altLang="zh-CN" sz="2400" b="1" dirty="0">
                <a:solidFill>
                  <a:srgbClr val="002060"/>
                </a:solidFill>
                <a:latin typeface="Arial" pitchFamily="34" charset="0"/>
                <a:ea typeface="幼圆" pitchFamily="1" charset="-122"/>
              </a:rPr>
              <a:t>المشكلات تتنوع في الأسباب والآثار والنتائج</a:t>
            </a:r>
          </a:p>
        </p:txBody>
      </p:sp>
      <p:sp>
        <p:nvSpPr>
          <p:cNvPr id="6" name="Rectangle 4"/>
          <p:cNvSpPr>
            <a:spLocks noChangeArrowheads="1"/>
          </p:cNvSpPr>
          <p:nvPr/>
        </p:nvSpPr>
        <p:spPr bwMode="auto">
          <a:xfrm>
            <a:off x="467545" y="2876699"/>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fontAlgn="base">
              <a:spcBef>
                <a:spcPct val="0"/>
              </a:spcBef>
              <a:spcAft>
                <a:spcPct val="0"/>
              </a:spcAft>
            </a:pPr>
            <a:r>
              <a:rPr lang="ar-EG" altLang="zh-CN" sz="2400" b="1" dirty="0">
                <a:solidFill>
                  <a:srgbClr val="002060"/>
                </a:solidFill>
                <a:ea typeface="幼圆" pitchFamily="1" charset="-122"/>
              </a:rPr>
              <a:t>السمات الشخصية تختلف من شخص لآخر</a:t>
            </a:r>
            <a:endParaRPr lang="zh-CN" altLang="en-US" sz="2400" b="1" dirty="0">
              <a:solidFill>
                <a:srgbClr val="002060"/>
              </a:solidFill>
              <a:ea typeface="幼圆" pitchFamily="1" charset="-122"/>
            </a:endParaRPr>
          </a:p>
        </p:txBody>
      </p:sp>
      <p:pic>
        <p:nvPicPr>
          <p:cNvPr id="7"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2924324"/>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5"/>
          <p:cNvSpPr>
            <a:spLocks noChangeArrowheads="1"/>
          </p:cNvSpPr>
          <p:nvPr/>
        </p:nvSpPr>
        <p:spPr bwMode="auto">
          <a:xfrm>
            <a:off x="467545" y="402959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fontAlgn="base">
              <a:spcBef>
                <a:spcPct val="0"/>
              </a:spcBef>
              <a:spcAft>
                <a:spcPct val="0"/>
              </a:spcAft>
            </a:pPr>
            <a:r>
              <a:rPr lang="ar-EG" altLang="zh-CN" sz="2400" b="1" dirty="0">
                <a:solidFill>
                  <a:srgbClr val="002060"/>
                </a:solidFill>
                <a:ea typeface="幼圆" pitchFamily="1" charset="-122"/>
              </a:rPr>
              <a:t>النتائج الفاشلة لأسلوب معين لا تعني الفشل في حل المشكلة </a:t>
            </a:r>
            <a:endParaRPr lang="zh-CN" altLang="en-US" sz="2400" b="1" dirty="0">
              <a:solidFill>
                <a:srgbClr val="002060"/>
              </a:solidFill>
              <a:ea typeface="幼圆" pitchFamily="1" charset="-122"/>
            </a:endParaRPr>
          </a:p>
        </p:txBody>
      </p:sp>
      <p:sp>
        <p:nvSpPr>
          <p:cNvPr id="13" name="Rectangle 6"/>
          <p:cNvSpPr>
            <a:spLocks noChangeArrowheads="1"/>
          </p:cNvSpPr>
          <p:nvPr/>
        </p:nvSpPr>
        <p:spPr bwMode="auto">
          <a:xfrm>
            <a:off x="467545" y="5061471"/>
            <a:ext cx="6912744" cy="504825"/>
          </a:xfrm>
          <a:prstGeom prst="rect">
            <a:avLst/>
          </a:prstGeom>
          <a:solidFill>
            <a:srgbClr val="00B0F0"/>
          </a:solidFill>
          <a:ln>
            <a:noFill/>
          </a:ln>
          <a:effectLst/>
          <a:extLst/>
        </p:spPr>
        <p:txBody>
          <a:bodyPr wrap="none" anchor="ctr"/>
          <a:lstStyle/>
          <a:p>
            <a:pPr algn="ctr" rtl="1" fontAlgn="base">
              <a:spcBef>
                <a:spcPct val="0"/>
              </a:spcBef>
              <a:spcAft>
                <a:spcPct val="0"/>
              </a:spcAft>
            </a:pPr>
            <a:r>
              <a:rPr lang="ar-EG" altLang="zh-CN" sz="2400" b="1" dirty="0">
                <a:solidFill>
                  <a:srgbClr val="002060"/>
                </a:solidFill>
                <a:latin typeface="Arial" pitchFamily="34" charset="0"/>
                <a:ea typeface="幼圆" pitchFamily="1" charset="-122"/>
              </a:rPr>
              <a:t>النفس تميل بطلعها إلى الملل والرغبة في التنوع</a:t>
            </a:r>
            <a:endParaRPr lang="zh-CN" altLang="en-US" sz="2400" b="1" dirty="0">
              <a:solidFill>
                <a:srgbClr val="002060"/>
              </a:solidFill>
              <a:latin typeface="Arial" pitchFamily="34" charset="0"/>
              <a:ea typeface="幼圆" pitchFamily="1" charset="-122"/>
            </a:endParaRPr>
          </a:p>
        </p:txBody>
      </p:sp>
      <p:pic>
        <p:nvPicPr>
          <p:cNvPr id="14"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05340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513449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764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4"/>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5"/>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2" name="Flowchart: Multidocument 1"/>
          <p:cNvSpPr/>
          <p:nvPr/>
        </p:nvSpPr>
        <p:spPr>
          <a:xfrm>
            <a:off x="1043608" y="1772816"/>
            <a:ext cx="7128792" cy="3096344"/>
          </a:xfrm>
          <a:prstGeom prst="flowChartMultidocumen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sz="3800" b="1" dirty="0">
                <a:solidFill>
                  <a:srgbClr val="FFFFFF"/>
                </a:solidFill>
                <a:latin typeface="Arial" pitchFamily="34" charset="0"/>
                <a:ea typeface="Microsoft YaHei" pitchFamily="34" charset="-122"/>
              </a:rPr>
              <a:t>المعالجة الاجتماعية لمشكلات الأسرة</a:t>
            </a:r>
          </a:p>
        </p:txBody>
      </p:sp>
    </p:spTree>
    <p:extLst>
      <p:ext uri="{BB962C8B-B14F-4D97-AF65-F5344CB8AC3E}">
        <p14:creationId xmlns:p14="http://schemas.microsoft.com/office/powerpoint/2010/main" xmlns="" val="1390256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92080" y="260648"/>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تقوية البناء الداخلي للأسرة</a:t>
            </a:r>
            <a:endParaRPr lang="ar-EG" sz="2800" b="1" dirty="0" smtClean="0">
              <a:solidFill>
                <a:srgbClr val="0120BD">
                  <a:lumMod val="75000"/>
                </a:srgbClr>
              </a:solidFill>
              <a:latin typeface="Arial" charset="0"/>
            </a:endParaRPr>
          </a:p>
        </p:txBody>
      </p:sp>
      <p:sp>
        <p:nvSpPr>
          <p:cNvPr id="12" name="TextBox 11"/>
          <p:cNvSpPr txBox="1"/>
          <p:nvPr/>
        </p:nvSpPr>
        <p:spPr>
          <a:xfrm>
            <a:off x="611560" y="3356992"/>
            <a:ext cx="7632848" cy="1938992"/>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تحتاج الأسرة للسعي الدؤوب في تقوية بناءها الداخلي؛ لتتمكن من مواجهة ما يمكن تسميته بالتأثيرات الخارجية المسببة للمشكلات؛ فتسعى الأسرة بداية على تقوية الأسس العقدية والتعبدية لأفرادها، وتزويدهم بقدر كافي من الثقافة الإسلامية تمكنهم من التعامل وفق الأصول الإسلامية، والوعي بخطر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المؤثرات </a:t>
            </a:r>
            <a:r>
              <a:rPr lang="ar-SA" sz="2400" b="1" dirty="0">
                <a:solidFill>
                  <a:srgbClr val="FFFFFF"/>
                </a:solidFill>
                <a:latin typeface="Arial" pitchFamily="34" charset="0"/>
              </a:rPr>
              <a:t>الخارجية</a:t>
            </a:r>
          </a:p>
        </p:txBody>
      </p:sp>
    </p:spTree>
    <p:extLst>
      <p:ext uri="{BB962C8B-B14F-4D97-AF65-F5344CB8AC3E}">
        <p14:creationId xmlns:p14="http://schemas.microsoft.com/office/powerpoint/2010/main" xmlns="" val="3932937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1619672" y="260648"/>
            <a:ext cx="7200800"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تكامل جهود مؤسسات المجتمع في التصدي لمشكلات الأسرة</a:t>
            </a:r>
            <a:endParaRPr lang="ar-EG" sz="2800" b="1" dirty="0" smtClean="0">
              <a:solidFill>
                <a:srgbClr val="0120BD">
                  <a:lumMod val="75000"/>
                </a:srgbClr>
              </a:solidFill>
              <a:latin typeface="Arial" charset="0"/>
            </a:endParaRPr>
          </a:p>
        </p:txBody>
      </p:sp>
      <p:sp>
        <p:nvSpPr>
          <p:cNvPr id="12" name="TextBox 11"/>
          <p:cNvSpPr txBox="1"/>
          <p:nvPr/>
        </p:nvSpPr>
        <p:spPr>
          <a:xfrm>
            <a:off x="611560" y="3356992"/>
            <a:ext cx="7632848" cy="1938992"/>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وصف رسول الله المجتمع المسلم بالجسد الواحد فقال: (‏‏مَثَلُ الْمُؤْمِنِينَ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فِي </a:t>
            </a:r>
            <a:r>
              <a:rPr lang="ar-SA" sz="2400" b="1" dirty="0">
                <a:solidFill>
                  <a:srgbClr val="FFFFFF"/>
                </a:solidFill>
                <a:latin typeface="Arial" pitchFamily="34" charset="0"/>
              </a:rPr>
              <a:t>تَوَادِّهِمْ وَتَرَاحُمِهِمْ وَتَعَاطُفِهِمْ، مَثَلُ الْجَسَدِ إِذَا ‏اشْتَكَى ‏‏مِنْهُ عُضْوٌ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تَدَاعَى </a:t>
            </a:r>
            <a:r>
              <a:rPr lang="ar-SA" sz="2400" b="1" dirty="0">
                <a:solidFill>
                  <a:srgbClr val="FFFFFF"/>
                </a:solidFill>
                <a:latin typeface="Arial" pitchFamily="34" charset="0"/>
              </a:rPr>
              <a:t>لَهُ سَائِرُ الْجَسَدِ بِالسَّهَرِ وَالْحُمَّى)، فالمجتمع المسلم وحدة متكاملة، ومن هذا المنطلق يجب أن تتم معالجة أي مشكلة اجتماعية عبر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تسخير </a:t>
            </a:r>
            <a:r>
              <a:rPr lang="ar-SA" sz="2400" b="1" dirty="0">
                <a:solidFill>
                  <a:srgbClr val="FFFFFF"/>
                </a:solidFill>
                <a:latin typeface="Arial" pitchFamily="34" charset="0"/>
              </a:rPr>
              <a:t>مؤسسات </a:t>
            </a:r>
            <a:r>
              <a:rPr lang="ar-SA" sz="2400" b="1" dirty="0" smtClean="0">
                <a:solidFill>
                  <a:srgbClr val="FFFFFF"/>
                </a:solidFill>
                <a:latin typeface="Arial" pitchFamily="34" charset="0"/>
              </a:rPr>
              <a:t>التربية</a:t>
            </a: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جميعها</a:t>
            </a:r>
            <a:endParaRPr lang="ar-SA" sz="2400" b="1" dirty="0">
              <a:solidFill>
                <a:srgbClr val="FFFFFF"/>
              </a:solidFill>
              <a:latin typeface="Arial" pitchFamily="34" charset="0"/>
            </a:endParaRPr>
          </a:p>
        </p:txBody>
      </p:sp>
    </p:spTree>
    <p:extLst>
      <p:ext uri="{BB962C8B-B14F-4D97-AF65-F5344CB8AC3E}">
        <p14:creationId xmlns:p14="http://schemas.microsoft.com/office/powerpoint/2010/main" xmlns="" val="40025505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100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5" name="AutoShape 3" descr="07CD1E3675BD4affA6CA63955D31575C# #AutoShape 3"/>
          <p:cNvSpPr>
            <a:spLocks noChangeArrowheads="1"/>
          </p:cNvSpPr>
          <p:nvPr/>
        </p:nvSpPr>
        <p:spPr bwMode="auto">
          <a:xfrm>
            <a:off x="467544" y="1945183"/>
            <a:ext cx="7524750" cy="2347913"/>
          </a:xfrm>
          <a:prstGeom prst="rect">
            <a:avLst/>
          </a:prstGeom>
          <a:solidFill>
            <a:srgbClr val="FF3399">
              <a:alpha val="77647"/>
            </a:srgbClr>
          </a:solidFill>
          <a:ln w="12700">
            <a:solidFill>
              <a:schemeClr val="bg1"/>
            </a:solidFill>
            <a:miter lim="800000"/>
            <a:headEnd/>
            <a:tailEnd/>
          </a:ln>
        </p:spPr>
        <p:txBody>
          <a:bodyPr anchor="ctr"/>
          <a:lstStyle/>
          <a:p>
            <a:pPr fontAlgn="base">
              <a:spcBef>
                <a:spcPct val="0"/>
              </a:spcBef>
              <a:spcAft>
                <a:spcPct val="0"/>
              </a:spcAft>
            </a:pPr>
            <a:endParaRPr lang="zh-CN" altLang="en-US" sz="2400">
              <a:solidFill>
                <a:srgbClr val="808080"/>
              </a:solidFill>
              <a:latin typeface="Calibri" pitchFamily="34" charset="0"/>
            </a:endParaRPr>
          </a:p>
        </p:txBody>
      </p:sp>
      <p:sp>
        <p:nvSpPr>
          <p:cNvPr id="6" name="AutoShape 3" descr="D8FCD644EF414d608FD23FABDBB2453F# #AutoShape 3"/>
          <p:cNvSpPr>
            <a:spLocks noChangeArrowheads="1"/>
          </p:cNvSpPr>
          <p:nvPr/>
        </p:nvSpPr>
        <p:spPr bwMode="auto">
          <a:xfrm>
            <a:off x="572319" y="1802308"/>
            <a:ext cx="7315200" cy="2378075"/>
          </a:xfrm>
          <a:prstGeom prst="rec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altLang="zh-CN" sz="5000" b="1" dirty="0">
                <a:solidFill>
                  <a:srgbClr val="FFFFFF"/>
                </a:solidFill>
                <a:latin typeface="Arial" pitchFamily="34" charset="0"/>
                <a:ea typeface="Microsoft YaHei" pitchFamily="34" charset="-122"/>
              </a:rPr>
              <a:t>إدارة موارد الأسرة</a:t>
            </a:r>
            <a:endParaRPr lang="zh-CN" altLang="en-US" sz="5000" b="1" dirty="0">
              <a:solidFill>
                <a:srgbClr val="FFFFFF"/>
              </a:solidFill>
              <a:latin typeface="Arial" pitchFamily="34" charset="0"/>
              <a:ea typeface="Microsoft YaHei" pitchFamily="34" charset="-122"/>
            </a:endParaRPr>
          </a:p>
        </p:txBody>
      </p:sp>
      <p:sp>
        <p:nvSpPr>
          <p:cNvPr id="7" name="Rectangle 13" descr="FD1DDF730CE4456e89755B07FE1653D0# #Rectangle 13"/>
          <p:cNvSpPr>
            <a:spLocks noChangeArrowheads="1"/>
          </p:cNvSpPr>
          <p:nvPr/>
        </p:nvSpPr>
        <p:spPr bwMode="auto">
          <a:xfrm>
            <a:off x="739007" y="2161083"/>
            <a:ext cx="6981825"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endParaRPr lang="zh-CN" altLang="en-US" sz="160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365796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Top)">
                                      <p:cBhvr>
                                        <p:cTn id="7" dur="500"/>
                                        <p:tgtEl>
                                          <p:spTgt spid="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Bottom)">
                                      <p:cBhvr>
                                        <p:cTn id="10" dur="500"/>
                                        <p:tgtEl>
                                          <p:spTgt spid="5"/>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Bottom)">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92080" y="260648"/>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تعريف الموارد </a:t>
            </a:r>
            <a:endParaRPr lang="ar-EG" sz="2800" b="1" dirty="0" smtClean="0">
              <a:solidFill>
                <a:srgbClr val="0120BD">
                  <a:lumMod val="75000"/>
                </a:srgbClr>
              </a:solidFill>
              <a:latin typeface="Arial" charset="0"/>
            </a:endParaRPr>
          </a:p>
        </p:txBody>
      </p:sp>
      <p:sp>
        <p:nvSpPr>
          <p:cNvPr id="12" name="TextBox 11"/>
          <p:cNvSpPr txBox="1"/>
          <p:nvPr/>
        </p:nvSpPr>
        <p:spPr>
          <a:xfrm>
            <a:off x="611560" y="3356992"/>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ويقصد بموارد الأسرة جميع إمكاناتها البشرية وغير البشرية المتاحة لها، والتي تستخدمها أو تستفيد منها في إشباع حاجاتها المتعددة وبلوغ رغباتها وتحقيق أهدافها. ورغم أن هذه الموارد متشابهة إلا أنها سواء زادت أو قلت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فلها </a:t>
            </a:r>
            <a:r>
              <a:rPr lang="ar-SA" sz="2400" b="1" dirty="0">
                <a:solidFill>
                  <a:srgbClr val="FFFFFF"/>
                </a:solidFill>
                <a:latin typeface="Arial" pitchFamily="34" charset="0"/>
              </a:rPr>
              <a:t>إمكانياتها المحدودة، ويعتمد كل منها على الآخر</a:t>
            </a:r>
          </a:p>
        </p:txBody>
      </p:sp>
    </p:spTree>
    <p:extLst>
      <p:ext uri="{BB962C8B-B14F-4D97-AF65-F5344CB8AC3E}">
        <p14:creationId xmlns:p14="http://schemas.microsoft.com/office/powerpoint/2010/main" xmlns="" val="133085226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2" name="Flowchart: Multidocument 1"/>
          <p:cNvSpPr/>
          <p:nvPr/>
        </p:nvSpPr>
        <p:spPr>
          <a:xfrm>
            <a:off x="1043608" y="836712"/>
            <a:ext cx="7128792" cy="3096344"/>
          </a:xfrm>
          <a:prstGeom prst="flowChartMultidocumen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sz="3800" b="1" dirty="0">
                <a:solidFill>
                  <a:srgbClr val="FFFFFF"/>
                </a:solidFill>
                <a:latin typeface="Arial" pitchFamily="34" charset="0"/>
                <a:ea typeface="Microsoft YaHei" pitchFamily="34" charset="-122"/>
              </a:rPr>
              <a:t>تحقيق التربية السوية</a:t>
            </a:r>
          </a:p>
        </p:txBody>
      </p:sp>
      <p:sp>
        <p:nvSpPr>
          <p:cNvPr id="4" name="Round Diagonal Corner Rectangle 3"/>
          <p:cNvSpPr/>
          <p:nvPr/>
        </p:nvSpPr>
        <p:spPr bwMode="auto">
          <a:xfrm>
            <a:off x="5292080" y="4653136"/>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الموارد غير البشرية (</a:t>
            </a:r>
            <a:r>
              <a:rPr lang="ar-EG" sz="2800" b="1" dirty="0" smtClean="0">
                <a:solidFill>
                  <a:srgbClr val="0120BD">
                    <a:lumMod val="75000"/>
                  </a:srgbClr>
                </a:solidFill>
                <a:latin typeface="Arial" charset="0"/>
              </a:rPr>
              <a:t>المادية)</a:t>
            </a:r>
          </a:p>
        </p:txBody>
      </p:sp>
      <p:sp>
        <p:nvSpPr>
          <p:cNvPr id="5" name="Round Diagonal Corner Rectangle 4"/>
          <p:cNvSpPr/>
          <p:nvPr/>
        </p:nvSpPr>
        <p:spPr bwMode="auto">
          <a:xfrm>
            <a:off x="323528" y="4653136"/>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الموارد البشرية</a:t>
            </a:r>
            <a:endParaRPr lang="ar-EG" sz="2800" b="1" dirty="0" smtClean="0">
              <a:solidFill>
                <a:srgbClr val="0120BD">
                  <a:lumMod val="75000"/>
                </a:srgbClr>
              </a:solidFill>
              <a:latin typeface="Arial" charset="0"/>
            </a:endParaRPr>
          </a:p>
        </p:txBody>
      </p:sp>
    </p:spTree>
    <p:extLst>
      <p:ext uri="{BB962C8B-B14F-4D97-AF65-F5344CB8AC3E}">
        <p14:creationId xmlns:p14="http://schemas.microsoft.com/office/powerpoint/2010/main" xmlns="" val="2199928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2" name="Folded Corner 1"/>
          <p:cNvSpPr/>
          <p:nvPr/>
        </p:nvSpPr>
        <p:spPr>
          <a:xfrm>
            <a:off x="179512" y="1412776"/>
            <a:ext cx="8352928" cy="3816424"/>
          </a:xfrm>
          <a:prstGeom prst="foldedCorner">
            <a:avLst/>
          </a:prstGeom>
          <a:solidFill>
            <a:srgbClr val="FF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endParaRPr lang="ar-EG" sz="2800" b="1" dirty="0" smtClean="0"/>
          </a:p>
          <a:p>
            <a:pPr algn="justLow" rtl="1"/>
            <a:r>
              <a:rPr lang="ar-EG" sz="2800" b="1" dirty="0" smtClean="0"/>
              <a:t>الأسرة </a:t>
            </a:r>
            <a:r>
              <a:rPr lang="ar-EG" sz="2800" b="1" dirty="0"/>
              <a:t>هي المحضن الأول للتربية، والنبع الخالص للعاطفة، وهي أولى الجماعات ذات التأثير المباشر في العلاقات الاجتماعية فمن خلالها يكتسب الفرد أنماط التفكير والسلوك المختلفة عبر ما يمارسه ويلاحظه من سلوكيات، وما يطلق عليه العلاقات الأسرية فالأسرة تتكون من مجموعة متشابكة ومتفاعلة من العلاقات وتداخل هذه العلاقات يؤدي إلى زيادة التفاعل، وتشابك الأدوار، والاعتمادية المتبادلة؛ فينتج عن ذلك أن تصبح كثير من المواقف والأفعال_الإيجابية أو السلبية_ التي تصدر من </a:t>
            </a:r>
            <a:r>
              <a:rPr lang="ar-EG" sz="2800" b="1" dirty="0" smtClean="0"/>
              <a:t> </a:t>
            </a:r>
            <a:br>
              <a:rPr lang="ar-EG" sz="2800" b="1" dirty="0" smtClean="0"/>
            </a:br>
            <a:r>
              <a:rPr lang="ar-EG" sz="2800" b="1" dirty="0" smtClean="0"/>
              <a:t> 	   أحد </a:t>
            </a:r>
            <a:r>
              <a:rPr lang="ar-EG" sz="2800" b="1" dirty="0"/>
              <a:t>الأطراف ذات أثر عميق على الأطراف الآخرين</a:t>
            </a:r>
          </a:p>
        </p:txBody>
      </p:sp>
    </p:spTree>
    <p:extLst>
      <p:ext uri="{BB962C8B-B14F-4D97-AF65-F5344CB8AC3E}">
        <p14:creationId xmlns:p14="http://schemas.microsoft.com/office/powerpoint/2010/main" xmlns="" val="1826497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3" name="Wave 2"/>
          <p:cNvSpPr/>
          <p:nvPr/>
        </p:nvSpPr>
        <p:spPr>
          <a:xfrm>
            <a:off x="1835696" y="2060848"/>
            <a:ext cx="5328592" cy="1944216"/>
          </a:xfrm>
          <a:prstGeom prst="wave">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EG" sz="3600" b="1" dirty="0"/>
              <a:t>الموارد غير البشرية (المادية)</a:t>
            </a:r>
          </a:p>
        </p:txBody>
      </p:sp>
    </p:spTree>
    <p:extLst>
      <p:ext uri="{BB962C8B-B14F-4D97-AF65-F5344CB8AC3E}">
        <p14:creationId xmlns:p14="http://schemas.microsoft.com/office/powerpoint/2010/main" xmlns="" val="275060339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92080" y="260648"/>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الوقت</a:t>
            </a:r>
            <a:endParaRPr lang="ar-EG" sz="2800" b="1" dirty="0" smtClean="0">
              <a:solidFill>
                <a:srgbClr val="0120BD">
                  <a:lumMod val="75000"/>
                </a:srgbClr>
              </a:solidFill>
              <a:latin typeface="Arial" charset="0"/>
            </a:endParaRPr>
          </a:p>
        </p:txBody>
      </p:sp>
      <p:sp>
        <p:nvSpPr>
          <p:cNvPr id="12" name="TextBox 11"/>
          <p:cNvSpPr txBox="1"/>
          <p:nvPr/>
        </p:nvSpPr>
        <p:spPr>
          <a:xfrm>
            <a:off x="611560" y="3356992"/>
            <a:ext cx="7632848" cy="2308324"/>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ويعتبر الوقت المورد الوحيد الممنوح لجميع الناس بالتساوي، وهو أكثر الموارد تحديدا إذ أن كل فرد يمتلك 24 ساعة يوميا، ولا يستطيع أحد زيادة هذا المورد مهما أوتي من الذكاء أو المال، فالساعات التي تمضي دون العمل هي في الواقع ساعات تهدر دون فائدة، وثروة تبدد دون وعي، لذلك يمكننا القول بان الوقت من الموارد التي تتعاظم أهميتها مع زيادة وعي الفرد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وعلمه </a:t>
            </a:r>
            <a:r>
              <a:rPr lang="ar-SA" sz="2400" b="1" dirty="0">
                <a:solidFill>
                  <a:srgbClr val="FFFFFF"/>
                </a:solidFill>
                <a:latin typeface="Arial" pitchFamily="34" charset="0"/>
              </a:rPr>
              <a:t>وثقافته وحسن استغلاله لهذا المورد</a:t>
            </a:r>
          </a:p>
        </p:txBody>
      </p:sp>
    </p:spTree>
    <p:extLst>
      <p:ext uri="{BB962C8B-B14F-4D97-AF65-F5344CB8AC3E}">
        <p14:creationId xmlns:p14="http://schemas.microsoft.com/office/powerpoint/2010/main" xmlns="" val="39261939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92080" y="260648"/>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المال</a:t>
            </a:r>
            <a:endParaRPr lang="ar-EG" sz="2800" b="1" dirty="0" smtClean="0">
              <a:solidFill>
                <a:srgbClr val="0120BD">
                  <a:lumMod val="75000"/>
                </a:srgbClr>
              </a:solidFill>
              <a:latin typeface="Arial" charset="0"/>
            </a:endParaRPr>
          </a:p>
        </p:txBody>
      </p:sp>
      <p:sp>
        <p:nvSpPr>
          <p:cNvPr id="12" name="TextBox 11"/>
          <p:cNvSpPr txBox="1"/>
          <p:nvPr/>
        </p:nvSpPr>
        <p:spPr>
          <a:xfrm>
            <a:off x="611560" y="3356992"/>
            <a:ext cx="7632848" cy="1200329"/>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وهو عصب الحياة والمصدر الأساسي لإشباع الكثير من حاجاتنا وتحقيق أهدافنا مجتمع، وكلما زاد المتوفر منه استطاعت الأسرة إن تحسن من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مستوى </a:t>
            </a:r>
            <a:r>
              <a:rPr lang="ar-SA" sz="2400" b="1" dirty="0">
                <a:solidFill>
                  <a:srgbClr val="FFFFFF"/>
                </a:solidFill>
                <a:latin typeface="Arial" pitchFamily="34" charset="0"/>
              </a:rPr>
              <a:t>معيشتها وتنهض بمسؤولياتها نحو أفرادها ونحو </a:t>
            </a:r>
            <a:r>
              <a:rPr lang="ar-SA" sz="2400" b="1" dirty="0" smtClean="0">
                <a:solidFill>
                  <a:srgbClr val="FFFFFF"/>
                </a:solidFill>
                <a:latin typeface="Arial" pitchFamily="34" charset="0"/>
              </a:rPr>
              <a:t>المجتمع</a:t>
            </a:r>
            <a:endParaRPr lang="ar-SA" sz="2400" b="1" dirty="0">
              <a:solidFill>
                <a:srgbClr val="FFFFFF"/>
              </a:solidFill>
              <a:latin typeface="Arial" pitchFamily="34" charset="0"/>
            </a:endParaRPr>
          </a:p>
        </p:txBody>
      </p:sp>
    </p:spTree>
    <p:extLst>
      <p:ext uri="{BB962C8B-B14F-4D97-AF65-F5344CB8AC3E}">
        <p14:creationId xmlns:p14="http://schemas.microsoft.com/office/powerpoint/2010/main" xmlns="" val="269781655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92080" y="260648"/>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الممتلكات الخاصة</a:t>
            </a:r>
            <a:endParaRPr lang="ar-EG" sz="2800" b="1" dirty="0" smtClean="0">
              <a:solidFill>
                <a:srgbClr val="0120BD">
                  <a:lumMod val="75000"/>
                </a:srgbClr>
              </a:solidFill>
              <a:latin typeface="Arial" charset="0"/>
            </a:endParaRPr>
          </a:p>
        </p:txBody>
      </p:sp>
      <p:sp>
        <p:nvSpPr>
          <p:cNvPr id="12" name="TextBox 11"/>
          <p:cNvSpPr txBox="1"/>
          <p:nvPr/>
        </p:nvSpPr>
        <p:spPr>
          <a:xfrm>
            <a:off x="611560" y="4398203"/>
            <a:ext cx="7632848" cy="830997"/>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وتشمل كل ما تمتلكه الأسرة من عقارات وأراض ووسائل النقل الخاصة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والأجهزة </a:t>
            </a:r>
            <a:r>
              <a:rPr lang="ar-SA" sz="2400" b="1" dirty="0">
                <a:solidFill>
                  <a:srgbClr val="FFFFFF"/>
                </a:solidFill>
                <a:latin typeface="Arial" pitchFamily="34" charset="0"/>
              </a:rPr>
              <a:t>والمعدات وغيرها</a:t>
            </a:r>
          </a:p>
        </p:txBody>
      </p:sp>
    </p:spTree>
    <p:extLst>
      <p:ext uri="{BB962C8B-B14F-4D97-AF65-F5344CB8AC3E}">
        <p14:creationId xmlns:p14="http://schemas.microsoft.com/office/powerpoint/2010/main" xmlns="" val="276470882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3" name="Wave 2"/>
          <p:cNvSpPr/>
          <p:nvPr/>
        </p:nvSpPr>
        <p:spPr>
          <a:xfrm>
            <a:off x="1835696" y="2060848"/>
            <a:ext cx="5328592" cy="1944216"/>
          </a:xfrm>
          <a:prstGeom prst="wave">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EG" sz="3600" b="1" dirty="0"/>
              <a:t>الموارد البشرية</a:t>
            </a:r>
          </a:p>
        </p:txBody>
      </p:sp>
    </p:spTree>
    <p:extLst>
      <p:ext uri="{BB962C8B-B14F-4D97-AF65-F5344CB8AC3E}">
        <p14:creationId xmlns:p14="http://schemas.microsoft.com/office/powerpoint/2010/main" xmlns="" val="223314118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92080" y="260648"/>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الطاقة </a:t>
            </a:r>
            <a:r>
              <a:rPr lang="ar-EG" sz="2800" b="1" dirty="0" smtClean="0">
                <a:solidFill>
                  <a:srgbClr val="0120BD">
                    <a:lumMod val="75000"/>
                  </a:srgbClr>
                </a:solidFill>
                <a:latin typeface="Arial" charset="0"/>
              </a:rPr>
              <a:t>والجهد</a:t>
            </a:r>
          </a:p>
        </p:txBody>
      </p:sp>
      <p:sp>
        <p:nvSpPr>
          <p:cNvPr id="12" name="TextBox 11"/>
          <p:cNvSpPr txBox="1"/>
          <p:nvPr/>
        </p:nvSpPr>
        <p:spPr>
          <a:xfrm>
            <a:off x="611560" y="3645024"/>
            <a:ext cx="7632848" cy="1938992"/>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من أبرز ما يميز العنصر البشري مقدار ما لديه من طاقة وجهد، أي مقدرته على التفكير والعمل الجسماني، وهي طاقة تختلف من شخص لآخر تبعا لعوامل مثل الجنس والحالة الصحية والنفسية والسن، فنلاحظ أن بعض الأعمال تبدو مجهدة للبعض في حين أن البعض الآخر يعتبرها هينة، خفيفة،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سهلة </a:t>
            </a:r>
            <a:r>
              <a:rPr lang="ar-SA" sz="2400" b="1" dirty="0">
                <a:solidFill>
                  <a:srgbClr val="FFFFFF"/>
                </a:solidFill>
                <a:latin typeface="Arial" pitchFamily="34" charset="0"/>
              </a:rPr>
              <a:t>الانجاز</a:t>
            </a:r>
          </a:p>
        </p:txBody>
      </p:sp>
    </p:spTree>
    <p:extLst>
      <p:ext uri="{BB962C8B-B14F-4D97-AF65-F5344CB8AC3E}">
        <p14:creationId xmlns:p14="http://schemas.microsoft.com/office/powerpoint/2010/main" xmlns="" val="40135083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92080" y="260648"/>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القدرات</a:t>
            </a:r>
            <a:endParaRPr lang="ar-EG" sz="2800" b="1" dirty="0" smtClean="0">
              <a:solidFill>
                <a:srgbClr val="0120BD">
                  <a:lumMod val="75000"/>
                </a:srgbClr>
              </a:solidFill>
              <a:latin typeface="Arial" charset="0"/>
            </a:endParaRPr>
          </a:p>
        </p:txBody>
      </p:sp>
      <p:sp>
        <p:nvSpPr>
          <p:cNvPr id="12" name="TextBox 11"/>
          <p:cNvSpPr txBox="1"/>
          <p:nvPr/>
        </p:nvSpPr>
        <p:spPr>
          <a:xfrm>
            <a:off x="611560" y="3645024"/>
            <a:ext cx="7632848" cy="1200329"/>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للقدرات صلة وثيقة بالميول والمهارات والذكاء، فالقدرة الابتكارية لدى ربة المنزل أو أحد أفراده يمكن أن توفر الكثير من الموارد البشرية، وذلك يتمثل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عندما </a:t>
            </a:r>
            <a:r>
              <a:rPr lang="ar-SA" sz="2400" b="1" dirty="0">
                <a:solidFill>
                  <a:srgbClr val="FFFFFF"/>
                </a:solidFill>
                <a:latin typeface="Arial" pitchFamily="34" charset="0"/>
              </a:rPr>
              <a:t>تستعمل خامات البيئة المتوفرة لديها والسلع المعتدلة التكاليف</a:t>
            </a:r>
          </a:p>
        </p:txBody>
      </p:sp>
    </p:spTree>
    <p:extLst>
      <p:ext uri="{BB962C8B-B14F-4D97-AF65-F5344CB8AC3E}">
        <p14:creationId xmlns:p14="http://schemas.microsoft.com/office/powerpoint/2010/main" xmlns="" val="241864858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92080" y="260648"/>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المهارات</a:t>
            </a:r>
            <a:endParaRPr lang="ar-EG" sz="2800" b="1" dirty="0" smtClean="0">
              <a:solidFill>
                <a:srgbClr val="0120BD">
                  <a:lumMod val="75000"/>
                </a:srgbClr>
              </a:solidFill>
              <a:latin typeface="Arial" charset="0"/>
            </a:endParaRPr>
          </a:p>
        </p:txBody>
      </p:sp>
      <p:sp>
        <p:nvSpPr>
          <p:cNvPr id="12" name="TextBox 11"/>
          <p:cNvSpPr txBox="1"/>
          <p:nvPr/>
        </p:nvSpPr>
        <p:spPr>
          <a:xfrm>
            <a:off x="611560" y="3645024"/>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ومنها ما هو فطري نتيجة موهبة طبيعية توجد مع الفرد عن طريق الوراثة كالرسم أو الخط مثلا، ومنها ما هو مكتسب يتزود بها الفرد نتيجة للتعلم والخبرة والمران كخياطة الملابس مثلا، أو حين يكون أحد الأفراد ذا مهارة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يدوية </a:t>
            </a:r>
            <a:r>
              <a:rPr lang="ar-SA" sz="2400" b="1" dirty="0">
                <a:solidFill>
                  <a:srgbClr val="FFFFFF"/>
                </a:solidFill>
                <a:latin typeface="Arial" pitchFamily="34" charset="0"/>
              </a:rPr>
              <a:t>في النجارة مما يمكن أن يعد موردا معينا للأسرة </a:t>
            </a:r>
          </a:p>
        </p:txBody>
      </p:sp>
    </p:spTree>
    <p:extLst>
      <p:ext uri="{BB962C8B-B14F-4D97-AF65-F5344CB8AC3E}">
        <p14:creationId xmlns:p14="http://schemas.microsoft.com/office/powerpoint/2010/main" xmlns="" val="346920293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92080" y="260648"/>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الميول والاتجاهات</a:t>
            </a:r>
            <a:endParaRPr lang="ar-EG" sz="2800" b="1" dirty="0" smtClean="0">
              <a:solidFill>
                <a:srgbClr val="0120BD">
                  <a:lumMod val="75000"/>
                </a:srgbClr>
              </a:solidFill>
              <a:latin typeface="Arial" charset="0"/>
            </a:endParaRPr>
          </a:p>
        </p:txBody>
      </p:sp>
      <p:sp>
        <p:nvSpPr>
          <p:cNvPr id="12" name="TextBox 11"/>
          <p:cNvSpPr txBox="1"/>
          <p:nvPr/>
        </p:nvSpPr>
        <p:spPr>
          <a:xfrm>
            <a:off x="5436096" y="3429000"/>
            <a:ext cx="3384376" cy="1938992"/>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وتختلف درجة تحديد كل مورد فمثلا مورد الوقت محدد، إذ انه لا يمكن زيادة اليوم عن 24 ساعة، كما لا يمكن ادخار ساعة من يوم ليوم آخر</a:t>
            </a:r>
          </a:p>
        </p:txBody>
      </p:sp>
      <p:sp>
        <p:nvSpPr>
          <p:cNvPr id="2" name="Rectangle 1"/>
          <p:cNvSpPr/>
          <p:nvPr/>
        </p:nvSpPr>
        <p:spPr>
          <a:xfrm>
            <a:off x="366936" y="1392992"/>
            <a:ext cx="845353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Low" rtl="1"/>
            <a:r>
              <a:rPr lang="ar-EG" sz="2400" b="1" dirty="0"/>
              <a:t>الميول تؤثر على إدارة شؤون الأسرة فيما يتعلق بالمسكن وتنظيمه </a:t>
            </a:r>
            <a:r>
              <a:rPr lang="ar-EG" sz="2400" b="1" dirty="0" smtClean="0"/>
              <a:t>وهنا </a:t>
            </a:r>
            <a:r>
              <a:rPr lang="ar-EG" sz="2400" b="1" dirty="0"/>
              <a:t>لا بد من </a:t>
            </a:r>
            <a:r>
              <a:rPr lang="ar-EG" sz="2400" b="1" dirty="0" smtClean="0"/>
              <a:t/>
            </a:r>
            <a:br>
              <a:rPr lang="ar-EG" sz="2400" b="1" dirty="0" smtClean="0"/>
            </a:br>
            <a:r>
              <a:rPr lang="ar-EG" sz="2400" b="1" dirty="0" smtClean="0"/>
              <a:t> 	         الإشارة </a:t>
            </a:r>
            <a:r>
              <a:rPr lang="ar-EG" sz="2400" b="1" dirty="0"/>
              <a:t>إلى انه </a:t>
            </a:r>
            <a:r>
              <a:rPr lang="ar-EG" sz="2400" b="1" dirty="0" smtClean="0"/>
              <a:t>توجد </a:t>
            </a:r>
            <a:r>
              <a:rPr lang="ar-EG" sz="2400" b="1" dirty="0"/>
              <a:t>سمات مشتركة للموارد وهي:</a:t>
            </a:r>
          </a:p>
        </p:txBody>
      </p:sp>
      <p:sp>
        <p:nvSpPr>
          <p:cNvPr id="3" name="Rectangle 2"/>
          <p:cNvSpPr/>
          <p:nvPr/>
        </p:nvSpPr>
        <p:spPr>
          <a:xfrm>
            <a:off x="6012160" y="2636912"/>
            <a:ext cx="2686954" cy="523220"/>
          </a:xfrm>
          <a:prstGeom prst="rect">
            <a:avLst/>
          </a:prstGeom>
        </p:spPr>
        <p:txBody>
          <a:bodyPr wrap="none">
            <a:spAutoFit/>
          </a:bodyPr>
          <a:lstStyle/>
          <a:p>
            <a:r>
              <a:rPr lang="ar-EG" sz="2800" b="1" dirty="0">
                <a:solidFill>
                  <a:srgbClr val="002060"/>
                </a:solidFill>
              </a:rPr>
              <a:t>جميع الموارد محدودة</a:t>
            </a:r>
          </a:p>
        </p:txBody>
      </p:sp>
      <p:sp>
        <p:nvSpPr>
          <p:cNvPr id="7" name="Rectangle 6"/>
          <p:cNvSpPr/>
          <p:nvPr/>
        </p:nvSpPr>
        <p:spPr>
          <a:xfrm>
            <a:off x="956499" y="2636912"/>
            <a:ext cx="2031325" cy="523220"/>
          </a:xfrm>
          <a:prstGeom prst="rect">
            <a:avLst/>
          </a:prstGeom>
        </p:spPr>
        <p:txBody>
          <a:bodyPr wrap="none">
            <a:spAutoFit/>
          </a:bodyPr>
          <a:lstStyle/>
          <a:p>
            <a:r>
              <a:rPr lang="ar-EG" sz="2800" b="1" dirty="0">
                <a:solidFill>
                  <a:srgbClr val="002060"/>
                </a:solidFill>
              </a:rPr>
              <a:t>الموارد مترابطة</a:t>
            </a:r>
          </a:p>
        </p:txBody>
      </p:sp>
      <p:sp>
        <p:nvSpPr>
          <p:cNvPr id="9" name="TextBox 8"/>
          <p:cNvSpPr txBox="1"/>
          <p:nvPr/>
        </p:nvSpPr>
        <p:spPr>
          <a:xfrm>
            <a:off x="395536" y="3659540"/>
            <a:ext cx="3384376"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لكل مورد استعمالاته المختلفة، إلا أنها مترابطة، وليكن مثالنا على هذا الترابط موردي المال والوقت</a:t>
            </a:r>
          </a:p>
        </p:txBody>
      </p:sp>
    </p:spTree>
    <p:extLst>
      <p:ext uri="{BB962C8B-B14F-4D97-AF65-F5344CB8AC3E}">
        <p14:creationId xmlns:p14="http://schemas.microsoft.com/office/powerpoint/2010/main" xmlns="" val="311092980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92080" y="260648"/>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المورد المالي</a:t>
            </a:r>
            <a:endParaRPr lang="ar-EG" sz="2800" b="1" dirty="0" smtClean="0">
              <a:solidFill>
                <a:srgbClr val="0120BD">
                  <a:lumMod val="75000"/>
                </a:srgbClr>
              </a:solidFill>
              <a:latin typeface="Arial" charset="0"/>
            </a:endParaRPr>
          </a:p>
        </p:txBody>
      </p:sp>
      <p:sp>
        <p:nvSpPr>
          <p:cNvPr id="12" name="TextBox 11"/>
          <p:cNvSpPr txBox="1"/>
          <p:nvPr/>
        </p:nvSpPr>
        <p:spPr>
          <a:xfrm>
            <a:off x="611560" y="3645024"/>
            <a:ext cx="7632848" cy="1200329"/>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يمكن تعريف المورد المالي على أنه مجموع ما يدخل للأسرة من نقود، سواء كانت من مصدر واحد أو مصادر مختلفة في مدة زمنية معينة، سواء كانت أسبوعية أو شهرية أو سنوية وقد اصطلح الاقتصاديون على أن تكون سنة</a:t>
            </a:r>
          </a:p>
        </p:txBody>
      </p:sp>
    </p:spTree>
    <p:extLst>
      <p:ext uri="{BB962C8B-B14F-4D97-AF65-F5344CB8AC3E}">
        <p14:creationId xmlns:p14="http://schemas.microsoft.com/office/powerpoint/2010/main" xmlns="" val="1586731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148064" y="260648"/>
            <a:ext cx="357673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400" b="1" dirty="0" smtClean="0">
                <a:solidFill>
                  <a:srgbClr val="0120BD">
                    <a:lumMod val="75000"/>
                  </a:srgbClr>
                </a:solidFill>
                <a:latin typeface="Arial" charset="0"/>
              </a:rPr>
              <a:t>تعريف الاسرة فى علم </a:t>
            </a:r>
            <a:r>
              <a:rPr lang="ar-EG" sz="2400" b="1" dirty="0">
                <a:solidFill>
                  <a:srgbClr val="0120BD">
                    <a:lumMod val="75000"/>
                  </a:srgbClr>
                </a:solidFill>
                <a:latin typeface="Arial" charset="0"/>
              </a:rPr>
              <a:t>الاجتماع</a:t>
            </a:r>
            <a:endParaRPr lang="ar-EG" sz="2400" b="1" dirty="0" smtClean="0">
              <a:solidFill>
                <a:srgbClr val="0120BD">
                  <a:lumMod val="75000"/>
                </a:srgbClr>
              </a:solidFill>
              <a:latin typeface="Arial" charset="0"/>
            </a:endParaRPr>
          </a:p>
        </p:txBody>
      </p:sp>
      <p:sp>
        <p:nvSpPr>
          <p:cNvPr id="12" name="TextBox 11"/>
          <p:cNvSpPr txBox="1"/>
          <p:nvPr/>
        </p:nvSpPr>
        <p:spPr>
          <a:xfrm>
            <a:off x="611560" y="3573016"/>
            <a:ext cx="7632848" cy="1200329"/>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الأسرة هي الخلية الأساسية في المجتمع وأهم جماعاته الأولية، تتكون الأسرة من أفراد تربط بينهم صلة القرابة والرحم، وتساهم الأسرة في النشاط الاجتماعي في كل جوانبه المادية والروحية والعقائدية والاقتصادية</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xmlns="" val="303467721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92080" y="260648"/>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الميزانية المنزلية</a:t>
            </a:r>
            <a:endParaRPr lang="ar-EG" sz="2800" b="1" dirty="0" smtClean="0">
              <a:solidFill>
                <a:srgbClr val="0120BD">
                  <a:lumMod val="75000"/>
                </a:srgbClr>
              </a:solidFill>
              <a:latin typeface="Arial" charset="0"/>
            </a:endParaRPr>
          </a:p>
        </p:txBody>
      </p:sp>
      <p:sp>
        <p:nvSpPr>
          <p:cNvPr id="12" name="TextBox 11"/>
          <p:cNvSpPr txBox="1"/>
          <p:nvPr/>
        </p:nvSpPr>
        <p:spPr>
          <a:xfrm>
            <a:off x="611560" y="3645024"/>
            <a:ext cx="7632848" cy="830997"/>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الميزانية هي التخطيط لتحديد طريقة استعمال الدخل المالي لفرد أو لأسرة في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فترة </a:t>
            </a:r>
            <a:r>
              <a:rPr lang="ar-SA" sz="2400" b="1" dirty="0">
                <a:solidFill>
                  <a:srgbClr val="FFFFFF"/>
                </a:solidFill>
                <a:latin typeface="Arial" pitchFamily="34" charset="0"/>
              </a:rPr>
              <a:t>زمنية محددة</a:t>
            </a:r>
          </a:p>
        </p:txBody>
      </p:sp>
    </p:spTree>
    <p:extLst>
      <p:ext uri="{BB962C8B-B14F-4D97-AF65-F5344CB8AC3E}">
        <p14:creationId xmlns:p14="http://schemas.microsoft.com/office/powerpoint/2010/main" xmlns="" val="6343656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92080" y="260648"/>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الهدف من وضع الميزانية</a:t>
            </a:r>
            <a:endParaRPr lang="ar-EG" sz="2800" b="1" dirty="0" smtClean="0">
              <a:solidFill>
                <a:srgbClr val="0120BD">
                  <a:lumMod val="75000"/>
                </a:srgbClr>
              </a:solidFill>
              <a:latin typeface="Arial" charset="0"/>
            </a:endParaRPr>
          </a:p>
        </p:txBody>
      </p:sp>
      <p:sp>
        <p:nvSpPr>
          <p:cNvPr id="5" name="Rectangle 3"/>
          <p:cNvSpPr>
            <a:spLocks noChangeArrowheads="1"/>
          </p:cNvSpPr>
          <p:nvPr/>
        </p:nvSpPr>
        <p:spPr bwMode="auto">
          <a:xfrm>
            <a:off x="467545" y="1844824"/>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fontAlgn="base">
              <a:spcBef>
                <a:spcPct val="0"/>
              </a:spcBef>
              <a:spcAft>
                <a:spcPct val="0"/>
              </a:spcAft>
            </a:pPr>
            <a:r>
              <a:rPr lang="ar-EG" altLang="zh-CN" sz="2400" b="1" dirty="0" smtClean="0">
                <a:solidFill>
                  <a:srgbClr val="002060"/>
                </a:solidFill>
                <a:latin typeface="Arial" pitchFamily="34" charset="0"/>
                <a:ea typeface="幼圆" pitchFamily="1" charset="-122"/>
              </a:rPr>
              <a:t>إعداد </a:t>
            </a:r>
            <a:r>
              <a:rPr lang="ar-EG" altLang="zh-CN" sz="2400" b="1" dirty="0">
                <a:solidFill>
                  <a:srgbClr val="002060"/>
                </a:solidFill>
                <a:latin typeface="Arial" pitchFamily="34" charset="0"/>
                <a:ea typeface="幼圆" pitchFamily="1" charset="-122"/>
              </a:rPr>
              <a:t>الميزانية يساعد الأسرة على العيش في حدود إطار دخلها</a:t>
            </a:r>
          </a:p>
        </p:txBody>
      </p:sp>
      <p:sp>
        <p:nvSpPr>
          <p:cNvPr id="6" name="Rectangle 4"/>
          <p:cNvSpPr>
            <a:spLocks noChangeArrowheads="1"/>
          </p:cNvSpPr>
          <p:nvPr/>
        </p:nvSpPr>
        <p:spPr bwMode="auto">
          <a:xfrm>
            <a:off x="467545" y="2876699"/>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fontAlgn="base">
              <a:spcBef>
                <a:spcPct val="0"/>
              </a:spcBef>
              <a:spcAft>
                <a:spcPct val="0"/>
              </a:spcAft>
            </a:pPr>
            <a:r>
              <a:rPr lang="ar-EG" altLang="zh-CN" sz="2400" b="1" dirty="0" smtClean="0">
                <a:solidFill>
                  <a:srgbClr val="002060"/>
                </a:solidFill>
                <a:ea typeface="幼圆" pitchFamily="1" charset="-122"/>
              </a:rPr>
              <a:t>يحدد </a:t>
            </a:r>
            <a:r>
              <a:rPr lang="ar-EG" altLang="zh-CN" sz="2400" b="1" dirty="0">
                <a:solidFill>
                  <a:srgbClr val="002060"/>
                </a:solidFill>
                <a:ea typeface="幼圆" pitchFamily="1" charset="-122"/>
              </a:rPr>
              <a:t>الحاجات الفعلية للأسرة ويصنف ما يجب أن تحصل </a:t>
            </a:r>
            <a:r>
              <a:rPr lang="ar-EG" altLang="zh-CN" sz="2400" b="1" dirty="0" smtClean="0">
                <a:solidFill>
                  <a:srgbClr val="002060"/>
                </a:solidFill>
                <a:ea typeface="幼圆" pitchFamily="1" charset="-122"/>
              </a:rPr>
              <a:t>عليه</a:t>
            </a:r>
            <a:endParaRPr lang="zh-CN" altLang="en-US" sz="2400" b="1" dirty="0">
              <a:solidFill>
                <a:srgbClr val="002060"/>
              </a:solidFill>
              <a:ea typeface="幼圆" pitchFamily="1" charset="-122"/>
            </a:endParaRPr>
          </a:p>
        </p:txBody>
      </p:sp>
      <p:pic>
        <p:nvPicPr>
          <p:cNvPr id="7"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2924324"/>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5"/>
          <p:cNvSpPr>
            <a:spLocks noChangeArrowheads="1"/>
          </p:cNvSpPr>
          <p:nvPr/>
        </p:nvSpPr>
        <p:spPr bwMode="auto">
          <a:xfrm>
            <a:off x="467545" y="402959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fontAlgn="base">
              <a:spcBef>
                <a:spcPct val="0"/>
              </a:spcBef>
              <a:spcAft>
                <a:spcPct val="0"/>
              </a:spcAft>
            </a:pPr>
            <a:r>
              <a:rPr lang="ar-EG" altLang="zh-CN" sz="2400" b="1" dirty="0" smtClean="0">
                <a:solidFill>
                  <a:srgbClr val="002060"/>
                </a:solidFill>
                <a:ea typeface="幼圆" pitchFamily="1" charset="-122"/>
              </a:rPr>
              <a:t>فهم </a:t>
            </a:r>
            <a:r>
              <a:rPr lang="ar-EG" altLang="zh-CN" sz="2400" b="1" dirty="0">
                <a:solidFill>
                  <a:srgbClr val="002060"/>
                </a:solidFill>
                <a:ea typeface="幼圆" pitchFamily="1" charset="-122"/>
              </a:rPr>
              <a:t>الوضع المالي للأسرة وتجنب حالات التبديد والتبذير</a:t>
            </a:r>
            <a:endParaRPr lang="zh-CN" altLang="en-US" sz="2400" b="1" dirty="0">
              <a:solidFill>
                <a:srgbClr val="002060"/>
              </a:solidFill>
              <a:ea typeface="幼圆" pitchFamily="1" charset="-122"/>
            </a:endParaRPr>
          </a:p>
        </p:txBody>
      </p:sp>
      <p:sp>
        <p:nvSpPr>
          <p:cNvPr id="13" name="Rectangle 6"/>
          <p:cNvSpPr>
            <a:spLocks noChangeArrowheads="1"/>
          </p:cNvSpPr>
          <p:nvPr/>
        </p:nvSpPr>
        <p:spPr bwMode="auto">
          <a:xfrm>
            <a:off x="467545" y="5061471"/>
            <a:ext cx="6912744" cy="504825"/>
          </a:xfrm>
          <a:prstGeom prst="rect">
            <a:avLst/>
          </a:prstGeom>
          <a:solidFill>
            <a:srgbClr val="00B0F0"/>
          </a:solidFill>
          <a:ln>
            <a:noFill/>
          </a:ln>
          <a:effectLst/>
          <a:extLst/>
        </p:spPr>
        <p:txBody>
          <a:bodyPr wrap="none" anchor="ctr"/>
          <a:lstStyle/>
          <a:p>
            <a:pPr algn="ctr" rtl="1" fontAlgn="base">
              <a:spcBef>
                <a:spcPct val="0"/>
              </a:spcBef>
              <a:spcAft>
                <a:spcPct val="0"/>
              </a:spcAft>
            </a:pPr>
            <a:r>
              <a:rPr lang="ar-EG" altLang="zh-CN" sz="2400" b="1" dirty="0" smtClean="0">
                <a:solidFill>
                  <a:srgbClr val="002060"/>
                </a:solidFill>
                <a:latin typeface="Arial" pitchFamily="34" charset="0"/>
                <a:ea typeface="幼圆" pitchFamily="1" charset="-122"/>
              </a:rPr>
              <a:t>توفير </a:t>
            </a:r>
            <a:r>
              <a:rPr lang="ar-EG" altLang="zh-CN" sz="2400" b="1" dirty="0">
                <a:solidFill>
                  <a:srgbClr val="002060"/>
                </a:solidFill>
                <a:latin typeface="Arial" pitchFamily="34" charset="0"/>
                <a:ea typeface="幼圆" pitchFamily="1" charset="-122"/>
              </a:rPr>
              <a:t>سجلات مالية نافعة يمكن الرجوع إليها عند الحاجة </a:t>
            </a:r>
            <a:endParaRPr lang="zh-CN" altLang="en-US" sz="2400" b="1" dirty="0">
              <a:solidFill>
                <a:srgbClr val="002060"/>
              </a:solidFill>
              <a:latin typeface="Arial" pitchFamily="34" charset="0"/>
              <a:ea typeface="幼圆" pitchFamily="1" charset="-122"/>
            </a:endParaRPr>
          </a:p>
        </p:txBody>
      </p:sp>
      <p:pic>
        <p:nvPicPr>
          <p:cNvPr id="14"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05340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513449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9019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4"/>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5"/>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004048" y="260648"/>
            <a:ext cx="3816424"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الأسس العامة لوضع الميزانية</a:t>
            </a:r>
            <a:endParaRPr lang="ar-EG" sz="2800" b="1" dirty="0" smtClean="0">
              <a:solidFill>
                <a:srgbClr val="0120BD">
                  <a:lumMod val="75000"/>
                </a:srgbClr>
              </a:solidFill>
              <a:latin typeface="Arial" charset="0"/>
            </a:endParaRPr>
          </a:p>
        </p:txBody>
      </p:sp>
      <p:sp>
        <p:nvSpPr>
          <p:cNvPr id="5" name="Rectangle 3"/>
          <p:cNvSpPr>
            <a:spLocks noChangeArrowheads="1"/>
          </p:cNvSpPr>
          <p:nvPr/>
        </p:nvSpPr>
        <p:spPr bwMode="auto">
          <a:xfrm>
            <a:off x="467545" y="2659856"/>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fontAlgn="base">
              <a:spcBef>
                <a:spcPct val="0"/>
              </a:spcBef>
              <a:spcAft>
                <a:spcPct val="0"/>
              </a:spcAft>
            </a:pPr>
            <a:r>
              <a:rPr lang="ar-EG" altLang="zh-CN" sz="2400" b="1" dirty="0" smtClean="0">
                <a:solidFill>
                  <a:srgbClr val="002060"/>
                </a:solidFill>
                <a:latin typeface="Arial" pitchFamily="34" charset="0"/>
                <a:ea typeface="幼圆" pitchFamily="1" charset="-122"/>
              </a:rPr>
              <a:t>توضع </a:t>
            </a:r>
            <a:r>
              <a:rPr lang="ar-EG" altLang="zh-CN" sz="2400" b="1" dirty="0">
                <a:solidFill>
                  <a:srgbClr val="002060"/>
                </a:solidFill>
                <a:latin typeface="Arial" pitchFamily="34" charset="0"/>
                <a:ea typeface="幼圆" pitchFamily="1" charset="-122"/>
              </a:rPr>
              <a:t>الميزانية في ضوء الأهداف المنشودة للأسرة</a:t>
            </a:r>
          </a:p>
        </p:txBody>
      </p:sp>
      <p:sp>
        <p:nvSpPr>
          <p:cNvPr id="6" name="Rectangle 4"/>
          <p:cNvSpPr>
            <a:spLocks noChangeArrowheads="1"/>
          </p:cNvSpPr>
          <p:nvPr/>
        </p:nvSpPr>
        <p:spPr bwMode="auto">
          <a:xfrm>
            <a:off x="467545" y="3691731"/>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fontAlgn="base">
              <a:spcBef>
                <a:spcPct val="0"/>
              </a:spcBef>
              <a:spcAft>
                <a:spcPct val="0"/>
              </a:spcAft>
            </a:pPr>
            <a:r>
              <a:rPr lang="ar-EG" altLang="zh-CN" sz="2400" b="1" dirty="0" smtClean="0">
                <a:solidFill>
                  <a:srgbClr val="002060"/>
                </a:solidFill>
                <a:ea typeface="幼圆" pitchFamily="1" charset="-122"/>
              </a:rPr>
              <a:t>يراعى </a:t>
            </a:r>
            <a:r>
              <a:rPr lang="ar-EG" altLang="zh-CN" sz="2400" b="1" dirty="0">
                <a:solidFill>
                  <a:srgbClr val="002060"/>
                </a:solidFill>
                <a:ea typeface="幼圆" pitchFamily="1" charset="-122"/>
              </a:rPr>
              <a:t>عند وضعها إشباع الحاجات الأكثر أهمية أولاً ثم الأقل أهمية</a:t>
            </a:r>
            <a:endParaRPr lang="zh-CN" altLang="en-US" sz="2400" b="1" dirty="0">
              <a:solidFill>
                <a:srgbClr val="002060"/>
              </a:solidFill>
              <a:ea typeface="幼圆" pitchFamily="1" charset="-122"/>
            </a:endParaRPr>
          </a:p>
        </p:txBody>
      </p:sp>
      <p:pic>
        <p:nvPicPr>
          <p:cNvPr id="7"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273129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739356"/>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5"/>
          <p:cNvSpPr>
            <a:spLocks noChangeArrowheads="1"/>
          </p:cNvSpPr>
          <p:nvPr/>
        </p:nvSpPr>
        <p:spPr bwMode="auto">
          <a:xfrm>
            <a:off x="467545" y="4844628"/>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fontAlgn="base">
              <a:spcBef>
                <a:spcPct val="0"/>
              </a:spcBef>
              <a:spcAft>
                <a:spcPct val="0"/>
              </a:spcAft>
            </a:pPr>
            <a:r>
              <a:rPr lang="ar-EG" altLang="zh-CN" sz="2400" b="1" dirty="0" smtClean="0">
                <a:solidFill>
                  <a:srgbClr val="002060"/>
                </a:solidFill>
                <a:ea typeface="幼圆" pitchFamily="1" charset="-122"/>
              </a:rPr>
              <a:t>تتصف </a:t>
            </a:r>
            <a:r>
              <a:rPr lang="ar-EG" altLang="zh-CN" sz="2400" b="1" dirty="0">
                <a:solidFill>
                  <a:srgbClr val="002060"/>
                </a:solidFill>
                <a:ea typeface="幼圆" pitchFamily="1" charset="-122"/>
              </a:rPr>
              <a:t>بالمرونة والبعد عن الجمود حتى تقبل الأسر على اتباعها</a:t>
            </a:r>
            <a:endParaRPr lang="zh-CN" altLang="en-US" sz="2400" b="1" dirty="0">
              <a:solidFill>
                <a:srgbClr val="002060"/>
              </a:solidFill>
              <a:ea typeface="幼圆" pitchFamily="1" charset="-122"/>
            </a:endParaRPr>
          </a:p>
        </p:txBody>
      </p:sp>
      <p:sp>
        <p:nvSpPr>
          <p:cNvPr id="13" name="Rectangle 6"/>
          <p:cNvSpPr>
            <a:spLocks noChangeArrowheads="1"/>
          </p:cNvSpPr>
          <p:nvPr/>
        </p:nvSpPr>
        <p:spPr bwMode="auto">
          <a:xfrm>
            <a:off x="467545" y="5876503"/>
            <a:ext cx="6912744" cy="504825"/>
          </a:xfrm>
          <a:prstGeom prst="rect">
            <a:avLst/>
          </a:prstGeom>
          <a:solidFill>
            <a:srgbClr val="00B0F0"/>
          </a:solidFill>
          <a:ln>
            <a:noFill/>
          </a:ln>
          <a:effectLst/>
          <a:extLst/>
        </p:spPr>
        <p:txBody>
          <a:bodyPr wrap="none" anchor="ctr"/>
          <a:lstStyle/>
          <a:p>
            <a:pPr algn="ctr" rtl="1" fontAlgn="base">
              <a:spcBef>
                <a:spcPct val="0"/>
              </a:spcBef>
              <a:spcAft>
                <a:spcPct val="0"/>
              </a:spcAft>
            </a:pPr>
            <a:r>
              <a:rPr lang="ar-EG" altLang="zh-CN" sz="2400" b="1" dirty="0" smtClean="0">
                <a:solidFill>
                  <a:srgbClr val="002060"/>
                </a:solidFill>
                <a:latin typeface="Arial" pitchFamily="34" charset="0"/>
                <a:ea typeface="幼圆" pitchFamily="1" charset="-122"/>
              </a:rPr>
              <a:t>تكون </a:t>
            </a:r>
            <a:r>
              <a:rPr lang="ar-EG" altLang="zh-CN" sz="2400" b="1" dirty="0">
                <a:solidFill>
                  <a:srgbClr val="002060"/>
                </a:solidFill>
                <a:latin typeface="Arial" pitchFamily="34" charset="0"/>
                <a:ea typeface="幼圆" pitchFamily="1" charset="-122"/>
              </a:rPr>
              <a:t>واقعية بمراعاة مستويات الأسر التي توضع لها الميزانية</a:t>
            </a:r>
            <a:endParaRPr lang="zh-CN" altLang="en-US" sz="2400" b="1" dirty="0">
              <a:solidFill>
                <a:srgbClr val="002060"/>
              </a:solidFill>
              <a:latin typeface="Arial" pitchFamily="34" charset="0"/>
              <a:ea typeface="幼圆" pitchFamily="1" charset="-122"/>
            </a:endParaRPr>
          </a:p>
        </p:txBody>
      </p:sp>
      <p:pic>
        <p:nvPicPr>
          <p:cNvPr id="14"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868441"/>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5949528"/>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p:cNvSpPr/>
          <p:nvPr/>
        </p:nvSpPr>
        <p:spPr>
          <a:xfrm>
            <a:off x="366936" y="1301859"/>
            <a:ext cx="845353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Low" rtl="1"/>
            <a:r>
              <a:rPr lang="ar-EG" sz="2400" b="1" dirty="0"/>
              <a:t>توضع الميزانيات لفترات زمنية محدودة، ويتوقف ذلك على طبيعة دخل الأسرة والأهداف التي تسعى للوصول إليها. ولا يمكن وضع ميزانية ثابتة لكل الأسر، ولكن </a:t>
            </a:r>
            <a:r>
              <a:rPr lang="ar-EG" sz="2400" b="1" dirty="0" smtClean="0"/>
              <a:t> </a:t>
            </a:r>
            <a:br>
              <a:rPr lang="ar-EG" sz="2400" b="1" dirty="0" smtClean="0"/>
            </a:br>
            <a:r>
              <a:rPr lang="ar-EG" sz="2400" b="1" dirty="0" smtClean="0"/>
              <a:t> 		هناك </a:t>
            </a:r>
            <a:r>
              <a:rPr lang="ar-EG" sz="2400" b="1" dirty="0"/>
              <a:t>أسس عامة تساعد في وضع الميزانية وهي</a:t>
            </a:r>
          </a:p>
        </p:txBody>
      </p:sp>
    </p:spTree>
    <p:extLst>
      <p:ext uri="{BB962C8B-B14F-4D97-AF65-F5344CB8AC3E}">
        <p14:creationId xmlns:p14="http://schemas.microsoft.com/office/powerpoint/2010/main" xmlns="" val="286263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4"/>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5"/>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076056" y="260648"/>
            <a:ext cx="374441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الأسس العامة لوضع الميزانية</a:t>
            </a:r>
          </a:p>
        </p:txBody>
      </p:sp>
      <p:sp>
        <p:nvSpPr>
          <p:cNvPr id="5" name="Rectangle 3"/>
          <p:cNvSpPr>
            <a:spLocks noChangeArrowheads="1"/>
          </p:cNvSpPr>
          <p:nvPr/>
        </p:nvSpPr>
        <p:spPr bwMode="auto">
          <a:xfrm>
            <a:off x="467545" y="1844824"/>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fontAlgn="base">
              <a:spcBef>
                <a:spcPct val="0"/>
              </a:spcBef>
              <a:spcAft>
                <a:spcPct val="0"/>
              </a:spcAft>
            </a:pPr>
            <a:r>
              <a:rPr lang="ar-EG" altLang="zh-CN" sz="2400" b="1" dirty="0" smtClean="0">
                <a:solidFill>
                  <a:srgbClr val="002060"/>
                </a:solidFill>
                <a:latin typeface="Arial" pitchFamily="34" charset="0"/>
                <a:ea typeface="幼圆" pitchFamily="1" charset="-122"/>
              </a:rPr>
              <a:t>تساعد </a:t>
            </a:r>
            <a:r>
              <a:rPr lang="ar-EG" altLang="zh-CN" sz="2400" b="1" dirty="0">
                <a:solidFill>
                  <a:srgbClr val="002060"/>
                </a:solidFill>
                <a:latin typeface="Arial" pitchFamily="34" charset="0"/>
                <a:ea typeface="幼圆" pitchFamily="1" charset="-122"/>
              </a:rPr>
              <a:t>الأسر على تحسين طرق معيشتها وليس فقط تحديد إمكاناتها</a:t>
            </a:r>
          </a:p>
        </p:txBody>
      </p:sp>
      <p:sp>
        <p:nvSpPr>
          <p:cNvPr id="6" name="Rectangle 4"/>
          <p:cNvSpPr>
            <a:spLocks noChangeArrowheads="1"/>
          </p:cNvSpPr>
          <p:nvPr/>
        </p:nvSpPr>
        <p:spPr bwMode="auto">
          <a:xfrm>
            <a:off x="467545" y="2876699"/>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fontAlgn="base">
              <a:spcBef>
                <a:spcPct val="0"/>
              </a:spcBef>
              <a:spcAft>
                <a:spcPct val="0"/>
              </a:spcAft>
            </a:pPr>
            <a:r>
              <a:rPr lang="ar-EG" altLang="zh-CN" sz="2400" b="1" dirty="0" smtClean="0">
                <a:solidFill>
                  <a:srgbClr val="002060"/>
                </a:solidFill>
                <a:ea typeface="幼圆" pitchFamily="1" charset="-122"/>
              </a:rPr>
              <a:t>تضع </a:t>
            </a:r>
            <a:r>
              <a:rPr lang="ar-EG" altLang="zh-CN" sz="2400" b="1" dirty="0">
                <a:solidFill>
                  <a:srgbClr val="002060"/>
                </a:solidFill>
                <a:ea typeface="幼圆" pitchFamily="1" charset="-122"/>
              </a:rPr>
              <a:t>في الاعتبار ما قد يستجد من ظروف طارئة مستقبلاً</a:t>
            </a:r>
            <a:endParaRPr lang="zh-CN" altLang="en-US" sz="2400" b="1" dirty="0">
              <a:solidFill>
                <a:srgbClr val="002060"/>
              </a:solidFill>
              <a:ea typeface="幼圆" pitchFamily="1" charset="-122"/>
            </a:endParaRPr>
          </a:p>
        </p:txBody>
      </p:sp>
      <p:pic>
        <p:nvPicPr>
          <p:cNvPr id="7"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2924324"/>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5"/>
          <p:cNvSpPr>
            <a:spLocks noChangeArrowheads="1"/>
          </p:cNvSpPr>
          <p:nvPr/>
        </p:nvSpPr>
        <p:spPr bwMode="auto">
          <a:xfrm>
            <a:off x="467545" y="4029596"/>
            <a:ext cx="6912744" cy="839564"/>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fontAlgn="base">
              <a:spcBef>
                <a:spcPct val="0"/>
              </a:spcBef>
              <a:spcAft>
                <a:spcPct val="0"/>
              </a:spcAft>
            </a:pPr>
            <a:r>
              <a:rPr lang="ar-EG" altLang="zh-CN" sz="2400" b="1" dirty="0" smtClean="0">
                <a:solidFill>
                  <a:srgbClr val="002060"/>
                </a:solidFill>
                <a:ea typeface="幼圆" pitchFamily="1" charset="-122"/>
              </a:rPr>
              <a:t>يراعي </a:t>
            </a:r>
            <a:r>
              <a:rPr lang="ar-EG" altLang="zh-CN" sz="2400" b="1" dirty="0">
                <a:solidFill>
                  <a:srgbClr val="002060"/>
                </a:solidFill>
                <a:ea typeface="幼圆" pitchFamily="1" charset="-122"/>
              </a:rPr>
              <a:t>أن يكون الصرف أقل من الدخل كي تتمكن الأسرة من ادخار </a:t>
            </a:r>
            <a:endParaRPr lang="ar-EG" altLang="zh-CN" sz="2400" b="1" dirty="0" smtClean="0">
              <a:solidFill>
                <a:srgbClr val="002060"/>
              </a:solidFill>
              <a:ea typeface="幼圆" pitchFamily="1" charset="-122"/>
            </a:endParaRPr>
          </a:p>
          <a:p>
            <a:pPr algn="ctr" rtl="1" fontAlgn="base">
              <a:spcBef>
                <a:spcPct val="0"/>
              </a:spcBef>
              <a:spcAft>
                <a:spcPct val="0"/>
              </a:spcAft>
            </a:pPr>
            <a:r>
              <a:rPr lang="ar-EG" altLang="zh-CN" sz="2400" b="1" dirty="0" smtClean="0">
                <a:solidFill>
                  <a:srgbClr val="002060"/>
                </a:solidFill>
                <a:ea typeface="幼圆" pitchFamily="1" charset="-122"/>
              </a:rPr>
              <a:t>مبالغ </a:t>
            </a:r>
            <a:r>
              <a:rPr lang="ar-EG" altLang="zh-CN" sz="2400" b="1" dirty="0">
                <a:solidFill>
                  <a:srgbClr val="002060"/>
                </a:solidFill>
                <a:ea typeface="幼圆" pitchFamily="1" charset="-122"/>
              </a:rPr>
              <a:t>تستفيد منها في الظروف الطارئة أو عند الحاجة لاستثمارها</a:t>
            </a:r>
            <a:endParaRPr lang="zh-CN" altLang="en-US" sz="2400" b="1" dirty="0">
              <a:solidFill>
                <a:srgbClr val="002060"/>
              </a:solidFill>
              <a:ea typeface="幼圆" pitchFamily="1" charset="-122"/>
            </a:endParaRPr>
          </a:p>
        </p:txBody>
      </p:sp>
      <p:pic>
        <p:nvPicPr>
          <p:cNvPr id="14"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05340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5002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4"/>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2" name="Flowchart: Multidocument 1"/>
          <p:cNvSpPr/>
          <p:nvPr/>
        </p:nvSpPr>
        <p:spPr>
          <a:xfrm>
            <a:off x="1547664" y="2204864"/>
            <a:ext cx="6120680" cy="2664296"/>
          </a:xfrm>
          <a:prstGeom prst="flowChartMultidocumen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sz="3800" b="1" dirty="0">
                <a:solidFill>
                  <a:srgbClr val="FFFFFF"/>
                </a:solidFill>
                <a:latin typeface="Arial" pitchFamily="34" charset="0"/>
                <a:ea typeface="Microsoft YaHei" pitchFamily="34" charset="-122"/>
              </a:rPr>
              <a:t>مصادر الدخل المالي</a:t>
            </a:r>
          </a:p>
        </p:txBody>
      </p:sp>
    </p:spTree>
    <p:extLst>
      <p:ext uri="{BB962C8B-B14F-4D97-AF65-F5344CB8AC3E}">
        <p14:creationId xmlns:p14="http://schemas.microsoft.com/office/powerpoint/2010/main" xmlns="" val="230908663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92080" y="260648"/>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الدخل المالي</a:t>
            </a:r>
            <a:endParaRPr lang="ar-EG" sz="2800" b="1" dirty="0" smtClean="0">
              <a:solidFill>
                <a:srgbClr val="0120BD">
                  <a:lumMod val="75000"/>
                </a:srgbClr>
              </a:solidFill>
              <a:latin typeface="Arial" charset="0"/>
            </a:endParaRPr>
          </a:p>
        </p:txBody>
      </p:sp>
      <p:sp>
        <p:nvSpPr>
          <p:cNvPr id="12" name="TextBox 11"/>
          <p:cNvSpPr txBox="1"/>
          <p:nvPr/>
        </p:nvSpPr>
        <p:spPr>
          <a:xfrm>
            <a:off x="611560" y="3645024"/>
            <a:ext cx="7632848" cy="1200329"/>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smtClean="0">
                <a:solidFill>
                  <a:srgbClr val="FFFFFF"/>
                </a:solidFill>
                <a:latin typeface="Arial" pitchFamily="34" charset="0"/>
              </a:rPr>
              <a:t>يشمل </a:t>
            </a:r>
            <a:r>
              <a:rPr lang="ar-SA" sz="2400" b="1" dirty="0">
                <a:solidFill>
                  <a:srgbClr val="FFFFFF"/>
                </a:solidFill>
                <a:latin typeface="Arial" pitchFamily="34" charset="0"/>
              </a:rPr>
              <a:t>الأجر عن عمل (ويكون يوميا، شهريا، سنويا)، الكسب من التجارة، الإيراد عن ممتلكات عقارية أو تجارية او زراعية، الكسب من الأعمال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الحرة</a:t>
            </a:r>
            <a:r>
              <a:rPr lang="ar-SA" sz="2400" b="1" dirty="0">
                <a:solidFill>
                  <a:srgbClr val="FFFFFF"/>
                </a:solidFill>
                <a:latin typeface="Arial" pitchFamily="34" charset="0"/>
              </a:rPr>
              <a:t>، علاوات دورية أو مكافآت، أجور أعمال إضافية </a:t>
            </a:r>
          </a:p>
        </p:txBody>
      </p:sp>
    </p:spTree>
    <p:extLst>
      <p:ext uri="{BB962C8B-B14F-4D97-AF65-F5344CB8AC3E}">
        <p14:creationId xmlns:p14="http://schemas.microsoft.com/office/powerpoint/2010/main" xmlns="" val="23939408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92080" y="260648"/>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الدخل غير المالي</a:t>
            </a:r>
            <a:endParaRPr lang="ar-EG" sz="2800" b="1" dirty="0" smtClean="0">
              <a:solidFill>
                <a:srgbClr val="0120BD">
                  <a:lumMod val="75000"/>
                </a:srgbClr>
              </a:solidFill>
              <a:latin typeface="Arial" charset="0"/>
            </a:endParaRPr>
          </a:p>
        </p:txBody>
      </p:sp>
      <p:sp>
        <p:nvSpPr>
          <p:cNvPr id="12" name="TextBox 11"/>
          <p:cNvSpPr txBox="1"/>
          <p:nvPr/>
        </p:nvSpPr>
        <p:spPr>
          <a:xfrm>
            <a:off x="611560" y="3645024"/>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smtClean="0">
                <a:solidFill>
                  <a:srgbClr val="FFFFFF"/>
                </a:solidFill>
                <a:latin typeface="Arial" pitchFamily="34" charset="0"/>
              </a:rPr>
              <a:t>يشمل </a:t>
            </a:r>
            <a:r>
              <a:rPr lang="ar-SA" sz="2400" b="1" dirty="0">
                <a:solidFill>
                  <a:srgbClr val="FFFFFF"/>
                </a:solidFill>
                <a:latin typeface="Arial" pitchFamily="34" charset="0"/>
              </a:rPr>
              <a:t>البضائع العينية الاستهلاكية كالفاكهة والألبان والطيور والحبوب التي تحصل عليها الأسرة من ممتلكاتها دون دفع ثمن لها، الخدمات المجانية أو ذات الأجر الرمزي التي توفر على الأسرة المال الذي تلتزم بدفعة مقابل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الحصول </a:t>
            </a:r>
            <a:r>
              <a:rPr lang="ar-SA" sz="2400" b="1" dirty="0">
                <a:solidFill>
                  <a:srgbClr val="FFFFFF"/>
                </a:solidFill>
                <a:latin typeface="Arial" pitchFamily="34" charset="0"/>
              </a:rPr>
              <a:t>عليها </a:t>
            </a:r>
          </a:p>
        </p:txBody>
      </p:sp>
    </p:spTree>
    <p:extLst>
      <p:ext uri="{BB962C8B-B14F-4D97-AF65-F5344CB8AC3E}">
        <p14:creationId xmlns:p14="http://schemas.microsoft.com/office/powerpoint/2010/main" xmlns="" val="116252119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92080" y="260648"/>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الدخل غير المنظور</a:t>
            </a:r>
            <a:endParaRPr lang="ar-EG" sz="2800" b="1" dirty="0" smtClean="0">
              <a:solidFill>
                <a:srgbClr val="0120BD">
                  <a:lumMod val="75000"/>
                </a:srgbClr>
              </a:solidFill>
              <a:latin typeface="Arial" charset="0"/>
            </a:endParaRPr>
          </a:p>
        </p:txBody>
      </p:sp>
      <p:sp>
        <p:nvSpPr>
          <p:cNvPr id="12" name="TextBox 11"/>
          <p:cNvSpPr txBox="1"/>
          <p:nvPr/>
        </p:nvSpPr>
        <p:spPr>
          <a:xfrm>
            <a:off x="611560" y="3645024"/>
            <a:ext cx="7632848" cy="1200329"/>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smtClean="0">
                <a:solidFill>
                  <a:srgbClr val="FFFFFF"/>
                </a:solidFill>
                <a:latin typeface="Arial" pitchFamily="34" charset="0"/>
              </a:rPr>
              <a:t>يشمل </a:t>
            </a:r>
            <a:r>
              <a:rPr lang="ar-SA" sz="2400" b="1" dirty="0">
                <a:solidFill>
                  <a:srgbClr val="FFFFFF"/>
                </a:solidFill>
                <a:latin typeface="Arial" pitchFamily="34" charset="0"/>
              </a:rPr>
              <a:t>الوقت والجهد والقدرات والمهارات والمعرفة لأفراد الأسرة التي تستخدم في انجاز اعتمال مفيدة توفر المال الذي ينفق لو تم الاستعانة بأفراد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من </a:t>
            </a:r>
            <a:r>
              <a:rPr lang="ar-SA" sz="2400" b="1" dirty="0">
                <a:solidFill>
                  <a:srgbClr val="FFFFFF"/>
                </a:solidFill>
                <a:latin typeface="Arial" pitchFamily="34" charset="0"/>
              </a:rPr>
              <a:t>خارج الأسرة لإنجازها </a:t>
            </a:r>
          </a:p>
        </p:txBody>
      </p:sp>
    </p:spTree>
    <p:extLst>
      <p:ext uri="{BB962C8B-B14F-4D97-AF65-F5344CB8AC3E}">
        <p14:creationId xmlns:p14="http://schemas.microsoft.com/office/powerpoint/2010/main" xmlns="" val="136857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2" name="Flowchart: Multidocument 1"/>
          <p:cNvSpPr/>
          <p:nvPr/>
        </p:nvSpPr>
        <p:spPr>
          <a:xfrm>
            <a:off x="1547664" y="2204864"/>
            <a:ext cx="6120680" cy="2664296"/>
          </a:xfrm>
          <a:prstGeom prst="flowChartMultidocumen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sz="3800" b="1" dirty="0">
                <a:solidFill>
                  <a:srgbClr val="FFFFFF"/>
                </a:solidFill>
                <a:latin typeface="Arial" pitchFamily="34" charset="0"/>
                <a:ea typeface="Microsoft YaHei" pitchFamily="34" charset="-122"/>
              </a:rPr>
              <a:t>خطوات إعداد الميزانية المنزلية</a:t>
            </a:r>
          </a:p>
        </p:txBody>
      </p:sp>
    </p:spTree>
    <p:extLst>
      <p:ext uri="{BB962C8B-B14F-4D97-AF65-F5344CB8AC3E}">
        <p14:creationId xmlns:p14="http://schemas.microsoft.com/office/powerpoint/2010/main" xmlns="" val="330326373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4932040" y="260648"/>
            <a:ext cx="388843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خطوات إعداد الميزانية المنزلية</a:t>
            </a:r>
          </a:p>
        </p:txBody>
      </p:sp>
      <p:sp>
        <p:nvSpPr>
          <p:cNvPr id="5" name="Rectangle 3"/>
          <p:cNvSpPr>
            <a:spLocks noChangeArrowheads="1"/>
          </p:cNvSpPr>
          <p:nvPr/>
        </p:nvSpPr>
        <p:spPr bwMode="auto">
          <a:xfrm>
            <a:off x="467545" y="1844824"/>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r" rtl="1" fontAlgn="base">
              <a:spcBef>
                <a:spcPct val="0"/>
              </a:spcBef>
              <a:spcAft>
                <a:spcPct val="0"/>
              </a:spcAft>
            </a:pPr>
            <a:r>
              <a:rPr lang="ar-EG" altLang="zh-CN" sz="2400" b="1" dirty="0" smtClean="0">
                <a:solidFill>
                  <a:srgbClr val="002060"/>
                </a:solidFill>
                <a:latin typeface="Arial" pitchFamily="34" charset="0"/>
                <a:ea typeface="幼圆" pitchFamily="1" charset="-122"/>
              </a:rPr>
              <a:t>جمع </a:t>
            </a:r>
            <a:r>
              <a:rPr lang="ar-EG" altLang="zh-CN" sz="2400" b="1" dirty="0">
                <a:solidFill>
                  <a:srgbClr val="002060"/>
                </a:solidFill>
                <a:latin typeface="Arial" pitchFamily="34" charset="0"/>
                <a:ea typeface="幼圆" pitchFamily="1" charset="-122"/>
              </a:rPr>
              <a:t>وتدوين كل مطالب واحتياجات الأسرة والخدمات اللازمة لجميع أفرادها تحت بنود مجددة</a:t>
            </a:r>
          </a:p>
        </p:txBody>
      </p:sp>
      <p:sp>
        <p:nvSpPr>
          <p:cNvPr id="6" name="Rectangle 4"/>
          <p:cNvSpPr>
            <a:spLocks noChangeArrowheads="1"/>
          </p:cNvSpPr>
          <p:nvPr/>
        </p:nvSpPr>
        <p:spPr bwMode="auto">
          <a:xfrm>
            <a:off x="467545" y="2876699"/>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r" rtl="1" fontAlgn="base">
              <a:spcBef>
                <a:spcPct val="0"/>
              </a:spcBef>
              <a:spcAft>
                <a:spcPct val="0"/>
              </a:spcAft>
            </a:pPr>
            <a:r>
              <a:rPr lang="ar-EG" altLang="zh-CN" sz="2400" b="1" dirty="0" smtClean="0">
                <a:solidFill>
                  <a:srgbClr val="002060"/>
                </a:solidFill>
                <a:ea typeface="幼圆" pitchFamily="1" charset="-122"/>
              </a:rPr>
              <a:t>تقدير </a:t>
            </a:r>
            <a:r>
              <a:rPr lang="ar-EG" altLang="zh-CN" sz="2400" b="1" dirty="0">
                <a:solidFill>
                  <a:srgbClr val="002060"/>
                </a:solidFill>
                <a:ea typeface="幼圆" pitchFamily="1" charset="-122"/>
              </a:rPr>
              <a:t>تقريبي لتكاليف وأثمان كل مطالب الأسرة التي اقترحتها والتي جمعتها في بنود واضحة</a:t>
            </a:r>
            <a:endParaRPr lang="zh-CN" altLang="en-US" sz="2400" b="1" dirty="0">
              <a:solidFill>
                <a:srgbClr val="002060"/>
              </a:solidFill>
              <a:ea typeface="幼圆" pitchFamily="1" charset="-122"/>
            </a:endParaRPr>
          </a:p>
        </p:txBody>
      </p:sp>
      <p:pic>
        <p:nvPicPr>
          <p:cNvPr id="7"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2924324"/>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5"/>
          <p:cNvSpPr>
            <a:spLocks noChangeArrowheads="1"/>
          </p:cNvSpPr>
          <p:nvPr/>
        </p:nvSpPr>
        <p:spPr bwMode="auto">
          <a:xfrm>
            <a:off x="467545" y="4029596"/>
            <a:ext cx="6912744" cy="839564"/>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fontAlgn="base">
              <a:spcBef>
                <a:spcPct val="0"/>
              </a:spcBef>
              <a:spcAft>
                <a:spcPct val="0"/>
              </a:spcAft>
            </a:pPr>
            <a:r>
              <a:rPr lang="ar-EG" altLang="zh-CN" sz="2400" b="1" dirty="0" smtClean="0">
                <a:solidFill>
                  <a:srgbClr val="002060"/>
                </a:solidFill>
                <a:ea typeface="幼圆" pitchFamily="1" charset="-122"/>
              </a:rPr>
              <a:t>تقدير </a:t>
            </a:r>
            <a:r>
              <a:rPr lang="ar-EG" altLang="zh-CN" sz="2400" b="1" dirty="0">
                <a:solidFill>
                  <a:srgbClr val="002060"/>
                </a:solidFill>
                <a:ea typeface="幼圆" pitchFamily="1" charset="-122"/>
              </a:rPr>
              <a:t>قيمة الدخل المالي المتوقع في الفترة التي توضع لها الميزانية</a:t>
            </a:r>
            <a:endParaRPr lang="zh-CN" altLang="en-US" sz="2400" b="1" dirty="0">
              <a:solidFill>
                <a:srgbClr val="002060"/>
              </a:solidFill>
              <a:ea typeface="幼圆" pitchFamily="1" charset="-122"/>
            </a:endParaRPr>
          </a:p>
        </p:txBody>
      </p:sp>
      <p:pic>
        <p:nvPicPr>
          <p:cNvPr id="14"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05340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3602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4"/>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Lst>
  </p:timing>
</p:sld>
</file>

<file path=ppt/theme/theme1.xml><?xml version="1.0" encoding="utf-8"?>
<a:theme xmlns:a="http://schemas.openxmlformats.org/drawingml/2006/main" name="pinkorange">
  <a:themeElements>
    <a:clrScheme name="Custom 1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point-template">
  <a:themeElements>
    <a:clrScheme name="">
      <a:dk1>
        <a:srgbClr val="808080"/>
      </a:dk1>
      <a:lt1>
        <a:srgbClr val="FFFFFF"/>
      </a:lt1>
      <a:dk2>
        <a:srgbClr val="FFFFFF"/>
      </a:dk2>
      <a:lt2>
        <a:srgbClr val="0120BD"/>
      </a:lt2>
      <a:accent1>
        <a:srgbClr val="C300E6"/>
      </a:accent1>
      <a:accent2>
        <a:srgbClr val="F96F1C"/>
      </a:accent2>
      <a:accent3>
        <a:srgbClr val="FFFFFF"/>
      </a:accent3>
      <a:accent4>
        <a:srgbClr val="6C6C6C"/>
      </a:accent4>
      <a:accent5>
        <a:srgbClr val="DEAAF0"/>
      </a:accent5>
      <a:accent6>
        <a:srgbClr val="E26418"/>
      </a:accent6>
      <a:hlink>
        <a:srgbClr val="FFBF07"/>
      </a:hlink>
      <a:folHlink>
        <a:srgbClr val="5F5F5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pinkorange</Template>
  <TotalTime>502</TotalTime>
  <Words>2739</Words>
  <Application>Microsoft Office PowerPoint</Application>
  <PresentationFormat>On-screen Show (4:3)</PresentationFormat>
  <Paragraphs>248</Paragraphs>
  <Slides>106</Slides>
  <Notes>1</Notes>
  <HiddenSlides>0</HiddenSlides>
  <MMClips>0</MMClips>
  <ScaleCrop>false</ScaleCrop>
  <HeadingPairs>
    <vt:vector size="4" baseType="variant">
      <vt:variant>
        <vt:lpstr>Theme</vt:lpstr>
      </vt:variant>
      <vt:variant>
        <vt:i4>2</vt:i4>
      </vt:variant>
      <vt:variant>
        <vt:lpstr>Slide Titles</vt:lpstr>
      </vt:variant>
      <vt:variant>
        <vt:i4>106</vt:i4>
      </vt:variant>
    </vt:vector>
  </HeadingPairs>
  <TitlesOfParts>
    <vt:vector size="108" baseType="lpstr">
      <vt:lpstr>pinkorange</vt:lpstr>
      <vt:lpstr>powerpoint-template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Free Powerpoint Template</dc:subject>
  <dc:creator>aly mostafa</dc:creator>
  <dc:description>Free Template From http://www.graphicsland.com</dc:description>
  <cp:lastModifiedBy>atar</cp:lastModifiedBy>
  <cp:revision>74</cp:revision>
  <dcterms:created xsi:type="dcterms:W3CDTF">2013-11-14T02:05:00Z</dcterms:created>
  <dcterms:modified xsi:type="dcterms:W3CDTF">2015-03-18T15:48:49Z</dcterms:modified>
</cp:coreProperties>
</file>