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01"/>
  </p:notesMasterIdLst>
  <p:sldIdLst>
    <p:sldId id="382" r:id="rId3"/>
    <p:sldId id="385" r:id="rId4"/>
    <p:sldId id="387" r:id="rId5"/>
    <p:sldId id="388" r:id="rId6"/>
    <p:sldId id="389" r:id="rId7"/>
    <p:sldId id="390"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257" r:id="rId26"/>
    <p:sldId id="258" r:id="rId27"/>
    <p:sldId id="270" r:id="rId28"/>
    <p:sldId id="271" r:id="rId29"/>
    <p:sldId id="272" r:id="rId30"/>
    <p:sldId id="273" r:id="rId31"/>
    <p:sldId id="376" r:id="rId32"/>
    <p:sldId id="377" r:id="rId33"/>
    <p:sldId id="378" r:id="rId34"/>
    <p:sldId id="379" r:id="rId35"/>
    <p:sldId id="380"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259" r:id="rId73"/>
    <p:sldId id="310" r:id="rId74"/>
    <p:sldId id="311" r:id="rId75"/>
    <p:sldId id="312" r:id="rId76"/>
    <p:sldId id="313" r:id="rId77"/>
    <p:sldId id="314" r:id="rId78"/>
    <p:sldId id="315" r:id="rId79"/>
    <p:sldId id="316" r:id="rId80"/>
    <p:sldId id="317" r:id="rId81"/>
    <p:sldId id="318"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260" r:id="rId10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66"/>
    <a:srgbClr val="00FF99"/>
    <a:srgbClr val="00CC00"/>
    <a:srgbClr val="33CC33"/>
    <a:srgbClr val="00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7" d="100"/>
          <a:sy n="67" d="100"/>
        </p:scale>
        <p:origin x="1392" y="60"/>
      </p:cViewPr>
      <p:guideLst>
        <p:guide orient="horz" pos="2142"/>
        <p:guide pos="2880"/>
      </p:guideLst>
    </p:cSldViewPr>
  </p:slideViewPr>
  <p:notesTextViewPr>
    <p:cViewPr>
      <p:scale>
        <a:sx n="1" d="1"/>
        <a:sy n="1" d="1"/>
      </p:scale>
      <p:origin x="0" y="0"/>
    </p:cViewPr>
  </p:notesTextViewPr>
  <p:sorterViewPr>
    <p:cViewPr>
      <p:scale>
        <a:sx n="100" d="100"/>
        <a:sy n="100" d="100"/>
      </p:scale>
      <p:origin x="0" y="174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accent1_4" csCatId="accent1" phldr="1"/>
      <dgm:spPr/>
      <dgm:t>
        <a:bodyPr/>
        <a:lstStyle/>
        <a:p>
          <a:pPr rtl="1"/>
          <a:endParaRPr lang="ar-SA"/>
        </a:p>
      </dgm:t>
    </dgm:pt>
    <dgm:pt modelId="{7D156077-FC48-4E00-9279-C0DCC50C887C}">
      <dgm:prSet custT="1"/>
      <dgm:spPr/>
      <dgm:t>
        <a:bodyPr/>
        <a:lstStyle/>
        <a:p>
          <a:pPr rtl="1"/>
          <a:r>
            <a:rPr lang="ar-EG" sz="3200" b="1" smtClean="0">
              <a:solidFill>
                <a:schemeClr val="bg1"/>
              </a:solidFill>
              <a:latin typeface="Times New Roman" pitchFamily="18" charset="0"/>
              <a:cs typeface="Arial"/>
            </a:rPr>
            <a:t>دوافع الزواج </a:t>
          </a:r>
          <a:endParaRPr lang="ar-SA" sz="3200" b="1" dirty="0">
            <a:solidFill>
              <a:schemeClr val="bg1"/>
            </a:solidFill>
          </a:endParaRPr>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0"/>
          <a:r>
            <a:rPr lang="ar-EG" sz="2400" b="1" dirty="0" smtClean="0">
              <a:solidFill>
                <a:srgbClr val="000000"/>
              </a:solidFill>
              <a:latin typeface="Times New Roman" pitchFamily="18" charset="0"/>
              <a:cs typeface="Arial"/>
            </a:rPr>
            <a:t>أربعة أسس تقوم عليها الحياة الزوجية السعيدة </a:t>
          </a:r>
          <a:endParaRPr lang="ar-SA" sz="2400" b="1" dirty="0">
            <a:solidFill>
              <a:schemeClr val="tx1"/>
            </a:solidFill>
          </a:endParaRPr>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400" b="1" dirty="0" smtClean="0">
              <a:solidFill>
                <a:srgbClr val="000000"/>
              </a:solidFill>
              <a:latin typeface="Times New Roman" pitchFamily="18" charset="0"/>
              <a:cs typeface="Arial"/>
            </a:rPr>
            <a:t>مفاهيم خاطئة في الزواج </a:t>
          </a:r>
          <a:endParaRPr lang="ar-SA" sz="2400" b="1" dirty="0">
            <a:solidFill>
              <a:schemeClr val="tx1"/>
            </a:solidFill>
          </a:endParaRPr>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800" b="1" smtClean="0">
              <a:solidFill>
                <a:srgbClr val="000000"/>
              </a:solidFill>
              <a:latin typeface="Times New Roman" pitchFamily="18" charset="0"/>
              <a:cs typeface="Arial"/>
            </a:rPr>
            <a:t>مَعَايير اختيار الزوج والزوجة </a:t>
          </a:r>
          <a:endParaRPr lang="ar-SA" sz="2800" b="1" dirty="0">
            <a:solidFill>
              <a:schemeClr val="tx1"/>
            </a:solidFill>
          </a:endParaRPr>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4"/>
          <a:stretch>
            <a:fillRect/>
          </a:stretch>
        </a:blipFill>
      </dgm:spPr>
      <dgm:t>
        <a:bodyPr/>
        <a:lstStyle/>
        <a:p>
          <a:pPr rtl="1"/>
          <a:r>
            <a:rPr lang="ar-EG" sz="2000" b="1" smtClean="0">
              <a:solidFill>
                <a:srgbClr val="000000"/>
              </a:solidFill>
              <a:latin typeface="Times New Roman" pitchFamily="18" charset="0"/>
              <a:cs typeface="Arial"/>
            </a:rPr>
            <a:t>الحوار بين الزوجين </a:t>
          </a:r>
          <a:endParaRPr lang="ar-SA" sz="2000" b="1" dirty="0">
            <a:solidFill>
              <a:schemeClr val="tx1"/>
            </a:solidFill>
          </a:endParaRPr>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A35EFABB-B9D2-4919-85F1-53BA01469B13}">
      <dgm:prSet custT="1"/>
      <dgm:spPr>
        <a:blipFill rotWithShape="0">
          <a:blip xmlns:r="http://schemas.openxmlformats.org/officeDocument/2006/relationships" r:embed="rId1"/>
          <a:stretch>
            <a:fillRect/>
          </a:stretch>
        </a:blipFill>
      </dgm:spPr>
      <dgm:t>
        <a:bodyPr/>
        <a:lstStyle/>
        <a:p>
          <a:pPr rtl="1"/>
          <a:r>
            <a:rPr lang="ar-EG" sz="2400" b="1" dirty="0" smtClean="0">
              <a:solidFill>
                <a:srgbClr val="000000"/>
              </a:solidFill>
              <a:latin typeface="Times New Roman" pitchFamily="18" charset="0"/>
              <a:cs typeface="Arial"/>
            </a:rPr>
            <a:t>أوجه الاختلاف بين شخصية الرجل والمراة </a:t>
          </a:r>
          <a:endParaRPr lang="ar-SA" sz="2400" b="1" dirty="0">
            <a:solidFill>
              <a:schemeClr val="tx1"/>
            </a:solidFill>
          </a:endParaRPr>
        </a:p>
      </dgm:t>
    </dgm:pt>
    <dgm:pt modelId="{A606C441-B048-4EAC-8100-894542E162F4}" type="parTrans" cxnId="{68640301-82ED-4A71-B407-68C7EB60BC9A}">
      <dgm:prSet/>
      <dgm:spPr/>
      <dgm:t>
        <a:bodyPr/>
        <a:lstStyle/>
        <a:p>
          <a:pPr rtl="1"/>
          <a:endParaRPr lang="ar-EG"/>
        </a:p>
      </dgm:t>
    </dgm:pt>
    <dgm:pt modelId="{670B1E4D-2153-4AE7-8099-3509FB0685D8}" type="sibTrans" cxnId="{68640301-82ED-4A71-B407-68C7EB60BC9A}">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6">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6"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6">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6">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6">
        <dgm:presLayoutVars>
          <dgm:bulletEnabled val="1"/>
        </dgm:presLayoutVars>
      </dgm:prSet>
      <dgm:spPr/>
      <dgm:t>
        <a:bodyPr/>
        <a:lstStyle/>
        <a:p>
          <a:pPr rtl="1"/>
          <a:endParaRPr lang="ar-EG"/>
        </a:p>
      </dgm:t>
    </dgm:pt>
    <dgm:pt modelId="{96FEDD57-9110-45D1-99D7-D20EFCFD28B4}" type="pres">
      <dgm:prSet presAssocID="{A35EFABB-B9D2-4919-85F1-53BA01469B13}" presName="nodeFollowingNodes" presStyleLbl="node1" presStyleIdx="5" presStyleCnt="6">
        <dgm:presLayoutVars>
          <dgm:bulletEnabled val="1"/>
        </dgm:presLayoutVars>
      </dgm:prSet>
      <dgm:spPr/>
      <dgm:t>
        <a:bodyPr/>
        <a:lstStyle/>
        <a:p>
          <a:pPr rtl="1"/>
          <a:endParaRPr lang="ar-EG"/>
        </a:p>
      </dgm:t>
    </dgm:pt>
  </dgm:ptLst>
  <dgm:cxnLst>
    <dgm:cxn modelId="{2807DEB8-565A-48F0-A374-370C3D5F74D4}" type="presOf" srcId="{7D156077-FC48-4E00-9279-C0DCC50C887C}" destId="{E23CECA5-6803-41F7-B47F-C091F357DDED}" srcOrd="0" destOrd="0" presId="urn:microsoft.com/office/officeart/2005/8/layout/cycle3"/>
    <dgm:cxn modelId="{534AF052-EC70-4970-8D47-07ED9D86F690}" srcId="{683FD8ED-3092-40E8-BB3C-F36A310A3877}" destId="{F611D78A-9E2D-4971-9E73-7AC2581DFC51}" srcOrd="2" destOrd="0" parTransId="{C7D607EF-6D87-4887-895C-DB14450938E9}" sibTransId="{00E21551-6CE4-4CC5-81C6-7AE7E6B63CF9}"/>
    <dgm:cxn modelId="{D53BEA8A-A82C-45A1-B162-C8A8F08B3F35}" type="presOf" srcId="{DFA6151B-E3BE-45AD-8DE6-A54B258ADD9D}" destId="{18C3530A-74CE-43FB-BD83-8132FA5B36BB}" srcOrd="0" destOrd="0" presId="urn:microsoft.com/office/officeart/2005/8/layout/cycle3"/>
    <dgm:cxn modelId="{CCB9A5F7-1A36-47F1-BDB4-E3DE3D01A256}" type="presOf" srcId="{683FD8ED-3092-40E8-BB3C-F36A310A3877}" destId="{63FC5469-9CCB-4523-AE5E-3D72808BB6D2}" srcOrd="0" destOrd="0" presId="urn:microsoft.com/office/officeart/2005/8/layout/cycle3"/>
    <dgm:cxn modelId="{5A1B110F-17A9-4A4D-9109-F99A51B9FD26}" type="presOf" srcId="{A35EFABB-B9D2-4919-85F1-53BA01469B13}" destId="{96FEDD57-9110-45D1-99D7-D20EFCFD28B4}" srcOrd="0" destOrd="0" presId="urn:microsoft.com/office/officeart/2005/8/layout/cycle3"/>
    <dgm:cxn modelId="{9A7130CF-D290-468E-880D-E3982DFE3E1D}" type="presOf" srcId="{4299C8C0-9EFE-4B56-B3A8-6441731A43E1}" destId="{E4FC657D-04EC-4527-ACE7-2542C82D4137}" srcOrd="0" destOrd="0" presId="urn:microsoft.com/office/officeart/2005/8/layout/cycle3"/>
    <dgm:cxn modelId="{6905999D-F79E-45FB-9253-F75674281729}" srcId="{683FD8ED-3092-40E8-BB3C-F36A310A3877}" destId="{D29E24FC-05D5-4E97-98C7-54323AD0F0B5}" srcOrd="3" destOrd="0" parTransId="{7D0F9F06-850F-4690-AA3C-60913BB36118}" sibTransId="{75A502E1-7EE8-4F8E-9976-255DDCA81AE7}"/>
    <dgm:cxn modelId="{84621905-5137-4169-98A1-566AA0E3BBA3}" type="presOf" srcId="{D29E24FC-05D5-4E97-98C7-54323AD0F0B5}" destId="{EF6DE290-021F-4F3C-B173-582D126FA912}" srcOrd="0" destOrd="0" presId="urn:microsoft.com/office/officeart/2005/8/layout/cycle3"/>
    <dgm:cxn modelId="{B30A101E-D25C-4690-8CC9-5D5F807C2E2E}" type="presOf" srcId="{E2F200B1-BFB1-4055-BB5F-BAE852DBF4F3}" destId="{823B69D6-EABD-44B8-B557-A4445BE9D858}" srcOrd="0" destOrd="0" presId="urn:microsoft.com/office/officeart/2005/8/layout/cycle3"/>
    <dgm:cxn modelId="{166036E2-93AF-4CFF-99A0-CE38F8A7908D}" type="presOf" srcId="{F611D78A-9E2D-4971-9E73-7AC2581DFC51}" destId="{626E7E74-A943-41F9-92A5-6B86187D0915}" srcOrd="0" destOrd="0" presId="urn:microsoft.com/office/officeart/2005/8/layout/cycle3"/>
    <dgm:cxn modelId="{73239622-025F-43ED-8EDE-065A8B6A2852}" srcId="{683FD8ED-3092-40E8-BB3C-F36A310A3877}" destId="{4299C8C0-9EFE-4B56-B3A8-6441731A43E1}" srcOrd="1" destOrd="0" parTransId="{129111F7-8952-43A1-9F45-8BD51B0F9F58}" sibTransId="{0FBAECD9-1187-40F4-BF67-7069C9A20415}"/>
    <dgm:cxn modelId="{1D437F20-55B2-4D72-B051-F19422A6D380}" srcId="{683FD8ED-3092-40E8-BB3C-F36A310A3877}" destId="{DFA6151B-E3BE-45AD-8DE6-A54B258ADD9D}" srcOrd="4" destOrd="0" parTransId="{1BBC5562-1E6F-45B6-9F9D-3FF24B412B49}" sibTransId="{8DB13E6E-4402-44D6-90BC-BE9723FDA249}"/>
    <dgm:cxn modelId="{68640301-82ED-4A71-B407-68C7EB60BC9A}" srcId="{683FD8ED-3092-40E8-BB3C-F36A310A3877}" destId="{A35EFABB-B9D2-4919-85F1-53BA01469B13}" srcOrd="5" destOrd="0" parTransId="{A606C441-B048-4EAC-8100-894542E162F4}" sibTransId="{670B1E4D-2153-4AE7-8099-3509FB0685D8}"/>
    <dgm:cxn modelId="{402191C2-E456-496B-AE55-055AC3E20C21}" srcId="{683FD8ED-3092-40E8-BB3C-F36A310A3877}" destId="{7D156077-FC48-4E00-9279-C0DCC50C887C}" srcOrd="0" destOrd="0" parTransId="{AB191B58-97BE-4E0F-8C9F-3EE229426A50}" sibTransId="{E2F200B1-BFB1-4055-BB5F-BAE852DBF4F3}"/>
    <dgm:cxn modelId="{C51F9FA6-0F62-4889-83E5-4C8048DC3816}" type="presParOf" srcId="{63FC5469-9CCB-4523-AE5E-3D72808BB6D2}" destId="{14351B7A-7FA0-4103-8B91-E9F1416A4BDE}" srcOrd="0" destOrd="0" presId="urn:microsoft.com/office/officeart/2005/8/layout/cycle3"/>
    <dgm:cxn modelId="{327B66A6-9763-45FC-A3EF-9D79D45EEC35}" type="presParOf" srcId="{14351B7A-7FA0-4103-8B91-E9F1416A4BDE}" destId="{E23CECA5-6803-41F7-B47F-C091F357DDED}" srcOrd="0" destOrd="0" presId="urn:microsoft.com/office/officeart/2005/8/layout/cycle3"/>
    <dgm:cxn modelId="{39541DC0-4A5F-4EFE-AE08-1E2C8B3F77E2}" type="presParOf" srcId="{14351B7A-7FA0-4103-8B91-E9F1416A4BDE}" destId="{823B69D6-EABD-44B8-B557-A4445BE9D858}" srcOrd="1" destOrd="0" presId="urn:microsoft.com/office/officeart/2005/8/layout/cycle3"/>
    <dgm:cxn modelId="{BA382E4C-DE59-4D5C-9B3B-761FFAD772DD}" type="presParOf" srcId="{14351B7A-7FA0-4103-8B91-E9F1416A4BDE}" destId="{E4FC657D-04EC-4527-ACE7-2542C82D4137}" srcOrd="2" destOrd="0" presId="urn:microsoft.com/office/officeart/2005/8/layout/cycle3"/>
    <dgm:cxn modelId="{3256C5E5-0B7A-4D9A-A51B-2AF01137512A}" type="presParOf" srcId="{14351B7A-7FA0-4103-8B91-E9F1416A4BDE}" destId="{626E7E74-A943-41F9-92A5-6B86187D0915}" srcOrd="3" destOrd="0" presId="urn:microsoft.com/office/officeart/2005/8/layout/cycle3"/>
    <dgm:cxn modelId="{19FED8F4-9AAF-438B-B8BA-19543554D6CA}" type="presParOf" srcId="{14351B7A-7FA0-4103-8B91-E9F1416A4BDE}" destId="{EF6DE290-021F-4F3C-B173-582D126FA912}" srcOrd="4" destOrd="0" presId="urn:microsoft.com/office/officeart/2005/8/layout/cycle3"/>
    <dgm:cxn modelId="{0050BD60-FE11-4844-8215-8A3FD50704C9}" type="presParOf" srcId="{14351B7A-7FA0-4103-8B91-E9F1416A4BDE}" destId="{18C3530A-74CE-43FB-BD83-8132FA5B36BB}" srcOrd="5" destOrd="0" presId="urn:microsoft.com/office/officeart/2005/8/layout/cycle3"/>
    <dgm:cxn modelId="{CCF560E0-6137-41DF-833A-0232E50B427E}" type="presParOf" srcId="{14351B7A-7FA0-4103-8B91-E9F1416A4BDE}" destId="{96FEDD57-9110-45D1-99D7-D20EFCFD28B4}"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accent1_4" csCatId="accent1" phldr="1"/>
      <dgm:spPr/>
      <dgm:t>
        <a:bodyPr/>
        <a:lstStyle/>
        <a:p>
          <a:pPr rtl="1"/>
          <a:endParaRPr lang="ar-SA"/>
        </a:p>
      </dgm:t>
    </dgm:pt>
    <dgm:pt modelId="{7D156077-FC48-4E00-9279-C0DCC50C887C}">
      <dgm:prSet custT="1"/>
      <dgm:spPr/>
      <dgm:t>
        <a:bodyPr/>
        <a:lstStyle/>
        <a:p>
          <a:pPr rtl="1"/>
          <a:r>
            <a:rPr lang="ar-EG" sz="2800" b="1" dirty="0" smtClean="0">
              <a:solidFill>
                <a:schemeClr val="bg1"/>
              </a:solidFill>
              <a:latin typeface="Times New Roman" pitchFamily="18" charset="0"/>
              <a:cs typeface="Arial"/>
            </a:rPr>
            <a:t>العوامل التي تؤدى الى فشل العلاقة الزوجية او توترها </a:t>
          </a:r>
          <a:endParaRPr lang="ar-SA" sz="2800" b="1" dirty="0">
            <a:solidFill>
              <a:schemeClr val="bg1"/>
            </a:solidFill>
          </a:endParaRPr>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0"/>
          <a:r>
            <a:rPr lang="ar-EG" sz="2400" b="1" smtClean="0">
              <a:solidFill>
                <a:srgbClr val="000000"/>
              </a:solidFill>
              <a:latin typeface="Times New Roman" pitchFamily="18" charset="0"/>
              <a:cs typeface="Arial"/>
            </a:rPr>
            <a:t>أهم وسائل إدارة الخلافات الزوجية ومواجهة عوامل الفشل </a:t>
          </a:r>
          <a:endParaRPr lang="ar-SA" sz="2400" b="1" dirty="0">
            <a:solidFill>
              <a:schemeClr val="tx1"/>
            </a:solidFill>
          </a:endParaRPr>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400" b="1" smtClean="0">
              <a:solidFill>
                <a:srgbClr val="000000"/>
              </a:solidFill>
              <a:latin typeface="Times New Roman" pitchFamily="18" charset="0"/>
              <a:cs typeface="Arial"/>
            </a:rPr>
            <a:t>مراحل الزواج </a:t>
          </a:r>
          <a:endParaRPr lang="ar-SA" sz="2400" b="1" dirty="0">
            <a:solidFill>
              <a:schemeClr val="tx1"/>
            </a:solidFill>
          </a:endParaRPr>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800" b="1" smtClean="0">
              <a:solidFill>
                <a:srgbClr val="000000"/>
              </a:solidFill>
              <a:latin typeface="Times New Roman" pitchFamily="18" charset="0"/>
              <a:cs typeface="Arial"/>
            </a:rPr>
            <a:t>عشرة اسرار للزواج الناجح </a:t>
          </a:r>
          <a:endParaRPr lang="ar-SA" sz="2800" b="1" dirty="0">
            <a:solidFill>
              <a:schemeClr val="tx1"/>
            </a:solidFill>
          </a:endParaRPr>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4"/>
          <a:stretch>
            <a:fillRect/>
          </a:stretch>
        </a:blipFill>
      </dgm:spPr>
      <dgm:t>
        <a:bodyPr/>
        <a:lstStyle/>
        <a:p>
          <a:pPr rtl="1"/>
          <a:r>
            <a:rPr lang="ar-EG" sz="2000" b="1" smtClean="0">
              <a:solidFill>
                <a:srgbClr val="000000"/>
              </a:solidFill>
              <a:latin typeface="Times New Roman" pitchFamily="18" charset="0"/>
              <a:cs typeface="Arial"/>
            </a:rPr>
            <a:t>الوصايا </a:t>
          </a:r>
          <a:endParaRPr lang="ar-SA" sz="2000" b="1" dirty="0">
            <a:solidFill>
              <a:schemeClr val="tx1"/>
            </a:solidFill>
          </a:endParaRPr>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5">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5"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5">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5">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5">
        <dgm:presLayoutVars>
          <dgm:bulletEnabled val="1"/>
        </dgm:presLayoutVars>
      </dgm:prSet>
      <dgm:spPr/>
      <dgm:t>
        <a:bodyPr/>
        <a:lstStyle/>
        <a:p>
          <a:pPr rtl="1"/>
          <a:endParaRPr lang="ar-EG"/>
        </a:p>
      </dgm:t>
    </dgm:pt>
  </dgm:ptLst>
  <dgm:cxnLst>
    <dgm:cxn modelId="{534AF052-EC70-4970-8D47-07ED9D86F690}" srcId="{683FD8ED-3092-40E8-BB3C-F36A310A3877}" destId="{F611D78A-9E2D-4971-9E73-7AC2581DFC51}" srcOrd="2" destOrd="0" parTransId="{C7D607EF-6D87-4887-895C-DB14450938E9}" sibTransId="{00E21551-6CE4-4CC5-81C6-7AE7E6B63CF9}"/>
    <dgm:cxn modelId="{574EE4A6-8BD6-44D8-A8E1-36285AF4819E}" type="presOf" srcId="{D29E24FC-05D5-4E97-98C7-54323AD0F0B5}" destId="{EF6DE290-021F-4F3C-B173-582D126FA912}" srcOrd="0" destOrd="0" presId="urn:microsoft.com/office/officeart/2005/8/layout/cycle3"/>
    <dgm:cxn modelId="{6905999D-F79E-45FB-9253-F75674281729}" srcId="{683FD8ED-3092-40E8-BB3C-F36A310A3877}" destId="{D29E24FC-05D5-4E97-98C7-54323AD0F0B5}" srcOrd="3" destOrd="0" parTransId="{7D0F9F06-850F-4690-AA3C-60913BB36118}" sibTransId="{75A502E1-7EE8-4F8E-9976-255DDCA81AE7}"/>
    <dgm:cxn modelId="{65AFC865-B199-43B8-963C-880BC0F333A2}" type="presOf" srcId="{7D156077-FC48-4E00-9279-C0DCC50C887C}" destId="{E23CECA5-6803-41F7-B47F-C091F357DDED}" srcOrd="0" destOrd="0" presId="urn:microsoft.com/office/officeart/2005/8/layout/cycle3"/>
    <dgm:cxn modelId="{B3A51394-2595-43BD-B70A-E18E86F8878F}" type="presOf" srcId="{4299C8C0-9EFE-4B56-B3A8-6441731A43E1}" destId="{E4FC657D-04EC-4527-ACE7-2542C82D4137}" srcOrd="0" destOrd="0" presId="urn:microsoft.com/office/officeart/2005/8/layout/cycle3"/>
    <dgm:cxn modelId="{73239622-025F-43ED-8EDE-065A8B6A2852}" srcId="{683FD8ED-3092-40E8-BB3C-F36A310A3877}" destId="{4299C8C0-9EFE-4B56-B3A8-6441731A43E1}" srcOrd="1" destOrd="0" parTransId="{129111F7-8952-43A1-9F45-8BD51B0F9F58}" sibTransId="{0FBAECD9-1187-40F4-BF67-7069C9A20415}"/>
    <dgm:cxn modelId="{1D437F20-55B2-4D72-B051-F19422A6D380}" srcId="{683FD8ED-3092-40E8-BB3C-F36A310A3877}" destId="{DFA6151B-E3BE-45AD-8DE6-A54B258ADD9D}" srcOrd="4" destOrd="0" parTransId="{1BBC5562-1E6F-45B6-9F9D-3FF24B412B49}" sibTransId="{8DB13E6E-4402-44D6-90BC-BE9723FDA249}"/>
    <dgm:cxn modelId="{0A1F9676-6927-4B43-8C2C-56885FF4F309}" type="presOf" srcId="{F611D78A-9E2D-4971-9E73-7AC2581DFC51}" destId="{626E7E74-A943-41F9-92A5-6B86187D0915}" srcOrd="0" destOrd="0" presId="urn:microsoft.com/office/officeart/2005/8/layout/cycle3"/>
    <dgm:cxn modelId="{A53C3412-47F8-4D18-A6D5-8AEC37E3B330}" type="presOf" srcId="{683FD8ED-3092-40E8-BB3C-F36A310A3877}" destId="{63FC5469-9CCB-4523-AE5E-3D72808BB6D2}" srcOrd="0" destOrd="0" presId="urn:microsoft.com/office/officeart/2005/8/layout/cycle3"/>
    <dgm:cxn modelId="{402191C2-E456-496B-AE55-055AC3E20C21}" srcId="{683FD8ED-3092-40E8-BB3C-F36A310A3877}" destId="{7D156077-FC48-4E00-9279-C0DCC50C887C}" srcOrd="0" destOrd="0" parTransId="{AB191B58-97BE-4E0F-8C9F-3EE229426A50}" sibTransId="{E2F200B1-BFB1-4055-BB5F-BAE852DBF4F3}"/>
    <dgm:cxn modelId="{7D0159E1-1992-409A-B0FD-6DA2F0940097}" type="presOf" srcId="{DFA6151B-E3BE-45AD-8DE6-A54B258ADD9D}" destId="{18C3530A-74CE-43FB-BD83-8132FA5B36BB}" srcOrd="0" destOrd="0" presId="urn:microsoft.com/office/officeart/2005/8/layout/cycle3"/>
    <dgm:cxn modelId="{03CD85C8-6D93-484F-AC2E-F9BE06E8F098}" type="presOf" srcId="{E2F200B1-BFB1-4055-BB5F-BAE852DBF4F3}" destId="{823B69D6-EABD-44B8-B557-A4445BE9D858}" srcOrd="0" destOrd="0" presId="urn:microsoft.com/office/officeart/2005/8/layout/cycle3"/>
    <dgm:cxn modelId="{7D374B79-5C78-4B79-A9E5-2B3705E5F330}" type="presParOf" srcId="{63FC5469-9CCB-4523-AE5E-3D72808BB6D2}" destId="{14351B7A-7FA0-4103-8B91-E9F1416A4BDE}" srcOrd="0" destOrd="0" presId="urn:microsoft.com/office/officeart/2005/8/layout/cycle3"/>
    <dgm:cxn modelId="{3C5A6241-FCB3-43CA-BC86-598DF1DE5FF1}" type="presParOf" srcId="{14351B7A-7FA0-4103-8B91-E9F1416A4BDE}" destId="{E23CECA5-6803-41F7-B47F-C091F357DDED}" srcOrd="0" destOrd="0" presId="urn:microsoft.com/office/officeart/2005/8/layout/cycle3"/>
    <dgm:cxn modelId="{9CFEE19C-F8AE-4A7F-A9C4-F28CD1C06E73}" type="presParOf" srcId="{14351B7A-7FA0-4103-8B91-E9F1416A4BDE}" destId="{823B69D6-EABD-44B8-B557-A4445BE9D858}" srcOrd="1" destOrd="0" presId="urn:microsoft.com/office/officeart/2005/8/layout/cycle3"/>
    <dgm:cxn modelId="{D8FC1909-77BF-4A0E-B0E3-FC2E294D186C}" type="presParOf" srcId="{14351B7A-7FA0-4103-8B91-E9F1416A4BDE}" destId="{E4FC657D-04EC-4527-ACE7-2542C82D4137}" srcOrd="2" destOrd="0" presId="urn:microsoft.com/office/officeart/2005/8/layout/cycle3"/>
    <dgm:cxn modelId="{4AE37349-2A91-4809-9DB4-81601A3B15AB}" type="presParOf" srcId="{14351B7A-7FA0-4103-8B91-E9F1416A4BDE}" destId="{626E7E74-A943-41F9-92A5-6B86187D0915}" srcOrd="3" destOrd="0" presId="urn:microsoft.com/office/officeart/2005/8/layout/cycle3"/>
    <dgm:cxn modelId="{A32FD902-E67F-4A0B-A7C6-81B24C76224D}" type="presParOf" srcId="{14351B7A-7FA0-4103-8B91-E9F1416A4BDE}" destId="{EF6DE290-021F-4F3C-B173-582D126FA912}" srcOrd="4" destOrd="0" presId="urn:microsoft.com/office/officeart/2005/8/layout/cycle3"/>
    <dgm:cxn modelId="{3564744F-539B-436F-B33B-9E479971F9E7}" type="presParOf" srcId="{14351B7A-7FA0-4103-8B91-E9F1416A4BDE}" destId="{18C3530A-74CE-43FB-BD83-8132FA5B36B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48A6C-0472-4246-8CB9-5890EAF72B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EG"/>
        </a:p>
      </dgm:t>
    </dgm:pt>
    <dgm:pt modelId="{A40AF9EE-AC75-4562-9989-64FA8A83BA5C}">
      <dgm:prSet phldrT="[Text]"/>
      <dgm:spPr>
        <a:solidFill>
          <a:srgbClr val="00CC00"/>
        </a:solidFill>
      </dgm:spPr>
      <dgm:t>
        <a:bodyPr/>
        <a:lstStyle/>
        <a:p>
          <a:pPr algn="ctr" rtl="1"/>
          <a:r>
            <a:rPr lang="ar-SA" b="1" u="none" dirty="0" smtClean="0">
              <a:solidFill>
                <a:srgbClr val="002060"/>
              </a:solidFill>
            </a:rPr>
            <a:t>ممسحة الباب - </a:t>
          </a:r>
          <a:r>
            <a:rPr lang="en-US" b="1" u="none" dirty="0" smtClean="0">
              <a:solidFill>
                <a:srgbClr val="002060"/>
              </a:solidFill>
            </a:rPr>
            <a:t>The doormat</a:t>
          </a:r>
          <a:endParaRPr lang="ar-EG" u="none" dirty="0">
            <a:solidFill>
              <a:srgbClr val="002060"/>
            </a:solidFill>
          </a:endParaRPr>
        </a:p>
      </dgm:t>
    </dgm:pt>
    <dgm:pt modelId="{86C01156-082E-4043-A953-D5980528B824}" type="parTrans" cxnId="{63C60868-623C-40EC-A749-4A414457B105}">
      <dgm:prSet/>
      <dgm:spPr/>
      <dgm:t>
        <a:bodyPr/>
        <a:lstStyle/>
        <a:p>
          <a:pPr rtl="1"/>
          <a:endParaRPr lang="ar-EG"/>
        </a:p>
      </dgm:t>
    </dgm:pt>
    <dgm:pt modelId="{20936F08-782C-4BAA-AC2E-E5F93DEE04A2}" type="sibTrans" cxnId="{63C60868-623C-40EC-A749-4A414457B105}">
      <dgm:prSet/>
      <dgm:spPr/>
      <dgm:t>
        <a:bodyPr/>
        <a:lstStyle/>
        <a:p>
          <a:pPr rtl="1"/>
          <a:endParaRPr lang="ar-EG"/>
        </a:p>
      </dgm:t>
    </dgm:pt>
    <dgm:pt modelId="{EDAAC2A1-492F-433B-9AD3-1FE2046F11C0}">
      <dgm:prSet phldrT="[Text]"/>
      <dgm:spPr>
        <a:solidFill>
          <a:srgbClr val="00FF00"/>
        </a:solidFill>
      </dgm:spPr>
      <dgm:t>
        <a:bodyPr/>
        <a:lstStyle/>
        <a:p>
          <a:pPr algn="ctr" rtl="1"/>
          <a:r>
            <a:rPr lang="ar-SA" b="1" u="none" dirty="0" smtClean="0">
              <a:solidFill>
                <a:srgbClr val="002060"/>
              </a:solidFill>
            </a:rPr>
            <a:t>الشهيدة - </a:t>
          </a:r>
          <a:r>
            <a:rPr lang="en-US" b="1" u="none" dirty="0" smtClean="0">
              <a:solidFill>
                <a:srgbClr val="002060"/>
              </a:solidFill>
            </a:rPr>
            <a:t>The martyr</a:t>
          </a:r>
          <a:endParaRPr lang="ar-EG" u="none" dirty="0">
            <a:solidFill>
              <a:srgbClr val="002060"/>
            </a:solidFill>
          </a:endParaRPr>
        </a:p>
      </dgm:t>
    </dgm:pt>
    <dgm:pt modelId="{BA4DAA99-E7CA-42C4-BFC1-B076329D179D}" type="parTrans" cxnId="{43D586CB-DE30-44C7-A0FD-1635F62ABA92}">
      <dgm:prSet/>
      <dgm:spPr/>
      <dgm:t>
        <a:bodyPr/>
        <a:lstStyle/>
        <a:p>
          <a:pPr rtl="1"/>
          <a:endParaRPr lang="ar-EG"/>
        </a:p>
      </dgm:t>
    </dgm:pt>
    <dgm:pt modelId="{C454EB31-A260-4546-91C6-912C2C37C22C}" type="sibTrans" cxnId="{43D586CB-DE30-44C7-A0FD-1635F62ABA92}">
      <dgm:prSet/>
      <dgm:spPr/>
      <dgm:t>
        <a:bodyPr/>
        <a:lstStyle/>
        <a:p>
          <a:pPr rtl="1"/>
          <a:endParaRPr lang="ar-EG"/>
        </a:p>
      </dgm:t>
    </dgm:pt>
    <dgm:pt modelId="{D32A90F2-7B9B-4CDA-82E1-E43C81BA60D9}">
      <dgm:prSet phldrT="[Text]"/>
      <dgm:spPr>
        <a:solidFill>
          <a:srgbClr val="00B050"/>
        </a:solidFill>
      </dgm:spPr>
      <dgm:t>
        <a:bodyPr/>
        <a:lstStyle/>
        <a:p>
          <a:pPr algn="ctr" rtl="1"/>
          <a:r>
            <a:rPr lang="ar-SA" b="1" u="none" dirty="0" smtClean="0">
              <a:solidFill>
                <a:srgbClr val="002060"/>
              </a:solidFill>
            </a:rPr>
            <a:t>ماكينة غضب </a:t>
          </a:r>
          <a:endParaRPr lang="ar-EG" u="none" dirty="0">
            <a:solidFill>
              <a:srgbClr val="002060"/>
            </a:solidFill>
          </a:endParaRPr>
        </a:p>
      </dgm:t>
    </dgm:pt>
    <dgm:pt modelId="{C1012735-6A87-4532-A97B-E9DCE10B1238}" type="parTrans" cxnId="{22240E9E-FBEB-43B9-8F4C-17441360CA06}">
      <dgm:prSet/>
      <dgm:spPr/>
      <dgm:t>
        <a:bodyPr/>
        <a:lstStyle/>
        <a:p>
          <a:pPr rtl="1"/>
          <a:endParaRPr lang="ar-EG"/>
        </a:p>
      </dgm:t>
    </dgm:pt>
    <dgm:pt modelId="{53721ECB-30A4-4D82-8B18-166D98979788}" type="sibTrans" cxnId="{22240E9E-FBEB-43B9-8F4C-17441360CA06}">
      <dgm:prSet/>
      <dgm:spPr/>
      <dgm:t>
        <a:bodyPr/>
        <a:lstStyle/>
        <a:p>
          <a:pPr rtl="1"/>
          <a:endParaRPr lang="ar-EG"/>
        </a:p>
      </dgm:t>
    </dgm:pt>
    <dgm:pt modelId="{7477C6D1-9886-4C9C-9D6A-01AD360C3F08}">
      <dgm:prSet phldrT="[Text]"/>
      <dgm:spPr>
        <a:solidFill>
          <a:srgbClr val="00CC66"/>
        </a:solidFill>
      </dgm:spPr>
      <dgm:t>
        <a:bodyPr/>
        <a:lstStyle/>
        <a:p>
          <a:pPr algn="ctr" rtl="1"/>
          <a:r>
            <a:rPr lang="ar-SA" b="1" u="none" dirty="0" smtClean="0">
              <a:solidFill>
                <a:srgbClr val="002060"/>
              </a:solidFill>
            </a:rPr>
            <a:t>العدوانية السلبية</a:t>
          </a:r>
          <a:endParaRPr lang="ar-EG" u="none" dirty="0">
            <a:solidFill>
              <a:srgbClr val="002060"/>
            </a:solidFill>
          </a:endParaRPr>
        </a:p>
      </dgm:t>
    </dgm:pt>
    <dgm:pt modelId="{6A98D06B-00D0-4F97-8F6C-CDE7394864E9}" type="parTrans" cxnId="{E557B63E-1FE4-420A-A4E7-B6D1F7672F47}">
      <dgm:prSet/>
      <dgm:spPr/>
      <dgm:t>
        <a:bodyPr/>
        <a:lstStyle/>
        <a:p>
          <a:pPr rtl="1"/>
          <a:endParaRPr lang="ar-EG"/>
        </a:p>
      </dgm:t>
    </dgm:pt>
    <dgm:pt modelId="{524101B5-09A3-4EEC-8080-3BFA0077BCF4}" type="sibTrans" cxnId="{E557B63E-1FE4-420A-A4E7-B6D1F7672F47}">
      <dgm:prSet/>
      <dgm:spPr/>
      <dgm:t>
        <a:bodyPr/>
        <a:lstStyle/>
        <a:p>
          <a:pPr rtl="1"/>
          <a:endParaRPr lang="ar-EG"/>
        </a:p>
      </dgm:t>
    </dgm:pt>
    <dgm:pt modelId="{5A0A83C4-9F4D-4032-BE0C-9C371D75020B}">
      <dgm:prSet phldrT="[Text]"/>
      <dgm:spPr>
        <a:solidFill>
          <a:srgbClr val="00FF00"/>
        </a:solidFill>
      </dgm:spPr>
      <dgm:t>
        <a:bodyPr/>
        <a:lstStyle/>
        <a:p>
          <a:pPr algn="ctr" rtl="1"/>
          <a:r>
            <a:rPr lang="ar-SA" b="1" u="none" dirty="0" smtClean="0">
              <a:solidFill>
                <a:srgbClr val="002060"/>
              </a:solidFill>
            </a:rPr>
            <a:t>الخوف</a:t>
          </a:r>
          <a:endParaRPr lang="ar-EG" u="none" dirty="0">
            <a:solidFill>
              <a:srgbClr val="002060"/>
            </a:solidFill>
          </a:endParaRPr>
        </a:p>
      </dgm:t>
    </dgm:pt>
    <dgm:pt modelId="{46EC4480-96F4-48DE-A8F1-40A203E72A37}" type="parTrans" cxnId="{35718944-6F70-45F8-B07D-24FB37E55349}">
      <dgm:prSet/>
      <dgm:spPr/>
      <dgm:t>
        <a:bodyPr/>
        <a:lstStyle/>
        <a:p>
          <a:pPr rtl="1"/>
          <a:endParaRPr lang="ar-EG"/>
        </a:p>
      </dgm:t>
    </dgm:pt>
    <dgm:pt modelId="{0D1819F6-CBBC-4FF4-BFE0-04D4B910EFEB}" type="sibTrans" cxnId="{35718944-6F70-45F8-B07D-24FB37E55349}">
      <dgm:prSet/>
      <dgm:spPr/>
      <dgm:t>
        <a:bodyPr/>
        <a:lstStyle/>
        <a:p>
          <a:pPr rtl="1"/>
          <a:endParaRPr lang="ar-EG"/>
        </a:p>
      </dgm:t>
    </dgm:pt>
    <dgm:pt modelId="{9649F3A1-51ED-450C-A635-92F223585291}" type="pres">
      <dgm:prSet presAssocID="{A1C48A6C-0472-4246-8CB9-5890EAF72B99}" presName="Name0" presStyleCnt="0">
        <dgm:presLayoutVars>
          <dgm:chMax val="7"/>
          <dgm:chPref val="7"/>
          <dgm:dir/>
        </dgm:presLayoutVars>
      </dgm:prSet>
      <dgm:spPr/>
      <dgm:t>
        <a:bodyPr/>
        <a:lstStyle/>
        <a:p>
          <a:pPr rtl="1"/>
          <a:endParaRPr lang="ar-EG"/>
        </a:p>
      </dgm:t>
    </dgm:pt>
    <dgm:pt modelId="{C4CC6960-C1BF-43E0-B398-3BE2758B4B2B}" type="pres">
      <dgm:prSet presAssocID="{A1C48A6C-0472-4246-8CB9-5890EAF72B99}" presName="Name1" presStyleCnt="0"/>
      <dgm:spPr/>
    </dgm:pt>
    <dgm:pt modelId="{2F805CB4-544F-4779-92DF-F1C1CECB3ECC}" type="pres">
      <dgm:prSet presAssocID="{A1C48A6C-0472-4246-8CB9-5890EAF72B99}" presName="cycle" presStyleCnt="0"/>
      <dgm:spPr/>
    </dgm:pt>
    <dgm:pt modelId="{C18A39C6-D33F-496E-BA49-2F720BD4D579}" type="pres">
      <dgm:prSet presAssocID="{A1C48A6C-0472-4246-8CB9-5890EAF72B99}" presName="srcNode" presStyleLbl="node1" presStyleIdx="0" presStyleCnt="5"/>
      <dgm:spPr/>
    </dgm:pt>
    <dgm:pt modelId="{DFBE55C6-DF7E-4BDA-B47F-77C8D4535AC9}" type="pres">
      <dgm:prSet presAssocID="{A1C48A6C-0472-4246-8CB9-5890EAF72B99}" presName="conn" presStyleLbl="parChTrans1D2" presStyleIdx="0" presStyleCnt="1"/>
      <dgm:spPr/>
      <dgm:t>
        <a:bodyPr/>
        <a:lstStyle/>
        <a:p>
          <a:pPr rtl="1"/>
          <a:endParaRPr lang="ar-EG"/>
        </a:p>
      </dgm:t>
    </dgm:pt>
    <dgm:pt modelId="{E14940E3-A2C6-47BD-8DB4-4FE1E2737A9E}" type="pres">
      <dgm:prSet presAssocID="{A1C48A6C-0472-4246-8CB9-5890EAF72B99}" presName="extraNode" presStyleLbl="node1" presStyleIdx="0" presStyleCnt="5"/>
      <dgm:spPr/>
    </dgm:pt>
    <dgm:pt modelId="{A592D374-F877-456F-8395-9CD2BDC21593}" type="pres">
      <dgm:prSet presAssocID="{A1C48A6C-0472-4246-8CB9-5890EAF72B99}" presName="dstNode" presStyleLbl="node1" presStyleIdx="0" presStyleCnt="5"/>
      <dgm:spPr/>
    </dgm:pt>
    <dgm:pt modelId="{A6B52969-2ADE-4D33-BD5A-4AAA32B95C92}" type="pres">
      <dgm:prSet presAssocID="{A40AF9EE-AC75-4562-9989-64FA8A83BA5C}" presName="text_1" presStyleLbl="node1" presStyleIdx="0" presStyleCnt="5">
        <dgm:presLayoutVars>
          <dgm:bulletEnabled val="1"/>
        </dgm:presLayoutVars>
      </dgm:prSet>
      <dgm:spPr/>
      <dgm:t>
        <a:bodyPr/>
        <a:lstStyle/>
        <a:p>
          <a:pPr rtl="1"/>
          <a:endParaRPr lang="ar-EG"/>
        </a:p>
      </dgm:t>
    </dgm:pt>
    <dgm:pt modelId="{6DD55AE3-E20B-40C3-9DE5-02911366FB14}" type="pres">
      <dgm:prSet presAssocID="{A40AF9EE-AC75-4562-9989-64FA8A83BA5C}" presName="accent_1" presStyleCnt="0"/>
      <dgm:spPr/>
    </dgm:pt>
    <dgm:pt modelId="{44D5E1BD-336A-4ECC-B63D-6E4600404282}" type="pres">
      <dgm:prSet presAssocID="{A40AF9EE-AC75-4562-9989-64FA8A83BA5C}" presName="accentRepeatNode" presStyleLbl="solidFgAcc1" presStyleIdx="0" presStyleCnt="5"/>
      <dgm:spPr>
        <a:blipFill rotWithShape="0">
          <a:blip xmlns:r="http://schemas.openxmlformats.org/officeDocument/2006/relationships" r:embed="rId1"/>
          <a:stretch>
            <a:fillRect/>
          </a:stretch>
        </a:blipFill>
      </dgm:spPr>
    </dgm:pt>
    <dgm:pt modelId="{EFEA1975-EFD0-4852-ABE7-344256A82542}" type="pres">
      <dgm:prSet presAssocID="{EDAAC2A1-492F-433B-9AD3-1FE2046F11C0}" presName="text_2" presStyleLbl="node1" presStyleIdx="1" presStyleCnt="5">
        <dgm:presLayoutVars>
          <dgm:bulletEnabled val="1"/>
        </dgm:presLayoutVars>
      </dgm:prSet>
      <dgm:spPr/>
      <dgm:t>
        <a:bodyPr/>
        <a:lstStyle/>
        <a:p>
          <a:pPr rtl="1"/>
          <a:endParaRPr lang="ar-EG"/>
        </a:p>
      </dgm:t>
    </dgm:pt>
    <dgm:pt modelId="{495BD8F4-12DC-4A3E-95B6-E36C0AD9DF83}" type="pres">
      <dgm:prSet presAssocID="{EDAAC2A1-492F-433B-9AD3-1FE2046F11C0}" presName="accent_2" presStyleCnt="0"/>
      <dgm:spPr/>
    </dgm:pt>
    <dgm:pt modelId="{F1E0BE3A-C118-4D10-AA37-833475F7BEE2}" type="pres">
      <dgm:prSet presAssocID="{EDAAC2A1-492F-433B-9AD3-1FE2046F11C0}" presName="accentRepeatNode" presStyleLbl="solidFgAcc1" presStyleIdx="1" presStyleCnt="5"/>
      <dgm:spPr>
        <a:blipFill rotWithShape="0">
          <a:blip xmlns:r="http://schemas.openxmlformats.org/officeDocument/2006/relationships" r:embed="rId1"/>
          <a:stretch>
            <a:fillRect/>
          </a:stretch>
        </a:blipFill>
      </dgm:spPr>
    </dgm:pt>
    <dgm:pt modelId="{F3C2F0BC-8CAB-4E71-8B60-653F433DE516}" type="pres">
      <dgm:prSet presAssocID="{D32A90F2-7B9B-4CDA-82E1-E43C81BA60D9}" presName="text_3" presStyleLbl="node1" presStyleIdx="2" presStyleCnt="5">
        <dgm:presLayoutVars>
          <dgm:bulletEnabled val="1"/>
        </dgm:presLayoutVars>
      </dgm:prSet>
      <dgm:spPr/>
      <dgm:t>
        <a:bodyPr/>
        <a:lstStyle/>
        <a:p>
          <a:pPr rtl="1"/>
          <a:endParaRPr lang="ar-EG"/>
        </a:p>
      </dgm:t>
    </dgm:pt>
    <dgm:pt modelId="{63A4458A-4E61-4D88-B76C-9BF35FB275C1}" type="pres">
      <dgm:prSet presAssocID="{D32A90F2-7B9B-4CDA-82E1-E43C81BA60D9}" presName="accent_3" presStyleCnt="0"/>
      <dgm:spPr/>
    </dgm:pt>
    <dgm:pt modelId="{ADAAB3B0-F252-495F-AAE0-432F37D4D1B6}" type="pres">
      <dgm:prSet presAssocID="{D32A90F2-7B9B-4CDA-82E1-E43C81BA60D9}" presName="accentRepeatNode" presStyleLbl="solidFgAcc1" presStyleIdx="2" presStyleCnt="5"/>
      <dgm:spPr>
        <a:blipFill rotWithShape="0">
          <a:blip xmlns:r="http://schemas.openxmlformats.org/officeDocument/2006/relationships" r:embed="rId1"/>
          <a:stretch>
            <a:fillRect/>
          </a:stretch>
        </a:blipFill>
      </dgm:spPr>
    </dgm:pt>
    <dgm:pt modelId="{2E2C2E89-48C2-4E1E-ADB6-91738CD862A8}" type="pres">
      <dgm:prSet presAssocID="{7477C6D1-9886-4C9C-9D6A-01AD360C3F08}" presName="text_4" presStyleLbl="node1" presStyleIdx="3" presStyleCnt="5">
        <dgm:presLayoutVars>
          <dgm:bulletEnabled val="1"/>
        </dgm:presLayoutVars>
      </dgm:prSet>
      <dgm:spPr/>
      <dgm:t>
        <a:bodyPr/>
        <a:lstStyle/>
        <a:p>
          <a:pPr rtl="1"/>
          <a:endParaRPr lang="ar-EG"/>
        </a:p>
      </dgm:t>
    </dgm:pt>
    <dgm:pt modelId="{9EB232C6-7E98-4D78-B9AB-1258EF7B4AF7}" type="pres">
      <dgm:prSet presAssocID="{7477C6D1-9886-4C9C-9D6A-01AD360C3F08}" presName="accent_4" presStyleCnt="0"/>
      <dgm:spPr/>
    </dgm:pt>
    <dgm:pt modelId="{03D32A4A-0F7D-465A-AF0F-8FA9E52D8447}" type="pres">
      <dgm:prSet presAssocID="{7477C6D1-9886-4C9C-9D6A-01AD360C3F08}" presName="accentRepeatNode" presStyleLbl="solidFgAcc1" presStyleIdx="3" presStyleCnt="5"/>
      <dgm:spPr>
        <a:blipFill rotWithShape="0">
          <a:blip xmlns:r="http://schemas.openxmlformats.org/officeDocument/2006/relationships" r:embed="rId1"/>
          <a:stretch>
            <a:fillRect/>
          </a:stretch>
        </a:blipFill>
      </dgm:spPr>
    </dgm:pt>
    <dgm:pt modelId="{A4382EA3-BF64-41C9-8EA6-BE8A90D58903}" type="pres">
      <dgm:prSet presAssocID="{5A0A83C4-9F4D-4032-BE0C-9C371D75020B}" presName="text_5" presStyleLbl="node1" presStyleIdx="4" presStyleCnt="5">
        <dgm:presLayoutVars>
          <dgm:bulletEnabled val="1"/>
        </dgm:presLayoutVars>
      </dgm:prSet>
      <dgm:spPr/>
      <dgm:t>
        <a:bodyPr/>
        <a:lstStyle/>
        <a:p>
          <a:pPr rtl="1"/>
          <a:endParaRPr lang="ar-EG"/>
        </a:p>
      </dgm:t>
    </dgm:pt>
    <dgm:pt modelId="{7C4459FB-73CB-42FD-AFEE-0EDA35077741}" type="pres">
      <dgm:prSet presAssocID="{5A0A83C4-9F4D-4032-BE0C-9C371D75020B}" presName="accent_5" presStyleCnt="0"/>
      <dgm:spPr/>
    </dgm:pt>
    <dgm:pt modelId="{2C213411-1885-441A-9369-D3B767F99C14}" type="pres">
      <dgm:prSet presAssocID="{5A0A83C4-9F4D-4032-BE0C-9C371D75020B}" presName="accentRepeatNode" presStyleLbl="solidFgAcc1" presStyleIdx="4" presStyleCnt="5"/>
      <dgm:spPr>
        <a:blipFill rotWithShape="0">
          <a:blip xmlns:r="http://schemas.openxmlformats.org/officeDocument/2006/relationships" r:embed="rId1"/>
          <a:stretch>
            <a:fillRect/>
          </a:stretch>
        </a:blipFill>
      </dgm:spPr>
    </dgm:pt>
  </dgm:ptLst>
  <dgm:cxnLst>
    <dgm:cxn modelId="{43D586CB-DE30-44C7-A0FD-1635F62ABA92}" srcId="{A1C48A6C-0472-4246-8CB9-5890EAF72B99}" destId="{EDAAC2A1-492F-433B-9AD3-1FE2046F11C0}" srcOrd="1" destOrd="0" parTransId="{BA4DAA99-E7CA-42C4-BFC1-B076329D179D}" sibTransId="{C454EB31-A260-4546-91C6-912C2C37C22C}"/>
    <dgm:cxn modelId="{DD558130-BFB2-4AAB-8713-F5B87B028E08}" type="presOf" srcId="{A40AF9EE-AC75-4562-9989-64FA8A83BA5C}" destId="{A6B52969-2ADE-4D33-BD5A-4AAA32B95C92}" srcOrd="0" destOrd="0" presId="urn:microsoft.com/office/officeart/2008/layout/VerticalCurvedList"/>
    <dgm:cxn modelId="{F69BBCCB-40BE-4144-91B3-6F1DCA868F83}" type="presOf" srcId="{D32A90F2-7B9B-4CDA-82E1-E43C81BA60D9}" destId="{F3C2F0BC-8CAB-4E71-8B60-653F433DE516}" srcOrd="0" destOrd="0" presId="urn:microsoft.com/office/officeart/2008/layout/VerticalCurvedList"/>
    <dgm:cxn modelId="{B69EACE1-86E4-4DCE-92BC-A4E909FC2B35}" type="presOf" srcId="{A1C48A6C-0472-4246-8CB9-5890EAF72B99}" destId="{9649F3A1-51ED-450C-A635-92F223585291}" srcOrd="0" destOrd="0" presId="urn:microsoft.com/office/officeart/2008/layout/VerticalCurvedList"/>
    <dgm:cxn modelId="{E557B63E-1FE4-420A-A4E7-B6D1F7672F47}" srcId="{A1C48A6C-0472-4246-8CB9-5890EAF72B99}" destId="{7477C6D1-9886-4C9C-9D6A-01AD360C3F08}" srcOrd="3" destOrd="0" parTransId="{6A98D06B-00D0-4F97-8F6C-CDE7394864E9}" sibTransId="{524101B5-09A3-4EEC-8080-3BFA0077BCF4}"/>
    <dgm:cxn modelId="{6D40F68E-548F-4E79-8A1E-9849E14AB2CA}" type="presOf" srcId="{5A0A83C4-9F4D-4032-BE0C-9C371D75020B}" destId="{A4382EA3-BF64-41C9-8EA6-BE8A90D58903}" srcOrd="0" destOrd="0" presId="urn:microsoft.com/office/officeart/2008/layout/VerticalCurvedList"/>
    <dgm:cxn modelId="{63C60868-623C-40EC-A749-4A414457B105}" srcId="{A1C48A6C-0472-4246-8CB9-5890EAF72B99}" destId="{A40AF9EE-AC75-4562-9989-64FA8A83BA5C}" srcOrd="0" destOrd="0" parTransId="{86C01156-082E-4043-A953-D5980528B824}" sibTransId="{20936F08-782C-4BAA-AC2E-E5F93DEE04A2}"/>
    <dgm:cxn modelId="{0123C04B-EA56-48D6-AAC6-66CCEE68D7EB}" type="presOf" srcId="{7477C6D1-9886-4C9C-9D6A-01AD360C3F08}" destId="{2E2C2E89-48C2-4E1E-ADB6-91738CD862A8}" srcOrd="0" destOrd="0" presId="urn:microsoft.com/office/officeart/2008/layout/VerticalCurvedList"/>
    <dgm:cxn modelId="{35718944-6F70-45F8-B07D-24FB37E55349}" srcId="{A1C48A6C-0472-4246-8CB9-5890EAF72B99}" destId="{5A0A83C4-9F4D-4032-BE0C-9C371D75020B}" srcOrd="4" destOrd="0" parTransId="{46EC4480-96F4-48DE-A8F1-40A203E72A37}" sibTransId="{0D1819F6-CBBC-4FF4-BFE0-04D4B910EFEB}"/>
    <dgm:cxn modelId="{BEB4158A-F058-4257-B38E-0F735F502BF2}" type="presOf" srcId="{EDAAC2A1-492F-433B-9AD3-1FE2046F11C0}" destId="{EFEA1975-EFD0-4852-ABE7-344256A82542}" srcOrd="0" destOrd="0" presId="urn:microsoft.com/office/officeart/2008/layout/VerticalCurvedList"/>
    <dgm:cxn modelId="{C81EB199-CD0E-47CB-B896-339FA1589213}" type="presOf" srcId="{20936F08-782C-4BAA-AC2E-E5F93DEE04A2}" destId="{DFBE55C6-DF7E-4BDA-B47F-77C8D4535AC9}" srcOrd="0" destOrd="0" presId="urn:microsoft.com/office/officeart/2008/layout/VerticalCurvedList"/>
    <dgm:cxn modelId="{22240E9E-FBEB-43B9-8F4C-17441360CA06}" srcId="{A1C48A6C-0472-4246-8CB9-5890EAF72B99}" destId="{D32A90F2-7B9B-4CDA-82E1-E43C81BA60D9}" srcOrd="2" destOrd="0" parTransId="{C1012735-6A87-4532-A97B-E9DCE10B1238}" sibTransId="{53721ECB-30A4-4D82-8B18-166D98979788}"/>
    <dgm:cxn modelId="{450A2DD8-BD23-4D16-A0BB-3846F1681674}" type="presParOf" srcId="{9649F3A1-51ED-450C-A635-92F223585291}" destId="{C4CC6960-C1BF-43E0-B398-3BE2758B4B2B}" srcOrd="0" destOrd="0" presId="urn:microsoft.com/office/officeart/2008/layout/VerticalCurvedList"/>
    <dgm:cxn modelId="{008339C9-52B4-49B1-B0BF-8AC9B27B9FA7}" type="presParOf" srcId="{C4CC6960-C1BF-43E0-B398-3BE2758B4B2B}" destId="{2F805CB4-544F-4779-92DF-F1C1CECB3ECC}" srcOrd="0" destOrd="0" presId="urn:microsoft.com/office/officeart/2008/layout/VerticalCurvedList"/>
    <dgm:cxn modelId="{805E1F2B-D6C3-4177-BD38-5B8F1475B101}" type="presParOf" srcId="{2F805CB4-544F-4779-92DF-F1C1CECB3ECC}" destId="{C18A39C6-D33F-496E-BA49-2F720BD4D579}" srcOrd="0" destOrd="0" presId="urn:microsoft.com/office/officeart/2008/layout/VerticalCurvedList"/>
    <dgm:cxn modelId="{54C93FB4-B2E2-4CBD-9FDA-5058DF7E406B}" type="presParOf" srcId="{2F805CB4-544F-4779-92DF-F1C1CECB3ECC}" destId="{DFBE55C6-DF7E-4BDA-B47F-77C8D4535AC9}" srcOrd="1" destOrd="0" presId="urn:microsoft.com/office/officeart/2008/layout/VerticalCurvedList"/>
    <dgm:cxn modelId="{5FC4131C-E8F7-4722-AD5D-065888A14282}" type="presParOf" srcId="{2F805CB4-544F-4779-92DF-F1C1CECB3ECC}" destId="{E14940E3-A2C6-47BD-8DB4-4FE1E2737A9E}" srcOrd="2" destOrd="0" presId="urn:microsoft.com/office/officeart/2008/layout/VerticalCurvedList"/>
    <dgm:cxn modelId="{32345FA0-D8E8-47DE-BDA7-2331BC53A942}" type="presParOf" srcId="{2F805CB4-544F-4779-92DF-F1C1CECB3ECC}" destId="{A592D374-F877-456F-8395-9CD2BDC21593}" srcOrd="3" destOrd="0" presId="urn:microsoft.com/office/officeart/2008/layout/VerticalCurvedList"/>
    <dgm:cxn modelId="{A54E4BC4-9726-4C32-9208-020B3665740D}" type="presParOf" srcId="{C4CC6960-C1BF-43E0-B398-3BE2758B4B2B}" destId="{A6B52969-2ADE-4D33-BD5A-4AAA32B95C92}" srcOrd="1" destOrd="0" presId="urn:microsoft.com/office/officeart/2008/layout/VerticalCurvedList"/>
    <dgm:cxn modelId="{C452066A-A824-4121-A995-4CAA97B8D9DE}" type="presParOf" srcId="{C4CC6960-C1BF-43E0-B398-3BE2758B4B2B}" destId="{6DD55AE3-E20B-40C3-9DE5-02911366FB14}" srcOrd="2" destOrd="0" presId="urn:microsoft.com/office/officeart/2008/layout/VerticalCurvedList"/>
    <dgm:cxn modelId="{296C7D04-F113-450E-A9C3-300A370B6008}" type="presParOf" srcId="{6DD55AE3-E20B-40C3-9DE5-02911366FB14}" destId="{44D5E1BD-336A-4ECC-B63D-6E4600404282}" srcOrd="0" destOrd="0" presId="urn:microsoft.com/office/officeart/2008/layout/VerticalCurvedList"/>
    <dgm:cxn modelId="{E3F07D43-C2E3-48DF-A8DC-15A78B633334}" type="presParOf" srcId="{C4CC6960-C1BF-43E0-B398-3BE2758B4B2B}" destId="{EFEA1975-EFD0-4852-ABE7-344256A82542}" srcOrd="3" destOrd="0" presId="urn:microsoft.com/office/officeart/2008/layout/VerticalCurvedList"/>
    <dgm:cxn modelId="{D2453266-4176-4500-8D90-69A68FEDF03A}" type="presParOf" srcId="{C4CC6960-C1BF-43E0-B398-3BE2758B4B2B}" destId="{495BD8F4-12DC-4A3E-95B6-E36C0AD9DF83}" srcOrd="4" destOrd="0" presId="urn:microsoft.com/office/officeart/2008/layout/VerticalCurvedList"/>
    <dgm:cxn modelId="{C9464BA0-B144-41D7-B645-38CE1AAC9BFB}" type="presParOf" srcId="{495BD8F4-12DC-4A3E-95B6-E36C0AD9DF83}" destId="{F1E0BE3A-C118-4D10-AA37-833475F7BEE2}" srcOrd="0" destOrd="0" presId="urn:microsoft.com/office/officeart/2008/layout/VerticalCurvedList"/>
    <dgm:cxn modelId="{A663DED5-BDBC-4C06-B089-52ED7D1FF193}" type="presParOf" srcId="{C4CC6960-C1BF-43E0-B398-3BE2758B4B2B}" destId="{F3C2F0BC-8CAB-4E71-8B60-653F433DE516}" srcOrd="5" destOrd="0" presId="urn:microsoft.com/office/officeart/2008/layout/VerticalCurvedList"/>
    <dgm:cxn modelId="{3AD16AAF-9396-4EDF-9A19-0F3CFA4476A7}" type="presParOf" srcId="{C4CC6960-C1BF-43E0-B398-3BE2758B4B2B}" destId="{63A4458A-4E61-4D88-B76C-9BF35FB275C1}" srcOrd="6" destOrd="0" presId="urn:microsoft.com/office/officeart/2008/layout/VerticalCurvedList"/>
    <dgm:cxn modelId="{E3831771-BAF9-4FF4-A970-E812805DB2B5}" type="presParOf" srcId="{63A4458A-4E61-4D88-B76C-9BF35FB275C1}" destId="{ADAAB3B0-F252-495F-AAE0-432F37D4D1B6}" srcOrd="0" destOrd="0" presId="urn:microsoft.com/office/officeart/2008/layout/VerticalCurvedList"/>
    <dgm:cxn modelId="{B49A945D-F20D-4549-A7F6-B3237B889F4E}" type="presParOf" srcId="{C4CC6960-C1BF-43E0-B398-3BE2758B4B2B}" destId="{2E2C2E89-48C2-4E1E-ADB6-91738CD862A8}" srcOrd="7" destOrd="0" presId="urn:microsoft.com/office/officeart/2008/layout/VerticalCurvedList"/>
    <dgm:cxn modelId="{6782DB11-2978-4B56-80C6-79FCD8CDFF8B}" type="presParOf" srcId="{C4CC6960-C1BF-43E0-B398-3BE2758B4B2B}" destId="{9EB232C6-7E98-4D78-B9AB-1258EF7B4AF7}" srcOrd="8" destOrd="0" presId="urn:microsoft.com/office/officeart/2008/layout/VerticalCurvedList"/>
    <dgm:cxn modelId="{1B200BCB-F4A2-4160-8BC2-F6F4FCD2E763}" type="presParOf" srcId="{9EB232C6-7E98-4D78-B9AB-1258EF7B4AF7}" destId="{03D32A4A-0F7D-465A-AF0F-8FA9E52D8447}" srcOrd="0" destOrd="0" presId="urn:microsoft.com/office/officeart/2008/layout/VerticalCurvedList"/>
    <dgm:cxn modelId="{5401B827-C96C-407F-B6E8-ECA928C2E451}" type="presParOf" srcId="{C4CC6960-C1BF-43E0-B398-3BE2758B4B2B}" destId="{A4382EA3-BF64-41C9-8EA6-BE8A90D58903}" srcOrd="9" destOrd="0" presId="urn:microsoft.com/office/officeart/2008/layout/VerticalCurvedList"/>
    <dgm:cxn modelId="{30D23F60-3175-4609-95B4-4E20BADF21DA}" type="presParOf" srcId="{C4CC6960-C1BF-43E0-B398-3BE2758B4B2B}" destId="{7C4459FB-73CB-42FD-AFEE-0EDA35077741}" srcOrd="10" destOrd="0" presId="urn:microsoft.com/office/officeart/2008/layout/VerticalCurvedList"/>
    <dgm:cxn modelId="{6FE9C6E0-0E67-4ADC-BD2A-07F4051DC56C}" type="presParOf" srcId="{7C4459FB-73CB-42FD-AFEE-0EDA35077741}" destId="{2C213411-1885-441A-9369-D3B767F99C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B69D6-EABD-44B8-B557-A4445BE9D858}">
      <dsp:nvSpPr>
        <dsp:cNvPr id="0" name=""/>
        <dsp:cNvSpPr/>
      </dsp:nvSpPr>
      <dsp:spPr>
        <a:xfrm>
          <a:off x="614702" y="-4092"/>
          <a:ext cx="6238195" cy="6238195"/>
        </a:xfrm>
        <a:prstGeom prst="circularArrow">
          <a:avLst>
            <a:gd name="adj1" fmla="val 5274"/>
            <a:gd name="adj2" fmla="val 312630"/>
            <a:gd name="adj3" fmla="val 14237478"/>
            <a:gd name="adj4" fmla="val 17121551"/>
            <a:gd name="adj5" fmla="val 5477"/>
          </a:avLst>
        </a:prstGeom>
        <a:solidFill>
          <a:schemeClr val="accent1">
            <a:tint val="55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2554225" y="3704"/>
          <a:ext cx="2359149" cy="1179574"/>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EG" sz="3200" b="1" kern="1200" smtClean="0">
              <a:solidFill>
                <a:schemeClr val="bg1"/>
              </a:solidFill>
              <a:latin typeface="Times New Roman" pitchFamily="18" charset="0"/>
              <a:cs typeface="Arial"/>
            </a:rPr>
            <a:t>دوافع الزواج </a:t>
          </a:r>
          <a:endParaRPr lang="ar-SA" sz="3200" b="1" kern="1200" dirty="0">
            <a:solidFill>
              <a:schemeClr val="bg1"/>
            </a:solidFill>
          </a:endParaRPr>
        </a:p>
      </dsp:txBody>
      <dsp:txXfrm>
        <a:off x="2611807" y="61286"/>
        <a:ext cx="2243985" cy="1064410"/>
      </dsp:txXfrm>
    </dsp:sp>
    <dsp:sp modelId="{E4FC657D-04EC-4527-ACE7-2542C82D4137}">
      <dsp:nvSpPr>
        <dsp:cNvPr id="0" name=""/>
        <dsp:cNvSpPr/>
      </dsp:nvSpPr>
      <dsp:spPr>
        <a:xfrm>
          <a:off x="4827281" y="1711118"/>
          <a:ext cx="2359149" cy="1179574"/>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ar-EG" sz="2400" b="1" kern="1200" dirty="0" smtClean="0">
              <a:solidFill>
                <a:srgbClr val="000000"/>
              </a:solidFill>
              <a:latin typeface="Times New Roman" pitchFamily="18" charset="0"/>
              <a:cs typeface="Arial"/>
            </a:rPr>
            <a:t>أربعة أسس تقوم عليها الحياة الزوجية السعيدة </a:t>
          </a:r>
          <a:endParaRPr lang="ar-SA" sz="2400" b="1" kern="1200" dirty="0">
            <a:solidFill>
              <a:schemeClr val="tx1"/>
            </a:solidFill>
          </a:endParaRPr>
        </a:p>
      </dsp:txBody>
      <dsp:txXfrm>
        <a:off x="4884863" y="1768700"/>
        <a:ext cx="2243985" cy="1064410"/>
      </dsp:txXfrm>
    </dsp:sp>
    <dsp:sp modelId="{626E7E74-A943-41F9-92A5-6B86187D0915}">
      <dsp:nvSpPr>
        <dsp:cNvPr id="0" name=""/>
        <dsp:cNvSpPr/>
      </dsp:nvSpPr>
      <dsp:spPr>
        <a:xfrm>
          <a:off x="4745882" y="3799766"/>
          <a:ext cx="2359149" cy="1179574"/>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solidFill>
                <a:srgbClr val="000000"/>
              </a:solidFill>
              <a:latin typeface="Times New Roman" pitchFamily="18" charset="0"/>
              <a:cs typeface="Arial"/>
            </a:rPr>
            <a:t>مفاهيم خاطئة في الزواج </a:t>
          </a:r>
          <a:endParaRPr lang="ar-SA" sz="2400" b="1" kern="1200" dirty="0">
            <a:solidFill>
              <a:schemeClr val="tx1"/>
            </a:solidFill>
          </a:endParaRPr>
        </a:p>
      </dsp:txBody>
      <dsp:txXfrm>
        <a:off x="4803464" y="3857348"/>
        <a:ext cx="2243985" cy="1064410"/>
      </dsp:txXfrm>
    </dsp:sp>
    <dsp:sp modelId="{EF6DE290-021F-4F3C-B173-582D126FA912}">
      <dsp:nvSpPr>
        <dsp:cNvPr id="0" name=""/>
        <dsp:cNvSpPr/>
      </dsp:nvSpPr>
      <dsp:spPr>
        <a:xfrm>
          <a:off x="2554225" y="5065120"/>
          <a:ext cx="2359149" cy="1179574"/>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smtClean="0">
              <a:solidFill>
                <a:srgbClr val="000000"/>
              </a:solidFill>
              <a:latin typeface="Times New Roman" pitchFamily="18" charset="0"/>
              <a:cs typeface="Arial"/>
            </a:rPr>
            <a:t>مَعَايير اختيار الزوج والزوجة </a:t>
          </a:r>
          <a:endParaRPr lang="ar-SA" sz="2800" b="1" kern="1200" dirty="0">
            <a:solidFill>
              <a:schemeClr val="tx1"/>
            </a:solidFill>
          </a:endParaRPr>
        </a:p>
      </dsp:txBody>
      <dsp:txXfrm>
        <a:off x="2611807" y="5122702"/>
        <a:ext cx="2243985" cy="1064410"/>
      </dsp:txXfrm>
    </dsp:sp>
    <dsp:sp modelId="{18C3530A-74CE-43FB-BD83-8132FA5B36BB}">
      <dsp:nvSpPr>
        <dsp:cNvPr id="0" name=""/>
        <dsp:cNvSpPr/>
      </dsp:nvSpPr>
      <dsp:spPr>
        <a:xfrm>
          <a:off x="362567" y="3799766"/>
          <a:ext cx="2359149" cy="1179574"/>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smtClean="0">
              <a:solidFill>
                <a:srgbClr val="000000"/>
              </a:solidFill>
              <a:latin typeface="Times New Roman" pitchFamily="18" charset="0"/>
              <a:cs typeface="Arial"/>
            </a:rPr>
            <a:t>الحوار بين الزوجين </a:t>
          </a:r>
          <a:endParaRPr lang="ar-SA" sz="2000" b="1" kern="1200" dirty="0">
            <a:solidFill>
              <a:schemeClr val="tx1"/>
            </a:solidFill>
          </a:endParaRPr>
        </a:p>
      </dsp:txBody>
      <dsp:txXfrm>
        <a:off x="420149" y="3857348"/>
        <a:ext cx="2243985" cy="1064410"/>
      </dsp:txXfrm>
    </dsp:sp>
    <dsp:sp modelId="{96FEDD57-9110-45D1-99D7-D20EFCFD28B4}">
      <dsp:nvSpPr>
        <dsp:cNvPr id="0" name=""/>
        <dsp:cNvSpPr/>
      </dsp:nvSpPr>
      <dsp:spPr>
        <a:xfrm>
          <a:off x="362567" y="1269058"/>
          <a:ext cx="2359149" cy="1179574"/>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solidFill>
                <a:srgbClr val="000000"/>
              </a:solidFill>
              <a:latin typeface="Times New Roman" pitchFamily="18" charset="0"/>
              <a:cs typeface="Arial"/>
            </a:rPr>
            <a:t>أوجه الاختلاف بين شخصية الرجل والمراة </a:t>
          </a:r>
          <a:endParaRPr lang="ar-SA" sz="2400" b="1" kern="1200" dirty="0">
            <a:solidFill>
              <a:schemeClr val="tx1"/>
            </a:solidFill>
          </a:endParaRPr>
        </a:p>
      </dsp:txBody>
      <dsp:txXfrm>
        <a:off x="420149" y="1326640"/>
        <a:ext cx="2243985" cy="1064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B69D6-EABD-44B8-B557-A4445BE9D858}">
      <dsp:nvSpPr>
        <dsp:cNvPr id="0" name=""/>
        <dsp:cNvSpPr/>
      </dsp:nvSpPr>
      <dsp:spPr>
        <a:xfrm>
          <a:off x="813049" y="152991"/>
          <a:ext cx="5841501" cy="5841501"/>
        </a:xfrm>
        <a:prstGeom prst="circularArrow">
          <a:avLst>
            <a:gd name="adj1" fmla="val 5544"/>
            <a:gd name="adj2" fmla="val 330680"/>
            <a:gd name="adj3" fmla="val 13782648"/>
            <a:gd name="adj4" fmla="val 17381874"/>
            <a:gd name="adj5" fmla="val 5757"/>
          </a:avLst>
        </a:prstGeom>
        <a:solidFill>
          <a:schemeClr val="accent1">
            <a:tint val="55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2370087" y="189172"/>
          <a:ext cx="2727424" cy="1363712"/>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solidFill>
                <a:schemeClr val="bg1"/>
              </a:solidFill>
              <a:latin typeface="Times New Roman" pitchFamily="18" charset="0"/>
              <a:cs typeface="Arial"/>
            </a:rPr>
            <a:t>العوامل التي تؤدى الى فشل العلاقة الزوجية او توترها </a:t>
          </a:r>
          <a:endParaRPr lang="ar-SA" sz="2800" b="1" kern="1200" dirty="0">
            <a:solidFill>
              <a:schemeClr val="bg1"/>
            </a:solidFill>
          </a:endParaRPr>
        </a:p>
      </dsp:txBody>
      <dsp:txXfrm>
        <a:off x="2436658" y="255743"/>
        <a:ext cx="2594282" cy="1230570"/>
      </dsp:txXfrm>
    </dsp:sp>
    <dsp:sp modelId="{E4FC657D-04EC-4527-ACE7-2542C82D4137}">
      <dsp:nvSpPr>
        <dsp:cNvPr id="0" name=""/>
        <dsp:cNvSpPr/>
      </dsp:nvSpPr>
      <dsp:spPr>
        <a:xfrm>
          <a:off x="4735711" y="2422033"/>
          <a:ext cx="2727424" cy="136371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ar-EG" sz="2400" b="1" kern="1200" smtClean="0">
              <a:solidFill>
                <a:srgbClr val="000000"/>
              </a:solidFill>
              <a:latin typeface="Times New Roman" pitchFamily="18" charset="0"/>
              <a:cs typeface="Arial"/>
            </a:rPr>
            <a:t>أهم وسائل إدارة الخلافات الزوجية ومواجهة عوامل الفشل </a:t>
          </a:r>
          <a:endParaRPr lang="ar-SA" sz="2400" b="1" kern="1200" dirty="0">
            <a:solidFill>
              <a:schemeClr val="tx1"/>
            </a:solidFill>
          </a:endParaRPr>
        </a:p>
      </dsp:txBody>
      <dsp:txXfrm>
        <a:off x="4802282" y="2488604"/>
        <a:ext cx="2594282" cy="1230570"/>
      </dsp:txXfrm>
    </dsp:sp>
    <dsp:sp modelId="{626E7E74-A943-41F9-92A5-6B86187D0915}">
      <dsp:nvSpPr>
        <dsp:cNvPr id="0" name=""/>
        <dsp:cNvSpPr/>
      </dsp:nvSpPr>
      <dsp:spPr>
        <a:xfrm>
          <a:off x="3834287" y="4695515"/>
          <a:ext cx="2727424" cy="1363712"/>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smtClean="0">
              <a:solidFill>
                <a:srgbClr val="000000"/>
              </a:solidFill>
              <a:latin typeface="Times New Roman" pitchFamily="18" charset="0"/>
              <a:cs typeface="Arial"/>
            </a:rPr>
            <a:t>مراحل الزواج </a:t>
          </a:r>
          <a:endParaRPr lang="ar-SA" sz="2400" b="1" kern="1200" dirty="0">
            <a:solidFill>
              <a:schemeClr val="tx1"/>
            </a:solidFill>
          </a:endParaRPr>
        </a:p>
      </dsp:txBody>
      <dsp:txXfrm>
        <a:off x="3900858" y="4762086"/>
        <a:ext cx="2594282" cy="1230570"/>
      </dsp:txXfrm>
    </dsp:sp>
    <dsp:sp modelId="{EF6DE290-021F-4F3C-B173-582D126FA912}">
      <dsp:nvSpPr>
        <dsp:cNvPr id="0" name=""/>
        <dsp:cNvSpPr/>
      </dsp:nvSpPr>
      <dsp:spPr>
        <a:xfrm>
          <a:off x="905888" y="4695515"/>
          <a:ext cx="2727424" cy="1363712"/>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smtClean="0">
              <a:solidFill>
                <a:srgbClr val="000000"/>
              </a:solidFill>
              <a:latin typeface="Times New Roman" pitchFamily="18" charset="0"/>
              <a:cs typeface="Arial"/>
            </a:rPr>
            <a:t>عشرة اسرار للزواج الناجح </a:t>
          </a:r>
          <a:endParaRPr lang="ar-SA" sz="2800" b="1" kern="1200" dirty="0">
            <a:solidFill>
              <a:schemeClr val="tx1"/>
            </a:solidFill>
          </a:endParaRPr>
        </a:p>
      </dsp:txBody>
      <dsp:txXfrm>
        <a:off x="972459" y="4762086"/>
        <a:ext cx="2594282" cy="1230570"/>
      </dsp:txXfrm>
    </dsp:sp>
    <dsp:sp modelId="{18C3530A-74CE-43FB-BD83-8132FA5B36BB}">
      <dsp:nvSpPr>
        <dsp:cNvPr id="0" name=""/>
        <dsp:cNvSpPr/>
      </dsp:nvSpPr>
      <dsp:spPr>
        <a:xfrm>
          <a:off x="962" y="1910442"/>
          <a:ext cx="2727424" cy="1363712"/>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smtClean="0">
              <a:solidFill>
                <a:srgbClr val="000000"/>
              </a:solidFill>
              <a:latin typeface="Times New Roman" pitchFamily="18" charset="0"/>
              <a:cs typeface="Arial"/>
            </a:rPr>
            <a:t>الوصايا </a:t>
          </a:r>
          <a:endParaRPr lang="ar-SA" sz="2000" b="1" kern="1200" dirty="0">
            <a:solidFill>
              <a:schemeClr val="tx1"/>
            </a:solidFill>
          </a:endParaRPr>
        </a:p>
      </dsp:txBody>
      <dsp:txXfrm>
        <a:off x="67533" y="1977013"/>
        <a:ext cx="2594282" cy="1230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CEC2566-F3F8-4677-8EA7-809E4F965702}" type="datetimeFigureOut">
              <a:rPr lang="ar-EG" smtClean="0"/>
              <a:t>08/05/1435</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9FD00AF-C27B-44BD-B03C-3408C40BFB92}" type="slidenum">
              <a:rPr lang="ar-EG" smtClean="0"/>
              <a:t>‹#›</a:t>
            </a:fld>
            <a:endParaRPr lang="ar-EG"/>
          </a:p>
        </p:txBody>
      </p:sp>
    </p:spTree>
    <p:extLst>
      <p:ext uri="{BB962C8B-B14F-4D97-AF65-F5344CB8AC3E}">
        <p14:creationId xmlns:p14="http://schemas.microsoft.com/office/powerpoint/2010/main" val="4033364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9</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23</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31</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32</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33</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34</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79</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80</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10</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12</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13</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15</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17</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18</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20</a:t>
            </a:fld>
            <a:endParaRPr lang="ar-EG"/>
          </a:p>
        </p:txBody>
      </p:sp>
    </p:spTree>
    <p:extLst>
      <p:ext uri="{BB962C8B-B14F-4D97-AF65-F5344CB8AC3E}">
        <p14:creationId xmlns:p14="http://schemas.microsoft.com/office/powerpoint/2010/main" val="3386543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9FD00AF-C27B-44BD-B03C-3408C40BFB92}" type="slidenum">
              <a:rPr lang="ar-EG" smtClean="0"/>
              <a:t>21</a:t>
            </a:fld>
            <a:endParaRPr lang="ar-EG"/>
          </a:p>
        </p:txBody>
      </p:sp>
    </p:spTree>
    <p:extLst>
      <p:ext uri="{BB962C8B-B14F-4D97-AF65-F5344CB8AC3E}">
        <p14:creationId xmlns:p14="http://schemas.microsoft.com/office/powerpoint/2010/main" val="3386543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演示模板底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3671892" y="1485900"/>
            <a:ext cx="5470525" cy="1225550"/>
          </a:xfrm>
        </p:spPr>
        <p:txBody>
          <a:bodyPr/>
          <a:lstStyle>
            <a:lvl1pPr algn="r">
              <a:defRPr sz="3200">
                <a:solidFill>
                  <a:schemeClr val="bg1"/>
                </a:solidFill>
              </a:defRPr>
            </a:lvl1pPr>
          </a:lstStyle>
          <a:p>
            <a:pPr lvl="0"/>
            <a:r>
              <a:rPr lang="zh-CN" noProof="0" smtClean="0"/>
              <a:t>单击此处编辑母版标题样式</a:t>
            </a:r>
          </a:p>
        </p:txBody>
      </p:sp>
      <p:sp>
        <p:nvSpPr>
          <p:cNvPr id="2052" name="Rectangle 4"/>
          <p:cNvSpPr>
            <a:spLocks noGrp="1" noChangeArrowheads="1"/>
          </p:cNvSpPr>
          <p:nvPr>
            <p:ph type="subTitle" idx="1"/>
          </p:nvPr>
        </p:nvSpPr>
        <p:spPr>
          <a:xfrm>
            <a:off x="3671892" y="2711452"/>
            <a:ext cx="5470525" cy="546100"/>
          </a:xfrm>
        </p:spPr>
        <p:txBody>
          <a:bodyPr/>
          <a:lstStyle>
            <a:lvl1pPr marL="0" indent="0" algn="r">
              <a:buFontTx/>
              <a:buNone/>
              <a:defRPr sz="1800" b="1">
                <a:solidFill>
                  <a:schemeClr val="bg1"/>
                </a:solidFill>
              </a:defRPr>
            </a:lvl1pPr>
          </a:lstStyle>
          <a:p>
            <a:pPr lvl="0"/>
            <a:r>
              <a:rPr lang="zh-CN" noProof="0" smtClean="0"/>
              <a:t>单击此处编辑母版副标题样式</a:t>
            </a:r>
          </a:p>
        </p:txBody>
      </p:sp>
      <p:sp>
        <p:nvSpPr>
          <p:cNvPr id="2053" name="Rectangle 5"/>
          <p:cNvSpPr>
            <a:spLocks noGrp="1" noChangeArrowheads="1"/>
          </p:cNvSpPr>
          <p:nvPr>
            <p:ph type="dt" sz="half" idx="2"/>
          </p:nvPr>
        </p:nvSpPr>
        <p:spPr/>
        <p:txBody>
          <a:bodyPr/>
          <a:lstStyle>
            <a:lvl1pPr>
              <a:defRPr sz="1400">
                <a:latin typeface="+mn-lt"/>
                <a:ea typeface="SimSun" pitchFamily="2" charset="-122"/>
              </a:defRPr>
            </a:lvl1pPr>
          </a:lstStyle>
          <a:p>
            <a:endParaRPr lang="zh-CN" altLang="en-US"/>
          </a:p>
        </p:txBody>
      </p:sp>
      <p:sp>
        <p:nvSpPr>
          <p:cNvPr id="2054" name="Rectangle 6"/>
          <p:cNvSpPr>
            <a:spLocks noGrp="1" noChangeArrowheads="1"/>
          </p:cNvSpPr>
          <p:nvPr>
            <p:ph type="ftr" sz="quarter" idx="3"/>
          </p:nvPr>
        </p:nvSpPr>
        <p:spPr/>
        <p:txBody>
          <a:bodyPr/>
          <a:lstStyle>
            <a:lvl1pPr>
              <a:defRPr sz="1400">
                <a:latin typeface="+mn-lt"/>
                <a:ea typeface="SimSun" pitchFamily="2" charset="-122"/>
              </a:defRPr>
            </a:lvl1pPr>
          </a:lstStyle>
          <a:p>
            <a:endParaRPr lang="zh-CN" altLang="en-US"/>
          </a:p>
        </p:txBody>
      </p:sp>
      <p:sp>
        <p:nvSpPr>
          <p:cNvPr id="2055" name="Rectangle 7"/>
          <p:cNvSpPr>
            <a:spLocks noGrp="1" noChangeArrowheads="1"/>
          </p:cNvSpPr>
          <p:nvPr>
            <p:ph type="sldNum" sz="quarter" idx="4"/>
          </p:nvPr>
        </p:nvSpPr>
        <p:spPr/>
        <p:txBody>
          <a:bodyPr/>
          <a:lstStyle>
            <a:lvl1pPr>
              <a:defRPr sz="1400">
                <a:latin typeface="+mn-lt"/>
                <a:ea typeface="SimSun" pitchFamily="2" charset="-122"/>
              </a:defRPr>
            </a:lvl1pPr>
          </a:lstStyle>
          <a:p>
            <a:fld id="{5DBBD634-5285-469A-A1D3-19F3DAE46AA3}" type="slidenum">
              <a:rPr lang="ar-EG" altLang="zh-CN"/>
              <a:pPr/>
              <a:t>‹#›</a:t>
            </a:fld>
            <a:endParaRPr lang="ar-EG"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85CFAD95-CCF4-4732-863D-77BB13560917}" type="slidenum">
              <a:rPr lang="ar-EG" altLang="zh-CN"/>
              <a:pPr/>
              <a:t>‹#›</a:t>
            </a:fld>
            <a:endParaRPr lang="ar-EG" altLang="zh-CN"/>
          </a:p>
        </p:txBody>
      </p:sp>
    </p:spTree>
    <p:extLst>
      <p:ext uri="{BB962C8B-B14F-4D97-AF65-F5344CB8AC3E}">
        <p14:creationId xmlns:p14="http://schemas.microsoft.com/office/powerpoint/2010/main" val="151615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87566950-8A6C-406E-8B29-47C43BFAE989}" type="slidenum">
              <a:rPr lang="ar-EG" altLang="zh-CN"/>
              <a:pPr/>
              <a:t>‹#›</a:t>
            </a:fld>
            <a:endParaRPr lang="ar-EG" altLang="zh-CN"/>
          </a:p>
        </p:txBody>
      </p:sp>
    </p:spTree>
    <p:extLst>
      <p:ext uri="{BB962C8B-B14F-4D97-AF65-F5344CB8AC3E}">
        <p14:creationId xmlns:p14="http://schemas.microsoft.com/office/powerpoint/2010/main" val="130614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02D71E85-C16E-47C9-8E23-ECCEC14C4E08}" type="slidenum">
              <a:rPr lang="ar-EG" altLang="zh-CN"/>
              <a:pPr/>
              <a:t>‹#›</a:t>
            </a:fld>
            <a:endParaRPr lang="ar-EG" altLang="zh-CN"/>
          </a:p>
        </p:txBody>
      </p:sp>
    </p:spTree>
    <p:extLst>
      <p:ext uri="{BB962C8B-B14F-4D97-AF65-F5344CB8AC3E}">
        <p14:creationId xmlns:p14="http://schemas.microsoft.com/office/powerpoint/2010/main" val="2194960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2E778982-9BAE-45BE-BE39-174E77461DAC}" type="slidenum">
              <a:rPr lang="ar-EG" altLang="zh-CN"/>
              <a:pPr/>
              <a:t>‹#›</a:t>
            </a:fld>
            <a:endParaRPr lang="ar-EG" altLang="zh-CN"/>
          </a:p>
        </p:txBody>
      </p:sp>
    </p:spTree>
    <p:extLst>
      <p:ext uri="{BB962C8B-B14F-4D97-AF65-F5344CB8AC3E}">
        <p14:creationId xmlns:p14="http://schemas.microsoft.com/office/powerpoint/2010/main" val="1981696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B97C78CE-3D39-465D-8F23-000327131A7F}" type="slidenum">
              <a:rPr lang="ar-EG" altLang="zh-CN"/>
              <a:pPr/>
              <a:t>‹#›</a:t>
            </a:fld>
            <a:endParaRPr lang="ar-EG" altLang="zh-CN"/>
          </a:p>
        </p:txBody>
      </p:sp>
    </p:spTree>
    <p:extLst>
      <p:ext uri="{BB962C8B-B14F-4D97-AF65-F5344CB8AC3E}">
        <p14:creationId xmlns:p14="http://schemas.microsoft.com/office/powerpoint/2010/main" val="399095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31682832-DAB0-4AB3-9400-B28F4DA21EC2}" type="slidenum">
              <a:rPr lang="ar-EG" altLang="zh-CN"/>
              <a:pPr/>
              <a:t>‹#›</a:t>
            </a:fld>
            <a:endParaRPr lang="ar-EG" altLang="zh-CN"/>
          </a:p>
        </p:txBody>
      </p:sp>
    </p:spTree>
    <p:extLst>
      <p:ext uri="{BB962C8B-B14F-4D97-AF65-F5344CB8AC3E}">
        <p14:creationId xmlns:p14="http://schemas.microsoft.com/office/powerpoint/2010/main" val="1723105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ar-EG" altLang="zh-CN"/>
          </a:p>
        </p:txBody>
      </p:sp>
      <p:sp>
        <p:nvSpPr>
          <p:cNvPr id="8" name="Footer Placeholder 7"/>
          <p:cNvSpPr>
            <a:spLocks noGrp="1"/>
          </p:cNvSpPr>
          <p:nvPr>
            <p:ph type="ftr" sz="quarter" idx="11"/>
          </p:nvPr>
        </p:nvSpPr>
        <p:spPr/>
        <p:txBody>
          <a:bodyPr/>
          <a:lstStyle>
            <a:lvl1pPr>
              <a:defRPr/>
            </a:lvl1pPr>
          </a:lstStyle>
          <a:p>
            <a:endParaRPr lang="ar-EG" altLang="zh-CN"/>
          </a:p>
        </p:txBody>
      </p:sp>
      <p:sp>
        <p:nvSpPr>
          <p:cNvPr id="9" name="Slide Number Placeholder 8"/>
          <p:cNvSpPr>
            <a:spLocks noGrp="1"/>
          </p:cNvSpPr>
          <p:nvPr>
            <p:ph type="sldNum" sz="quarter" idx="12"/>
          </p:nvPr>
        </p:nvSpPr>
        <p:spPr/>
        <p:txBody>
          <a:bodyPr/>
          <a:lstStyle>
            <a:lvl1pPr>
              <a:defRPr/>
            </a:lvl1pPr>
          </a:lstStyle>
          <a:p>
            <a:fld id="{3FEEC78F-F451-40E7-90C1-C1ECD93C05CE}" type="slidenum">
              <a:rPr lang="ar-EG" altLang="zh-CN"/>
              <a:pPr/>
              <a:t>‹#›</a:t>
            </a:fld>
            <a:endParaRPr lang="ar-EG" altLang="zh-CN"/>
          </a:p>
        </p:txBody>
      </p:sp>
    </p:spTree>
    <p:extLst>
      <p:ext uri="{BB962C8B-B14F-4D97-AF65-F5344CB8AC3E}">
        <p14:creationId xmlns:p14="http://schemas.microsoft.com/office/powerpoint/2010/main" val="3764582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ar-EG" altLang="zh-CN"/>
          </a:p>
        </p:txBody>
      </p:sp>
      <p:sp>
        <p:nvSpPr>
          <p:cNvPr id="4" name="Footer Placeholder 3"/>
          <p:cNvSpPr>
            <a:spLocks noGrp="1"/>
          </p:cNvSpPr>
          <p:nvPr>
            <p:ph type="ftr" sz="quarter" idx="11"/>
          </p:nvPr>
        </p:nvSpPr>
        <p:spPr/>
        <p:txBody>
          <a:bodyPr/>
          <a:lstStyle>
            <a:lvl1pPr>
              <a:defRPr/>
            </a:lvl1pPr>
          </a:lstStyle>
          <a:p>
            <a:endParaRPr lang="ar-EG" altLang="zh-CN"/>
          </a:p>
        </p:txBody>
      </p:sp>
      <p:sp>
        <p:nvSpPr>
          <p:cNvPr id="5" name="Slide Number Placeholder 4"/>
          <p:cNvSpPr>
            <a:spLocks noGrp="1"/>
          </p:cNvSpPr>
          <p:nvPr>
            <p:ph type="sldNum" sz="quarter" idx="12"/>
          </p:nvPr>
        </p:nvSpPr>
        <p:spPr/>
        <p:txBody>
          <a:bodyPr/>
          <a:lstStyle>
            <a:lvl1pPr>
              <a:defRPr/>
            </a:lvl1pPr>
          </a:lstStyle>
          <a:p>
            <a:fld id="{83E8753F-F3FA-43CA-8C14-FD632F0C6605}" type="slidenum">
              <a:rPr lang="ar-EG" altLang="zh-CN"/>
              <a:pPr/>
              <a:t>‹#›</a:t>
            </a:fld>
            <a:endParaRPr lang="ar-EG" altLang="zh-CN"/>
          </a:p>
        </p:txBody>
      </p:sp>
    </p:spTree>
    <p:extLst>
      <p:ext uri="{BB962C8B-B14F-4D97-AF65-F5344CB8AC3E}">
        <p14:creationId xmlns:p14="http://schemas.microsoft.com/office/powerpoint/2010/main" val="277557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ar-EG" altLang="zh-CN"/>
          </a:p>
        </p:txBody>
      </p:sp>
      <p:sp>
        <p:nvSpPr>
          <p:cNvPr id="3" name="Footer Placeholder 2"/>
          <p:cNvSpPr>
            <a:spLocks noGrp="1"/>
          </p:cNvSpPr>
          <p:nvPr>
            <p:ph type="ftr" sz="quarter" idx="11"/>
          </p:nvPr>
        </p:nvSpPr>
        <p:spPr/>
        <p:txBody>
          <a:bodyPr/>
          <a:lstStyle>
            <a:lvl1pPr>
              <a:defRPr/>
            </a:lvl1pPr>
          </a:lstStyle>
          <a:p>
            <a:endParaRPr lang="ar-EG" altLang="zh-CN"/>
          </a:p>
        </p:txBody>
      </p:sp>
      <p:sp>
        <p:nvSpPr>
          <p:cNvPr id="4" name="Slide Number Placeholder 3"/>
          <p:cNvSpPr>
            <a:spLocks noGrp="1"/>
          </p:cNvSpPr>
          <p:nvPr>
            <p:ph type="sldNum" sz="quarter" idx="12"/>
          </p:nvPr>
        </p:nvSpPr>
        <p:spPr/>
        <p:txBody>
          <a:bodyPr/>
          <a:lstStyle>
            <a:lvl1pPr>
              <a:defRPr/>
            </a:lvl1pPr>
          </a:lstStyle>
          <a:p>
            <a:fld id="{997C4068-2130-4EBE-B49B-7AFF76BB1028}" type="slidenum">
              <a:rPr lang="ar-EG" altLang="zh-CN"/>
              <a:pPr/>
              <a:t>‹#›</a:t>
            </a:fld>
            <a:endParaRPr lang="ar-EG" altLang="zh-CN"/>
          </a:p>
        </p:txBody>
      </p:sp>
    </p:spTree>
    <p:extLst>
      <p:ext uri="{BB962C8B-B14F-4D97-AF65-F5344CB8AC3E}">
        <p14:creationId xmlns:p14="http://schemas.microsoft.com/office/powerpoint/2010/main" val="94627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28B657D2-AAA6-48A5-B292-8704DEA8C17E}" type="slidenum">
              <a:rPr lang="ar-EG" altLang="zh-CN"/>
              <a:pPr/>
              <a:t>‹#›</a:t>
            </a:fld>
            <a:endParaRPr lang="ar-EG" altLang="zh-CN"/>
          </a:p>
        </p:txBody>
      </p:sp>
    </p:spTree>
    <p:extLst>
      <p:ext uri="{BB962C8B-B14F-4D97-AF65-F5344CB8AC3E}">
        <p14:creationId xmlns:p14="http://schemas.microsoft.com/office/powerpoint/2010/main" val="429399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0103CE6E-B293-450B-A53E-E37EE9200BE6}" type="slidenum">
              <a:rPr lang="ar-EG" altLang="zh-CN"/>
              <a:pPr/>
              <a:t>‹#›</a:t>
            </a:fld>
            <a:endParaRPr lang="ar-EG" altLang="zh-CN"/>
          </a:p>
        </p:txBody>
      </p:sp>
    </p:spTree>
    <p:extLst>
      <p:ext uri="{BB962C8B-B14F-4D97-AF65-F5344CB8AC3E}">
        <p14:creationId xmlns:p14="http://schemas.microsoft.com/office/powerpoint/2010/main" val="1527527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53A9FDAB-7E06-4A8D-928A-B1F14A47DB99}" type="slidenum">
              <a:rPr lang="ar-EG" altLang="zh-CN"/>
              <a:pPr/>
              <a:t>‹#›</a:t>
            </a:fld>
            <a:endParaRPr lang="ar-EG" altLang="zh-CN"/>
          </a:p>
        </p:txBody>
      </p:sp>
    </p:spTree>
    <p:extLst>
      <p:ext uri="{BB962C8B-B14F-4D97-AF65-F5344CB8AC3E}">
        <p14:creationId xmlns:p14="http://schemas.microsoft.com/office/powerpoint/2010/main" val="3201518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30E0026D-53AD-47A0-87D7-344E48F222D9}" type="slidenum">
              <a:rPr lang="ar-EG" altLang="zh-CN"/>
              <a:pPr/>
              <a:t>‹#›</a:t>
            </a:fld>
            <a:endParaRPr lang="ar-EG" altLang="zh-CN"/>
          </a:p>
        </p:txBody>
      </p:sp>
    </p:spTree>
    <p:extLst>
      <p:ext uri="{BB962C8B-B14F-4D97-AF65-F5344CB8AC3E}">
        <p14:creationId xmlns:p14="http://schemas.microsoft.com/office/powerpoint/2010/main" val="231725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9DF367AE-9B8B-48AE-BEBD-50EBBDFB26FC}" type="slidenum">
              <a:rPr lang="ar-EG" altLang="zh-CN"/>
              <a:pPr/>
              <a:t>‹#›</a:t>
            </a:fld>
            <a:endParaRPr lang="ar-EG" altLang="zh-CN"/>
          </a:p>
        </p:txBody>
      </p:sp>
    </p:spTree>
    <p:extLst>
      <p:ext uri="{BB962C8B-B14F-4D97-AF65-F5344CB8AC3E}">
        <p14:creationId xmlns:p14="http://schemas.microsoft.com/office/powerpoint/2010/main" val="82959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2955FAF1-AE6A-42EC-8227-3FAE47BE736E}" type="slidenum">
              <a:rPr lang="ar-EG" altLang="zh-CN"/>
              <a:pPr/>
              <a:t>‹#›</a:t>
            </a:fld>
            <a:endParaRPr lang="ar-EG" altLang="zh-CN"/>
          </a:p>
        </p:txBody>
      </p:sp>
    </p:spTree>
    <p:extLst>
      <p:ext uri="{BB962C8B-B14F-4D97-AF65-F5344CB8AC3E}">
        <p14:creationId xmlns:p14="http://schemas.microsoft.com/office/powerpoint/2010/main" val="327490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A5CAFC3A-714A-425F-8798-641BEAFDF74B}" type="slidenum">
              <a:rPr lang="ar-EG" altLang="zh-CN"/>
              <a:pPr/>
              <a:t>‹#›</a:t>
            </a:fld>
            <a:endParaRPr lang="ar-EG" altLang="zh-CN"/>
          </a:p>
        </p:txBody>
      </p:sp>
    </p:spTree>
    <p:extLst>
      <p:ext uri="{BB962C8B-B14F-4D97-AF65-F5344CB8AC3E}">
        <p14:creationId xmlns:p14="http://schemas.microsoft.com/office/powerpoint/2010/main" val="225374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ar-EG" altLang="zh-CN"/>
          </a:p>
        </p:txBody>
      </p:sp>
      <p:sp>
        <p:nvSpPr>
          <p:cNvPr id="8" name="Footer Placeholder 7"/>
          <p:cNvSpPr>
            <a:spLocks noGrp="1"/>
          </p:cNvSpPr>
          <p:nvPr>
            <p:ph type="ftr" sz="quarter" idx="11"/>
          </p:nvPr>
        </p:nvSpPr>
        <p:spPr/>
        <p:txBody>
          <a:bodyPr/>
          <a:lstStyle>
            <a:lvl1pPr>
              <a:defRPr/>
            </a:lvl1pPr>
          </a:lstStyle>
          <a:p>
            <a:endParaRPr lang="ar-EG" altLang="zh-CN"/>
          </a:p>
        </p:txBody>
      </p:sp>
      <p:sp>
        <p:nvSpPr>
          <p:cNvPr id="9" name="Slide Number Placeholder 8"/>
          <p:cNvSpPr>
            <a:spLocks noGrp="1"/>
          </p:cNvSpPr>
          <p:nvPr>
            <p:ph type="sldNum" sz="quarter" idx="12"/>
          </p:nvPr>
        </p:nvSpPr>
        <p:spPr/>
        <p:txBody>
          <a:bodyPr/>
          <a:lstStyle>
            <a:lvl1pPr>
              <a:defRPr/>
            </a:lvl1pPr>
          </a:lstStyle>
          <a:p>
            <a:fld id="{1D26E26E-1061-407A-9FAF-5B617613E9AB}" type="slidenum">
              <a:rPr lang="ar-EG" altLang="zh-CN"/>
              <a:pPr/>
              <a:t>‹#›</a:t>
            </a:fld>
            <a:endParaRPr lang="ar-EG" altLang="zh-CN"/>
          </a:p>
        </p:txBody>
      </p:sp>
    </p:spTree>
    <p:extLst>
      <p:ext uri="{BB962C8B-B14F-4D97-AF65-F5344CB8AC3E}">
        <p14:creationId xmlns:p14="http://schemas.microsoft.com/office/powerpoint/2010/main" val="400088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ar-EG" altLang="zh-CN"/>
          </a:p>
        </p:txBody>
      </p:sp>
      <p:sp>
        <p:nvSpPr>
          <p:cNvPr id="4" name="Footer Placeholder 3"/>
          <p:cNvSpPr>
            <a:spLocks noGrp="1"/>
          </p:cNvSpPr>
          <p:nvPr>
            <p:ph type="ftr" sz="quarter" idx="11"/>
          </p:nvPr>
        </p:nvSpPr>
        <p:spPr/>
        <p:txBody>
          <a:bodyPr/>
          <a:lstStyle>
            <a:lvl1pPr>
              <a:defRPr/>
            </a:lvl1pPr>
          </a:lstStyle>
          <a:p>
            <a:endParaRPr lang="ar-EG" altLang="zh-CN"/>
          </a:p>
        </p:txBody>
      </p:sp>
      <p:sp>
        <p:nvSpPr>
          <p:cNvPr id="5" name="Slide Number Placeholder 4"/>
          <p:cNvSpPr>
            <a:spLocks noGrp="1"/>
          </p:cNvSpPr>
          <p:nvPr>
            <p:ph type="sldNum" sz="quarter" idx="12"/>
          </p:nvPr>
        </p:nvSpPr>
        <p:spPr/>
        <p:txBody>
          <a:bodyPr/>
          <a:lstStyle>
            <a:lvl1pPr>
              <a:defRPr/>
            </a:lvl1pPr>
          </a:lstStyle>
          <a:p>
            <a:fld id="{3331AB60-E8B0-433D-A81E-A2C6A207278B}" type="slidenum">
              <a:rPr lang="ar-EG" altLang="zh-CN"/>
              <a:pPr/>
              <a:t>‹#›</a:t>
            </a:fld>
            <a:endParaRPr lang="ar-EG" altLang="zh-CN"/>
          </a:p>
        </p:txBody>
      </p:sp>
    </p:spTree>
    <p:extLst>
      <p:ext uri="{BB962C8B-B14F-4D97-AF65-F5344CB8AC3E}">
        <p14:creationId xmlns:p14="http://schemas.microsoft.com/office/powerpoint/2010/main" val="323263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ar-EG" altLang="zh-CN"/>
          </a:p>
        </p:txBody>
      </p:sp>
      <p:sp>
        <p:nvSpPr>
          <p:cNvPr id="3" name="Footer Placeholder 2"/>
          <p:cNvSpPr>
            <a:spLocks noGrp="1"/>
          </p:cNvSpPr>
          <p:nvPr>
            <p:ph type="ftr" sz="quarter" idx="11"/>
          </p:nvPr>
        </p:nvSpPr>
        <p:spPr/>
        <p:txBody>
          <a:bodyPr/>
          <a:lstStyle>
            <a:lvl1pPr>
              <a:defRPr/>
            </a:lvl1pPr>
          </a:lstStyle>
          <a:p>
            <a:endParaRPr lang="ar-EG" altLang="zh-CN"/>
          </a:p>
        </p:txBody>
      </p:sp>
      <p:sp>
        <p:nvSpPr>
          <p:cNvPr id="4" name="Slide Number Placeholder 3"/>
          <p:cNvSpPr>
            <a:spLocks noGrp="1"/>
          </p:cNvSpPr>
          <p:nvPr>
            <p:ph type="sldNum" sz="quarter" idx="12"/>
          </p:nvPr>
        </p:nvSpPr>
        <p:spPr/>
        <p:txBody>
          <a:bodyPr/>
          <a:lstStyle>
            <a:lvl1pPr>
              <a:defRPr/>
            </a:lvl1pPr>
          </a:lstStyle>
          <a:p>
            <a:fld id="{107F7482-90E6-4515-98D7-061DBE2B88EF}" type="slidenum">
              <a:rPr lang="ar-EG" altLang="zh-CN"/>
              <a:pPr/>
              <a:t>‹#›</a:t>
            </a:fld>
            <a:endParaRPr lang="ar-EG" altLang="zh-CN"/>
          </a:p>
        </p:txBody>
      </p:sp>
    </p:spTree>
    <p:extLst>
      <p:ext uri="{BB962C8B-B14F-4D97-AF65-F5344CB8AC3E}">
        <p14:creationId xmlns:p14="http://schemas.microsoft.com/office/powerpoint/2010/main" val="154088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32A5D174-563C-4768-8CEC-B9DFD39E3EB9}" type="slidenum">
              <a:rPr lang="ar-EG" altLang="zh-CN"/>
              <a:pPr/>
              <a:t>‹#›</a:t>
            </a:fld>
            <a:endParaRPr lang="ar-EG" altLang="zh-CN"/>
          </a:p>
        </p:txBody>
      </p:sp>
    </p:spTree>
    <p:extLst>
      <p:ext uri="{BB962C8B-B14F-4D97-AF65-F5344CB8AC3E}">
        <p14:creationId xmlns:p14="http://schemas.microsoft.com/office/powerpoint/2010/main" val="402678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5262A684-D193-48C9-8009-4589B1C200CA}" type="slidenum">
              <a:rPr lang="ar-EG" altLang="zh-CN"/>
              <a:pPr/>
              <a:t>‹#›</a:t>
            </a:fld>
            <a:endParaRPr lang="ar-EG" altLang="zh-CN"/>
          </a:p>
        </p:txBody>
      </p:sp>
    </p:spTree>
    <p:extLst>
      <p:ext uri="{BB962C8B-B14F-4D97-AF65-F5344CB8AC3E}">
        <p14:creationId xmlns:p14="http://schemas.microsoft.com/office/powerpoint/2010/main" val="227801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演示模板底稿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2"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ea"/>
                <a:ea typeface="+mn-ea"/>
              </a:defRPr>
            </a:lvl1pPr>
          </a:lstStyle>
          <a:p>
            <a:endParaRPr lang="ar-EG" altLang="zh-C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ea"/>
                <a:ea typeface="+mn-ea"/>
              </a:defRPr>
            </a:lvl1pPr>
          </a:lstStyle>
          <a:p>
            <a:endParaRPr lang="ar-EG" altLang="zh-C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ea"/>
                <a:ea typeface="+mn-ea"/>
              </a:defRPr>
            </a:lvl1pPr>
          </a:lstStyle>
          <a:p>
            <a:fld id="{397F3F9E-F97C-44FF-A020-CF733ABB232E}" type="slidenum">
              <a:rPr lang="ar-EG" altLang="zh-CN"/>
              <a:pPr/>
              <a:t>‹#›</a:t>
            </a:fld>
            <a:endParaRPr lang="ar-EG" altLang="zh-CN"/>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3600" b="1">
          <a:solidFill>
            <a:schemeClr val="folHlink"/>
          </a:solidFill>
          <a:latin typeface="+mj-lt"/>
          <a:ea typeface="+mj-ea"/>
          <a:cs typeface="+mj-cs"/>
        </a:defRPr>
      </a:lvl1pPr>
      <a:lvl2pPr algn="ctr" rtl="0" fontAlgn="base">
        <a:spcBef>
          <a:spcPct val="0"/>
        </a:spcBef>
        <a:spcAft>
          <a:spcPct val="0"/>
        </a:spcAft>
        <a:defRPr sz="3600" b="1">
          <a:solidFill>
            <a:schemeClr val="folHlink"/>
          </a:solidFill>
          <a:latin typeface="Arial" pitchFamily="34" charset="0"/>
          <a:ea typeface="Microsoft YaHei" pitchFamily="34" charset="-122"/>
        </a:defRPr>
      </a:lvl2pPr>
      <a:lvl3pPr algn="ctr" rtl="0" fontAlgn="base">
        <a:spcBef>
          <a:spcPct val="0"/>
        </a:spcBef>
        <a:spcAft>
          <a:spcPct val="0"/>
        </a:spcAft>
        <a:defRPr sz="3600" b="1">
          <a:solidFill>
            <a:schemeClr val="folHlink"/>
          </a:solidFill>
          <a:latin typeface="Arial" pitchFamily="34" charset="0"/>
          <a:ea typeface="Microsoft YaHei" pitchFamily="34" charset="-122"/>
        </a:defRPr>
      </a:lvl3pPr>
      <a:lvl4pPr algn="ctr" rtl="0" fontAlgn="base">
        <a:spcBef>
          <a:spcPct val="0"/>
        </a:spcBef>
        <a:spcAft>
          <a:spcPct val="0"/>
        </a:spcAft>
        <a:defRPr sz="3600" b="1">
          <a:solidFill>
            <a:schemeClr val="folHlink"/>
          </a:solidFill>
          <a:latin typeface="Arial" pitchFamily="34" charset="0"/>
          <a:ea typeface="Microsoft YaHei" pitchFamily="34" charset="-122"/>
        </a:defRPr>
      </a:lvl4pPr>
      <a:lvl5pPr algn="ctr" rtl="0" fontAlgn="base">
        <a:spcBef>
          <a:spcPct val="0"/>
        </a:spcBef>
        <a:spcAft>
          <a:spcPct val="0"/>
        </a:spcAft>
        <a:defRPr sz="3600" b="1">
          <a:solidFill>
            <a:schemeClr val="folHlink"/>
          </a:solidFill>
          <a:latin typeface="Arial" pitchFamily="34" charset="0"/>
          <a:ea typeface="Microsoft YaHei" pitchFamily="34" charset="-122"/>
        </a:defRPr>
      </a:lvl5pPr>
      <a:lvl6pPr marL="457200" algn="ctr" rtl="0" fontAlgn="base">
        <a:spcBef>
          <a:spcPct val="0"/>
        </a:spcBef>
        <a:spcAft>
          <a:spcPct val="0"/>
        </a:spcAft>
        <a:defRPr sz="3600" b="1">
          <a:solidFill>
            <a:schemeClr val="folHlink"/>
          </a:solidFill>
          <a:latin typeface="Arial" pitchFamily="34" charset="0"/>
          <a:ea typeface="Microsoft YaHei" pitchFamily="34" charset="-122"/>
        </a:defRPr>
      </a:lvl6pPr>
      <a:lvl7pPr marL="914400" algn="ctr" rtl="0" fontAlgn="base">
        <a:spcBef>
          <a:spcPct val="0"/>
        </a:spcBef>
        <a:spcAft>
          <a:spcPct val="0"/>
        </a:spcAft>
        <a:defRPr sz="3600" b="1">
          <a:solidFill>
            <a:schemeClr val="folHlink"/>
          </a:solidFill>
          <a:latin typeface="Arial" pitchFamily="34" charset="0"/>
          <a:ea typeface="Microsoft YaHei" pitchFamily="34" charset="-122"/>
        </a:defRPr>
      </a:lvl7pPr>
      <a:lvl8pPr marL="1371600" algn="ctr" rtl="0" fontAlgn="base">
        <a:spcBef>
          <a:spcPct val="0"/>
        </a:spcBef>
        <a:spcAft>
          <a:spcPct val="0"/>
        </a:spcAft>
        <a:defRPr sz="3600" b="1">
          <a:solidFill>
            <a:schemeClr val="folHlink"/>
          </a:solidFill>
          <a:latin typeface="Arial" pitchFamily="34" charset="0"/>
          <a:ea typeface="Microsoft YaHei" pitchFamily="34" charset="-122"/>
        </a:defRPr>
      </a:lvl8pPr>
      <a:lvl9pPr marL="1828800" algn="ctr" rtl="0" fontAlgn="base">
        <a:spcBef>
          <a:spcPct val="0"/>
        </a:spcBef>
        <a:spcAft>
          <a:spcPct val="0"/>
        </a:spcAft>
        <a:defRPr sz="3600" b="1">
          <a:solidFill>
            <a:schemeClr val="folHlink"/>
          </a:solidFill>
          <a:latin typeface="Arial" pitchFamily="34" charset="0"/>
          <a:ea typeface="Microsoft YaHei" pitchFamily="34" charset="-122"/>
        </a:defRPr>
      </a:lvl9pPr>
    </p:titleStyle>
    <p:bodyStyle>
      <a:lvl1pPr marL="342900" indent="-342900" algn="l" rtl="0" fontAlgn="base">
        <a:spcBef>
          <a:spcPct val="20000"/>
        </a:spcBef>
        <a:spcAft>
          <a:spcPct val="0"/>
        </a:spcAft>
        <a:buChar char="•"/>
        <a:defRPr sz="2400">
          <a:solidFill>
            <a:schemeClr val="bg2"/>
          </a:solidFill>
          <a:latin typeface="+mn-lt"/>
          <a:ea typeface="+mn-ea"/>
          <a:cs typeface="+mn-cs"/>
        </a:defRPr>
      </a:lvl1pPr>
      <a:lvl2pPr marL="742950" indent="-285750" algn="l" rtl="0" fontAlgn="base">
        <a:spcBef>
          <a:spcPct val="20000"/>
        </a:spcBef>
        <a:spcAft>
          <a:spcPct val="0"/>
        </a:spcAft>
        <a:buChar char="–"/>
        <a:defRPr sz="2000">
          <a:solidFill>
            <a:schemeClr val="bg2"/>
          </a:solidFill>
          <a:latin typeface="+mn-lt"/>
          <a:ea typeface="+mn-ea"/>
        </a:defRPr>
      </a:lvl2pPr>
      <a:lvl3pPr marL="1143000" indent="-228600" algn="l" rtl="0" fontAlgn="base">
        <a:spcBef>
          <a:spcPct val="20000"/>
        </a:spcBef>
        <a:spcAft>
          <a:spcPct val="0"/>
        </a:spcAft>
        <a:buChar char="•"/>
        <a:defRPr>
          <a:solidFill>
            <a:schemeClr val="bg2"/>
          </a:solidFill>
          <a:latin typeface="+mn-lt"/>
          <a:ea typeface="+mn-ea"/>
        </a:defRPr>
      </a:lvl3pPr>
      <a:lvl4pPr marL="1600200" indent="-228600" algn="l" rtl="0" fontAlgn="base">
        <a:spcBef>
          <a:spcPct val="20000"/>
        </a:spcBef>
        <a:spcAft>
          <a:spcPct val="0"/>
        </a:spcAft>
        <a:buChar char="–"/>
        <a:defRPr sz="1600">
          <a:solidFill>
            <a:schemeClr val="bg2"/>
          </a:solidFill>
          <a:latin typeface="+mn-lt"/>
          <a:ea typeface="+mn-ea"/>
        </a:defRPr>
      </a:lvl4pPr>
      <a:lvl5pPr marL="2057400" indent="-228600" algn="l" rtl="0" fontAlgn="base">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ar-EG"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ar-EG" altLang="zh-CN"/>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BAAA1D-2118-4234-8173-6478069D8196}" type="slidenum">
              <a:rPr lang="ar-EG" altLang="zh-CN"/>
              <a:pPr/>
              <a:t>‹#›</a:t>
            </a:fld>
            <a:endParaRPr lang="ar-EG"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SimSun" pitchFamily="2" charset="-122"/>
        </a:defRPr>
      </a:lvl2pPr>
      <a:lvl3pPr algn="ctr" rtl="0" fontAlgn="base">
        <a:spcBef>
          <a:spcPct val="0"/>
        </a:spcBef>
        <a:spcAft>
          <a:spcPct val="0"/>
        </a:spcAft>
        <a:defRPr sz="4400">
          <a:solidFill>
            <a:schemeClr val="tx2"/>
          </a:solidFill>
          <a:latin typeface="Arial" pitchFamily="34" charset="0"/>
          <a:ea typeface="SimSun" pitchFamily="2" charset="-122"/>
        </a:defRPr>
      </a:lvl3pPr>
      <a:lvl4pPr algn="ctr" rtl="0" fontAlgn="base">
        <a:spcBef>
          <a:spcPct val="0"/>
        </a:spcBef>
        <a:spcAft>
          <a:spcPct val="0"/>
        </a:spcAft>
        <a:defRPr sz="4400">
          <a:solidFill>
            <a:schemeClr val="tx2"/>
          </a:solidFill>
          <a:latin typeface="Arial" pitchFamily="34" charset="0"/>
          <a:ea typeface="SimSun" pitchFamily="2" charset="-122"/>
        </a:defRPr>
      </a:lvl4pPr>
      <a:lvl5pPr algn="ctr" rtl="0" fontAlgn="base">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8.png"/><Relationship Id="rId4" Type="http://schemas.openxmlformats.org/officeDocument/2006/relationships/image" Target="../media/image57.tmp"/></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1.jpeg"/><Relationship Id="rId4" Type="http://schemas.openxmlformats.org/officeDocument/2006/relationships/image" Target="../media/image60.png"/></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04" y="368660"/>
            <a:ext cx="8598568" cy="1200329"/>
          </a:xfrm>
          <a:prstGeom prst="rect">
            <a:avLst/>
          </a:prstGeom>
          <a:noFill/>
        </p:spPr>
        <p:txBody>
          <a:bodyPr wrap="square" rtlCol="1">
            <a:spAutoFit/>
          </a:bodyPr>
          <a:lstStyle/>
          <a:p>
            <a:pPr algn="ctr" rtl="1"/>
            <a:r>
              <a:rPr lang="ar-EG" sz="7200" b="1" dirty="0" smtClean="0">
                <a:solidFill>
                  <a:srgbClr val="002060"/>
                </a:solidFill>
                <a:cs typeface="DecoType Thuluth" panose="02010000000000000000" pitchFamily="2" charset="-78"/>
              </a:rPr>
              <a:t>دورة فن اختيار شريك الحياة</a:t>
            </a:r>
            <a:endParaRPr lang="ar-EG" sz="7200" b="1" dirty="0">
              <a:solidFill>
                <a:srgbClr val="002060"/>
              </a:solidFill>
              <a:cs typeface="DecoType Thuluth" panose="02010000000000000000" pitchFamily="2" charset="-78"/>
            </a:endParaRPr>
          </a:p>
        </p:txBody>
      </p:sp>
      <p:pic>
        <p:nvPicPr>
          <p:cNvPr id="3" name="Picture 2"/>
          <p:cNvPicPr>
            <a:picLocks noChangeAspect="1"/>
          </p:cNvPicPr>
          <p:nvPr/>
        </p:nvPicPr>
        <p:blipFill>
          <a:blip r:embed="rId2"/>
          <a:stretch>
            <a:fillRect/>
          </a:stretch>
        </p:blipFill>
        <p:spPr>
          <a:xfrm>
            <a:off x="1640868" y="1700808"/>
            <a:ext cx="5760640" cy="42004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84076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0192" y="188640"/>
            <a:ext cx="2843808"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smtClean="0">
                <a:latin typeface="Microsoft YaHei" pitchFamily="34" charset="-122"/>
                <a:ea typeface="Microsoft YaHei" pitchFamily="34" charset="-122"/>
              </a:rPr>
              <a:t>مثال</a:t>
            </a:r>
            <a:endParaRPr lang="ar-EG" sz="3200" b="1" dirty="0">
              <a:latin typeface="Microsoft YaHei" pitchFamily="34" charset="-122"/>
              <a:ea typeface="Microsoft YaHei" pitchFamily="34" charset="-122"/>
            </a:endParaRPr>
          </a:p>
        </p:txBody>
      </p:sp>
      <p:sp>
        <p:nvSpPr>
          <p:cNvPr id="4" name="Folded Corner 3"/>
          <p:cNvSpPr/>
          <p:nvPr/>
        </p:nvSpPr>
        <p:spPr bwMode="auto">
          <a:xfrm>
            <a:off x="348720" y="2996952"/>
            <a:ext cx="8424936" cy="2520280"/>
          </a:xfrm>
          <a:prstGeom prst="foldedCorner">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endParaRPr lang="ar-EG" sz="300" dirty="0" smtClean="0"/>
          </a:p>
          <a:p>
            <a:pPr algn="justLow" rtl="1"/>
            <a:r>
              <a:rPr lang="ar-EG" sz="2800" dirty="0" smtClean="0"/>
              <a:t>زوجة </a:t>
            </a:r>
            <a:r>
              <a:rPr lang="ar-EG" sz="2800" dirty="0"/>
              <a:t>لديها زوج غضوب أي كثير الغضب ويغضب بسرعة ,, فاذا كانت الزوجة تريد ان تتقي الله وتتبع الدافع الديني فهي تصبر عليه او تمتص غضبه وتسايره حتى يهدأ ولها الأجر والثواب من الله على ذلك,, اما اذا كانت لا تملك الدافع الديني فسيقول لها الشيطان .. ان قال لك كلمة فردي عليه بكلمتين .. وان رفع صوته عليكِ فارفعيه ضعفين وهكذا</a:t>
            </a:r>
          </a:p>
        </p:txBody>
      </p:sp>
    </p:spTree>
    <p:extLst>
      <p:ext uri="{BB962C8B-B14F-4D97-AF65-F5344CB8AC3E}">
        <p14:creationId xmlns:p14="http://schemas.microsoft.com/office/powerpoint/2010/main" val="29693150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1772816"/>
            <a:ext cx="5112568" cy="2880320"/>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400" b="1" dirty="0" smtClean="0"/>
          </a:p>
          <a:p>
            <a:pPr algn="ctr" rtl="1"/>
            <a:endParaRPr lang="ar-EG" sz="2400" b="1" dirty="0" smtClean="0"/>
          </a:p>
          <a:p>
            <a:pPr algn="ctr" rtl="1"/>
            <a:r>
              <a:rPr lang="ar-EG" sz="4000" b="1" dirty="0"/>
              <a:t>الدافع الاجتماعي </a:t>
            </a:r>
          </a:p>
        </p:txBody>
      </p:sp>
    </p:spTree>
    <p:extLst>
      <p:ext uri="{BB962C8B-B14F-4D97-AF65-F5344CB8AC3E}">
        <p14:creationId xmlns:p14="http://schemas.microsoft.com/office/powerpoint/2010/main" val="256529420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0192" y="188640"/>
            <a:ext cx="2843808"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latin typeface="Microsoft YaHei" pitchFamily="34" charset="-122"/>
                <a:ea typeface="Microsoft YaHei" pitchFamily="34" charset="-122"/>
              </a:rPr>
              <a:t>الدافع الاجتماعي </a:t>
            </a:r>
          </a:p>
        </p:txBody>
      </p:sp>
      <p:sp>
        <p:nvSpPr>
          <p:cNvPr id="16" name="Rounded Rectangle 15"/>
          <p:cNvSpPr/>
          <p:nvPr/>
        </p:nvSpPr>
        <p:spPr bwMode="auto">
          <a:xfrm>
            <a:off x="323528" y="2636912"/>
            <a:ext cx="8424936" cy="3312368"/>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المجتمع الصحيح السليم لا يزال ينظر للشاب غير المتزوج نظرة برتبة اقل من الشاب المتزوج يعين اذا شاب عمره 36 مو متزوج يساله اهله واصدقائه لماذا لم تتزوج ؟ </a:t>
            </a:r>
          </a:p>
          <a:p>
            <a:pPr algn="justLow" rtl="1"/>
            <a:r>
              <a:rPr lang="ar-EG" sz="2800" dirty="0"/>
              <a:t>كذلك الامر بالنسبة للبنات </a:t>
            </a:r>
          </a:p>
          <a:p>
            <a:pPr algn="justLow" rtl="1"/>
            <a:r>
              <a:rPr lang="ar-EG" sz="2800" dirty="0"/>
              <a:t>يعني الي ما يكون متزوج هناك نظرة غريبة من محيطه له تضعه بمرتبة ادنى من أقرانه المتزوجين كذلك الامر فيما بعد الزواج نرى فوائد الدافع الاجتماعي </a:t>
            </a:r>
          </a:p>
        </p:txBody>
      </p:sp>
    </p:spTree>
    <p:extLst>
      <p:ext uri="{BB962C8B-B14F-4D97-AF65-F5344CB8AC3E}">
        <p14:creationId xmlns:p14="http://schemas.microsoft.com/office/powerpoint/2010/main" val="30019437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0192" y="188640"/>
            <a:ext cx="2843808"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smtClean="0">
                <a:latin typeface="Microsoft YaHei" pitchFamily="34" charset="-122"/>
                <a:ea typeface="Microsoft YaHei" pitchFamily="34" charset="-122"/>
              </a:rPr>
              <a:t>مثال</a:t>
            </a:r>
            <a:endParaRPr lang="ar-EG" sz="3200" b="1" dirty="0">
              <a:latin typeface="Microsoft YaHei" pitchFamily="34" charset="-122"/>
              <a:ea typeface="Microsoft YaHei" pitchFamily="34" charset="-122"/>
            </a:endParaRPr>
          </a:p>
        </p:txBody>
      </p:sp>
      <p:sp>
        <p:nvSpPr>
          <p:cNvPr id="3" name="Folded Corner 2"/>
          <p:cNvSpPr/>
          <p:nvPr/>
        </p:nvSpPr>
        <p:spPr bwMode="auto">
          <a:xfrm>
            <a:off x="323528" y="3429000"/>
            <a:ext cx="8424936" cy="1656184"/>
          </a:xfrm>
          <a:prstGeom prst="foldedCorner">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الزوجة تحب ان تذهب الى جيرانها والزوج يمنعها من ذلك بدون سبب وبدون ان تكون جارتها ذات خلق سيئ .. بيقلها ممنوع تزوري الجيران </a:t>
            </a:r>
          </a:p>
          <a:p>
            <a:pPr algn="justLow" rtl="1"/>
            <a:r>
              <a:rPr lang="ar-EG" sz="2800" dirty="0"/>
              <a:t>انا هيك عقلي ,, فهذا الزوج لديه نقص في الدافع الاجتماعي للزواج</a:t>
            </a:r>
          </a:p>
        </p:txBody>
      </p:sp>
    </p:spTree>
    <p:extLst>
      <p:ext uri="{BB962C8B-B14F-4D97-AF65-F5344CB8AC3E}">
        <p14:creationId xmlns:p14="http://schemas.microsoft.com/office/powerpoint/2010/main" val="180008737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1772816"/>
            <a:ext cx="5112568" cy="2880320"/>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400" b="1" dirty="0" smtClean="0"/>
          </a:p>
          <a:p>
            <a:pPr algn="ctr" rtl="1"/>
            <a:endParaRPr lang="ar-EG" sz="2400" b="1" dirty="0" smtClean="0"/>
          </a:p>
          <a:p>
            <a:pPr algn="ctr" rtl="1"/>
            <a:r>
              <a:rPr lang="ar-EG" sz="4000" b="1" dirty="0"/>
              <a:t>دافع الأمومة&amp;الأبوة </a:t>
            </a:r>
          </a:p>
        </p:txBody>
      </p:sp>
    </p:spTree>
    <p:extLst>
      <p:ext uri="{BB962C8B-B14F-4D97-AF65-F5344CB8AC3E}">
        <p14:creationId xmlns:p14="http://schemas.microsoft.com/office/powerpoint/2010/main" val="97066629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868144" y="188640"/>
            <a:ext cx="3275856"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latin typeface="Microsoft YaHei" pitchFamily="34" charset="-122"/>
                <a:ea typeface="Microsoft YaHei" pitchFamily="34" charset="-122"/>
              </a:rPr>
              <a:t>دافع </a:t>
            </a:r>
            <a:r>
              <a:rPr lang="ar-EG" sz="3200" b="1" dirty="0" smtClean="0">
                <a:latin typeface="Microsoft YaHei" pitchFamily="34" charset="-122"/>
                <a:ea typeface="Microsoft YaHei" pitchFamily="34" charset="-122"/>
              </a:rPr>
              <a:t>الأمومة&amp;الأبوة</a:t>
            </a:r>
            <a:endParaRPr lang="ar-EG" sz="3200" b="1" dirty="0">
              <a:latin typeface="Microsoft YaHei" pitchFamily="34" charset="-122"/>
              <a:ea typeface="Microsoft YaHei" pitchFamily="34" charset="-122"/>
            </a:endParaRPr>
          </a:p>
        </p:txBody>
      </p:sp>
      <p:sp>
        <p:nvSpPr>
          <p:cNvPr id="16" name="Rounded Rectangle 15"/>
          <p:cNvSpPr/>
          <p:nvPr/>
        </p:nvSpPr>
        <p:spPr bwMode="auto">
          <a:xfrm>
            <a:off x="323528" y="2852936"/>
            <a:ext cx="8424936" cy="2880320"/>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وهو عند المرأة أقوى منه عند الرجل .. فهي تحب أن تنجب طفلا ويقول له طفلها ماما تسوى عندها الدنيا وما </a:t>
            </a:r>
            <a:r>
              <a:rPr lang="ar-EG" sz="2800" dirty="0" smtClean="0"/>
              <a:t>عليها</a:t>
            </a:r>
          </a:p>
          <a:p>
            <a:pPr algn="justLow" rtl="1"/>
            <a:endParaRPr lang="ar-EG" sz="1100" dirty="0"/>
          </a:p>
          <a:p>
            <a:pPr algn="justLow" rtl="1"/>
            <a:r>
              <a:rPr lang="ar-EG" sz="2800" dirty="0"/>
              <a:t>لذلك الزوج ما يصير يمنع زوجته من هذا الحق ,, مثلا يقول لها </a:t>
            </a:r>
            <a:r>
              <a:rPr lang="ar-EG" sz="2800" dirty="0" smtClean="0"/>
              <a:t/>
            </a:r>
            <a:br>
              <a:rPr lang="ar-EG" sz="2800" dirty="0" smtClean="0"/>
            </a:br>
            <a:r>
              <a:rPr lang="ar-EG" sz="2800" dirty="0" smtClean="0"/>
              <a:t>لا </a:t>
            </a:r>
            <a:r>
              <a:rPr lang="ar-EG" sz="2800" dirty="0"/>
              <a:t>تكلميني في الاطفال قبل 5 سنوات ابدا بعد هالمدة ممكن </a:t>
            </a:r>
          </a:p>
          <a:p>
            <a:pPr algn="justLow" rtl="1"/>
            <a:endParaRPr lang="ar-EG" sz="1200" dirty="0" smtClean="0"/>
          </a:p>
          <a:p>
            <a:pPr algn="justLow" rtl="1"/>
            <a:r>
              <a:rPr lang="ar-EG" sz="2800" dirty="0" smtClean="0"/>
              <a:t>أيضا </a:t>
            </a:r>
            <a:r>
              <a:rPr lang="ar-EG" sz="2800" dirty="0"/>
              <a:t>الرجل يحب ان يكون أباً </a:t>
            </a:r>
          </a:p>
        </p:txBody>
      </p:sp>
    </p:spTree>
    <p:extLst>
      <p:ext uri="{BB962C8B-B14F-4D97-AF65-F5344CB8AC3E}">
        <p14:creationId xmlns:p14="http://schemas.microsoft.com/office/powerpoint/2010/main" val="198157106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1772816"/>
            <a:ext cx="5112568" cy="2880320"/>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400" b="1" dirty="0" smtClean="0"/>
          </a:p>
          <a:p>
            <a:pPr algn="ctr" rtl="1"/>
            <a:endParaRPr lang="ar-EG" sz="2400" b="1" dirty="0" smtClean="0"/>
          </a:p>
          <a:p>
            <a:pPr algn="ctr" rtl="1"/>
            <a:r>
              <a:rPr lang="ar-EG" sz="4000" b="1" dirty="0"/>
              <a:t>الدافع </a:t>
            </a:r>
            <a:r>
              <a:rPr lang="ar-EG" sz="4000" b="1" dirty="0" smtClean="0"/>
              <a:t>الجنسي</a:t>
            </a:r>
            <a:endParaRPr lang="ar-EG" sz="4000" b="1" dirty="0"/>
          </a:p>
        </p:txBody>
      </p:sp>
    </p:spTree>
    <p:extLst>
      <p:ext uri="{BB962C8B-B14F-4D97-AF65-F5344CB8AC3E}">
        <p14:creationId xmlns:p14="http://schemas.microsoft.com/office/powerpoint/2010/main" val="369074920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0192" y="188640"/>
            <a:ext cx="2843808"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latin typeface="Microsoft YaHei" pitchFamily="34" charset="-122"/>
                <a:ea typeface="Microsoft YaHei" pitchFamily="34" charset="-122"/>
              </a:rPr>
              <a:t>الدافع الجنسي</a:t>
            </a:r>
          </a:p>
        </p:txBody>
      </p:sp>
      <p:sp>
        <p:nvSpPr>
          <p:cNvPr id="16" name="Rounded Rectangle 15"/>
          <p:cNvSpPr/>
          <p:nvPr/>
        </p:nvSpPr>
        <p:spPr bwMode="auto">
          <a:xfrm>
            <a:off x="323528" y="2636912"/>
            <a:ext cx="8424936" cy="3312368"/>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ميل كل من الطرفين نحو الآخر وحاجته له وهذا أمر وضعه الله عز وجل في الرجال والنساء ومن لم يجد في نفسه هذا الامر فعليه بمراجعة أحد الأطباء فاذا تخلفت الزوجة عن اداء حق زوجها في هذا الامر مقتها الله تعالى قال صلى الله عليه وسلم اذا باتت المرأة هاجرة فراش زوجها </a:t>
            </a:r>
            <a:r>
              <a:rPr lang="ar-EG" sz="2800" dirty="0" smtClean="0"/>
              <a:t/>
            </a:r>
            <a:br>
              <a:rPr lang="ar-EG" sz="2800" dirty="0" smtClean="0"/>
            </a:br>
            <a:r>
              <a:rPr lang="ar-EG" sz="2800" dirty="0" smtClean="0"/>
              <a:t>(</a:t>
            </a:r>
            <a:r>
              <a:rPr lang="ar-EG" sz="2800" dirty="0"/>
              <a:t>اي زوجها يدعوها لنفسه وهي لا تريد فقد طلبت منه مبلغا من المال قبل قليل ولم يعطها فارادت ان تعاقبه بهذه الطريقة) بات الذي في السماء غاضبا عليها يعني رب العالمين سيغضب عليها </a:t>
            </a:r>
          </a:p>
        </p:txBody>
      </p:sp>
    </p:spTree>
    <p:extLst>
      <p:ext uri="{BB962C8B-B14F-4D97-AF65-F5344CB8AC3E}">
        <p14:creationId xmlns:p14="http://schemas.microsoft.com/office/powerpoint/2010/main" val="99299413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0192" y="188640"/>
            <a:ext cx="2843808"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smtClean="0">
                <a:latin typeface="Microsoft YaHei" pitchFamily="34" charset="-122"/>
                <a:ea typeface="Microsoft YaHei" pitchFamily="34" charset="-122"/>
              </a:rPr>
              <a:t>مثال</a:t>
            </a:r>
            <a:endParaRPr lang="ar-EG" sz="3200" b="1" dirty="0">
              <a:latin typeface="Microsoft YaHei" pitchFamily="34" charset="-122"/>
              <a:ea typeface="Microsoft YaHei" pitchFamily="34" charset="-122"/>
            </a:endParaRPr>
          </a:p>
        </p:txBody>
      </p:sp>
      <p:sp>
        <p:nvSpPr>
          <p:cNvPr id="3" name="Folded Corner 2"/>
          <p:cNvSpPr/>
          <p:nvPr/>
        </p:nvSpPr>
        <p:spPr bwMode="auto">
          <a:xfrm>
            <a:off x="323528" y="3429000"/>
            <a:ext cx="8424936" cy="1800200"/>
          </a:xfrm>
          <a:prstGeom prst="foldedCorner">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ام الدرداء زوجة سيدنا ابي الدرداء شوهدت بحالة بالية الثياب فسئلت لما ؟ فقالت ان ابا الدرداء ليس لا حاجة له بالنساء </a:t>
            </a:r>
            <a:endParaRPr lang="ar-EG" sz="2800" dirty="0" smtClean="0"/>
          </a:p>
          <a:p>
            <a:pPr algn="justLow" rtl="1"/>
            <a:r>
              <a:rPr lang="ar-EG" sz="2800" dirty="0" smtClean="0"/>
              <a:t>فقال لها النبي ان تتجمل لزوجها ودعا النبي ابا الدرداء ليكون قريبا من  </a:t>
            </a:r>
            <a:br>
              <a:rPr lang="ar-EG" sz="2800" dirty="0" smtClean="0"/>
            </a:br>
            <a:r>
              <a:rPr lang="ar-EG" sz="2800" dirty="0" smtClean="0"/>
              <a:t>   أهل بيته (تلبية احتياجاته)</a:t>
            </a:r>
            <a:endParaRPr lang="ar-EG" sz="2800" dirty="0"/>
          </a:p>
        </p:txBody>
      </p:sp>
    </p:spTree>
    <p:extLst>
      <p:ext uri="{BB962C8B-B14F-4D97-AF65-F5344CB8AC3E}">
        <p14:creationId xmlns:p14="http://schemas.microsoft.com/office/powerpoint/2010/main" val="107584651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1772816"/>
            <a:ext cx="5112568" cy="2880320"/>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400" b="1" dirty="0" smtClean="0"/>
          </a:p>
          <a:p>
            <a:pPr algn="ctr" rtl="1"/>
            <a:endParaRPr lang="ar-EG" sz="2400" b="1" dirty="0" smtClean="0"/>
          </a:p>
          <a:p>
            <a:pPr algn="ctr" rtl="1"/>
            <a:r>
              <a:rPr lang="ar-EG" sz="4000" b="1" dirty="0"/>
              <a:t>الدافع النفسي </a:t>
            </a:r>
          </a:p>
        </p:txBody>
      </p:sp>
    </p:spTree>
    <p:extLst>
      <p:ext uri="{BB962C8B-B14F-4D97-AF65-F5344CB8AC3E}">
        <p14:creationId xmlns:p14="http://schemas.microsoft.com/office/powerpoint/2010/main" val="307413089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90800" y="44624"/>
            <a:ext cx="4572000" cy="614292"/>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rgbClr val="002060"/>
                </a:solidFill>
              </a:rPr>
              <a:t>الاتفاقيات </a:t>
            </a:r>
          </a:p>
        </p:txBody>
      </p:sp>
      <p:sp>
        <p:nvSpPr>
          <p:cNvPr id="10" name="AutoShape 7"/>
          <p:cNvSpPr>
            <a:spLocks noChangeArrowheads="1"/>
          </p:cNvSpPr>
          <p:nvPr/>
        </p:nvSpPr>
        <p:spPr bwMode="auto">
          <a:xfrm>
            <a:off x="3370610" y="1030145"/>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الإلتزام بوقت البرنامج وفترات </a:t>
            </a:r>
            <a:r>
              <a:rPr lang="ar-EG" sz="2400" b="1" dirty="0" smtClean="0">
                <a:solidFill>
                  <a:srgbClr val="002060"/>
                </a:solidFill>
                <a:latin typeface="Verdana" panose="020B0604030504040204" pitchFamily="34" charset="0"/>
                <a:ea typeface="HY헤드라인M" pitchFamily="2" charset="-127"/>
              </a:rPr>
              <a:t>الاستراحة</a:t>
            </a:r>
          </a:p>
          <a:p>
            <a:pPr algn="ctr" rtl="1"/>
            <a:r>
              <a:rPr lang="ar-EG" sz="2400" b="1" dirty="0" smtClean="0">
                <a:solidFill>
                  <a:srgbClr val="002060"/>
                </a:solidFill>
                <a:latin typeface="Verdana" panose="020B0604030504040204" pitchFamily="34" charset="0"/>
                <a:ea typeface="HY헤드라인M" pitchFamily="2" charset="-127"/>
              </a:rPr>
              <a:t> </a:t>
            </a:r>
            <a:r>
              <a:rPr lang="ar-EG" sz="2400" b="1" dirty="0">
                <a:solidFill>
                  <a:srgbClr val="002060"/>
                </a:solidFill>
                <a:latin typeface="Verdana" panose="020B0604030504040204" pitchFamily="34" charset="0"/>
                <a:ea typeface="HY헤드라인M" pitchFamily="2" charset="-127"/>
              </a:rPr>
              <a:t>دليل وعيك</a:t>
            </a:r>
            <a:endParaRPr lang="en-GB" sz="2400" b="1" dirty="0" smtClean="0">
              <a:solidFill>
                <a:srgbClr val="002060"/>
              </a:solidFill>
              <a:latin typeface="Verdana" panose="020B0604030504040204" pitchFamily="34" charset="0"/>
              <a:ea typeface="HY헤드라인M" pitchFamily="2" charset="-127"/>
            </a:endParaRPr>
          </a:p>
        </p:txBody>
      </p:sp>
      <p:sp>
        <p:nvSpPr>
          <p:cNvPr id="11" name="AutoShape 7"/>
          <p:cNvSpPr>
            <a:spLocks noChangeArrowheads="1"/>
          </p:cNvSpPr>
          <p:nvPr/>
        </p:nvSpPr>
        <p:spPr bwMode="auto">
          <a:xfrm>
            <a:off x="3360280" y="2143862"/>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a:solidFill>
                  <a:srgbClr val="002060"/>
                </a:solidFill>
                <a:latin typeface="Verdana" panose="020B0604030504040204" pitchFamily="34" charset="0"/>
                <a:ea typeface="HY헤드라인M" pitchFamily="2" charset="-127"/>
              </a:rPr>
              <a:t>لاتدع </a:t>
            </a:r>
            <a:r>
              <a:rPr lang="ar-EG" sz="2400" b="1" smtClean="0">
                <a:solidFill>
                  <a:srgbClr val="002060"/>
                </a:solidFill>
                <a:latin typeface="Verdana" panose="020B0604030504040204" pitchFamily="34" charset="0"/>
                <a:ea typeface="HY헤드라인M" pitchFamily="2" charset="-127"/>
              </a:rPr>
              <a:t>هاتفك </a:t>
            </a:r>
            <a:r>
              <a:rPr lang="ar-EG" sz="2400" b="1" dirty="0">
                <a:solidFill>
                  <a:srgbClr val="002060"/>
                </a:solidFill>
                <a:latin typeface="Verdana" panose="020B0604030504040204" pitchFamily="34" charset="0"/>
                <a:ea typeface="HY헤드라인M" pitchFamily="2" charset="-127"/>
              </a:rPr>
              <a:t>المتنقل يشوش أفكار من حولك</a:t>
            </a:r>
            <a:endParaRPr lang="ar-SA" sz="2400" b="1" dirty="0">
              <a:solidFill>
                <a:srgbClr val="002060"/>
              </a:solidFill>
              <a:latin typeface="Verdana" panose="020B0604030504040204" pitchFamily="34" charset="0"/>
              <a:ea typeface="HY헤드라인M" pitchFamily="2" charset="-127"/>
            </a:endParaRPr>
          </a:p>
        </p:txBody>
      </p:sp>
      <p:sp>
        <p:nvSpPr>
          <p:cNvPr id="12" name="AutoShape 7"/>
          <p:cNvSpPr>
            <a:spLocks noChangeArrowheads="1"/>
          </p:cNvSpPr>
          <p:nvPr/>
        </p:nvSpPr>
        <p:spPr bwMode="auto">
          <a:xfrm>
            <a:off x="3349950" y="3257579"/>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الأسئلة والنقاش متاحة في محتوى البرنامج</a:t>
            </a:r>
            <a:endParaRPr lang="ar-SA" sz="2400" b="1" dirty="0">
              <a:solidFill>
                <a:srgbClr val="002060"/>
              </a:solidFill>
              <a:latin typeface="Verdana" panose="020B0604030504040204" pitchFamily="34" charset="0"/>
              <a:ea typeface="HY헤드라인M" pitchFamily="2" charset="-127"/>
            </a:endParaRPr>
          </a:p>
        </p:txBody>
      </p:sp>
      <p:sp>
        <p:nvSpPr>
          <p:cNvPr id="13" name="AutoShape 7"/>
          <p:cNvSpPr>
            <a:spLocks noChangeArrowheads="1"/>
          </p:cNvSpPr>
          <p:nvPr/>
        </p:nvSpPr>
        <p:spPr bwMode="auto">
          <a:xfrm>
            <a:off x="3339620" y="4371296"/>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إبتسامتك و تعاونك دليل حب العمل الجماعي</a:t>
            </a:r>
            <a:endParaRPr lang="ar-SA" sz="2400" b="1" dirty="0">
              <a:solidFill>
                <a:srgbClr val="002060"/>
              </a:solidFill>
              <a:latin typeface="Verdana" panose="020B0604030504040204" pitchFamily="34" charset="0"/>
              <a:ea typeface="HY헤드라인M" pitchFamily="2" charset="-127"/>
            </a:endParaRPr>
          </a:p>
        </p:txBody>
      </p:sp>
      <p:sp>
        <p:nvSpPr>
          <p:cNvPr id="14" name="AutoShape 7"/>
          <p:cNvSpPr>
            <a:spLocks noChangeArrowheads="1"/>
          </p:cNvSpPr>
          <p:nvPr/>
        </p:nvSpPr>
        <p:spPr bwMode="auto">
          <a:xfrm>
            <a:off x="3329290" y="5485013"/>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تأقلمك مع المدرب و تنفيذ التمارين </a:t>
            </a:r>
            <a:r>
              <a:rPr lang="ar-EG" sz="2400" b="1" dirty="0" smtClean="0">
                <a:solidFill>
                  <a:srgbClr val="002060"/>
                </a:solidFill>
                <a:latin typeface="Verdana" panose="020B0604030504040204" pitchFamily="34" charset="0"/>
                <a:ea typeface="HY헤드라인M" pitchFamily="2" charset="-127"/>
              </a:rPr>
              <a:t>يسهل</a:t>
            </a:r>
          </a:p>
          <a:p>
            <a:pPr algn="ctr" rtl="1"/>
            <a:r>
              <a:rPr lang="ar-EG" sz="2400" b="1" dirty="0" smtClean="0">
                <a:solidFill>
                  <a:srgbClr val="002060"/>
                </a:solidFill>
                <a:latin typeface="Verdana" panose="020B0604030504040204" pitchFamily="34" charset="0"/>
                <a:ea typeface="HY헤드라인M" pitchFamily="2" charset="-127"/>
              </a:rPr>
              <a:t> </a:t>
            </a:r>
            <a:r>
              <a:rPr lang="ar-EG" sz="2400" b="1" dirty="0">
                <a:solidFill>
                  <a:srgbClr val="002060"/>
                </a:solidFill>
                <a:latin typeface="Verdana" panose="020B0604030504040204" pitchFamily="34" charset="0"/>
                <a:ea typeface="HY헤드라인M" pitchFamily="2" charset="-127"/>
              </a:rPr>
              <a:t>استيعاب المادة العلمية</a:t>
            </a:r>
            <a:endParaRPr lang="ar-SA" sz="2400" b="1" dirty="0">
              <a:solidFill>
                <a:srgbClr val="002060"/>
              </a:solidFill>
              <a:latin typeface="Verdana" panose="020B0604030504040204" pitchFamily="34" charset="0"/>
              <a:ea typeface="HY헤드라인M" pitchFamily="2" charset="-127"/>
            </a:endParaRPr>
          </a:p>
        </p:txBody>
      </p:sp>
      <p:pic>
        <p:nvPicPr>
          <p:cNvPr id="17" name="Picture 6" descr="F:\دينى\work\صور\15460_IPhone_Lock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763688"/>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8" descr="F:\دينى\work\صور\imagت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906688"/>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3" descr="F:\دينى\work\صور\إدارة الوقت.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620688"/>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9" descr="F:\دينى\work\صور\84848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7220" y="5116488"/>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 descr="F:\دينى\work\صور\kid-sm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049688"/>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6197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3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par>
                                <p:cTn id="39" presetID="3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 calcmode="lin" valueType="num">
                                      <p:cBhvr>
                                        <p:cTn id="57" dur="1000" fill="hold"/>
                                        <p:tgtEl>
                                          <p:spTgt spid="22"/>
                                        </p:tgtEl>
                                        <p:attrNameLst>
                                          <p:attrName>style.rotation</p:attrName>
                                        </p:attrNameLst>
                                      </p:cBhvr>
                                      <p:tavLst>
                                        <p:tav tm="0">
                                          <p:val>
                                            <p:fltVal val="90"/>
                                          </p:val>
                                        </p:tav>
                                        <p:tav tm="100000">
                                          <p:val>
                                            <p:fltVal val="0"/>
                                          </p:val>
                                        </p:tav>
                                      </p:tavLst>
                                    </p:anim>
                                    <p:animEffect transition="in" filter="fade">
                                      <p:cBhvr>
                                        <p:cTn id="58" dur="1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par>
                                <p:cTn id="67" presetID="3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fltVal val="0"/>
                                          </p:val>
                                        </p:tav>
                                        <p:tav tm="100000">
                                          <p:val>
                                            <p:strVal val="#ppt_w"/>
                                          </p:val>
                                        </p:tav>
                                      </p:tavLst>
                                    </p:anim>
                                    <p:anim calcmode="lin" valueType="num">
                                      <p:cBhvr>
                                        <p:cTn id="70" dur="1000" fill="hold"/>
                                        <p:tgtEl>
                                          <p:spTgt spid="21"/>
                                        </p:tgtEl>
                                        <p:attrNameLst>
                                          <p:attrName>ppt_h</p:attrName>
                                        </p:attrNameLst>
                                      </p:cBhvr>
                                      <p:tavLst>
                                        <p:tav tm="0">
                                          <p:val>
                                            <p:fltVal val="0"/>
                                          </p:val>
                                        </p:tav>
                                        <p:tav tm="100000">
                                          <p:val>
                                            <p:strVal val="#ppt_h"/>
                                          </p:val>
                                        </p:tav>
                                      </p:tavLst>
                                    </p:anim>
                                    <p:anim calcmode="lin" valueType="num">
                                      <p:cBhvr>
                                        <p:cTn id="71" dur="1000" fill="hold"/>
                                        <p:tgtEl>
                                          <p:spTgt spid="21"/>
                                        </p:tgtEl>
                                        <p:attrNameLst>
                                          <p:attrName>style.rotation</p:attrName>
                                        </p:attrNameLst>
                                      </p:cBhvr>
                                      <p:tavLst>
                                        <p:tav tm="0">
                                          <p:val>
                                            <p:fltVal val="90"/>
                                          </p:val>
                                        </p:tav>
                                        <p:tav tm="100000">
                                          <p:val>
                                            <p:fltVal val="0"/>
                                          </p:val>
                                        </p:tav>
                                      </p:tavLst>
                                    </p:anim>
                                    <p:animEffect transition="in" filter="fade">
                                      <p:cBhvr>
                                        <p:cTn id="7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0192" y="188640"/>
            <a:ext cx="2843808"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latin typeface="Microsoft YaHei" pitchFamily="34" charset="-122"/>
                <a:ea typeface="Microsoft YaHei" pitchFamily="34" charset="-122"/>
              </a:rPr>
              <a:t>الدافع النفسي </a:t>
            </a:r>
          </a:p>
        </p:txBody>
      </p:sp>
      <p:sp>
        <p:nvSpPr>
          <p:cNvPr id="16" name="Rounded Rectangle 15"/>
          <p:cNvSpPr/>
          <p:nvPr/>
        </p:nvSpPr>
        <p:spPr bwMode="auto">
          <a:xfrm>
            <a:off x="323528" y="3212976"/>
            <a:ext cx="8424936" cy="2160240"/>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يعني امور نفسية تدعو كلا الجنسين للزواج </a:t>
            </a:r>
          </a:p>
          <a:p>
            <a:pPr algn="justLow" rtl="1"/>
            <a:r>
              <a:rPr lang="ar-EG" sz="2800" dirty="0"/>
              <a:t>مثلا الحاجة للحب يعني الانسان بحاجة لمن يقول له انا احبك ويهتم به ويسمع منه كلاما جميلا</a:t>
            </a:r>
          </a:p>
          <a:p>
            <a:pPr algn="justLow" rtl="1"/>
            <a:r>
              <a:rPr lang="ar-EG" sz="2800" dirty="0"/>
              <a:t>(النبي صلى الله عليه وسلم قال اذا احب احدكم اخاه في الله فليخبره)</a:t>
            </a:r>
          </a:p>
        </p:txBody>
      </p:sp>
    </p:spTree>
    <p:extLst>
      <p:ext uri="{BB962C8B-B14F-4D97-AF65-F5344CB8AC3E}">
        <p14:creationId xmlns:p14="http://schemas.microsoft.com/office/powerpoint/2010/main" val="18552814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0192" y="188640"/>
            <a:ext cx="2843808"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smtClean="0">
                <a:latin typeface="Microsoft YaHei" pitchFamily="34" charset="-122"/>
                <a:ea typeface="Microsoft YaHei" pitchFamily="34" charset="-122"/>
              </a:rPr>
              <a:t>مثال</a:t>
            </a:r>
            <a:endParaRPr lang="ar-EG" sz="3200" b="1" dirty="0">
              <a:latin typeface="Microsoft YaHei" pitchFamily="34" charset="-122"/>
              <a:ea typeface="Microsoft YaHei" pitchFamily="34" charset="-122"/>
            </a:endParaRPr>
          </a:p>
        </p:txBody>
      </p:sp>
      <p:sp>
        <p:nvSpPr>
          <p:cNvPr id="3" name="Folded Corner 2"/>
          <p:cNvSpPr/>
          <p:nvPr/>
        </p:nvSpPr>
        <p:spPr bwMode="auto">
          <a:xfrm>
            <a:off x="323528" y="3429000"/>
            <a:ext cx="8424936" cy="1800200"/>
          </a:xfrm>
          <a:prstGeom prst="foldedCorner">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مثال اخر الزوج الذي يستيقظ صباحا ليذهب للعمل وتستيقظ زوجته معه تجهز له الفطور وتودعه الى باب المنزل غير الزوج اللي يستيقظ وزوجته نايمة ويكلمها يقولها بدي اكل تقول له شفلك ش صندويشة انا نعسانة </a:t>
            </a:r>
            <a:r>
              <a:rPr lang="ar-EG" sz="2800" dirty="0" smtClean="0"/>
              <a:t> </a:t>
            </a:r>
            <a:br>
              <a:rPr lang="ar-EG" sz="2800" dirty="0" smtClean="0"/>
            </a:br>
            <a:r>
              <a:rPr lang="ar-EG" sz="2800" dirty="0" smtClean="0"/>
              <a:t>   ومبارحة </a:t>
            </a:r>
            <a:r>
              <a:rPr lang="ar-EG" sz="2800" dirty="0"/>
              <a:t>تأخرت ب السهرة</a:t>
            </a:r>
          </a:p>
        </p:txBody>
      </p:sp>
    </p:spTree>
    <p:extLst>
      <p:ext uri="{BB962C8B-B14F-4D97-AF65-F5344CB8AC3E}">
        <p14:creationId xmlns:p14="http://schemas.microsoft.com/office/powerpoint/2010/main" val="219306281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1772816"/>
            <a:ext cx="5112568" cy="2880320"/>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400" b="1" dirty="0" smtClean="0"/>
          </a:p>
          <a:p>
            <a:pPr algn="ctr" rtl="1"/>
            <a:endParaRPr lang="ar-EG" sz="2400" b="1" dirty="0" smtClean="0"/>
          </a:p>
          <a:p>
            <a:pPr algn="ctr" rtl="1"/>
            <a:r>
              <a:rPr lang="ar-EG" sz="4000" b="1" dirty="0"/>
              <a:t>الزواج لأسباب خاصة </a:t>
            </a:r>
          </a:p>
        </p:txBody>
      </p:sp>
    </p:spTree>
    <p:extLst>
      <p:ext uri="{BB962C8B-B14F-4D97-AF65-F5344CB8AC3E}">
        <p14:creationId xmlns:p14="http://schemas.microsoft.com/office/powerpoint/2010/main" val="273903652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796136" y="188640"/>
            <a:ext cx="3347864"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latin typeface="Microsoft YaHei" pitchFamily="34" charset="-122"/>
                <a:ea typeface="Microsoft YaHei" pitchFamily="34" charset="-122"/>
              </a:rPr>
              <a:t>الزواج لأسباب خاصة </a:t>
            </a:r>
          </a:p>
        </p:txBody>
      </p:sp>
      <p:sp>
        <p:nvSpPr>
          <p:cNvPr id="16" name="Rounded Rectangle 15"/>
          <p:cNvSpPr/>
          <p:nvPr/>
        </p:nvSpPr>
        <p:spPr bwMode="auto">
          <a:xfrm>
            <a:off x="323528" y="2708920"/>
            <a:ext cx="8424936" cy="3312368"/>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مثلا الحصول على المال شخص تزوج من فلانة لانها صاحبة مال فهو يطمح بمالها والعكس صحيح</a:t>
            </a:r>
          </a:p>
          <a:p>
            <a:pPr algn="justLow" rtl="1"/>
            <a:r>
              <a:rPr lang="ar-EG" sz="2800" dirty="0"/>
              <a:t>(قال صلى الله عليه وسلم : تنكح المراة لاربع مالها وحسبها وجمالها ودينها فاظفر بذات الدين تربت يداك)</a:t>
            </a:r>
          </a:p>
          <a:p>
            <a:pPr algn="justLow" rtl="1"/>
            <a:r>
              <a:rPr lang="ar-EG" sz="2800" dirty="0"/>
              <a:t>(قال صلى الله عليه وسلم من تزوج المراة لعزها لم يزده الله الا ذلا ومن تزوجها لمالها لم يزده الله الا فقرا ومن تزوجها لحسبها لم يزده الله الا دناءة)</a:t>
            </a:r>
          </a:p>
          <a:p>
            <a:pPr algn="justLow" rtl="1"/>
            <a:r>
              <a:rPr lang="ar-EG" sz="2800" dirty="0"/>
              <a:t>يعني يلي بيتزوج فقط من اجل المال ... او فقط من اجل النسب</a:t>
            </a:r>
          </a:p>
        </p:txBody>
      </p:sp>
    </p:spTree>
    <p:extLst>
      <p:ext uri="{BB962C8B-B14F-4D97-AF65-F5344CB8AC3E}">
        <p14:creationId xmlns:p14="http://schemas.microsoft.com/office/powerpoint/2010/main" val="239624122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229832"/>
            <a:ext cx="69818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a:solidFill>
                  <a:srgbClr val="FFFFFF"/>
                </a:solidFill>
                <a:latin typeface="Microsoft YaHei" pitchFamily="34" charset="-122"/>
                <a:ea typeface="Microsoft YaHei" pitchFamily="34" charset="-122"/>
              </a:rPr>
              <a:t>أربعة أسس تقوم عليها الحياة الزوجية السعيدة</a:t>
            </a:r>
            <a:endParaRPr lang="zh-CN" altLang="en-US" sz="5000" b="1" dirty="0" smtClean="0">
              <a:solidFill>
                <a:srgbClr val="FFFFFF"/>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932040" y="1124744"/>
            <a:ext cx="3816424" cy="4320480"/>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800" dirty="0" smtClean="0"/>
          </a:p>
          <a:p>
            <a:pPr algn="justLow" rtl="1"/>
            <a:r>
              <a:rPr lang="ar-EG" sz="3200" dirty="0" smtClean="0"/>
              <a:t>من </a:t>
            </a:r>
            <a:r>
              <a:rPr lang="ar-EG" sz="3200" dirty="0"/>
              <a:t>أجل الاستمتاع بحياة زوجية مستقرة ترفرف عليها أجنحة السعادة وتغيب عنها أشباح المصاعب والمشكلات يقدم خبراء العلاقات الزوجية أربع نصائح </a:t>
            </a:r>
            <a:r>
              <a:rPr lang="ar-EG" sz="3200" dirty="0" smtClean="0"/>
              <a:t>لتحقيق </a:t>
            </a:r>
            <a:r>
              <a:rPr lang="ar-EG" sz="3200" dirty="0"/>
              <a:t>هذا الهدف</a:t>
            </a:r>
            <a:endParaRPr kumimoji="0" lang="ar-EG" sz="3200" b="0" i="0" u="none" strike="noStrike" cap="none" normalizeH="0" baseline="0" dirty="0" smtClean="0">
              <a:ln>
                <a:noFill/>
              </a:ln>
              <a:solidFill>
                <a:schemeClr val="tx1"/>
              </a:solidFill>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3810000" cy="42484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احترام مشاعر وأحلام الطرف الآخر</a:t>
              </a:r>
              <a:endParaRPr lang="zh-CN" altLang="en-US" sz="3200" b="1" dirty="0" smtClean="0">
                <a:solidFill>
                  <a:srgbClr val="002060"/>
                </a:solidFill>
                <a:latin typeface="Microsoft YaHei" pitchFamily="34" charset="-122"/>
                <a:ea typeface="Microsoft YaHei" pitchFamily="34" charset="-122"/>
              </a:endParaRPr>
            </a:p>
          </p:txBody>
        </p:sp>
      </p:grpSp>
      <p:pic>
        <p:nvPicPr>
          <p:cNvPr id="2050" name="Picture 2" descr="http://www.snyar.net/wp-content/uploads/2013/01/usB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82" y="1637928"/>
            <a:ext cx="6858000" cy="4651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60248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16" presetClass="entr" presetSubtype="21"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الأمانة</a:t>
              </a:r>
              <a:endParaRPr lang="zh-CN" altLang="en-US" sz="3200" b="1" dirty="0" smtClean="0">
                <a:solidFill>
                  <a:srgbClr val="002060"/>
                </a:solidFill>
                <a:latin typeface="Microsoft YaHei" pitchFamily="34" charset="-122"/>
                <a:ea typeface="Microsoft YaHei" pitchFamily="34" charset="-122"/>
              </a:endParaRPr>
            </a:p>
          </p:txBody>
        </p:sp>
      </p:grpSp>
      <p:graphicFrame>
        <p:nvGraphicFramePr>
          <p:cNvPr id="2" name="Diagram 1"/>
          <p:cNvGraphicFramePr/>
          <p:nvPr>
            <p:extLst>
              <p:ext uri="{D42A27DB-BD31-4B8C-83A1-F6EECF244321}">
                <p14:modId xmlns:p14="http://schemas.microsoft.com/office/powerpoint/2010/main" val="1460971834"/>
              </p:ext>
            </p:extLst>
          </p:nvPr>
        </p:nvGraphicFramePr>
        <p:xfrm>
          <a:off x="1572344" y="18132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56869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لا إكراه في الحب</a:t>
              </a:r>
              <a:endParaRPr lang="zh-CN" altLang="en-US" sz="3200" b="1" dirty="0" smtClean="0">
                <a:solidFill>
                  <a:srgbClr val="002060"/>
                </a:solidFill>
                <a:latin typeface="Microsoft YaHei" pitchFamily="34" charset="-122"/>
                <a:ea typeface="Microsoft YaHei" pitchFamily="34" charset="-122"/>
              </a:endParaRPr>
            </a:p>
          </p:txBody>
        </p:sp>
      </p:gr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5" y="1772816"/>
            <a:ext cx="6768752" cy="4032448"/>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01867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21" presetClass="entr" presetSubtype="1" fill="hold" nodeType="after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wheel(1)">
                                      <p:cBhvr>
                                        <p:cTn id="14"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تقبل الذات كما هي</a:t>
              </a:r>
              <a:endParaRPr lang="zh-CN" altLang="en-US" sz="3200" b="1" dirty="0" smtClean="0">
                <a:solidFill>
                  <a:srgbClr val="002060"/>
                </a:solidFill>
                <a:latin typeface="Microsoft YaHei" pitchFamily="34" charset="-122"/>
                <a:ea typeface="Microsoft YaHei" pitchFamily="34" charset="-122"/>
              </a:endParaRPr>
            </a:p>
          </p:txBody>
        </p:sp>
      </p:gr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72816"/>
            <a:ext cx="7361025" cy="3846100"/>
          </a:xfrm>
          <a:prstGeom prst="rect">
            <a:avLst/>
          </a:prstGeom>
          <a:noFill/>
          <a:ln>
            <a:noFill/>
          </a:ln>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90771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53" presetClass="entr" presetSubtype="16" fill="hold" nodeType="afterEffect">
                                  <p:stCondLst>
                                    <p:cond delay="0"/>
                                  </p:stCondLst>
                                  <p:childTnLst>
                                    <p:set>
                                      <p:cBhvr>
                                        <p:cTn id="13" dur="1" fill="hold">
                                          <p:stCondLst>
                                            <p:cond delay="0"/>
                                          </p:stCondLst>
                                        </p:cTn>
                                        <p:tgtEl>
                                          <p:spTgt spid="18434"/>
                                        </p:tgtEl>
                                        <p:attrNameLst>
                                          <p:attrName>style.visibility</p:attrName>
                                        </p:attrNameLst>
                                      </p:cBhvr>
                                      <p:to>
                                        <p:strVal val="visible"/>
                                      </p:to>
                                    </p:set>
                                    <p:anim calcmode="lin" valueType="num">
                                      <p:cBhvr>
                                        <p:cTn id="14" dur="500" fill="hold"/>
                                        <p:tgtEl>
                                          <p:spTgt spid="18434"/>
                                        </p:tgtEl>
                                        <p:attrNameLst>
                                          <p:attrName>ppt_w</p:attrName>
                                        </p:attrNameLst>
                                      </p:cBhvr>
                                      <p:tavLst>
                                        <p:tav tm="0">
                                          <p:val>
                                            <p:fltVal val="0"/>
                                          </p:val>
                                        </p:tav>
                                        <p:tav tm="100000">
                                          <p:val>
                                            <p:strVal val="#ppt_w"/>
                                          </p:val>
                                        </p:tav>
                                      </p:tavLst>
                                    </p:anim>
                                    <p:anim calcmode="lin" valueType="num">
                                      <p:cBhvr>
                                        <p:cTn id="15" dur="500" fill="hold"/>
                                        <p:tgtEl>
                                          <p:spTgt spid="18434"/>
                                        </p:tgtEl>
                                        <p:attrNameLst>
                                          <p:attrName>ppt_h</p:attrName>
                                        </p:attrNameLst>
                                      </p:cBhvr>
                                      <p:tavLst>
                                        <p:tav tm="0">
                                          <p:val>
                                            <p:fltVal val="0"/>
                                          </p:val>
                                        </p:tav>
                                        <p:tav tm="100000">
                                          <p:val>
                                            <p:strVal val="#ppt_h"/>
                                          </p:val>
                                        </p:tav>
                                      </p:tavLst>
                                    </p:anim>
                                    <p:animEffect transition="in" filter="fade">
                                      <p:cBhvr>
                                        <p:cTn id="16"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bwMode="auto">
          <a:xfrm>
            <a:off x="6229350" y="260350"/>
            <a:ext cx="2303463" cy="7207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base">
              <a:spcBef>
                <a:spcPct val="0"/>
              </a:spcBef>
              <a:spcAft>
                <a:spcPct val="0"/>
              </a:spcAft>
              <a:defRPr/>
            </a:pPr>
            <a:r>
              <a:rPr lang="ar-EG" sz="3200" b="1" dirty="0" smtClean="0">
                <a:solidFill>
                  <a:srgbClr val="CC00CC"/>
                </a:solidFill>
              </a:rPr>
              <a:t>محاور الدورة</a:t>
            </a:r>
            <a:endParaRPr lang="ar-EG" sz="3200" b="1" dirty="0">
              <a:solidFill>
                <a:srgbClr val="CC00CC"/>
              </a:solidFill>
            </a:endParaRPr>
          </a:p>
        </p:txBody>
      </p:sp>
      <p:graphicFrame>
        <p:nvGraphicFramePr>
          <p:cNvPr id="9" name="Diagram 8"/>
          <p:cNvGraphicFramePr/>
          <p:nvPr>
            <p:extLst/>
          </p:nvPr>
        </p:nvGraphicFramePr>
        <p:xfrm>
          <a:off x="755576" y="304800"/>
          <a:ext cx="7467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4" descr="customer_servic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88616" y="2534942"/>
            <a:ext cx="2125320" cy="23342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7036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Graphic spid="9"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564904"/>
            <a:ext cx="69818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a:solidFill>
                  <a:srgbClr val="FFFFFF"/>
                </a:solidFill>
                <a:latin typeface="Microsoft YaHei" pitchFamily="34" charset="-122"/>
                <a:ea typeface="Microsoft YaHei" pitchFamily="34" charset="-122"/>
              </a:rPr>
              <a:t>مفاهيم خاطئة في الزواج </a:t>
            </a:r>
            <a:endParaRPr lang="zh-CN" altLang="en-US" sz="5000" b="1" dirty="0" smtClean="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15023550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508554" y="1693560"/>
            <a:ext cx="8126908" cy="655320"/>
            <a:chOff x="0" y="0"/>
            <a:chExt cx="6562725" cy="546100"/>
          </a:xfrm>
        </p:grpSpPr>
        <p:sp>
          <p:nvSpPr>
            <p:cNvPr id="8"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9"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0" name="Rectangle 13"/>
            <p:cNvSpPr>
              <a:spLocks noChangeArrowheads="1"/>
            </p:cNvSpPr>
            <p:nvPr/>
          </p:nvSpPr>
          <p:spPr bwMode="auto">
            <a:xfrm>
              <a:off x="137111" y="0"/>
              <a:ext cx="6288504"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حصول الأجر والثواب</a:t>
              </a:r>
              <a:endParaRPr lang="zh-CN" altLang="en-US" sz="2800" b="1" dirty="0" smtClean="0">
                <a:latin typeface="Microsoft YaHei" pitchFamily="34" charset="-122"/>
                <a:ea typeface="Microsoft YaHei" pitchFamily="34" charset="-122"/>
              </a:endParaRPr>
            </a:p>
          </p:txBody>
        </p:sp>
      </p:grpSp>
      <p:grpSp>
        <p:nvGrpSpPr>
          <p:cNvPr id="11" name="Group 6"/>
          <p:cNvGrpSpPr>
            <a:grpSpLocks/>
          </p:cNvGrpSpPr>
          <p:nvPr/>
        </p:nvGrpSpPr>
        <p:grpSpPr bwMode="auto">
          <a:xfrm>
            <a:off x="508554" y="2545143"/>
            <a:ext cx="8126908" cy="655320"/>
            <a:chOff x="0" y="0"/>
            <a:chExt cx="6562725" cy="546100"/>
          </a:xfrm>
        </p:grpSpPr>
        <p:grpSp>
          <p:nvGrpSpPr>
            <p:cNvPr id="12" name="Group 7"/>
            <p:cNvGrpSpPr>
              <a:grpSpLocks/>
            </p:cNvGrpSpPr>
            <p:nvPr/>
          </p:nvGrpSpPr>
          <p:grpSpPr bwMode="auto">
            <a:xfrm>
              <a:off x="0" y="0"/>
              <a:ext cx="6562725" cy="546100"/>
              <a:chOff x="0" y="0"/>
              <a:chExt cx="6561756" cy="546060"/>
            </a:xfrm>
          </p:grpSpPr>
          <p:sp>
            <p:nvSpPr>
              <p:cNvPr id="14"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5"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13" name="Rectangle 13"/>
            <p:cNvSpPr>
              <a:spLocks noChangeArrowheads="1"/>
            </p:cNvSpPr>
            <p:nvPr/>
          </p:nvSpPr>
          <p:spPr bwMode="auto">
            <a:xfrm>
              <a:off x="65088" y="10428"/>
              <a:ext cx="6432549"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حصول العفاف</a:t>
              </a:r>
            </a:p>
          </p:txBody>
        </p:sp>
      </p:grpSp>
      <p:grpSp>
        <p:nvGrpSpPr>
          <p:cNvPr id="16" name="Group 2"/>
          <p:cNvGrpSpPr>
            <a:grpSpLocks/>
          </p:cNvGrpSpPr>
          <p:nvPr/>
        </p:nvGrpSpPr>
        <p:grpSpPr bwMode="auto">
          <a:xfrm>
            <a:off x="477541" y="3421752"/>
            <a:ext cx="8126908" cy="655321"/>
            <a:chOff x="0" y="0"/>
            <a:chExt cx="6562725" cy="546100"/>
          </a:xfrm>
        </p:grpSpPr>
        <p:sp>
          <p:nvSpPr>
            <p:cNvPr id="17"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8"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9" name="Rectangle 13"/>
            <p:cNvSpPr>
              <a:spLocks noChangeArrowheads="1"/>
            </p:cNvSpPr>
            <p:nvPr/>
          </p:nvSpPr>
          <p:spPr bwMode="auto">
            <a:xfrm>
              <a:off x="98205" y="0"/>
              <a:ext cx="6366316"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كفاية المرأة</a:t>
              </a:r>
            </a:p>
          </p:txBody>
        </p:sp>
      </p:grpSp>
      <p:grpSp>
        <p:nvGrpSpPr>
          <p:cNvPr id="20" name="Group 6"/>
          <p:cNvGrpSpPr>
            <a:grpSpLocks/>
          </p:cNvGrpSpPr>
          <p:nvPr/>
        </p:nvGrpSpPr>
        <p:grpSpPr bwMode="auto">
          <a:xfrm>
            <a:off x="477541" y="4273335"/>
            <a:ext cx="8126908" cy="655320"/>
            <a:chOff x="0" y="0"/>
            <a:chExt cx="6562725" cy="546100"/>
          </a:xfrm>
        </p:grpSpPr>
        <p:grpSp>
          <p:nvGrpSpPr>
            <p:cNvPr id="21" name="Group 7"/>
            <p:cNvGrpSpPr>
              <a:grpSpLocks/>
            </p:cNvGrpSpPr>
            <p:nvPr/>
          </p:nvGrpSpPr>
          <p:grpSpPr bwMode="auto">
            <a:xfrm>
              <a:off x="0" y="0"/>
              <a:ext cx="6562725" cy="546100"/>
              <a:chOff x="0" y="0"/>
              <a:chExt cx="6561756" cy="546060"/>
            </a:xfrm>
          </p:grpSpPr>
          <p:sp>
            <p:nvSpPr>
              <p:cNvPr id="23"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4"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2" name="Rectangle 13"/>
            <p:cNvSpPr>
              <a:spLocks noChangeArrowheads="1"/>
            </p:cNvSpPr>
            <p:nvPr/>
          </p:nvSpPr>
          <p:spPr bwMode="auto">
            <a:xfrm>
              <a:off x="112067" y="10427"/>
              <a:ext cx="63385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حصول السكن والمودة والرحمة</a:t>
              </a:r>
              <a:endParaRPr lang="zh-CN" altLang="en-US" sz="2800" b="1" dirty="0" smtClean="0"/>
            </a:p>
          </p:txBody>
        </p:sp>
      </p:grpSp>
      <p:grpSp>
        <p:nvGrpSpPr>
          <p:cNvPr id="25" name="Group 2"/>
          <p:cNvGrpSpPr>
            <a:grpSpLocks/>
          </p:cNvGrpSpPr>
          <p:nvPr/>
        </p:nvGrpSpPr>
        <p:grpSpPr bwMode="auto">
          <a:xfrm>
            <a:off x="446528" y="5149944"/>
            <a:ext cx="8126908" cy="655320"/>
            <a:chOff x="0" y="0"/>
            <a:chExt cx="6562725" cy="546100"/>
          </a:xfrm>
        </p:grpSpPr>
        <p:sp>
          <p:nvSpPr>
            <p:cNvPr id="2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28" name="Rectangle 13"/>
            <p:cNvSpPr>
              <a:spLocks noChangeArrowheads="1"/>
            </p:cNvSpPr>
            <p:nvPr/>
          </p:nvSpPr>
          <p:spPr bwMode="auto">
            <a:xfrm>
              <a:off x="87024" y="0"/>
              <a:ext cx="6388680"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حصول القرابة والمودة والتعارف بين الناس</a:t>
              </a:r>
              <a:endParaRPr lang="zh-CN" altLang="en-US" sz="2800" b="1" dirty="0" smtClean="0">
                <a:latin typeface="Microsoft YaHei" pitchFamily="34" charset="-122"/>
                <a:ea typeface="Microsoft YaHei" pitchFamily="34" charset="-122"/>
              </a:endParaRPr>
            </a:p>
          </p:txBody>
        </p:sp>
      </p:grpSp>
      <p:grpSp>
        <p:nvGrpSpPr>
          <p:cNvPr id="38" name="Group 2"/>
          <p:cNvGrpSpPr>
            <a:grpSpLocks/>
          </p:cNvGrpSpPr>
          <p:nvPr/>
        </p:nvGrpSpPr>
        <p:grpSpPr bwMode="auto">
          <a:xfrm>
            <a:off x="588931" y="757456"/>
            <a:ext cx="8126908" cy="655320"/>
            <a:chOff x="0" y="0"/>
            <a:chExt cx="6562725" cy="546100"/>
          </a:xfrm>
        </p:grpSpPr>
        <p:sp>
          <p:nvSpPr>
            <p:cNvPr id="39"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0"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41" name="Rectangle 13"/>
            <p:cNvSpPr>
              <a:spLocks noChangeArrowheads="1"/>
            </p:cNvSpPr>
            <p:nvPr/>
          </p:nvSpPr>
          <p:spPr bwMode="auto">
            <a:xfrm>
              <a:off x="78948" y="0"/>
              <a:ext cx="6404830"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الاستجابة لأمر الله ورسوله صلى الله عليه </a:t>
              </a:r>
              <a:r>
                <a:rPr lang="ar-EG" altLang="zh-CN" sz="2800" b="1" dirty="0" smtClean="0">
                  <a:latin typeface="Microsoft YaHei" pitchFamily="34" charset="-122"/>
                  <a:ea typeface="Microsoft YaHei" pitchFamily="34" charset="-122"/>
                </a:rPr>
                <a:t>وسلم</a:t>
              </a:r>
              <a:endParaRPr lang="ar-EG" altLang="zh-CN" sz="2800" b="1" dirty="0">
                <a:latin typeface="Microsoft YaHei" pitchFamily="34" charset="-122"/>
                <a:ea typeface="Microsoft YaHei" pitchFamily="34" charset="-122"/>
              </a:endParaRPr>
            </a:p>
          </p:txBody>
        </p:sp>
      </p:grpSp>
    </p:spTree>
    <p:extLst>
      <p:ext uri="{BB962C8B-B14F-4D97-AF65-F5344CB8AC3E}">
        <p14:creationId xmlns:p14="http://schemas.microsoft.com/office/powerpoint/2010/main" val="142133666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8"/>
                                        </p:tgtEl>
                                        <p:attrNameLst>
                                          <p:attrName>style.visibility</p:attrName>
                                        </p:attrNameLst>
                                      </p:cBhvr>
                                      <p:to>
                                        <p:strVal val="visible"/>
                                      </p:to>
                                    </p:set>
                                    <p:anim calcmode="lin" valueType="num">
                                      <p:cBhvr>
                                        <p:cTn id="7" dur="600" fill="hold"/>
                                        <p:tgtEl>
                                          <p:spTgt spid="38"/>
                                        </p:tgtEl>
                                        <p:attrNameLst>
                                          <p:attrName>ppt_w</p:attrName>
                                        </p:attrNameLst>
                                      </p:cBhvr>
                                      <p:tavLst>
                                        <p:tav tm="0">
                                          <p:val>
                                            <p:fltVal val="0"/>
                                          </p:val>
                                        </p:tav>
                                        <p:tav tm="100000">
                                          <p:val>
                                            <p:strVal val="#ppt_w"/>
                                          </p:val>
                                        </p:tav>
                                      </p:tavLst>
                                    </p:anim>
                                    <p:anim calcmode="lin" valueType="num">
                                      <p:cBhvr>
                                        <p:cTn id="8" dur="600" fill="hold"/>
                                        <p:tgtEl>
                                          <p:spTgt spid="38"/>
                                        </p:tgtEl>
                                        <p:attrNameLst>
                                          <p:attrName>ppt_h</p:attrName>
                                        </p:attrNameLst>
                                      </p:cBhvr>
                                      <p:tavLst>
                                        <p:tav tm="0">
                                          <p:val>
                                            <p:fltVal val="0"/>
                                          </p:val>
                                        </p:tav>
                                        <p:tav tm="100000">
                                          <p:val>
                                            <p:strVal val="#ppt_h"/>
                                          </p:val>
                                        </p:tav>
                                      </p:tavLst>
                                    </p:anim>
                                    <p:anim calcmode="lin" valueType="num">
                                      <p:cBhvr>
                                        <p:cTn id="9" dur="600" fill="hold"/>
                                        <p:tgtEl>
                                          <p:spTgt spid="38"/>
                                        </p:tgtEl>
                                        <p:attrNameLst>
                                          <p:attrName>style.rotation</p:attrName>
                                        </p:attrNameLst>
                                      </p:cBhvr>
                                      <p:tavLst>
                                        <p:tav tm="0">
                                          <p:val>
                                            <p:fltVal val="90"/>
                                          </p:val>
                                        </p:tav>
                                        <p:tav tm="100000">
                                          <p:val>
                                            <p:fltVal val="0"/>
                                          </p:val>
                                        </p:tav>
                                      </p:tavLst>
                                    </p:anim>
                                    <p:animEffect transition="in" filter="fade">
                                      <p:cBhvr>
                                        <p:cTn id="10" dur="600"/>
                                        <p:tgtEl>
                                          <p:spTgt spid="38"/>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600" fill="hold"/>
                                        <p:tgtEl>
                                          <p:spTgt spid="7"/>
                                        </p:tgtEl>
                                        <p:attrNameLst>
                                          <p:attrName>ppt_w</p:attrName>
                                        </p:attrNameLst>
                                      </p:cBhvr>
                                      <p:tavLst>
                                        <p:tav tm="0">
                                          <p:val>
                                            <p:fltVal val="0"/>
                                          </p:val>
                                        </p:tav>
                                        <p:tav tm="100000">
                                          <p:val>
                                            <p:strVal val="#ppt_w"/>
                                          </p:val>
                                        </p:tav>
                                      </p:tavLst>
                                    </p:anim>
                                    <p:anim calcmode="lin" valueType="num">
                                      <p:cBhvr>
                                        <p:cTn id="15" dur="600" fill="hold"/>
                                        <p:tgtEl>
                                          <p:spTgt spid="7"/>
                                        </p:tgtEl>
                                        <p:attrNameLst>
                                          <p:attrName>ppt_h</p:attrName>
                                        </p:attrNameLst>
                                      </p:cBhvr>
                                      <p:tavLst>
                                        <p:tav tm="0">
                                          <p:val>
                                            <p:fltVal val="0"/>
                                          </p:val>
                                        </p:tav>
                                        <p:tav tm="100000">
                                          <p:val>
                                            <p:strVal val="#ppt_h"/>
                                          </p:val>
                                        </p:tav>
                                      </p:tavLst>
                                    </p:anim>
                                    <p:anim calcmode="lin" valueType="num">
                                      <p:cBhvr>
                                        <p:cTn id="16" dur="600" fill="hold"/>
                                        <p:tgtEl>
                                          <p:spTgt spid="7"/>
                                        </p:tgtEl>
                                        <p:attrNameLst>
                                          <p:attrName>style.rotation</p:attrName>
                                        </p:attrNameLst>
                                      </p:cBhvr>
                                      <p:tavLst>
                                        <p:tav tm="0">
                                          <p:val>
                                            <p:fltVal val="90"/>
                                          </p:val>
                                        </p:tav>
                                        <p:tav tm="100000">
                                          <p:val>
                                            <p:fltVal val="0"/>
                                          </p:val>
                                        </p:tav>
                                      </p:tavLst>
                                    </p:anim>
                                    <p:animEffect transition="in" filter="fade">
                                      <p:cBhvr>
                                        <p:cTn id="17" dur="600"/>
                                        <p:tgtEl>
                                          <p:spTgt spid="7"/>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1"/>
                                        </p:tgtEl>
                                        <p:attrNameLst>
                                          <p:attrName>style.visibility</p:attrName>
                                        </p:attrNameLst>
                                      </p:cBhvr>
                                      <p:to>
                                        <p:strVal val="visible"/>
                                      </p:to>
                                    </p:set>
                                    <p:anim calcmode="lin" valueType="num">
                                      <p:cBhvr>
                                        <p:cTn id="20" dur="600" fill="hold"/>
                                        <p:tgtEl>
                                          <p:spTgt spid="11"/>
                                        </p:tgtEl>
                                        <p:attrNameLst>
                                          <p:attrName>ppt_w</p:attrName>
                                        </p:attrNameLst>
                                      </p:cBhvr>
                                      <p:tavLst>
                                        <p:tav tm="0">
                                          <p:val>
                                            <p:fltVal val="0"/>
                                          </p:val>
                                        </p:tav>
                                        <p:tav tm="100000">
                                          <p:val>
                                            <p:strVal val="#ppt_w"/>
                                          </p:val>
                                        </p:tav>
                                      </p:tavLst>
                                    </p:anim>
                                    <p:anim calcmode="lin" valueType="num">
                                      <p:cBhvr>
                                        <p:cTn id="21" dur="600" fill="hold"/>
                                        <p:tgtEl>
                                          <p:spTgt spid="11"/>
                                        </p:tgtEl>
                                        <p:attrNameLst>
                                          <p:attrName>ppt_h</p:attrName>
                                        </p:attrNameLst>
                                      </p:cBhvr>
                                      <p:tavLst>
                                        <p:tav tm="0">
                                          <p:val>
                                            <p:fltVal val="0"/>
                                          </p:val>
                                        </p:tav>
                                        <p:tav tm="100000">
                                          <p:val>
                                            <p:strVal val="#ppt_h"/>
                                          </p:val>
                                        </p:tav>
                                      </p:tavLst>
                                    </p:anim>
                                    <p:anim calcmode="lin" valueType="num">
                                      <p:cBhvr>
                                        <p:cTn id="22" dur="600" fill="hold"/>
                                        <p:tgtEl>
                                          <p:spTgt spid="11"/>
                                        </p:tgtEl>
                                        <p:attrNameLst>
                                          <p:attrName>style.rotation</p:attrName>
                                        </p:attrNameLst>
                                      </p:cBhvr>
                                      <p:tavLst>
                                        <p:tav tm="0">
                                          <p:val>
                                            <p:fltVal val="90"/>
                                          </p:val>
                                        </p:tav>
                                        <p:tav tm="100000">
                                          <p:val>
                                            <p:fltVal val="0"/>
                                          </p:val>
                                        </p:tav>
                                      </p:tavLst>
                                    </p:anim>
                                    <p:animEffect transition="in" filter="fade">
                                      <p:cBhvr>
                                        <p:cTn id="23" dur="600"/>
                                        <p:tgtEl>
                                          <p:spTgt spid="11"/>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16"/>
                                        </p:tgtEl>
                                        <p:attrNameLst>
                                          <p:attrName>style.visibility</p:attrName>
                                        </p:attrNameLst>
                                      </p:cBhvr>
                                      <p:to>
                                        <p:strVal val="visible"/>
                                      </p:to>
                                    </p:set>
                                    <p:anim calcmode="lin" valueType="num">
                                      <p:cBhvr>
                                        <p:cTn id="27" dur="600" fill="hold"/>
                                        <p:tgtEl>
                                          <p:spTgt spid="16"/>
                                        </p:tgtEl>
                                        <p:attrNameLst>
                                          <p:attrName>ppt_w</p:attrName>
                                        </p:attrNameLst>
                                      </p:cBhvr>
                                      <p:tavLst>
                                        <p:tav tm="0">
                                          <p:val>
                                            <p:fltVal val="0"/>
                                          </p:val>
                                        </p:tav>
                                        <p:tav tm="100000">
                                          <p:val>
                                            <p:strVal val="#ppt_w"/>
                                          </p:val>
                                        </p:tav>
                                      </p:tavLst>
                                    </p:anim>
                                    <p:anim calcmode="lin" valueType="num">
                                      <p:cBhvr>
                                        <p:cTn id="28" dur="600" fill="hold"/>
                                        <p:tgtEl>
                                          <p:spTgt spid="16"/>
                                        </p:tgtEl>
                                        <p:attrNameLst>
                                          <p:attrName>ppt_h</p:attrName>
                                        </p:attrNameLst>
                                      </p:cBhvr>
                                      <p:tavLst>
                                        <p:tav tm="0">
                                          <p:val>
                                            <p:fltVal val="0"/>
                                          </p:val>
                                        </p:tav>
                                        <p:tav tm="100000">
                                          <p:val>
                                            <p:strVal val="#ppt_h"/>
                                          </p:val>
                                        </p:tav>
                                      </p:tavLst>
                                    </p:anim>
                                    <p:anim calcmode="lin" valueType="num">
                                      <p:cBhvr>
                                        <p:cTn id="29" dur="600" fill="hold"/>
                                        <p:tgtEl>
                                          <p:spTgt spid="16"/>
                                        </p:tgtEl>
                                        <p:attrNameLst>
                                          <p:attrName>style.rotation</p:attrName>
                                        </p:attrNameLst>
                                      </p:cBhvr>
                                      <p:tavLst>
                                        <p:tav tm="0">
                                          <p:val>
                                            <p:fltVal val="90"/>
                                          </p:val>
                                        </p:tav>
                                        <p:tav tm="100000">
                                          <p:val>
                                            <p:fltVal val="0"/>
                                          </p:val>
                                        </p:tav>
                                      </p:tavLst>
                                    </p:anim>
                                    <p:animEffect transition="in" filter="fade">
                                      <p:cBhvr>
                                        <p:cTn id="30" dur="600"/>
                                        <p:tgtEl>
                                          <p:spTgt spid="16"/>
                                        </p:tgtEl>
                                      </p:cBhvr>
                                    </p:animEffect>
                                  </p:childTnLst>
                                </p:cTn>
                              </p:par>
                              <p:par>
                                <p:cTn id="31" presetID="31" presetClass="entr" presetSubtype="0" fill="hold" nodeType="withEffect">
                                  <p:stCondLst>
                                    <p:cond delay="200"/>
                                  </p:stCondLst>
                                  <p:iterate type="lt">
                                    <p:tmPct val="5000"/>
                                  </p:iterate>
                                  <p:childTnLst>
                                    <p:set>
                                      <p:cBhvr>
                                        <p:cTn id="32" dur="1" fill="hold">
                                          <p:stCondLst>
                                            <p:cond delay="0"/>
                                          </p:stCondLst>
                                        </p:cTn>
                                        <p:tgtEl>
                                          <p:spTgt spid="20"/>
                                        </p:tgtEl>
                                        <p:attrNameLst>
                                          <p:attrName>style.visibility</p:attrName>
                                        </p:attrNameLst>
                                      </p:cBhvr>
                                      <p:to>
                                        <p:strVal val="visible"/>
                                      </p:to>
                                    </p:set>
                                    <p:anim calcmode="lin" valueType="num">
                                      <p:cBhvr>
                                        <p:cTn id="33" dur="600" fill="hold"/>
                                        <p:tgtEl>
                                          <p:spTgt spid="20"/>
                                        </p:tgtEl>
                                        <p:attrNameLst>
                                          <p:attrName>ppt_w</p:attrName>
                                        </p:attrNameLst>
                                      </p:cBhvr>
                                      <p:tavLst>
                                        <p:tav tm="0">
                                          <p:val>
                                            <p:fltVal val="0"/>
                                          </p:val>
                                        </p:tav>
                                        <p:tav tm="100000">
                                          <p:val>
                                            <p:strVal val="#ppt_w"/>
                                          </p:val>
                                        </p:tav>
                                      </p:tavLst>
                                    </p:anim>
                                    <p:anim calcmode="lin" valueType="num">
                                      <p:cBhvr>
                                        <p:cTn id="34" dur="600" fill="hold"/>
                                        <p:tgtEl>
                                          <p:spTgt spid="20"/>
                                        </p:tgtEl>
                                        <p:attrNameLst>
                                          <p:attrName>ppt_h</p:attrName>
                                        </p:attrNameLst>
                                      </p:cBhvr>
                                      <p:tavLst>
                                        <p:tav tm="0">
                                          <p:val>
                                            <p:fltVal val="0"/>
                                          </p:val>
                                        </p:tav>
                                        <p:tav tm="100000">
                                          <p:val>
                                            <p:strVal val="#ppt_h"/>
                                          </p:val>
                                        </p:tav>
                                      </p:tavLst>
                                    </p:anim>
                                    <p:anim calcmode="lin" valueType="num">
                                      <p:cBhvr>
                                        <p:cTn id="35" dur="600" fill="hold"/>
                                        <p:tgtEl>
                                          <p:spTgt spid="20"/>
                                        </p:tgtEl>
                                        <p:attrNameLst>
                                          <p:attrName>style.rotation</p:attrName>
                                        </p:attrNameLst>
                                      </p:cBhvr>
                                      <p:tavLst>
                                        <p:tav tm="0">
                                          <p:val>
                                            <p:fltVal val="90"/>
                                          </p:val>
                                        </p:tav>
                                        <p:tav tm="100000">
                                          <p:val>
                                            <p:fltVal val="0"/>
                                          </p:val>
                                        </p:tav>
                                      </p:tavLst>
                                    </p:anim>
                                    <p:animEffect transition="in" filter="fade">
                                      <p:cBhvr>
                                        <p:cTn id="36" dur="600"/>
                                        <p:tgtEl>
                                          <p:spTgt spid="20"/>
                                        </p:tgtEl>
                                      </p:cBhvr>
                                    </p:animEffect>
                                  </p:childTnLst>
                                </p:cTn>
                              </p:par>
                            </p:childTnLst>
                          </p:cTn>
                        </p:par>
                        <p:par>
                          <p:cTn id="37" fill="hold">
                            <p:stCondLst>
                              <p:cond delay="22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25"/>
                                        </p:tgtEl>
                                        <p:attrNameLst>
                                          <p:attrName>style.visibility</p:attrName>
                                        </p:attrNameLst>
                                      </p:cBhvr>
                                      <p:to>
                                        <p:strVal val="visible"/>
                                      </p:to>
                                    </p:set>
                                    <p:anim calcmode="lin" valueType="num">
                                      <p:cBhvr>
                                        <p:cTn id="40" dur="600" fill="hold"/>
                                        <p:tgtEl>
                                          <p:spTgt spid="25"/>
                                        </p:tgtEl>
                                        <p:attrNameLst>
                                          <p:attrName>ppt_w</p:attrName>
                                        </p:attrNameLst>
                                      </p:cBhvr>
                                      <p:tavLst>
                                        <p:tav tm="0">
                                          <p:val>
                                            <p:fltVal val="0"/>
                                          </p:val>
                                        </p:tav>
                                        <p:tav tm="100000">
                                          <p:val>
                                            <p:strVal val="#ppt_w"/>
                                          </p:val>
                                        </p:tav>
                                      </p:tavLst>
                                    </p:anim>
                                    <p:anim calcmode="lin" valueType="num">
                                      <p:cBhvr>
                                        <p:cTn id="41" dur="600" fill="hold"/>
                                        <p:tgtEl>
                                          <p:spTgt spid="25"/>
                                        </p:tgtEl>
                                        <p:attrNameLst>
                                          <p:attrName>ppt_h</p:attrName>
                                        </p:attrNameLst>
                                      </p:cBhvr>
                                      <p:tavLst>
                                        <p:tav tm="0">
                                          <p:val>
                                            <p:fltVal val="0"/>
                                          </p:val>
                                        </p:tav>
                                        <p:tav tm="100000">
                                          <p:val>
                                            <p:strVal val="#ppt_h"/>
                                          </p:val>
                                        </p:tav>
                                      </p:tavLst>
                                    </p:anim>
                                    <p:anim calcmode="lin" valueType="num">
                                      <p:cBhvr>
                                        <p:cTn id="42" dur="600" fill="hold"/>
                                        <p:tgtEl>
                                          <p:spTgt spid="25"/>
                                        </p:tgtEl>
                                        <p:attrNameLst>
                                          <p:attrName>style.rotation</p:attrName>
                                        </p:attrNameLst>
                                      </p:cBhvr>
                                      <p:tavLst>
                                        <p:tav tm="0">
                                          <p:val>
                                            <p:fltVal val="90"/>
                                          </p:val>
                                        </p:tav>
                                        <p:tav tm="100000">
                                          <p:val>
                                            <p:fltVal val="0"/>
                                          </p:val>
                                        </p:tav>
                                      </p:tavLst>
                                    </p:anim>
                                    <p:animEffect transition="in" filter="fade">
                                      <p:cBhvr>
                                        <p:cTn id="43" dur="6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508554" y="1693560"/>
            <a:ext cx="8126908" cy="655320"/>
            <a:chOff x="0" y="0"/>
            <a:chExt cx="6562725" cy="546100"/>
          </a:xfrm>
        </p:grpSpPr>
        <p:sp>
          <p:nvSpPr>
            <p:cNvPr id="8"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9"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0" name="Rectangle 13"/>
            <p:cNvSpPr>
              <a:spLocks noChangeArrowheads="1"/>
            </p:cNvSpPr>
            <p:nvPr/>
          </p:nvSpPr>
          <p:spPr bwMode="auto">
            <a:xfrm>
              <a:off x="137111" y="0"/>
              <a:ext cx="6288504"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تكثير سواد الأمة</a:t>
              </a:r>
              <a:endParaRPr lang="zh-CN" altLang="en-US" sz="2800" b="1" dirty="0" smtClean="0">
                <a:latin typeface="Microsoft YaHei" pitchFamily="34" charset="-122"/>
                <a:ea typeface="Microsoft YaHei" pitchFamily="34" charset="-122"/>
              </a:endParaRPr>
            </a:p>
          </p:txBody>
        </p:sp>
      </p:grpSp>
      <p:grpSp>
        <p:nvGrpSpPr>
          <p:cNvPr id="11" name="Group 6"/>
          <p:cNvGrpSpPr>
            <a:grpSpLocks/>
          </p:cNvGrpSpPr>
          <p:nvPr/>
        </p:nvGrpSpPr>
        <p:grpSpPr bwMode="auto">
          <a:xfrm>
            <a:off x="508554" y="2545143"/>
            <a:ext cx="8126908" cy="655320"/>
            <a:chOff x="0" y="0"/>
            <a:chExt cx="6562725" cy="546100"/>
          </a:xfrm>
        </p:grpSpPr>
        <p:grpSp>
          <p:nvGrpSpPr>
            <p:cNvPr id="12" name="Group 7"/>
            <p:cNvGrpSpPr>
              <a:grpSpLocks/>
            </p:cNvGrpSpPr>
            <p:nvPr/>
          </p:nvGrpSpPr>
          <p:grpSpPr bwMode="auto">
            <a:xfrm>
              <a:off x="0" y="0"/>
              <a:ext cx="6562725" cy="546100"/>
              <a:chOff x="0" y="0"/>
              <a:chExt cx="6561756" cy="546060"/>
            </a:xfrm>
          </p:grpSpPr>
          <p:sp>
            <p:nvSpPr>
              <p:cNvPr id="14"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5"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13" name="Rectangle 13"/>
            <p:cNvSpPr>
              <a:spLocks noChangeArrowheads="1"/>
            </p:cNvSpPr>
            <p:nvPr/>
          </p:nvSpPr>
          <p:spPr bwMode="auto">
            <a:xfrm>
              <a:off x="65088" y="10428"/>
              <a:ext cx="6432549"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سلامة المجتمع من الانحلال الخُلُقي</a:t>
              </a:r>
            </a:p>
          </p:txBody>
        </p:sp>
      </p:grpSp>
      <p:grpSp>
        <p:nvGrpSpPr>
          <p:cNvPr id="16" name="Group 2"/>
          <p:cNvGrpSpPr>
            <a:grpSpLocks/>
          </p:cNvGrpSpPr>
          <p:nvPr/>
        </p:nvGrpSpPr>
        <p:grpSpPr bwMode="auto">
          <a:xfrm>
            <a:off x="477541" y="3421752"/>
            <a:ext cx="8126908" cy="655321"/>
            <a:chOff x="0" y="0"/>
            <a:chExt cx="6562725" cy="546100"/>
          </a:xfrm>
        </p:grpSpPr>
        <p:sp>
          <p:nvSpPr>
            <p:cNvPr id="17"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8"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9" name="Rectangle 13"/>
            <p:cNvSpPr>
              <a:spLocks noChangeArrowheads="1"/>
            </p:cNvSpPr>
            <p:nvPr/>
          </p:nvSpPr>
          <p:spPr bwMode="auto">
            <a:xfrm>
              <a:off x="98205" y="0"/>
              <a:ext cx="6366316"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سلامة المجتمع من الأمراض الفتاكة</a:t>
              </a:r>
            </a:p>
          </p:txBody>
        </p:sp>
      </p:grpSp>
      <p:grpSp>
        <p:nvGrpSpPr>
          <p:cNvPr id="20" name="Group 6"/>
          <p:cNvGrpSpPr>
            <a:grpSpLocks/>
          </p:cNvGrpSpPr>
          <p:nvPr/>
        </p:nvGrpSpPr>
        <p:grpSpPr bwMode="auto">
          <a:xfrm>
            <a:off x="477541" y="4273335"/>
            <a:ext cx="8126908" cy="655320"/>
            <a:chOff x="0" y="0"/>
            <a:chExt cx="6562725" cy="546100"/>
          </a:xfrm>
        </p:grpSpPr>
        <p:grpSp>
          <p:nvGrpSpPr>
            <p:cNvPr id="21" name="Group 7"/>
            <p:cNvGrpSpPr>
              <a:grpSpLocks/>
            </p:cNvGrpSpPr>
            <p:nvPr/>
          </p:nvGrpSpPr>
          <p:grpSpPr bwMode="auto">
            <a:xfrm>
              <a:off x="0" y="0"/>
              <a:ext cx="6562725" cy="546100"/>
              <a:chOff x="0" y="0"/>
              <a:chExt cx="6561756" cy="546060"/>
            </a:xfrm>
          </p:grpSpPr>
          <p:sp>
            <p:nvSpPr>
              <p:cNvPr id="23"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4"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2" name="Rectangle 13"/>
            <p:cNvSpPr>
              <a:spLocks noChangeArrowheads="1"/>
            </p:cNvSpPr>
            <p:nvPr/>
          </p:nvSpPr>
          <p:spPr bwMode="auto">
            <a:xfrm>
              <a:off x="112067" y="10427"/>
              <a:ext cx="63385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حصول الغِنى وانتفاء الفقر</a:t>
              </a:r>
              <a:endParaRPr lang="zh-CN" altLang="en-US" sz="2800" b="1" dirty="0" smtClean="0"/>
            </a:p>
          </p:txBody>
        </p:sp>
      </p:grpSp>
      <p:grpSp>
        <p:nvGrpSpPr>
          <p:cNvPr id="38" name="Group 2"/>
          <p:cNvGrpSpPr>
            <a:grpSpLocks/>
          </p:cNvGrpSpPr>
          <p:nvPr/>
        </p:nvGrpSpPr>
        <p:grpSpPr bwMode="auto">
          <a:xfrm>
            <a:off x="588931" y="757456"/>
            <a:ext cx="8126908" cy="655320"/>
            <a:chOff x="0" y="0"/>
            <a:chExt cx="6562725" cy="546100"/>
          </a:xfrm>
        </p:grpSpPr>
        <p:sp>
          <p:nvSpPr>
            <p:cNvPr id="39"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0"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41" name="Rectangle 13"/>
            <p:cNvSpPr>
              <a:spLocks noChangeArrowheads="1"/>
            </p:cNvSpPr>
            <p:nvPr/>
          </p:nvSpPr>
          <p:spPr bwMode="auto">
            <a:xfrm>
              <a:off x="78948" y="0"/>
              <a:ext cx="6404830"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تكوين الأسرة المسلمة</a:t>
              </a:r>
            </a:p>
          </p:txBody>
        </p:sp>
      </p:grpSp>
    </p:spTree>
    <p:extLst>
      <p:ext uri="{BB962C8B-B14F-4D97-AF65-F5344CB8AC3E}">
        <p14:creationId xmlns:p14="http://schemas.microsoft.com/office/powerpoint/2010/main" val="105785288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8"/>
                                        </p:tgtEl>
                                        <p:attrNameLst>
                                          <p:attrName>style.visibility</p:attrName>
                                        </p:attrNameLst>
                                      </p:cBhvr>
                                      <p:to>
                                        <p:strVal val="visible"/>
                                      </p:to>
                                    </p:set>
                                    <p:anim calcmode="lin" valueType="num">
                                      <p:cBhvr>
                                        <p:cTn id="7" dur="600" fill="hold"/>
                                        <p:tgtEl>
                                          <p:spTgt spid="38"/>
                                        </p:tgtEl>
                                        <p:attrNameLst>
                                          <p:attrName>ppt_w</p:attrName>
                                        </p:attrNameLst>
                                      </p:cBhvr>
                                      <p:tavLst>
                                        <p:tav tm="0">
                                          <p:val>
                                            <p:fltVal val="0"/>
                                          </p:val>
                                        </p:tav>
                                        <p:tav tm="100000">
                                          <p:val>
                                            <p:strVal val="#ppt_w"/>
                                          </p:val>
                                        </p:tav>
                                      </p:tavLst>
                                    </p:anim>
                                    <p:anim calcmode="lin" valueType="num">
                                      <p:cBhvr>
                                        <p:cTn id="8" dur="600" fill="hold"/>
                                        <p:tgtEl>
                                          <p:spTgt spid="38"/>
                                        </p:tgtEl>
                                        <p:attrNameLst>
                                          <p:attrName>ppt_h</p:attrName>
                                        </p:attrNameLst>
                                      </p:cBhvr>
                                      <p:tavLst>
                                        <p:tav tm="0">
                                          <p:val>
                                            <p:fltVal val="0"/>
                                          </p:val>
                                        </p:tav>
                                        <p:tav tm="100000">
                                          <p:val>
                                            <p:strVal val="#ppt_h"/>
                                          </p:val>
                                        </p:tav>
                                      </p:tavLst>
                                    </p:anim>
                                    <p:anim calcmode="lin" valueType="num">
                                      <p:cBhvr>
                                        <p:cTn id="9" dur="600" fill="hold"/>
                                        <p:tgtEl>
                                          <p:spTgt spid="38"/>
                                        </p:tgtEl>
                                        <p:attrNameLst>
                                          <p:attrName>style.rotation</p:attrName>
                                        </p:attrNameLst>
                                      </p:cBhvr>
                                      <p:tavLst>
                                        <p:tav tm="0">
                                          <p:val>
                                            <p:fltVal val="90"/>
                                          </p:val>
                                        </p:tav>
                                        <p:tav tm="100000">
                                          <p:val>
                                            <p:fltVal val="0"/>
                                          </p:val>
                                        </p:tav>
                                      </p:tavLst>
                                    </p:anim>
                                    <p:animEffect transition="in" filter="fade">
                                      <p:cBhvr>
                                        <p:cTn id="10" dur="600"/>
                                        <p:tgtEl>
                                          <p:spTgt spid="38"/>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600" fill="hold"/>
                                        <p:tgtEl>
                                          <p:spTgt spid="7"/>
                                        </p:tgtEl>
                                        <p:attrNameLst>
                                          <p:attrName>ppt_w</p:attrName>
                                        </p:attrNameLst>
                                      </p:cBhvr>
                                      <p:tavLst>
                                        <p:tav tm="0">
                                          <p:val>
                                            <p:fltVal val="0"/>
                                          </p:val>
                                        </p:tav>
                                        <p:tav tm="100000">
                                          <p:val>
                                            <p:strVal val="#ppt_w"/>
                                          </p:val>
                                        </p:tav>
                                      </p:tavLst>
                                    </p:anim>
                                    <p:anim calcmode="lin" valueType="num">
                                      <p:cBhvr>
                                        <p:cTn id="15" dur="600" fill="hold"/>
                                        <p:tgtEl>
                                          <p:spTgt spid="7"/>
                                        </p:tgtEl>
                                        <p:attrNameLst>
                                          <p:attrName>ppt_h</p:attrName>
                                        </p:attrNameLst>
                                      </p:cBhvr>
                                      <p:tavLst>
                                        <p:tav tm="0">
                                          <p:val>
                                            <p:fltVal val="0"/>
                                          </p:val>
                                        </p:tav>
                                        <p:tav tm="100000">
                                          <p:val>
                                            <p:strVal val="#ppt_h"/>
                                          </p:val>
                                        </p:tav>
                                      </p:tavLst>
                                    </p:anim>
                                    <p:anim calcmode="lin" valueType="num">
                                      <p:cBhvr>
                                        <p:cTn id="16" dur="600" fill="hold"/>
                                        <p:tgtEl>
                                          <p:spTgt spid="7"/>
                                        </p:tgtEl>
                                        <p:attrNameLst>
                                          <p:attrName>style.rotation</p:attrName>
                                        </p:attrNameLst>
                                      </p:cBhvr>
                                      <p:tavLst>
                                        <p:tav tm="0">
                                          <p:val>
                                            <p:fltVal val="90"/>
                                          </p:val>
                                        </p:tav>
                                        <p:tav tm="100000">
                                          <p:val>
                                            <p:fltVal val="0"/>
                                          </p:val>
                                        </p:tav>
                                      </p:tavLst>
                                    </p:anim>
                                    <p:animEffect transition="in" filter="fade">
                                      <p:cBhvr>
                                        <p:cTn id="17" dur="600"/>
                                        <p:tgtEl>
                                          <p:spTgt spid="7"/>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1"/>
                                        </p:tgtEl>
                                        <p:attrNameLst>
                                          <p:attrName>style.visibility</p:attrName>
                                        </p:attrNameLst>
                                      </p:cBhvr>
                                      <p:to>
                                        <p:strVal val="visible"/>
                                      </p:to>
                                    </p:set>
                                    <p:anim calcmode="lin" valueType="num">
                                      <p:cBhvr>
                                        <p:cTn id="20" dur="600" fill="hold"/>
                                        <p:tgtEl>
                                          <p:spTgt spid="11"/>
                                        </p:tgtEl>
                                        <p:attrNameLst>
                                          <p:attrName>ppt_w</p:attrName>
                                        </p:attrNameLst>
                                      </p:cBhvr>
                                      <p:tavLst>
                                        <p:tav tm="0">
                                          <p:val>
                                            <p:fltVal val="0"/>
                                          </p:val>
                                        </p:tav>
                                        <p:tav tm="100000">
                                          <p:val>
                                            <p:strVal val="#ppt_w"/>
                                          </p:val>
                                        </p:tav>
                                      </p:tavLst>
                                    </p:anim>
                                    <p:anim calcmode="lin" valueType="num">
                                      <p:cBhvr>
                                        <p:cTn id="21" dur="600" fill="hold"/>
                                        <p:tgtEl>
                                          <p:spTgt spid="11"/>
                                        </p:tgtEl>
                                        <p:attrNameLst>
                                          <p:attrName>ppt_h</p:attrName>
                                        </p:attrNameLst>
                                      </p:cBhvr>
                                      <p:tavLst>
                                        <p:tav tm="0">
                                          <p:val>
                                            <p:fltVal val="0"/>
                                          </p:val>
                                        </p:tav>
                                        <p:tav tm="100000">
                                          <p:val>
                                            <p:strVal val="#ppt_h"/>
                                          </p:val>
                                        </p:tav>
                                      </p:tavLst>
                                    </p:anim>
                                    <p:anim calcmode="lin" valueType="num">
                                      <p:cBhvr>
                                        <p:cTn id="22" dur="600" fill="hold"/>
                                        <p:tgtEl>
                                          <p:spTgt spid="11"/>
                                        </p:tgtEl>
                                        <p:attrNameLst>
                                          <p:attrName>style.rotation</p:attrName>
                                        </p:attrNameLst>
                                      </p:cBhvr>
                                      <p:tavLst>
                                        <p:tav tm="0">
                                          <p:val>
                                            <p:fltVal val="90"/>
                                          </p:val>
                                        </p:tav>
                                        <p:tav tm="100000">
                                          <p:val>
                                            <p:fltVal val="0"/>
                                          </p:val>
                                        </p:tav>
                                      </p:tavLst>
                                    </p:anim>
                                    <p:animEffect transition="in" filter="fade">
                                      <p:cBhvr>
                                        <p:cTn id="23" dur="600"/>
                                        <p:tgtEl>
                                          <p:spTgt spid="11"/>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16"/>
                                        </p:tgtEl>
                                        <p:attrNameLst>
                                          <p:attrName>style.visibility</p:attrName>
                                        </p:attrNameLst>
                                      </p:cBhvr>
                                      <p:to>
                                        <p:strVal val="visible"/>
                                      </p:to>
                                    </p:set>
                                    <p:anim calcmode="lin" valueType="num">
                                      <p:cBhvr>
                                        <p:cTn id="27" dur="600" fill="hold"/>
                                        <p:tgtEl>
                                          <p:spTgt spid="16"/>
                                        </p:tgtEl>
                                        <p:attrNameLst>
                                          <p:attrName>ppt_w</p:attrName>
                                        </p:attrNameLst>
                                      </p:cBhvr>
                                      <p:tavLst>
                                        <p:tav tm="0">
                                          <p:val>
                                            <p:fltVal val="0"/>
                                          </p:val>
                                        </p:tav>
                                        <p:tav tm="100000">
                                          <p:val>
                                            <p:strVal val="#ppt_w"/>
                                          </p:val>
                                        </p:tav>
                                      </p:tavLst>
                                    </p:anim>
                                    <p:anim calcmode="lin" valueType="num">
                                      <p:cBhvr>
                                        <p:cTn id="28" dur="600" fill="hold"/>
                                        <p:tgtEl>
                                          <p:spTgt spid="16"/>
                                        </p:tgtEl>
                                        <p:attrNameLst>
                                          <p:attrName>ppt_h</p:attrName>
                                        </p:attrNameLst>
                                      </p:cBhvr>
                                      <p:tavLst>
                                        <p:tav tm="0">
                                          <p:val>
                                            <p:fltVal val="0"/>
                                          </p:val>
                                        </p:tav>
                                        <p:tav tm="100000">
                                          <p:val>
                                            <p:strVal val="#ppt_h"/>
                                          </p:val>
                                        </p:tav>
                                      </p:tavLst>
                                    </p:anim>
                                    <p:anim calcmode="lin" valueType="num">
                                      <p:cBhvr>
                                        <p:cTn id="29" dur="600" fill="hold"/>
                                        <p:tgtEl>
                                          <p:spTgt spid="16"/>
                                        </p:tgtEl>
                                        <p:attrNameLst>
                                          <p:attrName>style.rotation</p:attrName>
                                        </p:attrNameLst>
                                      </p:cBhvr>
                                      <p:tavLst>
                                        <p:tav tm="0">
                                          <p:val>
                                            <p:fltVal val="90"/>
                                          </p:val>
                                        </p:tav>
                                        <p:tav tm="100000">
                                          <p:val>
                                            <p:fltVal val="0"/>
                                          </p:val>
                                        </p:tav>
                                      </p:tavLst>
                                    </p:anim>
                                    <p:animEffect transition="in" filter="fade">
                                      <p:cBhvr>
                                        <p:cTn id="30" dur="600"/>
                                        <p:tgtEl>
                                          <p:spTgt spid="16"/>
                                        </p:tgtEl>
                                      </p:cBhvr>
                                    </p:animEffect>
                                  </p:childTnLst>
                                </p:cTn>
                              </p:par>
                              <p:par>
                                <p:cTn id="31" presetID="31" presetClass="entr" presetSubtype="0" fill="hold" nodeType="withEffect">
                                  <p:stCondLst>
                                    <p:cond delay="200"/>
                                  </p:stCondLst>
                                  <p:iterate type="lt">
                                    <p:tmPct val="5000"/>
                                  </p:iterate>
                                  <p:childTnLst>
                                    <p:set>
                                      <p:cBhvr>
                                        <p:cTn id="32" dur="1" fill="hold">
                                          <p:stCondLst>
                                            <p:cond delay="0"/>
                                          </p:stCondLst>
                                        </p:cTn>
                                        <p:tgtEl>
                                          <p:spTgt spid="20"/>
                                        </p:tgtEl>
                                        <p:attrNameLst>
                                          <p:attrName>style.visibility</p:attrName>
                                        </p:attrNameLst>
                                      </p:cBhvr>
                                      <p:to>
                                        <p:strVal val="visible"/>
                                      </p:to>
                                    </p:set>
                                    <p:anim calcmode="lin" valueType="num">
                                      <p:cBhvr>
                                        <p:cTn id="33" dur="600" fill="hold"/>
                                        <p:tgtEl>
                                          <p:spTgt spid="20"/>
                                        </p:tgtEl>
                                        <p:attrNameLst>
                                          <p:attrName>ppt_w</p:attrName>
                                        </p:attrNameLst>
                                      </p:cBhvr>
                                      <p:tavLst>
                                        <p:tav tm="0">
                                          <p:val>
                                            <p:fltVal val="0"/>
                                          </p:val>
                                        </p:tav>
                                        <p:tav tm="100000">
                                          <p:val>
                                            <p:strVal val="#ppt_w"/>
                                          </p:val>
                                        </p:tav>
                                      </p:tavLst>
                                    </p:anim>
                                    <p:anim calcmode="lin" valueType="num">
                                      <p:cBhvr>
                                        <p:cTn id="34" dur="600" fill="hold"/>
                                        <p:tgtEl>
                                          <p:spTgt spid="20"/>
                                        </p:tgtEl>
                                        <p:attrNameLst>
                                          <p:attrName>ppt_h</p:attrName>
                                        </p:attrNameLst>
                                      </p:cBhvr>
                                      <p:tavLst>
                                        <p:tav tm="0">
                                          <p:val>
                                            <p:fltVal val="0"/>
                                          </p:val>
                                        </p:tav>
                                        <p:tav tm="100000">
                                          <p:val>
                                            <p:strVal val="#ppt_h"/>
                                          </p:val>
                                        </p:tav>
                                      </p:tavLst>
                                    </p:anim>
                                    <p:anim calcmode="lin" valueType="num">
                                      <p:cBhvr>
                                        <p:cTn id="35" dur="600" fill="hold"/>
                                        <p:tgtEl>
                                          <p:spTgt spid="20"/>
                                        </p:tgtEl>
                                        <p:attrNameLst>
                                          <p:attrName>style.rotation</p:attrName>
                                        </p:attrNameLst>
                                      </p:cBhvr>
                                      <p:tavLst>
                                        <p:tav tm="0">
                                          <p:val>
                                            <p:fltVal val="90"/>
                                          </p:val>
                                        </p:tav>
                                        <p:tav tm="100000">
                                          <p:val>
                                            <p:fltVal val="0"/>
                                          </p:val>
                                        </p:tav>
                                      </p:tavLst>
                                    </p:anim>
                                    <p:animEffect transition="in" filter="fade">
                                      <p:cBhvr>
                                        <p:cTn id="36" dur="6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508554" y="3218241"/>
            <a:ext cx="8126908" cy="655320"/>
            <a:chOff x="0" y="0"/>
            <a:chExt cx="6562725" cy="546100"/>
          </a:xfrm>
        </p:grpSpPr>
        <p:sp>
          <p:nvSpPr>
            <p:cNvPr id="8"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9"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0" name="Rectangle 13"/>
            <p:cNvSpPr>
              <a:spLocks noChangeArrowheads="1"/>
            </p:cNvSpPr>
            <p:nvPr/>
          </p:nvSpPr>
          <p:spPr bwMode="auto">
            <a:xfrm>
              <a:off x="137111" y="0"/>
              <a:ext cx="6288504" cy="44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600" b="1" dirty="0">
                  <a:latin typeface="Microsoft YaHei" pitchFamily="34" charset="-122"/>
                  <a:ea typeface="Microsoft YaHei" pitchFamily="34" charset="-122"/>
                </a:rPr>
                <a:t>إذا توفَّر (الدِّين والخُلُق) عمد المرءُ إلى النظر إلى الاعتبارات الأخرى</a:t>
              </a:r>
              <a:endParaRPr lang="zh-CN" altLang="en-US" sz="2600" b="1" dirty="0" smtClean="0">
                <a:latin typeface="Microsoft YaHei" pitchFamily="34" charset="-122"/>
                <a:ea typeface="Microsoft YaHei" pitchFamily="34" charset="-122"/>
              </a:endParaRPr>
            </a:p>
          </p:txBody>
        </p:sp>
      </p:grpSp>
      <p:grpSp>
        <p:nvGrpSpPr>
          <p:cNvPr id="11" name="Group 6"/>
          <p:cNvGrpSpPr>
            <a:grpSpLocks/>
          </p:cNvGrpSpPr>
          <p:nvPr/>
        </p:nvGrpSpPr>
        <p:grpSpPr bwMode="auto">
          <a:xfrm>
            <a:off x="508554" y="4069824"/>
            <a:ext cx="8126908" cy="655320"/>
            <a:chOff x="0" y="0"/>
            <a:chExt cx="6562725" cy="546100"/>
          </a:xfrm>
        </p:grpSpPr>
        <p:grpSp>
          <p:nvGrpSpPr>
            <p:cNvPr id="12" name="Group 7"/>
            <p:cNvGrpSpPr>
              <a:grpSpLocks/>
            </p:cNvGrpSpPr>
            <p:nvPr/>
          </p:nvGrpSpPr>
          <p:grpSpPr bwMode="auto">
            <a:xfrm>
              <a:off x="0" y="0"/>
              <a:ext cx="6562725" cy="546100"/>
              <a:chOff x="0" y="0"/>
              <a:chExt cx="6561756" cy="546060"/>
            </a:xfrm>
          </p:grpSpPr>
          <p:sp>
            <p:nvSpPr>
              <p:cNvPr id="14"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5"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13" name="Rectangle 13"/>
            <p:cNvSpPr>
              <a:spLocks noChangeArrowheads="1"/>
            </p:cNvSpPr>
            <p:nvPr/>
          </p:nvSpPr>
          <p:spPr bwMode="auto">
            <a:xfrm>
              <a:off x="65088" y="10428"/>
              <a:ext cx="6432549"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ما لا يُرضى دِينُه لا يُزوَّج, وذلك هو معنى الكفاءة في الدِّين</a:t>
              </a:r>
            </a:p>
          </p:txBody>
        </p:sp>
      </p:grpSp>
      <p:grpSp>
        <p:nvGrpSpPr>
          <p:cNvPr id="38" name="Group 2"/>
          <p:cNvGrpSpPr>
            <a:grpSpLocks/>
          </p:cNvGrpSpPr>
          <p:nvPr/>
        </p:nvGrpSpPr>
        <p:grpSpPr bwMode="auto">
          <a:xfrm>
            <a:off x="588931" y="2282137"/>
            <a:ext cx="8126908" cy="655320"/>
            <a:chOff x="0" y="0"/>
            <a:chExt cx="6562725" cy="546100"/>
          </a:xfrm>
        </p:grpSpPr>
        <p:sp>
          <p:nvSpPr>
            <p:cNvPr id="39"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0"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41" name="Rectangle 13"/>
            <p:cNvSpPr>
              <a:spLocks noChangeArrowheads="1"/>
            </p:cNvSpPr>
            <p:nvPr/>
          </p:nvSpPr>
          <p:spPr bwMode="auto">
            <a:xfrm>
              <a:off x="78948" y="0"/>
              <a:ext cx="6404830" cy="4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600" b="1" dirty="0">
                  <a:latin typeface="Microsoft YaHei" pitchFamily="34" charset="-122"/>
                  <a:ea typeface="Microsoft YaHei" pitchFamily="34" charset="-122"/>
                </a:rPr>
                <a:t>أهم اعتبار لتزويج البنات هو توفر (الدِّين والخُلُق) فيمَن يتقدَّم للخِطبة</a:t>
              </a:r>
            </a:p>
          </p:txBody>
        </p:sp>
      </p:grpSp>
      <p:sp>
        <p:nvSpPr>
          <p:cNvPr id="2" name="Rectangle 1"/>
          <p:cNvSpPr/>
          <p:nvPr/>
        </p:nvSpPr>
        <p:spPr bwMode="auto">
          <a:xfrm>
            <a:off x="5364088" y="188640"/>
            <a:ext cx="3779912"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r" rtl="1"/>
            <a:r>
              <a:rPr lang="ar-EG" sz="3200" b="1" dirty="0">
                <a:latin typeface="Microsoft YaHei" pitchFamily="34" charset="-122"/>
                <a:ea typeface="Microsoft YaHei" pitchFamily="34" charset="-122"/>
              </a:rPr>
              <a:t>تزويج البنات بغير الأكفياء </a:t>
            </a:r>
          </a:p>
        </p:txBody>
      </p:sp>
    </p:spTree>
    <p:extLst>
      <p:ext uri="{BB962C8B-B14F-4D97-AF65-F5344CB8AC3E}">
        <p14:creationId xmlns:p14="http://schemas.microsoft.com/office/powerpoint/2010/main" val="26351652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8"/>
                                        </p:tgtEl>
                                        <p:attrNameLst>
                                          <p:attrName>style.visibility</p:attrName>
                                        </p:attrNameLst>
                                      </p:cBhvr>
                                      <p:to>
                                        <p:strVal val="visible"/>
                                      </p:to>
                                    </p:set>
                                    <p:anim calcmode="lin" valueType="num">
                                      <p:cBhvr>
                                        <p:cTn id="7" dur="600" fill="hold"/>
                                        <p:tgtEl>
                                          <p:spTgt spid="38"/>
                                        </p:tgtEl>
                                        <p:attrNameLst>
                                          <p:attrName>ppt_w</p:attrName>
                                        </p:attrNameLst>
                                      </p:cBhvr>
                                      <p:tavLst>
                                        <p:tav tm="0">
                                          <p:val>
                                            <p:fltVal val="0"/>
                                          </p:val>
                                        </p:tav>
                                        <p:tav tm="100000">
                                          <p:val>
                                            <p:strVal val="#ppt_w"/>
                                          </p:val>
                                        </p:tav>
                                      </p:tavLst>
                                    </p:anim>
                                    <p:anim calcmode="lin" valueType="num">
                                      <p:cBhvr>
                                        <p:cTn id="8" dur="600" fill="hold"/>
                                        <p:tgtEl>
                                          <p:spTgt spid="38"/>
                                        </p:tgtEl>
                                        <p:attrNameLst>
                                          <p:attrName>ppt_h</p:attrName>
                                        </p:attrNameLst>
                                      </p:cBhvr>
                                      <p:tavLst>
                                        <p:tav tm="0">
                                          <p:val>
                                            <p:fltVal val="0"/>
                                          </p:val>
                                        </p:tav>
                                        <p:tav tm="100000">
                                          <p:val>
                                            <p:strVal val="#ppt_h"/>
                                          </p:val>
                                        </p:tav>
                                      </p:tavLst>
                                    </p:anim>
                                    <p:anim calcmode="lin" valueType="num">
                                      <p:cBhvr>
                                        <p:cTn id="9" dur="600" fill="hold"/>
                                        <p:tgtEl>
                                          <p:spTgt spid="38"/>
                                        </p:tgtEl>
                                        <p:attrNameLst>
                                          <p:attrName>style.rotation</p:attrName>
                                        </p:attrNameLst>
                                      </p:cBhvr>
                                      <p:tavLst>
                                        <p:tav tm="0">
                                          <p:val>
                                            <p:fltVal val="90"/>
                                          </p:val>
                                        </p:tav>
                                        <p:tav tm="100000">
                                          <p:val>
                                            <p:fltVal val="0"/>
                                          </p:val>
                                        </p:tav>
                                      </p:tavLst>
                                    </p:anim>
                                    <p:animEffect transition="in" filter="fade">
                                      <p:cBhvr>
                                        <p:cTn id="10" dur="600"/>
                                        <p:tgtEl>
                                          <p:spTgt spid="38"/>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600" fill="hold"/>
                                        <p:tgtEl>
                                          <p:spTgt spid="7"/>
                                        </p:tgtEl>
                                        <p:attrNameLst>
                                          <p:attrName>ppt_w</p:attrName>
                                        </p:attrNameLst>
                                      </p:cBhvr>
                                      <p:tavLst>
                                        <p:tav tm="0">
                                          <p:val>
                                            <p:fltVal val="0"/>
                                          </p:val>
                                        </p:tav>
                                        <p:tav tm="100000">
                                          <p:val>
                                            <p:strVal val="#ppt_w"/>
                                          </p:val>
                                        </p:tav>
                                      </p:tavLst>
                                    </p:anim>
                                    <p:anim calcmode="lin" valueType="num">
                                      <p:cBhvr>
                                        <p:cTn id="15" dur="600" fill="hold"/>
                                        <p:tgtEl>
                                          <p:spTgt spid="7"/>
                                        </p:tgtEl>
                                        <p:attrNameLst>
                                          <p:attrName>ppt_h</p:attrName>
                                        </p:attrNameLst>
                                      </p:cBhvr>
                                      <p:tavLst>
                                        <p:tav tm="0">
                                          <p:val>
                                            <p:fltVal val="0"/>
                                          </p:val>
                                        </p:tav>
                                        <p:tav tm="100000">
                                          <p:val>
                                            <p:strVal val="#ppt_h"/>
                                          </p:val>
                                        </p:tav>
                                      </p:tavLst>
                                    </p:anim>
                                    <p:anim calcmode="lin" valueType="num">
                                      <p:cBhvr>
                                        <p:cTn id="16" dur="600" fill="hold"/>
                                        <p:tgtEl>
                                          <p:spTgt spid="7"/>
                                        </p:tgtEl>
                                        <p:attrNameLst>
                                          <p:attrName>style.rotation</p:attrName>
                                        </p:attrNameLst>
                                      </p:cBhvr>
                                      <p:tavLst>
                                        <p:tav tm="0">
                                          <p:val>
                                            <p:fltVal val="90"/>
                                          </p:val>
                                        </p:tav>
                                        <p:tav tm="100000">
                                          <p:val>
                                            <p:fltVal val="0"/>
                                          </p:val>
                                        </p:tav>
                                      </p:tavLst>
                                    </p:anim>
                                    <p:animEffect transition="in" filter="fade">
                                      <p:cBhvr>
                                        <p:cTn id="17" dur="600"/>
                                        <p:tgtEl>
                                          <p:spTgt spid="7"/>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1"/>
                                        </p:tgtEl>
                                        <p:attrNameLst>
                                          <p:attrName>style.visibility</p:attrName>
                                        </p:attrNameLst>
                                      </p:cBhvr>
                                      <p:to>
                                        <p:strVal val="visible"/>
                                      </p:to>
                                    </p:set>
                                    <p:anim calcmode="lin" valueType="num">
                                      <p:cBhvr>
                                        <p:cTn id="20" dur="600" fill="hold"/>
                                        <p:tgtEl>
                                          <p:spTgt spid="11"/>
                                        </p:tgtEl>
                                        <p:attrNameLst>
                                          <p:attrName>ppt_w</p:attrName>
                                        </p:attrNameLst>
                                      </p:cBhvr>
                                      <p:tavLst>
                                        <p:tav tm="0">
                                          <p:val>
                                            <p:fltVal val="0"/>
                                          </p:val>
                                        </p:tav>
                                        <p:tav tm="100000">
                                          <p:val>
                                            <p:strVal val="#ppt_w"/>
                                          </p:val>
                                        </p:tav>
                                      </p:tavLst>
                                    </p:anim>
                                    <p:anim calcmode="lin" valueType="num">
                                      <p:cBhvr>
                                        <p:cTn id="21" dur="600" fill="hold"/>
                                        <p:tgtEl>
                                          <p:spTgt spid="11"/>
                                        </p:tgtEl>
                                        <p:attrNameLst>
                                          <p:attrName>ppt_h</p:attrName>
                                        </p:attrNameLst>
                                      </p:cBhvr>
                                      <p:tavLst>
                                        <p:tav tm="0">
                                          <p:val>
                                            <p:fltVal val="0"/>
                                          </p:val>
                                        </p:tav>
                                        <p:tav tm="100000">
                                          <p:val>
                                            <p:strVal val="#ppt_h"/>
                                          </p:val>
                                        </p:tav>
                                      </p:tavLst>
                                    </p:anim>
                                    <p:anim calcmode="lin" valueType="num">
                                      <p:cBhvr>
                                        <p:cTn id="22" dur="600" fill="hold"/>
                                        <p:tgtEl>
                                          <p:spTgt spid="11"/>
                                        </p:tgtEl>
                                        <p:attrNameLst>
                                          <p:attrName>style.rotation</p:attrName>
                                        </p:attrNameLst>
                                      </p:cBhvr>
                                      <p:tavLst>
                                        <p:tav tm="0">
                                          <p:val>
                                            <p:fltVal val="90"/>
                                          </p:val>
                                        </p:tav>
                                        <p:tav tm="100000">
                                          <p:val>
                                            <p:fltVal val="0"/>
                                          </p:val>
                                        </p:tav>
                                      </p:tavLst>
                                    </p:anim>
                                    <p:animEffect transition="in" filter="fade">
                                      <p:cBhvr>
                                        <p:cTn id="23"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508554" y="3218241"/>
            <a:ext cx="8126908" cy="655320"/>
            <a:chOff x="0" y="0"/>
            <a:chExt cx="6562725" cy="546100"/>
          </a:xfrm>
        </p:grpSpPr>
        <p:sp>
          <p:nvSpPr>
            <p:cNvPr id="8"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9"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0" name="Rectangle 13"/>
            <p:cNvSpPr>
              <a:spLocks noChangeArrowheads="1"/>
            </p:cNvSpPr>
            <p:nvPr/>
          </p:nvSpPr>
          <p:spPr bwMode="auto">
            <a:xfrm>
              <a:off x="137111" y="0"/>
              <a:ext cx="6288504"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المال وحده لا يُوجِد السعادة</a:t>
              </a:r>
              <a:endParaRPr lang="zh-CN" altLang="en-US" sz="2800" b="1" dirty="0" smtClean="0">
                <a:latin typeface="Microsoft YaHei" pitchFamily="34" charset="-122"/>
                <a:ea typeface="Microsoft YaHei" pitchFamily="34" charset="-122"/>
              </a:endParaRPr>
            </a:p>
          </p:txBody>
        </p:sp>
      </p:grpSp>
      <p:grpSp>
        <p:nvGrpSpPr>
          <p:cNvPr id="11" name="Group 6"/>
          <p:cNvGrpSpPr>
            <a:grpSpLocks/>
          </p:cNvGrpSpPr>
          <p:nvPr/>
        </p:nvGrpSpPr>
        <p:grpSpPr bwMode="auto">
          <a:xfrm>
            <a:off x="508554" y="4069824"/>
            <a:ext cx="8126908" cy="1205653"/>
            <a:chOff x="0" y="0"/>
            <a:chExt cx="6562725" cy="546100"/>
          </a:xfrm>
        </p:grpSpPr>
        <p:grpSp>
          <p:nvGrpSpPr>
            <p:cNvPr id="12" name="Group 7"/>
            <p:cNvGrpSpPr>
              <a:grpSpLocks/>
            </p:cNvGrpSpPr>
            <p:nvPr/>
          </p:nvGrpSpPr>
          <p:grpSpPr bwMode="auto">
            <a:xfrm>
              <a:off x="0" y="0"/>
              <a:ext cx="6562725" cy="546100"/>
              <a:chOff x="0" y="0"/>
              <a:chExt cx="6561756" cy="546060"/>
            </a:xfrm>
          </p:grpSpPr>
          <p:sp>
            <p:nvSpPr>
              <p:cNvPr id="14"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5"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13" name="Rectangle 13"/>
            <p:cNvSpPr>
              <a:spLocks noChangeArrowheads="1"/>
            </p:cNvSpPr>
            <p:nvPr/>
          </p:nvSpPr>
          <p:spPr bwMode="auto">
            <a:xfrm>
              <a:off x="65088" y="10428"/>
              <a:ext cx="6432549" cy="48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الجمال في ذاته ليس عيباً ولا نقيصةً, فإذا اجتمع مع الدِّين والخُلُق كان </a:t>
              </a:r>
              <a:r>
                <a:rPr lang="ar-EG" altLang="zh-CN" sz="2800" b="1" dirty="0" smtClean="0"/>
                <a:t>نوراً </a:t>
              </a:r>
              <a:r>
                <a:rPr lang="ar-EG" altLang="zh-CN" sz="2800" b="1" dirty="0"/>
                <a:t>على نور</a:t>
              </a:r>
            </a:p>
          </p:txBody>
        </p:sp>
      </p:grpSp>
      <p:grpSp>
        <p:nvGrpSpPr>
          <p:cNvPr id="38" name="Group 2"/>
          <p:cNvGrpSpPr>
            <a:grpSpLocks/>
          </p:cNvGrpSpPr>
          <p:nvPr/>
        </p:nvGrpSpPr>
        <p:grpSpPr bwMode="auto">
          <a:xfrm>
            <a:off x="588931" y="2282137"/>
            <a:ext cx="8126908" cy="655320"/>
            <a:chOff x="0" y="0"/>
            <a:chExt cx="6562725" cy="546100"/>
          </a:xfrm>
        </p:grpSpPr>
        <p:sp>
          <p:nvSpPr>
            <p:cNvPr id="39"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0"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41" name="Rectangle 13"/>
            <p:cNvSpPr>
              <a:spLocks noChangeArrowheads="1"/>
            </p:cNvSpPr>
            <p:nvPr/>
          </p:nvSpPr>
          <p:spPr bwMode="auto">
            <a:xfrm>
              <a:off x="78948" y="0"/>
              <a:ext cx="6404830"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الزوجة الصالحة تجارة رابحة</a:t>
              </a:r>
            </a:p>
          </p:txBody>
        </p:sp>
      </p:grpSp>
      <p:sp>
        <p:nvSpPr>
          <p:cNvPr id="2" name="Rectangle 1"/>
          <p:cNvSpPr/>
          <p:nvPr/>
        </p:nvSpPr>
        <p:spPr bwMode="auto">
          <a:xfrm>
            <a:off x="4283968" y="188640"/>
            <a:ext cx="4860032"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r" rtl="1"/>
            <a:r>
              <a:rPr lang="ar-EG" sz="3200" b="1" dirty="0">
                <a:latin typeface="Microsoft YaHei" pitchFamily="34" charset="-122"/>
                <a:ea typeface="Microsoft YaHei" pitchFamily="34" charset="-122"/>
              </a:rPr>
              <a:t>قلَّة العناية باختيار الزوجة الصالحة </a:t>
            </a:r>
          </a:p>
        </p:txBody>
      </p:sp>
    </p:spTree>
    <p:extLst>
      <p:ext uri="{BB962C8B-B14F-4D97-AF65-F5344CB8AC3E}">
        <p14:creationId xmlns:p14="http://schemas.microsoft.com/office/powerpoint/2010/main" val="241565608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8"/>
                                        </p:tgtEl>
                                        <p:attrNameLst>
                                          <p:attrName>style.visibility</p:attrName>
                                        </p:attrNameLst>
                                      </p:cBhvr>
                                      <p:to>
                                        <p:strVal val="visible"/>
                                      </p:to>
                                    </p:set>
                                    <p:anim calcmode="lin" valueType="num">
                                      <p:cBhvr>
                                        <p:cTn id="7" dur="600" fill="hold"/>
                                        <p:tgtEl>
                                          <p:spTgt spid="38"/>
                                        </p:tgtEl>
                                        <p:attrNameLst>
                                          <p:attrName>ppt_w</p:attrName>
                                        </p:attrNameLst>
                                      </p:cBhvr>
                                      <p:tavLst>
                                        <p:tav tm="0">
                                          <p:val>
                                            <p:fltVal val="0"/>
                                          </p:val>
                                        </p:tav>
                                        <p:tav tm="100000">
                                          <p:val>
                                            <p:strVal val="#ppt_w"/>
                                          </p:val>
                                        </p:tav>
                                      </p:tavLst>
                                    </p:anim>
                                    <p:anim calcmode="lin" valueType="num">
                                      <p:cBhvr>
                                        <p:cTn id="8" dur="600" fill="hold"/>
                                        <p:tgtEl>
                                          <p:spTgt spid="38"/>
                                        </p:tgtEl>
                                        <p:attrNameLst>
                                          <p:attrName>ppt_h</p:attrName>
                                        </p:attrNameLst>
                                      </p:cBhvr>
                                      <p:tavLst>
                                        <p:tav tm="0">
                                          <p:val>
                                            <p:fltVal val="0"/>
                                          </p:val>
                                        </p:tav>
                                        <p:tav tm="100000">
                                          <p:val>
                                            <p:strVal val="#ppt_h"/>
                                          </p:val>
                                        </p:tav>
                                      </p:tavLst>
                                    </p:anim>
                                    <p:anim calcmode="lin" valueType="num">
                                      <p:cBhvr>
                                        <p:cTn id="9" dur="600" fill="hold"/>
                                        <p:tgtEl>
                                          <p:spTgt spid="38"/>
                                        </p:tgtEl>
                                        <p:attrNameLst>
                                          <p:attrName>style.rotation</p:attrName>
                                        </p:attrNameLst>
                                      </p:cBhvr>
                                      <p:tavLst>
                                        <p:tav tm="0">
                                          <p:val>
                                            <p:fltVal val="90"/>
                                          </p:val>
                                        </p:tav>
                                        <p:tav tm="100000">
                                          <p:val>
                                            <p:fltVal val="0"/>
                                          </p:val>
                                        </p:tav>
                                      </p:tavLst>
                                    </p:anim>
                                    <p:animEffect transition="in" filter="fade">
                                      <p:cBhvr>
                                        <p:cTn id="10" dur="600"/>
                                        <p:tgtEl>
                                          <p:spTgt spid="38"/>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600" fill="hold"/>
                                        <p:tgtEl>
                                          <p:spTgt spid="7"/>
                                        </p:tgtEl>
                                        <p:attrNameLst>
                                          <p:attrName>ppt_w</p:attrName>
                                        </p:attrNameLst>
                                      </p:cBhvr>
                                      <p:tavLst>
                                        <p:tav tm="0">
                                          <p:val>
                                            <p:fltVal val="0"/>
                                          </p:val>
                                        </p:tav>
                                        <p:tav tm="100000">
                                          <p:val>
                                            <p:strVal val="#ppt_w"/>
                                          </p:val>
                                        </p:tav>
                                      </p:tavLst>
                                    </p:anim>
                                    <p:anim calcmode="lin" valueType="num">
                                      <p:cBhvr>
                                        <p:cTn id="15" dur="600" fill="hold"/>
                                        <p:tgtEl>
                                          <p:spTgt spid="7"/>
                                        </p:tgtEl>
                                        <p:attrNameLst>
                                          <p:attrName>ppt_h</p:attrName>
                                        </p:attrNameLst>
                                      </p:cBhvr>
                                      <p:tavLst>
                                        <p:tav tm="0">
                                          <p:val>
                                            <p:fltVal val="0"/>
                                          </p:val>
                                        </p:tav>
                                        <p:tav tm="100000">
                                          <p:val>
                                            <p:strVal val="#ppt_h"/>
                                          </p:val>
                                        </p:tav>
                                      </p:tavLst>
                                    </p:anim>
                                    <p:anim calcmode="lin" valueType="num">
                                      <p:cBhvr>
                                        <p:cTn id="16" dur="600" fill="hold"/>
                                        <p:tgtEl>
                                          <p:spTgt spid="7"/>
                                        </p:tgtEl>
                                        <p:attrNameLst>
                                          <p:attrName>style.rotation</p:attrName>
                                        </p:attrNameLst>
                                      </p:cBhvr>
                                      <p:tavLst>
                                        <p:tav tm="0">
                                          <p:val>
                                            <p:fltVal val="90"/>
                                          </p:val>
                                        </p:tav>
                                        <p:tav tm="100000">
                                          <p:val>
                                            <p:fltVal val="0"/>
                                          </p:val>
                                        </p:tav>
                                      </p:tavLst>
                                    </p:anim>
                                    <p:animEffect transition="in" filter="fade">
                                      <p:cBhvr>
                                        <p:cTn id="17" dur="600"/>
                                        <p:tgtEl>
                                          <p:spTgt spid="7"/>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1"/>
                                        </p:tgtEl>
                                        <p:attrNameLst>
                                          <p:attrName>style.visibility</p:attrName>
                                        </p:attrNameLst>
                                      </p:cBhvr>
                                      <p:to>
                                        <p:strVal val="visible"/>
                                      </p:to>
                                    </p:set>
                                    <p:anim calcmode="lin" valueType="num">
                                      <p:cBhvr>
                                        <p:cTn id="20" dur="600" fill="hold"/>
                                        <p:tgtEl>
                                          <p:spTgt spid="11"/>
                                        </p:tgtEl>
                                        <p:attrNameLst>
                                          <p:attrName>ppt_w</p:attrName>
                                        </p:attrNameLst>
                                      </p:cBhvr>
                                      <p:tavLst>
                                        <p:tav tm="0">
                                          <p:val>
                                            <p:fltVal val="0"/>
                                          </p:val>
                                        </p:tav>
                                        <p:tav tm="100000">
                                          <p:val>
                                            <p:strVal val="#ppt_w"/>
                                          </p:val>
                                        </p:tav>
                                      </p:tavLst>
                                    </p:anim>
                                    <p:anim calcmode="lin" valueType="num">
                                      <p:cBhvr>
                                        <p:cTn id="21" dur="600" fill="hold"/>
                                        <p:tgtEl>
                                          <p:spTgt spid="11"/>
                                        </p:tgtEl>
                                        <p:attrNameLst>
                                          <p:attrName>ppt_h</p:attrName>
                                        </p:attrNameLst>
                                      </p:cBhvr>
                                      <p:tavLst>
                                        <p:tav tm="0">
                                          <p:val>
                                            <p:fltVal val="0"/>
                                          </p:val>
                                        </p:tav>
                                        <p:tav tm="100000">
                                          <p:val>
                                            <p:strVal val="#ppt_h"/>
                                          </p:val>
                                        </p:tav>
                                      </p:tavLst>
                                    </p:anim>
                                    <p:anim calcmode="lin" valueType="num">
                                      <p:cBhvr>
                                        <p:cTn id="22" dur="600" fill="hold"/>
                                        <p:tgtEl>
                                          <p:spTgt spid="11"/>
                                        </p:tgtEl>
                                        <p:attrNameLst>
                                          <p:attrName>style.rotation</p:attrName>
                                        </p:attrNameLst>
                                      </p:cBhvr>
                                      <p:tavLst>
                                        <p:tav tm="0">
                                          <p:val>
                                            <p:fltVal val="90"/>
                                          </p:val>
                                        </p:tav>
                                        <p:tav tm="100000">
                                          <p:val>
                                            <p:fltVal val="0"/>
                                          </p:val>
                                        </p:tav>
                                      </p:tavLst>
                                    </p:anim>
                                    <p:animEffect transition="in" filter="fade">
                                      <p:cBhvr>
                                        <p:cTn id="23"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564904"/>
            <a:ext cx="69818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a:solidFill>
                  <a:srgbClr val="FFFFFF"/>
                </a:solidFill>
                <a:latin typeface="Microsoft YaHei" pitchFamily="34" charset="-122"/>
                <a:ea typeface="Microsoft YaHei" pitchFamily="34" charset="-122"/>
              </a:rPr>
              <a:t>مَعَايير اختيار الزوج والزوجة  </a:t>
            </a:r>
            <a:endParaRPr lang="zh-CN" altLang="en-US" sz="5000" b="1" dirty="0" smtClean="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392911159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932040" y="2852936"/>
            <a:ext cx="3816424" cy="864096"/>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800" dirty="0" smtClean="0"/>
          </a:p>
          <a:p>
            <a:pPr algn="ctr" rtl="1"/>
            <a:r>
              <a:rPr lang="ar-EG" sz="3200" dirty="0"/>
              <a:t>مَعَايير اختيار الزوج </a:t>
            </a:r>
            <a:endParaRPr kumimoji="0" lang="ar-EG" sz="3200" b="0" i="0" u="none" strike="noStrike" cap="none" normalizeH="0" baseline="0" dirty="0" smtClean="0">
              <a:ln>
                <a:noFill/>
              </a:ln>
              <a:solidFill>
                <a:schemeClr val="tx1"/>
              </a:solidFill>
              <a:effectLst/>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92696"/>
            <a:ext cx="3429000" cy="514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88209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wheel(1)">
                                      <p:cBhvr>
                                        <p:cTn id="11"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الأسرة وبناء المجتمع</a:t>
              </a:r>
              <a:endParaRPr lang="zh-CN" altLang="en-US" sz="3200" b="1" dirty="0" smtClean="0">
                <a:solidFill>
                  <a:srgbClr val="002060"/>
                </a:solidFill>
                <a:latin typeface="Microsoft YaHei" pitchFamily="34" charset="-122"/>
                <a:ea typeface="Microsoft YaHei" pitchFamily="34" charset="-122"/>
              </a:endParaRPr>
            </a:p>
          </p:txBody>
        </p:sp>
      </p:grpSp>
      <p:pic>
        <p:nvPicPr>
          <p:cNvPr id="20482" name="Picture 2" descr="http://www.islamarabi.com/ima/1761-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16832"/>
            <a:ext cx="5301208" cy="35881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13477966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14" presetClass="entr" presetSubtype="10" fill="hold" nodeType="after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randombar(horizontal)">
                                      <p:cBhvr>
                                        <p:cTn id="14"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معايير اختيار الزوج</a:t>
              </a:r>
              <a:endParaRPr lang="zh-CN" altLang="en-US" sz="3200" b="1" dirty="0" smtClean="0">
                <a:solidFill>
                  <a:srgbClr val="002060"/>
                </a:solidFill>
                <a:latin typeface="Microsoft YaHei" pitchFamily="34" charset="-122"/>
                <a:ea typeface="Microsoft YaHei" pitchFamily="34" charset="-122"/>
              </a:endParaRPr>
            </a:p>
          </p:txBody>
        </p:sp>
      </p:grpSp>
      <p:sp>
        <p:nvSpPr>
          <p:cNvPr id="8" name="Rounded Rectangle 7"/>
          <p:cNvSpPr/>
          <p:nvPr/>
        </p:nvSpPr>
        <p:spPr bwMode="auto">
          <a:xfrm>
            <a:off x="1763688" y="1556792"/>
            <a:ext cx="7272808" cy="1224136"/>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dirty="0" smtClean="0"/>
              <a:t>ولأجل </a:t>
            </a:r>
            <a:r>
              <a:rPr lang="ar-EG" sz="3200" dirty="0"/>
              <a:t>أن تصل الفتاة لأفضل النتائج في الاختيار، عليها أن تستعين بما يُسمي "أدوات الاختيار"، وهي</a:t>
            </a:r>
            <a:endParaRPr kumimoji="0" lang="ar-EG" sz="3200" b="0" i="0" u="none" strike="noStrike" cap="none" normalizeH="0" baseline="0" dirty="0" smtClean="0">
              <a:ln>
                <a:noFill/>
              </a:ln>
              <a:solidFill>
                <a:schemeClr val="tx1"/>
              </a:solidFill>
              <a:effectLst/>
            </a:endParaRPr>
          </a:p>
        </p:txBody>
      </p:sp>
      <p:sp>
        <p:nvSpPr>
          <p:cNvPr id="10" name="Hexagon 9"/>
          <p:cNvSpPr/>
          <p:nvPr/>
        </p:nvSpPr>
        <p:spPr bwMode="auto">
          <a:xfrm>
            <a:off x="3491880" y="4185084"/>
            <a:ext cx="1656184" cy="1440160"/>
          </a:xfrm>
          <a:prstGeom prst="hexagon">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200" b="1" dirty="0" smtClean="0">
              <a:solidFill>
                <a:srgbClr val="002060"/>
              </a:solidFill>
            </a:endParaRPr>
          </a:p>
          <a:p>
            <a:pPr algn="ctr" rtl="1"/>
            <a:r>
              <a:rPr lang="ar-SA" sz="3200" b="1" dirty="0" smtClean="0">
                <a:solidFill>
                  <a:srgbClr val="002060"/>
                </a:solidFill>
              </a:rPr>
              <a:t>مَن</a:t>
            </a:r>
            <a:r>
              <a:rPr lang="ar-SA" sz="3200" b="1" dirty="0">
                <a:solidFill>
                  <a:srgbClr val="002060"/>
                </a:solidFill>
              </a:rPr>
              <a:t>؟</a:t>
            </a:r>
            <a:endParaRPr lang="en-US" sz="3200" dirty="0">
              <a:solidFill>
                <a:srgbClr val="002060"/>
              </a:solidFill>
            </a:endParaRPr>
          </a:p>
        </p:txBody>
      </p:sp>
      <p:sp>
        <p:nvSpPr>
          <p:cNvPr id="11" name="Hexagon 10"/>
          <p:cNvSpPr/>
          <p:nvPr/>
        </p:nvSpPr>
        <p:spPr bwMode="auto">
          <a:xfrm>
            <a:off x="2123728" y="4941168"/>
            <a:ext cx="1656184" cy="1440160"/>
          </a:xfrm>
          <a:prstGeom prst="hexagon">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200" b="1" dirty="0" smtClean="0">
              <a:solidFill>
                <a:srgbClr val="002060"/>
              </a:solidFill>
            </a:endParaRPr>
          </a:p>
          <a:p>
            <a:pPr algn="ctr" rtl="1"/>
            <a:r>
              <a:rPr lang="ar-SA" sz="3200" b="1" dirty="0" smtClean="0">
                <a:solidFill>
                  <a:srgbClr val="002060"/>
                </a:solidFill>
              </a:rPr>
              <a:t>كيف</a:t>
            </a:r>
            <a:r>
              <a:rPr lang="ar-SA" sz="3200" b="1" dirty="0">
                <a:solidFill>
                  <a:srgbClr val="002060"/>
                </a:solidFill>
              </a:rPr>
              <a:t>؟</a:t>
            </a:r>
            <a:endParaRPr lang="en-US" sz="3200" dirty="0">
              <a:solidFill>
                <a:srgbClr val="002060"/>
              </a:solidFill>
            </a:endParaRPr>
          </a:p>
        </p:txBody>
      </p:sp>
      <p:sp>
        <p:nvSpPr>
          <p:cNvPr id="12" name="Hexagon 11"/>
          <p:cNvSpPr/>
          <p:nvPr/>
        </p:nvSpPr>
        <p:spPr bwMode="auto">
          <a:xfrm>
            <a:off x="4860032" y="4869160"/>
            <a:ext cx="1656184" cy="1440160"/>
          </a:xfrm>
          <a:prstGeom prst="hexagon">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400" b="1" dirty="0" smtClean="0">
              <a:solidFill>
                <a:srgbClr val="002060"/>
              </a:solidFill>
            </a:endParaRPr>
          </a:p>
          <a:p>
            <a:pPr algn="ctr" rtl="1"/>
            <a:r>
              <a:rPr lang="ar-SA" sz="3200" b="1" dirty="0" smtClean="0">
                <a:solidFill>
                  <a:srgbClr val="002060"/>
                </a:solidFill>
              </a:rPr>
              <a:t>لماذا</a:t>
            </a:r>
            <a:r>
              <a:rPr lang="ar-SA" sz="3200" b="1" dirty="0">
                <a:solidFill>
                  <a:srgbClr val="002060"/>
                </a:solidFill>
              </a:rPr>
              <a:t>؟</a:t>
            </a:r>
            <a:endParaRPr lang="en-US" sz="3200" dirty="0">
              <a:solidFill>
                <a:srgbClr val="002060"/>
              </a:solidFill>
            </a:endParaRPr>
          </a:p>
        </p:txBody>
      </p:sp>
      <p:sp>
        <p:nvSpPr>
          <p:cNvPr id="13" name="Hexagon 12"/>
          <p:cNvSpPr/>
          <p:nvPr/>
        </p:nvSpPr>
        <p:spPr bwMode="auto">
          <a:xfrm>
            <a:off x="2123728" y="3429000"/>
            <a:ext cx="1656184" cy="1440160"/>
          </a:xfrm>
          <a:prstGeom prst="hexagon">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200" b="1" dirty="0" smtClean="0">
              <a:solidFill>
                <a:srgbClr val="002060"/>
              </a:solidFill>
            </a:endParaRPr>
          </a:p>
          <a:p>
            <a:pPr algn="ctr" rtl="1"/>
            <a:r>
              <a:rPr lang="ar-SA" sz="3200" b="1" dirty="0" smtClean="0">
                <a:solidFill>
                  <a:srgbClr val="002060"/>
                </a:solidFill>
              </a:rPr>
              <a:t>أين</a:t>
            </a:r>
            <a:r>
              <a:rPr lang="ar-SA" sz="3200" b="1" dirty="0">
                <a:solidFill>
                  <a:srgbClr val="002060"/>
                </a:solidFill>
              </a:rPr>
              <a:t>؟</a:t>
            </a:r>
            <a:endParaRPr lang="en-US" sz="3200" dirty="0">
              <a:solidFill>
                <a:srgbClr val="002060"/>
              </a:solidFill>
            </a:endParaRPr>
          </a:p>
        </p:txBody>
      </p:sp>
      <p:sp>
        <p:nvSpPr>
          <p:cNvPr id="14" name="Hexagon 13"/>
          <p:cNvSpPr/>
          <p:nvPr/>
        </p:nvSpPr>
        <p:spPr bwMode="auto">
          <a:xfrm>
            <a:off x="4860032" y="3356992"/>
            <a:ext cx="1656184" cy="1440160"/>
          </a:xfrm>
          <a:prstGeom prst="hexagon">
            <a:avLst/>
          </a:prstGeom>
          <a:solidFill>
            <a:srgbClr val="00CC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000" b="1" dirty="0" smtClean="0">
              <a:solidFill>
                <a:srgbClr val="002060"/>
              </a:solidFill>
            </a:endParaRPr>
          </a:p>
          <a:p>
            <a:pPr algn="ctr" rtl="1"/>
            <a:r>
              <a:rPr lang="ar-SA" sz="3200" b="1" dirty="0" smtClean="0">
                <a:solidFill>
                  <a:srgbClr val="002060"/>
                </a:solidFill>
              </a:rPr>
              <a:t>متي</a:t>
            </a:r>
            <a:r>
              <a:rPr lang="ar-SA" sz="3200" b="1" dirty="0">
                <a:solidFill>
                  <a:srgbClr val="002060"/>
                </a:solidFill>
              </a:rPr>
              <a:t>؟</a:t>
            </a:r>
          </a:p>
        </p:txBody>
      </p:sp>
    </p:spTree>
    <p:extLst>
      <p:ext uri="{BB962C8B-B14F-4D97-AF65-F5344CB8AC3E}">
        <p14:creationId xmlns:p14="http://schemas.microsoft.com/office/powerpoint/2010/main" val="409002441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80">
                                          <p:stCondLst>
                                            <p:cond delay="0"/>
                                          </p:stCondLst>
                                        </p:cTn>
                                        <p:tgtEl>
                                          <p:spTgt spid="14"/>
                                        </p:tgtEl>
                                      </p:cBhvr>
                                    </p:animEffect>
                                    <p:anim calcmode="lin" valueType="num">
                                      <p:cBhvr>
                                        <p:cTn id="2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5" dur="26">
                                          <p:stCondLst>
                                            <p:cond delay="650"/>
                                          </p:stCondLst>
                                        </p:cTn>
                                        <p:tgtEl>
                                          <p:spTgt spid="14"/>
                                        </p:tgtEl>
                                      </p:cBhvr>
                                      <p:to x="100000" y="60000"/>
                                    </p:animScale>
                                    <p:animScale>
                                      <p:cBhvr>
                                        <p:cTn id="26" dur="166" decel="50000">
                                          <p:stCondLst>
                                            <p:cond delay="676"/>
                                          </p:stCondLst>
                                        </p:cTn>
                                        <p:tgtEl>
                                          <p:spTgt spid="14"/>
                                        </p:tgtEl>
                                      </p:cBhvr>
                                      <p:to x="100000" y="100000"/>
                                    </p:animScale>
                                    <p:animScale>
                                      <p:cBhvr>
                                        <p:cTn id="27" dur="26">
                                          <p:stCondLst>
                                            <p:cond delay="1312"/>
                                          </p:stCondLst>
                                        </p:cTn>
                                        <p:tgtEl>
                                          <p:spTgt spid="14"/>
                                        </p:tgtEl>
                                      </p:cBhvr>
                                      <p:to x="100000" y="80000"/>
                                    </p:animScale>
                                    <p:animScale>
                                      <p:cBhvr>
                                        <p:cTn id="28" dur="166" decel="50000">
                                          <p:stCondLst>
                                            <p:cond delay="1338"/>
                                          </p:stCondLst>
                                        </p:cTn>
                                        <p:tgtEl>
                                          <p:spTgt spid="14"/>
                                        </p:tgtEl>
                                      </p:cBhvr>
                                      <p:to x="100000" y="100000"/>
                                    </p:animScale>
                                    <p:animScale>
                                      <p:cBhvr>
                                        <p:cTn id="29" dur="26">
                                          <p:stCondLst>
                                            <p:cond delay="1642"/>
                                          </p:stCondLst>
                                        </p:cTn>
                                        <p:tgtEl>
                                          <p:spTgt spid="14"/>
                                        </p:tgtEl>
                                      </p:cBhvr>
                                      <p:to x="100000" y="90000"/>
                                    </p:animScale>
                                    <p:animScale>
                                      <p:cBhvr>
                                        <p:cTn id="30" dur="166" decel="50000">
                                          <p:stCondLst>
                                            <p:cond delay="1668"/>
                                          </p:stCondLst>
                                        </p:cTn>
                                        <p:tgtEl>
                                          <p:spTgt spid="14"/>
                                        </p:tgtEl>
                                      </p:cBhvr>
                                      <p:to x="100000" y="100000"/>
                                    </p:animScale>
                                    <p:animScale>
                                      <p:cBhvr>
                                        <p:cTn id="31" dur="26">
                                          <p:stCondLst>
                                            <p:cond delay="1808"/>
                                          </p:stCondLst>
                                        </p:cTn>
                                        <p:tgtEl>
                                          <p:spTgt spid="14"/>
                                        </p:tgtEl>
                                      </p:cBhvr>
                                      <p:to x="100000" y="95000"/>
                                    </p:animScale>
                                    <p:animScale>
                                      <p:cBhvr>
                                        <p:cTn id="32" dur="166" decel="50000">
                                          <p:stCondLst>
                                            <p:cond delay="1834"/>
                                          </p:stCondLst>
                                        </p:cTn>
                                        <p:tgtEl>
                                          <p:spTgt spid="14"/>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80">
                                          <p:stCondLst>
                                            <p:cond delay="0"/>
                                          </p:stCondLst>
                                        </p:cTn>
                                        <p:tgtEl>
                                          <p:spTgt spid="12"/>
                                        </p:tgtEl>
                                      </p:cBhvr>
                                    </p:animEffect>
                                    <p:anim calcmode="lin" valueType="num">
                                      <p:cBhvr>
                                        <p:cTn id="7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9" dur="26">
                                          <p:stCondLst>
                                            <p:cond delay="650"/>
                                          </p:stCondLst>
                                        </p:cTn>
                                        <p:tgtEl>
                                          <p:spTgt spid="12"/>
                                        </p:tgtEl>
                                      </p:cBhvr>
                                      <p:to x="100000" y="60000"/>
                                    </p:animScale>
                                    <p:animScale>
                                      <p:cBhvr>
                                        <p:cTn id="80" dur="166" decel="50000">
                                          <p:stCondLst>
                                            <p:cond delay="676"/>
                                          </p:stCondLst>
                                        </p:cTn>
                                        <p:tgtEl>
                                          <p:spTgt spid="12"/>
                                        </p:tgtEl>
                                      </p:cBhvr>
                                      <p:to x="100000" y="100000"/>
                                    </p:animScale>
                                    <p:animScale>
                                      <p:cBhvr>
                                        <p:cTn id="81" dur="26">
                                          <p:stCondLst>
                                            <p:cond delay="1312"/>
                                          </p:stCondLst>
                                        </p:cTn>
                                        <p:tgtEl>
                                          <p:spTgt spid="12"/>
                                        </p:tgtEl>
                                      </p:cBhvr>
                                      <p:to x="100000" y="80000"/>
                                    </p:animScale>
                                    <p:animScale>
                                      <p:cBhvr>
                                        <p:cTn id="82" dur="166" decel="50000">
                                          <p:stCondLst>
                                            <p:cond delay="1338"/>
                                          </p:stCondLst>
                                        </p:cTn>
                                        <p:tgtEl>
                                          <p:spTgt spid="12"/>
                                        </p:tgtEl>
                                      </p:cBhvr>
                                      <p:to x="100000" y="100000"/>
                                    </p:animScale>
                                    <p:animScale>
                                      <p:cBhvr>
                                        <p:cTn id="83" dur="26">
                                          <p:stCondLst>
                                            <p:cond delay="1642"/>
                                          </p:stCondLst>
                                        </p:cTn>
                                        <p:tgtEl>
                                          <p:spTgt spid="12"/>
                                        </p:tgtEl>
                                      </p:cBhvr>
                                      <p:to x="100000" y="90000"/>
                                    </p:animScale>
                                    <p:animScale>
                                      <p:cBhvr>
                                        <p:cTn id="84" dur="166" decel="50000">
                                          <p:stCondLst>
                                            <p:cond delay="1668"/>
                                          </p:stCondLst>
                                        </p:cTn>
                                        <p:tgtEl>
                                          <p:spTgt spid="12"/>
                                        </p:tgtEl>
                                      </p:cBhvr>
                                      <p:to x="100000" y="100000"/>
                                    </p:animScale>
                                    <p:animScale>
                                      <p:cBhvr>
                                        <p:cTn id="85" dur="26">
                                          <p:stCondLst>
                                            <p:cond delay="1808"/>
                                          </p:stCondLst>
                                        </p:cTn>
                                        <p:tgtEl>
                                          <p:spTgt spid="12"/>
                                        </p:tgtEl>
                                      </p:cBhvr>
                                      <p:to x="100000" y="95000"/>
                                    </p:animScale>
                                    <p:animScale>
                                      <p:cBhvr>
                                        <p:cTn id="86" dur="166" decel="50000">
                                          <p:stCondLst>
                                            <p:cond delay="1834"/>
                                          </p:stCondLst>
                                        </p:cTn>
                                        <p:tgtEl>
                                          <p:spTgt spid="12"/>
                                        </p:tgtEl>
                                      </p:cBhvr>
                                      <p:to x="100000" y="100000"/>
                                    </p:animScale>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down)">
                                      <p:cBhvr>
                                        <p:cTn id="91" dur="580">
                                          <p:stCondLst>
                                            <p:cond delay="0"/>
                                          </p:stCondLst>
                                        </p:cTn>
                                        <p:tgtEl>
                                          <p:spTgt spid="10"/>
                                        </p:tgtEl>
                                      </p:cBhvr>
                                    </p:animEffect>
                                    <p:anim calcmode="lin" valueType="num">
                                      <p:cBhvr>
                                        <p:cTn id="9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7" dur="26">
                                          <p:stCondLst>
                                            <p:cond delay="650"/>
                                          </p:stCondLst>
                                        </p:cTn>
                                        <p:tgtEl>
                                          <p:spTgt spid="10"/>
                                        </p:tgtEl>
                                      </p:cBhvr>
                                      <p:to x="100000" y="60000"/>
                                    </p:animScale>
                                    <p:animScale>
                                      <p:cBhvr>
                                        <p:cTn id="98" dur="166" decel="50000">
                                          <p:stCondLst>
                                            <p:cond delay="676"/>
                                          </p:stCondLst>
                                        </p:cTn>
                                        <p:tgtEl>
                                          <p:spTgt spid="10"/>
                                        </p:tgtEl>
                                      </p:cBhvr>
                                      <p:to x="100000" y="100000"/>
                                    </p:animScale>
                                    <p:animScale>
                                      <p:cBhvr>
                                        <p:cTn id="99" dur="26">
                                          <p:stCondLst>
                                            <p:cond delay="1312"/>
                                          </p:stCondLst>
                                        </p:cTn>
                                        <p:tgtEl>
                                          <p:spTgt spid="10"/>
                                        </p:tgtEl>
                                      </p:cBhvr>
                                      <p:to x="100000" y="80000"/>
                                    </p:animScale>
                                    <p:animScale>
                                      <p:cBhvr>
                                        <p:cTn id="100" dur="166" decel="50000">
                                          <p:stCondLst>
                                            <p:cond delay="1338"/>
                                          </p:stCondLst>
                                        </p:cTn>
                                        <p:tgtEl>
                                          <p:spTgt spid="10"/>
                                        </p:tgtEl>
                                      </p:cBhvr>
                                      <p:to x="100000" y="100000"/>
                                    </p:animScale>
                                    <p:animScale>
                                      <p:cBhvr>
                                        <p:cTn id="101" dur="26">
                                          <p:stCondLst>
                                            <p:cond delay="1642"/>
                                          </p:stCondLst>
                                        </p:cTn>
                                        <p:tgtEl>
                                          <p:spTgt spid="10"/>
                                        </p:tgtEl>
                                      </p:cBhvr>
                                      <p:to x="100000" y="90000"/>
                                    </p:animScale>
                                    <p:animScale>
                                      <p:cBhvr>
                                        <p:cTn id="102" dur="166" decel="50000">
                                          <p:stCondLst>
                                            <p:cond delay="1668"/>
                                          </p:stCondLst>
                                        </p:cTn>
                                        <p:tgtEl>
                                          <p:spTgt spid="10"/>
                                        </p:tgtEl>
                                      </p:cBhvr>
                                      <p:to x="100000" y="100000"/>
                                    </p:animScale>
                                    <p:animScale>
                                      <p:cBhvr>
                                        <p:cTn id="103" dur="26">
                                          <p:stCondLst>
                                            <p:cond delay="1808"/>
                                          </p:stCondLst>
                                        </p:cTn>
                                        <p:tgtEl>
                                          <p:spTgt spid="10"/>
                                        </p:tgtEl>
                                      </p:cBhvr>
                                      <p:to x="100000" y="95000"/>
                                    </p:animScale>
                                    <p:animScale>
                                      <p:cBhvr>
                                        <p:cTn id="104" dur="166" decel="50000">
                                          <p:stCondLst>
                                            <p:cond delay="1834"/>
                                          </p:stCondLst>
                                        </p:cTn>
                                        <p:tgtEl>
                                          <p:spTgt spid="10"/>
                                        </p:tgtEl>
                                      </p:cBhvr>
                                      <p:to x="100000" y="100000"/>
                                    </p:animScale>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116632"/>
            <a:ext cx="6562725" cy="1465741"/>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26828"/>
              <a:ext cx="6432550" cy="45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المشكلات التي تحدث في البيوت يكون من أهم أسبابها خلل في التكافؤ بين </a:t>
              </a:r>
              <a:r>
                <a:rPr lang="ar-EG" altLang="zh-CN" sz="3200" b="1" dirty="0" smtClean="0">
                  <a:solidFill>
                    <a:srgbClr val="002060"/>
                  </a:solidFill>
                  <a:latin typeface="Microsoft YaHei" pitchFamily="34" charset="-122"/>
                  <a:ea typeface="Microsoft YaHei" pitchFamily="34" charset="-122"/>
                </a:rPr>
                <a:t>الزوجين</a:t>
              </a:r>
              <a:endParaRPr lang="zh-CN" altLang="en-US" sz="3200" b="1" dirty="0" smtClean="0">
                <a:solidFill>
                  <a:srgbClr val="002060"/>
                </a:solidFill>
                <a:latin typeface="Microsoft YaHei" pitchFamily="34" charset="-122"/>
                <a:ea typeface="Microsoft YaHei" pitchFamily="34" charset="-122"/>
              </a:endParaRPr>
            </a:p>
          </p:txBody>
        </p:sp>
      </p:grpSp>
      <p:grpSp>
        <p:nvGrpSpPr>
          <p:cNvPr id="15" name="Group 2"/>
          <p:cNvGrpSpPr>
            <a:grpSpLocks/>
          </p:cNvGrpSpPr>
          <p:nvPr/>
        </p:nvGrpSpPr>
        <p:grpSpPr bwMode="auto">
          <a:xfrm>
            <a:off x="1290645" y="1772816"/>
            <a:ext cx="6562725" cy="655320"/>
            <a:chOff x="0" y="0"/>
            <a:chExt cx="6562725" cy="546100"/>
          </a:xfrm>
        </p:grpSpPr>
        <p:sp>
          <p:nvSpPr>
            <p:cNvPr id="1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8" name="Rectangle 13"/>
            <p:cNvSpPr>
              <a:spLocks noChangeArrowheads="1"/>
            </p:cNvSpPr>
            <p:nvPr/>
          </p:nvSpPr>
          <p:spPr bwMode="auto">
            <a:xfrm>
              <a:off x="1860550" y="0"/>
              <a:ext cx="2841625"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التكافؤ في الدِين</a:t>
              </a:r>
              <a:endParaRPr lang="zh-CN" altLang="en-US" sz="2800" b="1" dirty="0" smtClean="0">
                <a:latin typeface="Microsoft YaHei" pitchFamily="34" charset="-122"/>
                <a:ea typeface="Microsoft YaHei" pitchFamily="34" charset="-122"/>
              </a:endParaRPr>
            </a:p>
          </p:txBody>
        </p:sp>
      </p:grpSp>
      <p:grpSp>
        <p:nvGrpSpPr>
          <p:cNvPr id="19" name="Group 6"/>
          <p:cNvGrpSpPr>
            <a:grpSpLocks/>
          </p:cNvGrpSpPr>
          <p:nvPr/>
        </p:nvGrpSpPr>
        <p:grpSpPr bwMode="auto">
          <a:xfrm>
            <a:off x="1290645" y="2624399"/>
            <a:ext cx="6562725" cy="655320"/>
            <a:chOff x="0" y="0"/>
            <a:chExt cx="6562725" cy="546100"/>
          </a:xfrm>
        </p:grpSpPr>
        <p:grpSp>
          <p:nvGrpSpPr>
            <p:cNvPr id="20" name="Group 7"/>
            <p:cNvGrpSpPr>
              <a:grpSpLocks/>
            </p:cNvGrpSpPr>
            <p:nvPr/>
          </p:nvGrpSpPr>
          <p:grpSpPr bwMode="auto">
            <a:xfrm>
              <a:off x="0" y="0"/>
              <a:ext cx="6562725" cy="546100"/>
              <a:chOff x="0" y="0"/>
              <a:chExt cx="6561756" cy="546060"/>
            </a:xfrm>
          </p:grpSpPr>
          <p:sp>
            <p:nvSpPr>
              <p:cNvPr id="22"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3"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1" name="Rectangle 13"/>
            <p:cNvSpPr>
              <a:spLocks noChangeArrowheads="1"/>
            </p:cNvSpPr>
            <p:nvPr/>
          </p:nvSpPr>
          <p:spPr bwMode="auto">
            <a:xfrm>
              <a:off x="1245167" y="10428"/>
              <a:ext cx="40723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التكافؤ في الشهادة الدراسية</a:t>
              </a:r>
              <a:endParaRPr lang="zh-CN" altLang="en-US" sz="2800" b="1" dirty="0" smtClean="0"/>
            </a:p>
          </p:txBody>
        </p:sp>
      </p:grpSp>
      <p:grpSp>
        <p:nvGrpSpPr>
          <p:cNvPr id="33" name="Group 2"/>
          <p:cNvGrpSpPr>
            <a:grpSpLocks/>
          </p:cNvGrpSpPr>
          <p:nvPr/>
        </p:nvGrpSpPr>
        <p:grpSpPr bwMode="auto">
          <a:xfrm>
            <a:off x="1259632" y="3501008"/>
            <a:ext cx="6562725" cy="655320"/>
            <a:chOff x="0" y="0"/>
            <a:chExt cx="6562725" cy="546100"/>
          </a:xfrm>
        </p:grpSpPr>
        <p:sp>
          <p:nvSpPr>
            <p:cNvPr id="34"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35"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36" name="Rectangle 13"/>
            <p:cNvSpPr>
              <a:spLocks noChangeArrowheads="1"/>
            </p:cNvSpPr>
            <p:nvPr/>
          </p:nvSpPr>
          <p:spPr bwMode="auto">
            <a:xfrm>
              <a:off x="658069" y="0"/>
              <a:ext cx="5246588"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التكافؤ في الوضع الاجتماعي</a:t>
              </a:r>
              <a:endParaRPr lang="zh-CN" altLang="en-US" sz="2800" b="1" dirty="0" smtClean="0">
                <a:latin typeface="Microsoft YaHei" pitchFamily="34" charset="-122"/>
                <a:ea typeface="Microsoft YaHei" pitchFamily="34" charset="-122"/>
              </a:endParaRPr>
            </a:p>
          </p:txBody>
        </p:sp>
      </p:grpSp>
      <p:grpSp>
        <p:nvGrpSpPr>
          <p:cNvPr id="37" name="Group 6"/>
          <p:cNvGrpSpPr>
            <a:grpSpLocks/>
          </p:cNvGrpSpPr>
          <p:nvPr/>
        </p:nvGrpSpPr>
        <p:grpSpPr bwMode="auto">
          <a:xfrm>
            <a:off x="1259632" y="4352591"/>
            <a:ext cx="6562725" cy="655320"/>
            <a:chOff x="0" y="0"/>
            <a:chExt cx="6562725" cy="546100"/>
          </a:xfrm>
        </p:grpSpPr>
        <p:grpSp>
          <p:nvGrpSpPr>
            <p:cNvPr id="38" name="Group 7"/>
            <p:cNvGrpSpPr>
              <a:grpSpLocks/>
            </p:cNvGrpSpPr>
            <p:nvPr/>
          </p:nvGrpSpPr>
          <p:grpSpPr bwMode="auto">
            <a:xfrm>
              <a:off x="0" y="0"/>
              <a:ext cx="6562725" cy="546100"/>
              <a:chOff x="0" y="0"/>
              <a:chExt cx="6561756" cy="546060"/>
            </a:xfrm>
          </p:grpSpPr>
          <p:sp>
            <p:nvSpPr>
              <p:cNvPr id="40"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1"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39" name="Rectangle 13"/>
            <p:cNvSpPr>
              <a:spLocks noChangeArrowheads="1"/>
            </p:cNvSpPr>
            <p:nvPr/>
          </p:nvSpPr>
          <p:spPr bwMode="auto">
            <a:xfrm>
              <a:off x="1594173" y="10427"/>
              <a:ext cx="3374380"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التكافؤ في السن</a:t>
              </a:r>
              <a:endParaRPr lang="zh-CN" altLang="en-US" sz="2800" b="1" dirty="0" smtClean="0"/>
            </a:p>
          </p:txBody>
        </p:sp>
      </p:grpSp>
      <p:grpSp>
        <p:nvGrpSpPr>
          <p:cNvPr id="42" name="Group 2"/>
          <p:cNvGrpSpPr>
            <a:grpSpLocks/>
          </p:cNvGrpSpPr>
          <p:nvPr/>
        </p:nvGrpSpPr>
        <p:grpSpPr bwMode="auto">
          <a:xfrm>
            <a:off x="1228619" y="5229200"/>
            <a:ext cx="6562725" cy="655320"/>
            <a:chOff x="0" y="0"/>
            <a:chExt cx="6562725" cy="546100"/>
          </a:xfrm>
        </p:grpSpPr>
        <p:sp>
          <p:nvSpPr>
            <p:cNvPr id="43"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4"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45" name="Rectangle 13"/>
            <p:cNvSpPr>
              <a:spLocks noChangeArrowheads="1"/>
            </p:cNvSpPr>
            <p:nvPr/>
          </p:nvSpPr>
          <p:spPr bwMode="auto">
            <a:xfrm>
              <a:off x="1183142" y="0"/>
              <a:ext cx="4196442"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التكافؤ في الإمكانيات المادية</a:t>
              </a:r>
              <a:endParaRPr lang="zh-CN" altLang="en-US" sz="2800" b="1" dirty="0" smtClean="0">
                <a:latin typeface="Microsoft YaHei" pitchFamily="34" charset="-122"/>
                <a:ea typeface="Microsoft YaHei" pitchFamily="34" charset="-122"/>
              </a:endParaRPr>
            </a:p>
          </p:txBody>
        </p:sp>
      </p:grpSp>
      <p:grpSp>
        <p:nvGrpSpPr>
          <p:cNvPr id="46" name="Group 6"/>
          <p:cNvGrpSpPr>
            <a:grpSpLocks/>
          </p:cNvGrpSpPr>
          <p:nvPr/>
        </p:nvGrpSpPr>
        <p:grpSpPr bwMode="auto">
          <a:xfrm>
            <a:off x="1228619" y="6080783"/>
            <a:ext cx="6562725" cy="655320"/>
            <a:chOff x="0" y="0"/>
            <a:chExt cx="6562725" cy="546100"/>
          </a:xfrm>
        </p:grpSpPr>
        <p:grpSp>
          <p:nvGrpSpPr>
            <p:cNvPr id="47" name="Group 7"/>
            <p:cNvGrpSpPr>
              <a:grpSpLocks/>
            </p:cNvGrpSpPr>
            <p:nvPr/>
          </p:nvGrpSpPr>
          <p:grpSpPr bwMode="auto">
            <a:xfrm>
              <a:off x="0" y="0"/>
              <a:ext cx="6562725" cy="546100"/>
              <a:chOff x="0" y="0"/>
              <a:chExt cx="6561756" cy="546060"/>
            </a:xfrm>
          </p:grpSpPr>
          <p:sp>
            <p:nvSpPr>
              <p:cNvPr id="49"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50"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48" name="Rectangle 13"/>
            <p:cNvSpPr>
              <a:spLocks noChangeArrowheads="1"/>
            </p:cNvSpPr>
            <p:nvPr/>
          </p:nvSpPr>
          <p:spPr bwMode="auto">
            <a:xfrm>
              <a:off x="1860550" y="10428"/>
              <a:ext cx="2841625"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800" b="1" dirty="0"/>
                <a:t>المظهر الخارجي</a:t>
              </a:r>
              <a:endParaRPr lang="zh-CN" altLang="en-US" sz="2800" b="1" dirty="0" smtClean="0"/>
            </a:p>
          </p:txBody>
        </p:sp>
      </p:grpSp>
    </p:spTree>
    <p:extLst>
      <p:ext uri="{BB962C8B-B14F-4D97-AF65-F5344CB8AC3E}">
        <p14:creationId xmlns:p14="http://schemas.microsoft.com/office/powerpoint/2010/main" val="119164092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p:cTn id="14" dur="600" fill="hold"/>
                                        <p:tgtEl>
                                          <p:spTgt spid="15"/>
                                        </p:tgtEl>
                                        <p:attrNameLst>
                                          <p:attrName>ppt_w</p:attrName>
                                        </p:attrNameLst>
                                      </p:cBhvr>
                                      <p:tavLst>
                                        <p:tav tm="0">
                                          <p:val>
                                            <p:fltVal val="0"/>
                                          </p:val>
                                        </p:tav>
                                        <p:tav tm="100000">
                                          <p:val>
                                            <p:strVal val="#ppt_w"/>
                                          </p:val>
                                        </p:tav>
                                      </p:tavLst>
                                    </p:anim>
                                    <p:anim calcmode="lin" valueType="num">
                                      <p:cBhvr>
                                        <p:cTn id="15" dur="600" fill="hold"/>
                                        <p:tgtEl>
                                          <p:spTgt spid="15"/>
                                        </p:tgtEl>
                                        <p:attrNameLst>
                                          <p:attrName>ppt_h</p:attrName>
                                        </p:attrNameLst>
                                      </p:cBhvr>
                                      <p:tavLst>
                                        <p:tav tm="0">
                                          <p:val>
                                            <p:fltVal val="0"/>
                                          </p:val>
                                        </p:tav>
                                        <p:tav tm="100000">
                                          <p:val>
                                            <p:strVal val="#ppt_h"/>
                                          </p:val>
                                        </p:tav>
                                      </p:tavLst>
                                    </p:anim>
                                    <p:anim calcmode="lin" valueType="num">
                                      <p:cBhvr>
                                        <p:cTn id="16" dur="600" fill="hold"/>
                                        <p:tgtEl>
                                          <p:spTgt spid="15"/>
                                        </p:tgtEl>
                                        <p:attrNameLst>
                                          <p:attrName>style.rotation</p:attrName>
                                        </p:attrNameLst>
                                      </p:cBhvr>
                                      <p:tavLst>
                                        <p:tav tm="0">
                                          <p:val>
                                            <p:fltVal val="90"/>
                                          </p:val>
                                        </p:tav>
                                        <p:tav tm="100000">
                                          <p:val>
                                            <p:fltVal val="0"/>
                                          </p:val>
                                        </p:tav>
                                      </p:tavLst>
                                    </p:anim>
                                    <p:animEffect transition="in" filter="fade">
                                      <p:cBhvr>
                                        <p:cTn id="17" dur="600"/>
                                        <p:tgtEl>
                                          <p:spTgt spid="15"/>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9"/>
                                        </p:tgtEl>
                                        <p:attrNameLst>
                                          <p:attrName>style.visibility</p:attrName>
                                        </p:attrNameLst>
                                      </p:cBhvr>
                                      <p:to>
                                        <p:strVal val="visible"/>
                                      </p:to>
                                    </p:set>
                                    <p:anim calcmode="lin" valueType="num">
                                      <p:cBhvr>
                                        <p:cTn id="20" dur="600" fill="hold"/>
                                        <p:tgtEl>
                                          <p:spTgt spid="19"/>
                                        </p:tgtEl>
                                        <p:attrNameLst>
                                          <p:attrName>ppt_w</p:attrName>
                                        </p:attrNameLst>
                                      </p:cBhvr>
                                      <p:tavLst>
                                        <p:tav tm="0">
                                          <p:val>
                                            <p:fltVal val="0"/>
                                          </p:val>
                                        </p:tav>
                                        <p:tav tm="100000">
                                          <p:val>
                                            <p:strVal val="#ppt_w"/>
                                          </p:val>
                                        </p:tav>
                                      </p:tavLst>
                                    </p:anim>
                                    <p:anim calcmode="lin" valueType="num">
                                      <p:cBhvr>
                                        <p:cTn id="21" dur="600" fill="hold"/>
                                        <p:tgtEl>
                                          <p:spTgt spid="19"/>
                                        </p:tgtEl>
                                        <p:attrNameLst>
                                          <p:attrName>ppt_h</p:attrName>
                                        </p:attrNameLst>
                                      </p:cBhvr>
                                      <p:tavLst>
                                        <p:tav tm="0">
                                          <p:val>
                                            <p:fltVal val="0"/>
                                          </p:val>
                                        </p:tav>
                                        <p:tav tm="100000">
                                          <p:val>
                                            <p:strVal val="#ppt_h"/>
                                          </p:val>
                                        </p:tav>
                                      </p:tavLst>
                                    </p:anim>
                                    <p:anim calcmode="lin" valueType="num">
                                      <p:cBhvr>
                                        <p:cTn id="22" dur="600" fill="hold"/>
                                        <p:tgtEl>
                                          <p:spTgt spid="19"/>
                                        </p:tgtEl>
                                        <p:attrNameLst>
                                          <p:attrName>style.rotation</p:attrName>
                                        </p:attrNameLst>
                                      </p:cBhvr>
                                      <p:tavLst>
                                        <p:tav tm="0">
                                          <p:val>
                                            <p:fltVal val="90"/>
                                          </p:val>
                                        </p:tav>
                                        <p:tav tm="100000">
                                          <p:val>
                                            <p:fltVal val="0"/>
                                          </p:val>
                                        </p:tav>
                                      </p:tavLst>
                                    </p:anim>
                                    <p:animEffect transition="in" filter="fade">
                                      <p:cBhvr>
                                        <p:cTn id="23" dur="600"/>
                                        <p:tgtEl>
                                          <p:spTgt spid="19"/>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33"/>
                                        </p:tgtEl>
                                        <p:attrNameLst>
                                          <p:attrName>style.visibility</p:attrName>
                                        </p:attrNameLst>
                                      </p:cBhvr>
                                      <p:to>
                                        <p:strVal val="visible"/>
                                      </p:to>
                                    </p:set>
                                    <p:anim calcmode="lin" valueType="num">
                                      <p:cBhvr>
                                        <p:cTn id="27" dur="600" fill="hold"/>
                                        <p:tgtEl>
                                          <p:spTgt spid="33"/>
                                        </p:tgtEl>
                                        <p:attrNameLst>
                                          <p:attrName>ppt_w</p:attrName>
                                        </p:attrNameLst>
                                      </p:cBhvr>
                                      <p:tavLst>
                                        <p:tav tm="0">
                                          <p:val>
                                            <p:fltVal val="0"/>
                                          </p:val>
                                        </p:tav>
                                        <p:tav tm="100000">
                                          <p:val>
                                            <p:strVal val="#ppt_w"/>
                                          </p:val>
                                        </p:tav>
                                      </p:tavLst>
                                    </p:anim>
                                    <p:anim calcmode="lin" valueType="num">
                                      <p:cBhvr>
                                        <p:cTn id="28" dur="600" fill="hold"/>
                                        <p:tgtEl>
                                          <p:spTgt spid="33"/>
                                        </p:tgtEl>
                                        <p:attrNameLst>
                                          <p:attrName>ppt_h</p:attrName>
                                        </p:attrNameLst>
                                      </p:cBhvr>
                                      <p:tavLst>
                                        <p:tav tm="0">
                                          <p:val>
                                            <p:fltVal val="0"/>
                                          </p:val>
                                        </p:tav>
                                        <p:tav tm="100000">
                                          <p:val>
                                            <p:strVal val="#ppt_h"/>
                                          </p:val>
                                        </p:tav>
                                      </p:tavLst>
                                    </p:anim>
                                    <p:anim calcmode="lin" valueType="num">
                                      <p:cBhvr>
                                        <p:cTn id="29" dur="600" fill="hold"/>
                                        <p:tgtEl>
                                          <p:spTgt spid="33"/>
                                        </p:tgtEl>
                                        <p:attrNameLst>
                                          <p:attrName>style.rotation</p:attrName>
                                        </p:attrNameLst>
                                      </p:cBhvr>
                                      <p:tavLst>
                                        <p:tav tm="0">
                                          <p:val>
                                            <p:fltVal val="90"/>
                                          </p:val>
                                        </p:tav>
                                        <p:tav tm="100000">
                                          <p:val>
                                            <p:fltVal val="0"/>
                                          </p:val>
                                        </p:tav>
                                      </p:tavLst>
                                    </p:anim>
                                    <p:animEffect transition="in" filter="fade">
                                      <p:cBhvr>
                                        <p:cTn id="30" dur="600"/>
                                        <p:tgtEl>
                                          <p:spTgt spid="33"/>
                                        </p:tgtEl>
                                      </p:cBhvr>
                                    </p:animEffect>
                                  </p:childTnLst>
                                </p:cTn>
                              </p:par>
                              <p:par>
                                <p:cTn id="31" presetID="31" presetClass="entr" presetSubtype="0" fill="hold" nodeType="withEffect">
                                  <p:stCondLst>
                                    <p:cond delay="200"/>
                                  </p:stCondLst>
                                  <p:iterate type="lt">
                                    <p:tmPct val="5000"/>
                                  </p:iterate>
                                  <p:childTnLst>
                                    <p:set>
                                      <p:cBhvr>
                                        <p:cTn id="32" dur="1" fill="hold">
                                          <p:stCondLst>
                                            <p:cond delay="0"/>
                                          </p:stCondLst>
                                        </p:cTn>
                                        <p:tgtEl>
                                          <p:spTgt spid="37"/>
                                        </p:tgtEl>
                                        <p:attrNameLst>
                                          <p:attrName>style.visibility</p:attrName>
                                        </p:attrNameLst>
                                      </p:cBhvr>
                                      <p:to>
                                        <p:strVal val="visible"/>
                                      </p:to>
                                    </p:set>
                                    <p:anim calcmode="lin" valueType="num">
                                      <p:cBhvr>
                                        <p:cTn id="33" dur="600" fill="hold"/>
                                        <p:tgtEl>
                                          <p:spTgt spid="37"/>
                                        </p:tgtEl>
                                        <p:attrNameLst>
                                          <p:attrName>ppt_w</p:attrName>
                                        </p:attrNameLst>
                                      </p:cBhvr>
                                      <p:tavLst>
                                        <p:tav tm="0">
                                          <p:val>
                                            <p:fltVal val="0"/>
                                          </p:val>
                                        </p:tav>
                                        <p:tav tm="100000">
                                          <p:val>
                                            <p:strVal val="#ppt_w"/>
                                          </p:val>
                                        </p:tav>
                                      </p:tavLst>
                                    </p:anim>
                                    <p:anim calcmode="lin" valueType="num">
                                      <p:cBhvr>
                                        <p:cTn id="34" dur="600" fill="hold"/>
                                        <p:tgtEl>
                                          <p:spTgt spid="37"/>
                                        </p:tgtEl>
                                        <p:attrNameLst>
                                          <p:attrName>ppt_h</p:attrName>
                                        </p:attrNameLst>
                                      </p:cBhvr>
                                      <p:tavLst>
                                        <p:tav tm="0">
                                          <p:val>
                                            <p:fltVal val="0"/>
                                          </p:val>
                                        </p:tav>
                                        <p:tav tm="100000">
                                          <p:val>
                                            <p:strVal val="#ppt_h"/>
                                          </p:val>
                                        </p:tav>
                                      </p:tavLst>
                                    </p:anim>
                                    <p:anim calcmode="lin" valueType="num">
                                      <p:cBhvr>
                                        <p:cTn id="35" dur="600" fill="hold"/>
                                        <p:tgtEl>
                                          <p:spTgt spid="37"/>
                                        </p:tgtEl>
                                        <p:attrNameLst>
                                          <p:attrName>style.rotation</p:attrName>
                                        </p:attrNameLst>
                                      </p:cBhvr>
                                      <p:tavLst>
                                        <p:tav tm="0">
                                          <p:val>
                                            <p:fltVal val="90"/>
                                          </p:val>
                                        </p:tav>
                                        <p:tav tm="100000">
                                          <p:val>
                                            <p:fltVal val="0"/>
                                          </p:val>
                                        </p:tav>
                                      </p:tavLst>
                                    </p:anim>
                                    <p:animEffect transition="in" filter="fade">
                                      <p:cBhvr>
                                        <p:cTn id="36" dur="600"/>
                                        <p:tgtEl>
                                          <p:spTgt spid="37"/>
                                        </p:tgtEl>
                                      </p:cBhvr>
                                    </p:animEffect>
                                  </p:childTnLst>
                                </p:cTn>
                              </p:par>
                            </p:childTnLst>
                          </p:cTn>
                        </p:par>
                        <p:par>
                          <p:cTn id="37" fill="hold">
                            <p:stCondLst>
                              <p:cond delay="22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42"/>
                                        </p:tgtEl>
                                        <p:attrNameLst>
                                          <p:attrName>style.visibility</p:attrName>
                                        </p:attrNameLst>
                                      </p:cBhvr>
                                      <p:to>
                                        <p:strVal val="visible"/>
                                      </p:to>
                                    </p:set>
                                    <p:anim calcmode="lin" valueType="num">
                                      <p:cBhvr>
                                        <p:cTn id="40" dur="600" fill="hold"/>
                                        <p:tgtEl>
                                          <p:spTgt spid="42"/>
                                        </p:tgtEl>
                                        <p:attrNameLst>
                                          <p:attrName>ppt_w</p:attrName>
                                        </p:attrNameLst>
                                      </p:cBhvr>
                                      <p:tavLst>
                                        <p:tav tm="0">
                                          <p:val>
                                            <p:fltVal val="0"/>
                                          </p:val>
                                        </p:tav>
                                        <p:tav tm="100000">
                                          <p:val>
                                            <p:strVal val="#ppt_w"/>
                                          </p:val>
                                        </p:tav>
                                      </p:tavLst>
                                    </p:anim>
                                    <p:anim calcmode="lin" valueType="num">
                                      <p:cBhvr>
                                        <p:cTn id="41" dur="600" fill="hold"/>
                                        <p:tgtEl>
                                          <p:spTgt spid="42"/>
                                        </p:tgtEl>
                                        <p:attrNameLst>
                                          <p:attrName>ppt_h</p:attrName>
                                        </p:attrNameLst>
                                      </p:cBhvr>
                                      <p:tavLst>
                                        <p:tav tm="0">
                                          <p:val>
                                            <p:fltVal val="0"/>
                                          </p:val>
                                        </p:tav>
                                        <p:tav tm="100000">
                                          <p:val>
                                            <p:strVal val="#ppt_h"/>
                                          </p:val>
                                        </p:tav>
                                      </p:tavLst>
                                    </p:anim>
                                    <p:anim calcmode="lin" valueType="num">
                                      <p:cBhvr>
                                        <p:cTn id="42" dur="600" fill="hold"/>
                                        <p:tgtEl>
                                          <p:spTgt spid="42"/>
                                        </p:tgtEl>
                                        <p:attrNameLst>
                                          <p:attrName>style.rotation</p:attrName>
                                        </p:attrNameLst>
                                      </p:cBhvr>
                                      <p:tavLst>
                                        <p:tav tm="0">
                                          <p:val>
                                            <p:fltVal val="90"/>
                                          </p:val>
                                        </p:tav>
                                        <p:tav tm="100000">
                                          <p:val>
                                            <p:fltVal val="0"/>
                                          </p:val>
                                        </p:tav>
                                      </p:tavLst>
                                    </p:anim>
                                    <p:animEffect transition="in" filter="fade">
                                      <p:cBhvr>
                                        <p:cTn id="43" dur="600"/>
                                        <p:tgtEl>
                                          <p:spTgt spid="42"/>
                                        </p:tgtEl>
                                      </p:cBhvr>
                                    </p:animEffect>
                                  </p:childTnLst>
                                </p:cTn>
                              </p:par>
                              <p:par>
                                <p:cTn id="44" presetID="31" presetClass="entr" presetSubtype="0" fill="hold" nodeType="withEffect">
                                  <p:stCondLst>
                                    <p:cond delay="200"/>
                                  </p:stCondLst>
                                  <p:iterate type="lt">
                                    <p:tmPct val="5000"/>
                                  </p:iterate>
                                  <p:childTnLst>
                                    <p:set>
                                      <p:cBhvr>
                                        <p:cTn id="45" dur="1" fill="hold">
                                          <p:stCondLst>
                                            <p:cond delay="0"/>
                                          </p:stCondLst>
                                        </p:cTn>
                                        <p:tgtEl>
                                          <p:spTgt spid="46"/>
                                        </p:tgtEl>
                                        <p:attrNameLst>
                                          <p:attrName>style.visibility</p:attrName>
                                        </p:attrNameLst>
                                      </p:cBhvr>
                                      <p:to>
                                        <p:strVal val="visible"/>
                                      </p:to>
                                    </p:set>
                                    <p:anim calcmode="lin" valueType="num">
                                      <p:cBhvr>
                                        <p:cTn id="46" dur="600" fill="hold"/>
                                        <p:tgtEl>
                                          <p:spTgt spid="46"/>
                                        </p:tgtEl>
                                        <p:attrNameLst>
                                          <p:attrName>ppt_w</p:attrName>
                                        </p:attrNameLst>
                                      </p:cBhvr>
                                      <p:tavLst>
                                        <p:tav tm="0">
                                          <p:val>
                                            <p:fltVal val="0"/>
                                          </p:val>
                                        </p:tav>
                                        <p:tav tm="100000">
                                          <p:val>
                                            <p:strVal val="#ppt_w"/>
                                          </p:val>
                                        </p:tav>
                                      </p:tavLst>
                                    </p:anim>
                                    <p:anim calcmode="lin" valueType="num">
                                      <p:cBhvr>
                                        <p:cTn id="47" dur="600" fill="hold"/>
                                        <p:tgtEl>
                                          <p:spTgt spid="46"/>
                                        </p:tgtEl>
                                        <p:attrNameLst>
                                          <p:attrName>ppt_h</p:attrName>
                                        </p:attrNameLst>
                                      </p:cBhvr>
                                      <p:tavLst>
                                        <p:tav tm="0">
                                          <p:val>
                                            <p:fltVal val="0"/>
                                          </p:val>
                                        </p:tav>
                                        <p:tav tm="100000">
                                          <p:val>
                                            <p:strVal val="#ppt_h"/>
                                          </p:val>
                                        </p:tav>
                                      </p:tavLst>
                                    </p:anim>
                                    <p:anim calcmode="lin" valueType="num">
                                      <p:cBhvr>
                                        <p:cTn id="48" dur="600" fill="hold"/>
                                        <p:tgtEl>
                                          <p:spTgt spid="46"/>
                                        </p:tgtEl>
                                        <p:attrNameLst>
                                          <p:attrName>style.rotation</p:attrName>
                                        </p:attrNameLst>
                                      </p:cBhvr>
                                      <p:tavLst>
                                        <p:tav tm="0">
                                          <p:val>
                                            <p:fltVal val="90"/>
                                          </p:val>
                                        </p:tav>
                                        <p:tav tm="100000">
                                          <p:val>
                                            <p:fltVal val="0"/>
                                          </p:val>
                                        </p:tav>
                                      </p:tavLst>
                                    </p:anim>
                                    <p:animEffect transition="in" filter="fade">
                                      <p:cBhvr>
                                        <p:cTn id="49" dur="6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bwMode="auto">
          <a:xfrm>
            <a:off x="6229350" y="260350"/>
            <a:ext cx="2303463" cy="7207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base">
              <a:spcBef>
                <a:spcPct val="0"/>
              </a:spcBef>
              <a:spcAft>
                <a:spcPct val="0"/>
              </a:spcAft>
              <a:defRPr/>
            </a:pPr>
            <a:r>
              <a:rPr lang="ar-EG" sz="3200" b="1" dirty="0" smtClean="0">
                <a:solidFill>
                  <a:srgbClr val="CC00CC"/>
                </a:solidFill>
              </a:rPr>
              <a:t>محاور الدورة</a:t>
            </a:r>
            <a:endParaRPr lang="ar-EG" sz="3200" b="1" dirty="0">
              <a:solidFill>
                <a:srgbClr val="CC00CC"/>
              </a:solidFill>
            </a:endParaRPr>
          </a:p>
        </p:txBody>
      </p:sp>
      <p:graphicFrame>
        <p:nvGraphicFramePr>
          <p:cNvPr id="9" name="Diagram 8"/>
          <p:cNvGraphicFramePr/>
          <p:nvPr>
            <p:extLst/>
          </p:nvPr>
        </p:nvGraphicFramePr>
        <p:xfrm>
          <a:off x="755576" y="304800"/>
          <a:ext cx="7467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4" descr="customer_servic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88616" y="2534942"/>
            <a:ext cx="2125320" cy="23342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7793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Graphic spid="9"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صفات تعين علي حسن الاختيار</a:t>
              </a:r>
              <a:endParaRPr lang="zh-CN" altLang="en-US" sz="3200" b="1" dirty="0" smtClean="0">
                <a:solidFill>
                  <a:srgbClr val="002060"/>
                </a:solidFill>
                <a:latin typeface="Microsoft YaHei" pitchFamily="34" charset="-122"/>
                <a:ea typeface="Microsoft YaHei" pitchFamily="34" charset="-122"/>
              </a:endParaRPr>
            </a:p>
          </p:txBody>
        </p:sp>
      </p:grpSp>
      <p:grpSp>
        <p:nvGrpSpPr>
          <p:cNvPr id="8" name="Group 2"/>
          <p:cNvGrpSpPr>
            <a:grpSpLocks/>
          </p:cNvGrpSpPr>
          <p:nvPr/>
        </p:nvGrpSpPr>
        <p:grpSpPr bwMode="auto">
          <a:xfrm>
            <a:off x="3810910" y="2132856"/>
            <a:ext cx="4865546" cy="655320"/>
            <a:chOff x="0" y="0"/>
            <a:chExt cx="6562725" cy="546100"/>
          </a:xfrm>
        </p:grpSpPr>
        <p:sp>
          <p:nvSpPr>
            <p:cNvPr id="9"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0"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1" name="Rectangle 13"/>
            <p:cNvSpPr>
              <a:spLocks noChangeArrowheads="1"/>
            </p:cNvSpPr>
            <p:nvPr/>
          </p:nvSpPr>
          <p:spPr bwMode="auto">
            <a:xfrm>
              <a:off x="1860550" y="0"/>
              <a:ext cx="2841626"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أولاً: الثقة بالله</a:t>
              </a:r>
              <a:endParaRPr lang="zh-CN" altLang="en-US" sz="2800" b="1" dirty="0" smtClean="0">
                <a:latin typeface="Microsoft YaHei" pitchFamily="34" charset="-122"/>
                <a:ea typeface="Microsoft YaHei" pitchFamily="34" charset="-122"/>
              </a:endParaRPr>
            </a:p>
          </p:txBody>
        </p:sp>
      </p:grpSp>
      <p:grpSp>
        <p:nvGrpSpPr>
          <p:cNvPr id="12" name="Group 6"/>
          <p:cNvGrpSpPr>
            <a:grpSpLocks/>
          </p:cNvGrpSpPr>
          <p:nvPr/>
        </p:nvGrpSpPr>
        <p:grpSpPr bwMode="auto">
          <a:xfrm>
            <a:off x="3810910" y="3409239"/>
            <a:ext cx="4865546" cy="655320"/>
            <a:chOff x="0" y="0"/>
            <a:chExt cx="6562725" cy="546100"/>
          </a:xfrm>
        </p:grpSpPr>
        <p:grpSp>
          <p:nvGrpSpPr>
            <p:cNvPr id="13" name="Group 7"/>
            <p:cNvGrpSpPr>
              <a:grpSpLocks/>
            </p:cNvGrpSpPr>
            <p:nvPr/>
          </p:nvGrpSpPr>
          <p:grpSpPr bwMode="auto">
            <a:xfrm>
              <a:off x="0" y="0"/>
              <a:ext cx="6562725" cy="546100"/>
              <a:chOff x="0" y="0"/>
              <a:chExt cx="6561756" cy="546060"/>
            </a:xfrm>
          </p:grpSpPr>
          <p:sp>
            <p:nvSpPr>
              <p:cNvPr id="15"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6"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14" name="Rectangle 13"/>
            <p:cNvSpPr>
              <a:spLocks noChangeArrowheads="1"/>
            </p:cNvSpPr>
            <p:nvPr/>
          </p:nvSpPr>
          <p:spPr bwMode="auto">
            <a:xfrm>
              <a:off x="1245167" y="10428"/>
              <a:ext cx="40723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ثانياً: الثقة بالنفس</a:t>
              </a:r>
              <a:endParaRPr lang="zh-CN" altLang="en-US" sz="2800" b="1" dirty="0" smtClean="0"/>
            </a:p>
          </p:txBody>
        </p:sp>
      </p:grpSp>
      <p:grpSp>
        <p:nvGrpSpPr>
          <p:cNvPr id="17" name="Group 2"/>
          <p:cNvGrpSpPr>
            <a:grpSpLocks/>
          </p:cNvGrpSpPr>
          <p:nvPr/>
        </p:nvGrpSpPr>
        <p:grpSpPr bwMode="auto">
          <a:xfrm>
            <a:off x="3779897" y="4717896"/>
            <a:ext cx="4865546" cy="655320"/>
            <a:chOff x="0" y="0"/>
            <a:chExt cx="6562725" cy="546100"/>
          </a:xfrm>
        </p:grpSpPr>
        <p:sp>
          <p:nvSpPr>
            <p:cNvPr id="18"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9"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20" name="Rectangle 13"/>
            <p:cNvSpPr>
              <a:spLocks noChangeArrowheads="1"/>
            </p:cNvSpPr>
            <p:nvPr/>
          </p:nvSpPr>
          <p:spPr bwMode="auto">
            <a:xfrm>
              <a:off x="658070" y="0"/>
              <a:ext cx="5246588"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ثالثاً: التوازن بين العقل والقلب</a:t>
              </a:r>
              <a:endParaRPr lang="zh-CN" altLang="en-US" sz="2800" b="1" dirty="0" smtClean="0">
                <a:latin typeface="Microsoft YaHei" pitchFamily="34" charset="-122"/>
                <a:ea typeface="Microsoft YaHei" pitchFamily="34" charset="-122"/>
              </a:endParaRPr>
            </a:p>
          </p:txBody>
        </p:sp>
      </p:gr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28" y="1847056"/>
            <a:ext cx="343616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0004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600" fill="hold"/>
                                        <p:tgtEl>
                                          <p:spTgt spid="8"/>
                                        </p:tgtEl>
                                        <p:attrNameLst>
                                          <p:attrName>ppt_w</p:attrName>
                                        </p:attrNameLst>
                                      </p:cBhvr>
                                      <p:tavLst>
                                        <p:tav tm="0">
                                          <p:val>
                                            <p:fltVal val="0"/>
                                          </p:val>
                                        </p:tav>
                                        <p:tav tm="100000">
                                          <p:val>
                                            <p:strVal val="#ppt_w"/>
                                          </p:val>
                                        </p:tav>
                                      </p:tavLst>
                                    </p:anim>
                                    <p:anim calcmode="lin" valueType="num">
                                      <p:cBhvr>
                                        <p:cTn id="15" dur="600" fill="hold"/>
                                        <p:tgtEl>
                                          <p:spTgt spid="8"/>
                                        </p:tgtEl>
                                        <p:attrNameLst>
                                          <p:attrName>ppt_h</p:attrName>
                                        </p:attrNameLst>
                                      </p:cBhvr>
                                      <p:tavLst>
                                        <p:tav tm="0">
                                          <p:val>
                                            <p:fltVal val="0"/>
                                          </p:val>
                                        </p:tav>
                                        <p:tav tm="100000">
                                          <p:val>
                                            <p:strVal val="#ppt_h"/>
                                          </p:val>
                                        </p:tav>
                                      </p:tavLst>
                                    </p:anim>
                                    <p:anim calcmode="lin" valueType="num">
                                      <p:cBhvr>
                                        <p:cTn id="16" dur="600" fill="hold"/>
                                        <p:tgtEl>
                                          <p:spTgt spid="8"/>
                                        </p:tgtEl>
                                        <p:attrNameLst>
                                          <p:attrName>style.rotation</p:attrName>
                                        </p:attrNameLst>
                                      </p:cBhvr>
                                      <p:tavLst>
                                        <p:tav tm="0">
                                          <p:val>
                                            <p:fltVal val="90"/>
                                          </p:val>
                                        </p:tav>
                                        <p:tav tm="100000">
                                          <p:val>
                                            <p:fltVal val="0"/>
                                          </p:val>
                                        </p:tav>
                                      </p:tavLst>
                                    </p:anim>
                                    <p:animEffect transition="in" filter="fade">
                                      <p:cBhvr>
                                        <p:cTn id="17" dur="600"/>
                                        <p:tgtEl>
                                          <p:spTgt spid="8"/>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2"/>
                                        </p:tgtEl>
                                        <p:attrNameLst>
                                          <p:attrName>style.visibility</p:attrName>
                                        </p:attrNameLst>
                                      </p:cBhvr>
                                      <p:to>
                                        <p:strVal val="visible"/>
                                      </p:to>
                                    </p:set>
                                    <p:anim calcmode="lin" valueType="num">
                                      <p:cBhvr>
                                        <p:cTn id="20" dur="600" fill="hold"/>
                                        <p:tgtEl>
                                          <p:spTgt spid="12"/>
                                        </p:tgtEl>
                                        <p:attrNameLst>
                                          <p:attrName>ppt_w</p:attrName>
                                        </p:attrNameLst>
                                      </p:cBhvr>
                                      <p:tavLst>
                                        <p:tav tm="0">
                                          <p:val>
                                            <p:fltVal val="0"/>
                                          </p:val>
                                        </p:tav>
                                        <p:tav tm="100000">
                                          <p:val>
                                            <p:strVal val="#ppt_w"/>
                                          </p:val>
                                        </p:tav>
                                      </p:tavLst>
                                    </p:anim>
                                    <p:anim calcmode="lin" valueType="num">
                                      <p:cBhvr>
                                        <p:cTn id="21" dur="600" fill="hold"/>
                                        <p:tgtEl>
                                          <p:spTgt spid="12"/>
                                        </p:tgtEl>
                                        <p:attrNameLst>
                                          <p:attrName>ppt_h</p:attrName>
                                        </p:attrNameLst>
                                      </p:cBhvr>
                                      <p:tavLst>
                                        <p:tav tm="0">
                                          <p:val>
                                            <p:fltVal val="0"/>
                                          </p:val>
                                        </p:tav>
                                        <p:tav tm="100000">
                                          <p:val>
                                            <p:strVal val="#ppt_h"/>
                                          </p:val>
                                        </p:tav>
                                      </p:tavLst>
                                    </p:anim>
                                    <p:anim calcmode="lin" valueType="num">
                                      <p:cBhvr>
                                        <p:cTn id="22" dur="600" fill="hold"/>
                                        <p:tgtEl>
                                          <p:spTgt spid="12"/>
                                        </p:tgtEl>
                                        <p:attrNameLst>
                                          <p:attrName>style.rotation</p:attrName>
                                        </p:attrNameLst>
                                      </p:cBhvr>
                                      <p:tavLst>
                                        <p:tav tm="0">
                                          <p:val>
                                            <p:fltVal val="90"/>
                                          </p:val>
                                        </p:tav>
                                        <p:tav tm="100000">
                                          <p:val>
                                            <p:fltVal val="0"/>
                                          </p:val>
                                        </p:tav>
                                      </p:tavLst>
                                    </p:anim>
                                    <p:animEffect transition="in" filter="fade">
                                      <p:cBhvr>
                                        <p:cTn id="23" dur="600"/>
                                        <p:tgtEl>
                                          <p:spTgt spid="12"/>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17"/>
                                        </p:tgtEl>
                                        <p:attrNameLst>
                                          <p:attrName>style.visibility</p:attrName>
                                        </p:attrNameLst>
                                      </p:cBhvr>
                                      <p:to>
                                        <p:strVal val="visible"/>
                                      </p:to>
                                    </p:set>
                                    <p:anim calcmode="lin" valueType="num">
                                      <p:cBhvr>
                                        <p:cTn id="27" dur="600" fill="hold"/>
                                        <p:tgtEl>
                                          <p:spTgt spid="17"/>
                                        </p:tgtEl>
                                        <p:attrNameLst>
                                          <p:attrName>ppt_w</p:attrName>
                                        </p:attrNameLst>
                                      </p:cBhvr>
                                      <p:tavLst>
                                        <p:tav tm="0">
                                          <p:val>
                                            <p:fltVal val="0"/>
                                          </p:val>
                                        </p:tav>
                                        <p:tav tm="100000">
                                          <p:val>
                                            <p:strVal val="#ppt_w"/>
                                          </p:val>
                                        </p:tav>
                                      </p:tavLst>
                                    </p:anim>
                                    <p:anim calcmode="lin" valueType="num">
                                      <p:cBhvr>
                                        <p:cTn id="28" dur="600" fill="hold"/>
                                        <p:tgtEl>
                                          <p:spTgt spid="17"/>
                                        </p:tgtEl>
                                        <p:attrNameLst>
                                          <p:attrName>ppt_h</p:attrName>
                                        </p:attrNameLst>
                                      </p:cBhvr>
                                      <p:tavLst>
                                        <p:tav tm="0">
                                          <p:val>
                                            <p:fltVal val="0"/>
                                          </p:val>
                                        </p:tav>
                                        <p:tav tm="100000">
                                          <p:val>
                                            <p:strVal val="#ppt_h"/>
                                          </p:val>
                                        </p:tav>
                                      </p:tavLst>
                                    </p:anim>
                                    <p:anim calcmode="lin" valueType="num">
                                      <p:cBhvr>
                                        <p:cTn id="29" dur="600" fill="hold"/>
                                        <p:tgtEl>
                                          <p:spTgt spid="17"/>
                                        </p:tgtEl>
                                        <p:attrNameLst>
                                          <p:attrName>style.rotation</p:attrName>
                                        </p:attrNameLst>
                                      </p:cBhvr>
                                      <p:tavLst>
                                        <p:tav tm="0">
                                          <p:val>
                                            <p:fltVal val="90"/>
                                          </p:val>
                                        </p:tav>
                                        <p:tav tm="100000">
                                          <p:val>
                                            <p:fltVal val="0"/>
                                          </p:val>
                                        </p:tav>
                                      </p:tavLst>
                                    </p:anim>
                                    <p:animEffect transition="in" filter="fade">
                                      <p:cBhvr>
                                        <p:cTn id="30" dur="600"/>
                                        <p:tgtEl>
                                          <p:spTgt spid="17"/>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2530"/>
                                        </p:tgtEl>
                                        <p:attrNameLst>
                                          <p:attrName>style.visibility</p:attrName>
                                        </p:attrNameLst>
                                      </p:cBhvr>
                                      <p:to>
                                        <p:strVal val="visible"/>
                                      </p:to>
                                    </p:set>
                                    <p:animEffect transition="in" filter="fade">
                                      <p:cBhvr>
                                        <p:cTn id="34"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1728192"/>
            <a:chOff x="0" y="0"/>
            <a:chExt cx="6562725" cy="693887"/>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0"/>
              <a:ext cx="6432550" cy="6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بعض الأفكار الخاطئة التي تعتقد الفتيات أنها سبب تأخرهن في الزواج</a:t>
              </a:r>
              <a:endParaRPr lang="zh-CN" altLang="en-US" sz="3200" b="1" dirty="0" smtClean="0">
                <a:solidFill>
                  <a:srgbClr val="002060"/>
                </a:solidFill>
                <a:latin typeface="Microsoft YaHei" pitchFamily="34" charset="-122"/>
                <a:ea typeface="Microsoft YaHei" pitchFamily="34" charset="-122"/>
              </a:endParaRPr>
            </a:p>
          </p:txBody>
        </p:sp>
      </p:grpSp>
      <p:grpSp>
        <p:nvGrpSpPr>
          <p:cNvPr id="8" name="Group 2"/>
          <p:cNvGrpSpPr>
            <a:grpSpLocks/>
          </p:cNvGrpSpPr>
          <p:nvPr/>
        </p:nvGrpSpPr>
        <p:grpSpPr bwMode="auto">
          <a:xfrm>
            <a:off x="3810910" y="2132856"/>
            <a:ext cx="4865546" cy="655320"/>
            <a:chOff x="0" y="0"/>
            <a:chExt cx="6562725" cy="546100"/>
          </a:xfrm>
        </p:grpSpPr>
        <p:sp>
          <p:nvSpPr>
            <p:cNvPr id="9"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0"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1" name="Rectangle 13"/>
            <p:cNvSpPr>
              <a:spLocks noChangeArrowheads="1"/>
            </p:cNvSpPr>
            <p:nvPr/>
          </p:nvSpPr>
          <p:spPr bwMode="auto">
            <a:xfrm>
              <a:off x="106919" y="0"/>
              <a:ext cx="6348886" cy="41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400" b="1" dirty="0">
                  <a:latin typeface="Microsoft YaHei" pitchFamily="34" charset="-122"/>
                  <a:ea typeface="Microsoft YaHei" pitchFamily="34" charset="-122"/>
                </a:rPr>
                <a:t>أن الالتزام بالملابس المُحتَشمة يؤخر الزواج</a:t>
              </a:r>
              <a:endParaRPr lang="zh-CN" altLang="en-US" sz="2400" b="1" dirty="0" smtClean="0">
                <a:latin typeface="Microsoft YaHei" pitchFamily="34" charset="-122"/>
                <a:ea typeface="Microsoft YaHei" pitchFamily="34" charset="-122"/>
              </a:endParaRPr>
            </a:p>
          </p:txBody>
        </p:sp>
      </p:grpSp>
      <p:grpSp>
        <p:nvGrpSpPr>
          <p:cNvPr id="12" name="Group 6"/>
          <p:cNvGrpSpPr>
            <a:grpSpLocks/>
          </p:cNvGrpSpPr>
          <p:nvPr/>
        </p:nvGrpSpPr>
        <p:grpSpPr bwMode="auto">
          <a:xfrm>
            <a:off x="3810910" y="3409239"/>
            <a:ext cx="4865546" cy="655320"/>
            <a:chOff x="0" y="0"/>
            <a:chExt cx="6562725" cy="546100"/>
          </a:xfrm>
        </p:grpSpPr>
        <p:grpSp>
          <p:nvGrpSpPr>
            <p:cNvPr id="13" name="Group 7"/>
            <p:cNvGrpSpPr>
              <a:grpSpLocks/>
            </p:cNvGrpSpPr>
            <p:nvPr/>
          </p:nvGrpSpPr>
          <p:grpSpPr bwMode="auto">
            <a:xfrm>
              <a:off x="0" y="0"/>
              <a:ext cx="6562725" cy="546100"/>
              <a:chOff x="0" y="0"/>
              <a:chExt cx="6561756" cy="546060"/>
            </a:xfrm>
          </p:grpSpPr>
          <p:sp>
            <p:nvSpPr>
              <p:cNvPr id="15"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6"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14" name="Rectangle 13"/>
            <p:cNvSpPr>
              <a:spLocks noChangeArrowheads="1"/>
            </p:cNvSpPr>
            <p:nvPr/>
          </p:nvSpPr>
          <p:spPr bwMode="auto">
            <a:xfrm>
              <a:off x="106921" y="10428"/>
              <a:ext cx="6348886" cy="39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300" b="1" dirty="0"/>
                <a:t>خوف البنت من أن تتعدي السن المناسب للزواج</a:t>
              </a:r>
              <a:endParaRPr lang="zh-CN" altLang="en-US" sz="2300" b="1" dirty="0" smtClean="0"/>
            </a:p>
          </p:txBody>
        </p:sp>
      </p:grpSp>
      <p:grpSp>
        <p:nvGrpSpPr>
          <p:cNvPr id="17" name="Group 2"/>
          <p:cNvGrpSpPr>
            <a:grpSpLocks/>
          </p:cNvGrpSpPr>
          <p:nvPr/>
        </p:nvGrpSpPr>
        <p:grpSpPr bwMode="auto">
          <a:xfrm>
            <a:off x="3779897" y="4717896"/>
            <a:ext cx="4865546" cy="655320"/>
            <a:chOff x="0" y="0"/>
            <a:chExt cx="6562725" cy="546100"/>
          </a:xfrm>
        </p:grpSpPr>
        <p:sp>
          <p:nvSpPr>
            <p:cNvPr id="18"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9"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20" name="Rectangle 13"/>
            <p:cNvSpPr>
              <a:spLocks noChangeArrowheads="1"/>
            </p:cNvSpPr>
            <p:nvPr/>
          </p:nvSpPr>
          <p:spPr bwMode="auto">
            <a:xfrm>
              <a:off x="65091" y="66047"/>
              <a:ext cx="6432545" cy="33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b="1" dirty="0">
                  <a:latin typeface="Microsoft YaHei" pitchFamily="34" charset="-122"/>
                  <a:ea typeface="Microsoft YaHei" pitchFamily="34" charset="-122"/>
                </a:rPr>
                <a:t>أن تقول فتاة: "جمالي ومالي كافيان لأن يتقدم لي أفضل شاب"</a:t>
              </a:r>
              <a:endParaRPr lang="zh-CN" altLang="en-US" b="1" dirty="0" smtClean="0">
                <a:latin typeface="Microsoft YaHei" pitchFamily="34" charset="-122"/>
                <a:ea typeface="Microsoft YaHei" pitchFamily="34" charset="-122"/>
              </a:endParaRPr>
            </a:p>
          </p:txBody>
        </p:sp>
      </p:gr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0" y="2023070"/>
            <a:ext cx="3001516" cy="378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27911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600" fill="hold"/>
                                        <p:tgtEl>
                                          <p:spTgt spid="8"/>
                                        </p:tgtEl>
                                        <p:attrNameLst>
                                          <p:attrName>ppt_w</p:attrName>
                                        </p:attrNameLst>
                                      </p:cBhvr>
                                      <p:tavLst>
                                        <p:tav tm="0">
                                          <p:val>
                                            <p:fltVal val="0"/>
                                          </p:val>
                                        </p:tav>
                                        <p:tav tm="100000">
                                          <p:val>
                                            <p:strVal val="#ppt_w"/>
                                          </p:val>
                                        </p:tav>
                                      </p:tavLst>
                                    </p:anim>
                                    <p:anim calcmode="lin" valueType="num">
                                      <p:cBhvr>
                                        <p:cTn id="15" dur="600" fill="hold"/>
                                        <p:tgtEl>
                                          <p:spTgt spid="8"/>
                                        </p:tgtEl>
                                        <p:attrNameLst>
                                          <p:attrName>ppt_h</p:attrName>
                                        </p:attrNameLst>
                                      </p:cBhvr>
                                      <p:tavLst>
                                        <p:tav tm="0">
                                          <p:val>
                                            <p:fltVal val="0"/>
                                          </p:val>
                                        </p:tav>
                                        <p:tav tm="100000">
                                          <p:val>
                                            <p:strVal val="#ppt_h"/>
                                          </p:val>
                                        </p:tav>
                                      </p:tavLst>
                                    </p:anim>
                                    <p:anim calcmode="lin" valueType="num">
                                      <p:cBhvr>
                                        <p:cTn id="16" dur="600" fill="hold"/>
                                        <p:tgtEl>
                                          <p:spTgt spid="8"/>
                                        </p:tgtEl>
                                        <p:attrNameLst>
                                          <p:attrName>style.rotation</p:attrName>
                                        </p:attrNameLst>
                                      </p:cBhvr>
                                      <p:tavLst>
                                        <p:tav tm="0">
                                          <p:val>
                                            <p:fltVal val="90"/>
                                          </p:val>
                                        </p:tav>
                                        <p:tav tm="100000">
                                          <p:val>
                                            <p:fltVal val="0"/>
                                          </p:val>
                                        </p:tav>
                                      </p:tavLst>
                                    </p:anim>
                                    <p:animEffect transition="in" filter="fade">
                                      <p:cBhvr>
                                        <p:cTn id="17" dur="600"/>
                                        <p:tgtEl>
                                          <p:spTgt spid="8"/>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2"/>
                                        </p:tgtEl>
                                        <p:attrNameLst>
                                          <p:attrName>style.visibility</p:attrName>
                                        </p:attrNameLst>
                                      </p:cBhvr>
                                      <p:to>
                                        <p:strVal val="visible"/>
                                      </p:to>
                                    </p:set>
                                    <p:anim calcmode="lin" valueType="num">
                                      <p:cBhvr>
                                        <p:cTn id="20" dur="600" fill="hold"/>
                                        <p:tgtEl>
                                          <p:spTgt spid="12"/>
                                        </p:tgtEl>
                                        <p:attrNameLst>
                                          <p:attrName>ppt_w</p:attrName>
                                        </p:attrNameLst>
                                      </p:cBhvr>
                                      <p:tavLst>
                                        <p:tav tm="0">
                                          <p:val>
                                            <p:fltVal val="0"/>
                                          </p:val>
                                        </p:tav>
                                        <p:tav tm="100000">
                                          <p:val>
                                            <p:strVal val="#ppt_w"/>
                                          </p:val>
                                        </p:tav>
                                      </p:tavLst>
                                    </p:anim>
                                    <p:anim calcmode="lin" valueType="num">
                                      <p:cBhvr>
                                        <p:cTn id="21" dur="600" fill="hold"/>
                                        <p:tgtEl>
                                          <p:spTgt spid="12"/>
                                        </p:tgtEl>
                                        <p:attrNameLst>
                                          <p:attrName>ppt_h</p:attrName>
                                        </p:attrNameLst>
                                      </p:cBhvr>
                                      <p:tavLst>
                                        <p:tav tm="0">
                                          <p:val>
                                            <p:fltVal val="0"/>
                                          </p:val>
                                        </p:tav>
                                        <p:tav tm="100000">
                                          <p:val>
                                            <p:strVal val="#ppt_h"/>
                                          </p:val>
                                        </p:tav>
                                      </p:tavLst>
                                    </p:anim>
                                    <p:anim calcmode="lin" valueType="num">
                                      <p:cBhvr>
                                        <p:cTn id="22" dur="600" fill="hold"/>
                                        <p:tgtEl>
                                          <p:spTgt spid="12"/>
                                        </p:tgtEl>
                                        <p:attrNameLst>
                                          <p:attrName>style.rotation</p:attrName>
                                        </p:attrNameLst>
                                      </p:cBhvr>
                                      <p:tavLst>
                                        <p:tav tm="0">
                                          <p:val>
                                            <p:fltVal val="90"/>
                                          </p:val>
                                        </p:tav>
                                        <p:tav tm="100000">
                                          <p:val>
                                            <p:fltVal val="0"/>
                                          </p:val>
                                        </p:tav>
                                      </p:tavLst>
                                    </p:anim>
                                    <p:animEffect transition="in" filter="fade">
                                      <p:cBhvr>
                                        <p:cTn id="23" dur="600"/>
                                        <p:tgtEl>
                                          <p:spTgt spid="12"/>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17"/>
                                        </p:tgtEl>
                                        <p:attrNameLst>
                                          <p:attrName>style.visibility</p:attrName>
                                        </p:attrNameLst>
                                      </p:cBhvr>
                                      <p:to>
                                        <p:strVal val="visible"/>
                                      </p:to>
                                    </p:set>
                                    <p:anim calcmode="lin" valueType="num">
                                      <p:cBhvr>
                                        <p:cTn id="27" dur="600" fill="hold"/>
                                        <p:tgtEl>
                                          <p:spTgt spid="17"/>
                                        </p:tgtEl>
                                        <p:attrNameLst>
                                          <p:attrName>ppt_w</p:attrName>
                                        </p:attrNameLst>
                                      </p:cBhvr>
                                      <p:tavLst>
                                        <p:tav tm="0">
                                          <p:val>
                                            <p:fltVal val="0"/>
                                          </p:val>
                                        </p:tav>
                                        <p:tav tm="100000">
                                          <p:val>
                                            <p:strVal val="#ppt_w"/>
                                          </p:val>
                                        </p:tav>
                                      </p:tavLst>
                                    </p:anim>
                                    <p:anim calcmode="lin" valueType="num">
                                      <p:cBhvr>
                                        <p:cTn id="28" dur="600" fill="hold"/>
                                        <p:tgtEl>
                                          <p:spTgt spid="17"/>
                                        </p:tgtEl>
                                        <p:attrNameLst>
                                          <p:attrName>ppt_h</p:attrName>
                                        </p:attrNameLst>
                                      </p:cBhvr>
                                      <p:tavLst>
                                        <p:tav tm="0">
                                          <p:val>
                                            <p:fltVal val="0"/>
                                          </p:val>
                                        </p:tav>
                                        <p:tav tm="100000">
                                          <p:val>
                                            <p:strVal val="#ppt_h"/>
                                          </p:val>
                                        </p:tav>
                                      </p:tavLst>
                                    </p:anim>
                                    <p:anim calcmode="lin" valueType="num">
                                      <p:cBhvr>
                                        <p:cTn id="29" dur="600" fill="hold"/>
                                        <p:tgtEl>
                                          <p:spTgt spid="17"/>
                                        </p:tgtEl>
                                        <p:attrNameLst>
                                          <p:attrName>style.rotation</p:attrName>
                                        </p:attrNameLst>
                                      </p:cBhvr>
                                      <p:tavLst>
                                        <p:tav tm="0">
                                          <p:val>
                                            <p:fltVal val="90"/>
                                          </p:val>
                                        </p:tav>
                                        <p:tav tm="100000">
                                          <p:val>
                                            <p:fltVal val="0"/>
                                          </p:val>
                                        </p:tav>
                                      </p:tavLst>
                                    </p:anim>
                                    <p:animEffect transition="in" filter="fade">
                                      <p:cBhvr>
                                        <p:cTn id="30" dur="600"/>
                                        <p:tgtEl>
                                          <p:spTgt spid="17"/>
                                        </p:tgtEl>
                                      </p:cBhvr>
                                    </p:animEffect>
                                  </p:childTnLst>
                                </p:cTn>
                              </p:par>
                            </p:childTnLst>
                          </p:cTn>
                        </p:par>
                        <p:par>
                          <p:cTn id="31" fill="hold">
                            <p:stCondLst>
                              <p:cond delay="2000"/>
                            </p:stCondLst>
                            <p:childTnLst>
                              <p:par>
                                <p:cTn id="32" presetID="21" presetClass="entr" presetSubtype="1" fill="hold" nodeType="afterEffect">
                                  <p:stCondLst>
                                    <p:cond delay="0"/>
                                  </p:stCondLst>
                                  <p:childTnLst>
                                    <p:set>
                                      <p:cBhvr>
                                        <p:cTn id="33" dur="1" fill="hold">
                                          <p:stCondLst>
                                            <p:cond delay="0"/>
                                          </p:stCondLst>
                                        </p:cTn>
                                        <p:tgtEl>
                                          <p:spTgt spid="23554"/>
                                        </p:tgtEl>
                                        <p:attrNameLst>
                                          <p:attrName>style.visibility</p:attrName>
                                        </p:attrNameLst>
                                      </p:cBhvr>
                                      <p:to>
                                        <p:strVal val="visible"/>
                                      </p:to>
                                    </p:set>
                                    <p:animEffect transition="in" filter="wheel(1)">
                                      <p:cBhvr>
                                        <p:cTn id="34"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932040" y="2852936"/>
            <a:ext cx="3816424" cy="864096"/>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800" dirty="0" smtClean="0"/>
          </a:p>
          <a:p>
            <a:pPr algn="ctr" rtl="1"/>
            <a:r>
              <a:rPr lang="ar-EG" sz="3200" dirty="0"/>
              <a:t>مَعَايير اختيار </a:t>
            </a:r>
            <a:r>
              <a:rPr lang="ar-EG" sz="3200" dirty="0" smtClean="0"/>
              <a:t>الزوجة </a:t>
            </a:r>
            <a:endParaRPr kumimoji="0" lang="ar-EG" sz="3200" b="0" i="0" u="none" strike="noStrike" cap="none" normalizeH="0" baseline="0" dirty="0" smtClean="0">
              <a:ln>
                <a:noFill/>
              </a:ln>
              <a:solidFill>
                <a:schemeClr val="tx1"/>
              </a:solidFill>
              <a:effectLst/>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71" y="764704"/>
            <a:ext cx="3258005" cy="5372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8533691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136011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0"/>
              <a:ext cx="6432550" cy="49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فعندما يبدأ الشاب في البحث عن زوجة تشاركه حياته فلابد أن يكون هناك ضوابط لعملية البحث</a:t>
              </a:r>
              <a:endParaRPr lang="zh-CN" altLang="en-US" sz="3200" b="1" dirty="0" smtClean="0">
                <a:solidFill>
                  <a:srgbClr val="002060"/>
                </a:solidFill>
                <a:latin typeface="Microsoft YaHei" pitchFamily="34" charset="-122"/>
                <a:ea typeface="Microsoft YaHei" pitchFamily="34" charset="-122"/>
              </a:endParaRPr>
            </a:p>
          </p:txBody>
        </p:sp>
      </p:grpSp>
      <p:grpSp>
        <p:nvGrpSpPr>
          <p:cNvPr id="8" name="Group 2"/>
          <p:cNvGrpSpPr>
            <a:grpSpLocks/>
          </p:cNvGrpSpPr>
          <p:nvPr/>
        </p:nvGrpSpPr>
        <p:grpSpPr bwMode="auto">
          <a:xfrm>
            <a:off x="4716016" y="2505409"/>
            <a:ext cx="3960440" cy="655320"/>
            <a:chOff x="0" y="0"/>
            <a:chExt cx="6562725" cy="546100"/>
          </a:xfrm>
        </p:grpSpPr>
        <p:sp>
          <p:nvSpPr>
            <p:cNvPr id="9"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0"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1" name="Rectangle 13"/>
            <p:cNvSpPr>
              <a:spLocks noChangeArrowheads="1"/>
            </p:cNvSpPr>
            <p:nvPr/>
          </p:nvSpPr>
          <p:spPr bwMode="auto">
            <a:xfrm>
              <a:off x="106919" y="0"/>
              <a:ext cx="6348886" cy="41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400" b="1" dirty="0">
                  <a:latin typeface="Microsoft YaHei" pitchFamily="34" charset="-122"/>
                  <a:ea typeface="Microsoft YaHei" pitchFamily="34" charset="-122"/>
                </a:rPr>
                <a:t>السكن</a:t>
              </a:r>
              <a:endParaRPr lang="zh-CN" altLang="en-US" sz="2400" b="1" dirty="0" smtClean="0">
                <a:latin typeface="Microsoft YaHei" pitchFamily="34" charset="-122"/>
                <a:ea typeface="Microsoft YaHei" pitchFamily="34" charset="-122"/>
              </a:endParaRPr>
            </a:p>
          </p:txBody>
        </p:sp>
      </p:grpSp>
      <p:grpSp>
        <p:nvGrpSpPr>
          <p:cNvPr id="12" name="Group 6"/>
          <p:cNvGrpSpPr>
            <a:grpSpLocks/>
          </p:cNvGrpSpPr>
          <p:nvPr/>
        </p:nvGrpSpPr>
        <p:grpSpPr bwMode="auto">
          <a:xfrm>
            <a:off x="4716016" y="3781792"/>
            <a:ext cx="3960440" cy="655320"/>
            <a:chOff x="0" y="0"/>
            <a:chExt cx="6562725" cy="546100"/>
          </a:xfrm>
        </p:grpSpPr>
        <p:grpSp>
          <p:nvGrpSpPr>
            <p:cNvPr id="13" name="Group 7"/>
            <p:cNvGrpSpPr>
              <a:grpSpLocks/>
            </p:cNvGrpSpPr>
            <p:nvPr/>
          </p:nvGrpSpPr>
          <p:grpSpPr bwMode="auto">
            <a:xfrm>
              <a:off x="0" y="0"/>
              <a:ext cx="6562725" cy="546100"/>
              <a:chOff x="0" y="0"/>
              <a:chExt cx="6561756" cy="546060"/>
            </a:xfrm>
          </p:grpSpPr>
          <p:sp>
            <p:nvSpPr>
              <p:cNvPr id="15"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6"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14" name="Rectangle 13"/>
            <p:cNvSpPr>
              <a:spLocks noChangeArrowheads="1"/>
            </p:cNvSpPr>
            <p:nvPr/>
          </p:nvSpPr>
          <p:spPr bwMode="auto">
            <a:xfrm>
              <a:off x="106921" y="10428"/>
              <a:ext cx="6348886" cy="39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300" b="1" dirty="0"/>
                <a:t>قُرة العين</a:t>
              </a:r>
              <a:endParaRPr lang="zh-CN" altLang="en-US" sz="2300" b="1" dirty="0" smtClean="0"/>
            </a:p>
          </p:txBody>
        </p:sp>
      </p:grpSp>
      <p:grpSp>
        <p:nvGrpSpPr>
          <p:cNvPr id="21" name="Group 2"/>
          <p:cNvGrpSpPr>
            <a:grpSpLocks/>
          </p:cNvGrpSpPr>
          <p:nvPr/>
        </p:nvGrpSpPr>
        <p:grpSpPr bwMode="auto">
          <a:xfrm>
            <a:off x="539552" y="2492896"/>
            <a:ext cx="3960440" cy="655320"/>
            <a:chOff x="0" y="0"/>
            <a:chExt cx="6562725" cy="546100"/>
          </a:xfrm>
        </p:grpSpPr>
        <p:sp>
          <p:nvSpPr>
            <p:cNvPr id="22"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3"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24" name="Rectangle 13"/>
            <p:cNvSpPr>
              <a:spLocks noChangeArrowheads="1"/>
            </p:cNvSpPr>
            <p:nvPr/>
          </p:nvSpPr>
          <p:spPr bwMode="auto">
            <a:xfrm>
              <a:off x="106919" y="0"/>
              <a:ext cx="6348886" cy="41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400" b="1" dirty="0">
                  <a:latin typeface="Microsoft YaHei" pitchFamily="34" charset="-122"/>
                  <a:ea typeface="Microsoft YaHei" pitchFamily="34" charset="-122"/>
                </a:rPr>
                <a:t>المسئولة</a:t>
              </a:r>
              <a:endParaRPr lang="zh-CN" altLang="en-US" sz="2400" b="1" dirty="0" smtClean="0">
                <a:latin typeface="Microsoft YaHei" pitchFamily="34" charset="-122"/>
                <a:ea typeface="Microsoft YaHei" pitchFamily="34" charset="-122"/>
              </a:endParaRPr>
            </a:p>
          </p:txBody>
        </p:sp>
      </p:grpSp>
      <p:grpSp>
        <p:nvGrpSpPr>
          <p:cNvPr id="25" name="Group 6"/>
          <p:cNvGrpSpPr>
            <a:grpSpLocks/>
          </p:cNvGrpSpPr>
          <p:nvPr/>
        </p:nvGrpSpPr>
        <p:grpSpPr bwMode="auto">
          <a:xfrm>
            <a:off x="539552" y="3769279"/>
            <a:ext cx="3960440" cy="655320"/>
            <a:chOff x="0" y="0"/>
            <a:chExt cx="6562725" cy="546100"/>
          </a:xfrm>
        </p:grpSpPr>
        <p:grpSp>
          <p:nvGrpSpPr>
            <p:cNvPr id="26" name="Group 7"/>
            <p:cNvGrpSpPr>
              <a:grpSpLocks/>
            </p:cNvGrpSpPr>
            <p:nvPr/>
          </p:nvGrpSpPr>
          <p:grpSpPr bwMode="auto">
            <a:xfrm>
              <a:off x="0" y="0"/>
              <a:ext cx="6562725" cy="546100"/>
              <a:chOff x="0" y="0"/>
              <a:chExt cx="6561756" cy="546060"/>
            </a:xfrm>
          </p:grpSpPr>
          <p:sp>
            <p:nvSpPr>
              <p:cNvPr id="28"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9"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7" name="Rectangle 26"/>
            <p:cNvSpPr>
              <a:spLocks noChangeArrowheads="1"/>
            </p:cNvSpPr>
            <p:nvPr/>
          </p:nvSpPr>
          <p:spPr bwMode="auto">
            <a:xfrm>
              <a:off x="106921" y="10428"/>
              <a:ext cx="6348886" cy="39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300" b="1" dirty="0"/>
                <a:t>العروب</a:t>
              </a:r>
              <a:endParaRPr lang="zh-CN" altLang="en-US" sz="2300" b="1" dirty="0" smtClean="0"/>
            </a:p>
          </p:txBody>
        </p:sp>
      </p:grpSp>
    </p:spTree>
    <p:extLst>
      <p:ext uri="{BB962C8B-B14F-4D97-AF65-F5344CB8AC3E}">
        <p14:creationId xmlns:p14="http://schemas.microsoft.com/office/powerpoint/2010/main" val="129365334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600" fill="hold"/>
                                        <p:tgtEl>
                                          <p:spTgt spid="8"/>
                                        </p:tgtEl>
                                        <p:attrNameLst>
                                          <p:attrName>ppt_w</p:attrName>
                                        </p:attrNameLst>
                                      </p:cBhvr>
                                      <p:tavLst>
                                        <p:tav tm="0">
                                          <p:val>
                                            <p:fltVal val="0"/>
                                          </p:val>
                                        </p:tav>
                                        <p:tav tm="100000">
                                          <p:val>
                                            <p:strVal val="#ppt_w"/>
                                          </p:val>
                                        </p:tav>
                                      </p:tavLst>
                                    </p:anim>
                                    <p:anim calcmode="lin" valueType="num">
                                      <p:cBhvr>
                                        <p:cTn id="15" dur="600" fill="hold"/>
                                        <p:tgtEl>
                                          <p:spTgt spid="8"/>
                                        </p:tgtEl>
                                        <p:attrNameLst>
                                          <p:attrName>ppt_h</p:attrName>
                                        </p:attrNameLst>
                                      </p:cBhvr>
                                      <p:tavLst>
                                        <p:tav tm="0">
                                          <p:val>
                                            <p:fltVal val="0"/>
                                          </p:val>
                                        </p:tav>
                                        <p:tav tm="100000">
                                          <p:val>
                                            <p:strVal val="#ppt_h"/>
                                          </p:val>
                                        </p:tav>
                                      </p:tavLst>
                                    </p:anim>
                                    <p:anim calcmode="lin" valueType="num">
                                      <p:cBhvr>
                                        <p:cTn id="16" dur="600" fill="hold"/>
                                        <p:tgtEl>
                                          <p:spTgt spid="8"/>
                                        </p:tgtEl>
                                        <p:attrNameLst>
                                          <p:attrName>style.rotation</p:attrName>
                                        </p:attrNameLst>
                                      </p:cBhvr>
                                      <p:tavLst>
                                        <p:tav tm="0">
                                          <p:val>
                                            <p:fltVal val="90"/>
                                          </p:val>
                                        </p:tav>
                                        <p:tav tm="100000">
                                          <p:val>
                                            <p:fltVal val="0"/>
                                          </p:val>
                                        </p:tav>
                                      </p:tavLst>
                                    </p:anim>
                                    <p:animEffect transition="in" filter="fade">
                                      <p:cBhvr>
                                        <p:cTn id="17" dur="600"/>
                                        <p:tgtEl>
                                          <p:spTgt spid="8"/>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2"/>
                                        </p:tgtEl>
                                        <p:attrNameLst>
                                          <p:attrName>style.visibility</p:attrName>
                                        </p:attrNameLst>
                                      </p:cBhvr>
                                      <p:to>
                                        <p:strVal val="visible"/>
                                      </p:to>
                                    </p:set>
                                    <p:anim calcmode="lin" valueType="num">
                                      <p:cBhvr>
                                        <p:cTn id="20" dur="600" fill="hold"/>
                                        <p:tgtEl>
                                          <p:spTgt spid="12"/>
                                        </p:tgtEl>
                                        <p:attrNameLst>
                                          <p:attrName>ppt_w</p:attrName>
                                        </p:attrNameLst>
                                      </p:cBhvr>
                                      <p:tavLst>
                                        <p:tav tm="0">
                                          <p:val>
                                            <p:fltVal val="0"/>
                                          </p:val>
                                        </p:tav>
                                        <p:tav tm="100000">
                                          <p:val>
                                            <p:strVal val="#ppt_w"/>
                                          </p:val>
                                        </p:tav>
                                      </p:tavLst>
                                    </p:anim>
                                    <p:anim calcmode="lin" valueType="num">
                                      <p:cBhvr>
                                        <p:cTn id="21" dur="600" fill="hold"/>
                                        <p:tgtEl>
                                          <p:spTgt spid="12"/>
                                        </p:tgtEl>
                                        <p:attrNameLst>
                                          <p:attrName>ppt_h</p:attrName>
                                        </p:attrNameLst>
                                      </p:cBhvr>
                                      <p:tavLst>
                                        <p:tav tm="0">
                                          <p:val>
                                            <p:fltVal val="0"/>
                                          </p:val>
                                        </p:tav>
                                        <p:tav tm="100000">
                                          <p:val>
                                            <p:strVal val="#ppt_h"/>
                                          </p:val>
                                        </p:tav>
                                      </p:tavLst>
                                    </p:anim>
                                    <p:anim calcmode="lin" valueType="num">
                                      <p:cBhvr>
                                        <p:cTn id="22" dur="600" fill="hold"/>
                                        <p:tgtEl>
                                          <p:spTgt spid="12"/>
                                        </p:tgtEl>
                                        <p:attrNameLst>
                                          <p:attrName>style.rotation</p:attrName>
                                        </p:attrNameLst>
                                      </p:cBhvr>
                                      <p:tavLst>
                                        <p:tav tm="0">
                                          <p:val>
                                            <p:fltVal val="90"/>
                                          </p:val>
                                        </p:tav>
                                        <p:tav tm="100000">
                                          <p:val>
                                            <p:fltVal val="0"/>
                                          </p:val>
                                        </p:tav>
                                      </p:tavLst>
                                    </p:anim>
                                    <p:animEffect transition="in" filter="fade">
                                      <p:cBhvr>
                                        <p:cTn id="23" dur="600"/>
                                        <p:tgtEl>
                                          <p:spTgt spid="12"/>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21"/>
                                        </p:tgtEl>
                                        <p:attrNameLst>
                                          <p:attrName>style.visibility</p:attrName>
                                        </p:attrNameLst>
                                      </p:cBhvr>
                                      <p:to>
                                        <p:strVal val="visible"/>
                                      </p:to>
                                    </p:set>
                                    <p:anim calcmode="lin" valueType="num">
                                      <p:cBhvr>
                                        <p:cTn id="27" dur="600" fill="hold"/>
                                        <p:tgtEl>
                                          <p:spTgt spid="21"/>
                                        </p:tgtEl>
                                        <p:attrNameLst>
                                          <p:attrName>ppt_w</p:attrName>
                                        </p:attrNameLst>
                                      </p:cBhvr>
                                      <p:tavLst>
                                        <p:tav tm="0">
                                          <p:val>
                                            <p:fltVal val="0"/>
                                          </p:val>
                                        </p:tav>
                                        <p:tav tm="100000">
                                          <p:val>
                                            <p:strVal val="#ppt_w"/>
                                          </p:val>
                                        </p:tav>
                                      </p:tavLst>
                                    </p:anim>
                                    <p:anim calcmode="lin" valueType="num">
                                      <p:cBhvr>
                                        <p:cTn id="28" dur="600" fill="hold"/>
                                        <p:tgtEl>
                                          <p:spTgt spid="21"/>
                                        </p:tgtEl>
                                        <p:attrNameLst>
                                          <p:attrName>ppt_h</p:attrName>
                                        </p:attrNameLst>
                                      </p:cBhvr>
                                      <p:tavLst>
                                        <p:tav tm="0">
                                          <p:val>
                                            <p:fltVal val="0"/>
                                          </p:val>
                                        </p:tav>
                                        <p:tav tm="100000">
                                          <p:val>
                                            <p:strVal val="#ppt_h"/>
                                          </p:val>
                                        </p:tav>
                                      </p:tavLst>
                                    </p:anim>
                                    <p:anim calcmode="lin" valueType="num">
                                      <p:cBhvr>
                                        <p:cTn id="29" dur="600" fill="hold"/>
                                        <p:tgtEl>
                                          <p:spTgt spid="21"/>
                                        </p:tgtEl>
                                        <p:attrNameLst>
                                          <p:attrName>style.rotation</p:attrName>
                                        </p:attrNameLst>
                                      </p:cBhvr>
                                      <p:tavLst>
                                        <p:tav tm="0">
                                          <p:val>
                                            <p:fltVal val="90"/>
                                          </p:val>
                                        </p:tav>
                                        <p:tav tm="100000">
                                          <p:val>
                                            <p:fltVal val="0"/>
                                          </p:val>
                                        </p:tav>
                                      </p:tavLst>
                                    </p:anim>
                                    <p:animEffect transition="in" filter="fade">
                                      <p:cBhvr>
                                        <p:cTn id="30" dur="600"/>
                                        <p:tgtEl>
                                          <p:spTgt spid="21"/>
                                        </p:tgtEl>
                                      </p:cBhvr>
                                    </p:animEffect>
                                  </p:childTnLst>
                                </p:cTn>
                              </p:par>
                              <p:par>
                                <p:cTn id="31" presetID="31" presetClass="entr" presetSubtype="0" fill="hold" nodeType="withEffect">
                                  <p:stCondLst>
                                    <p:cond delay="200"/>
                                  </p:stCondLst>
                                  <p:iterate type="lt">
                                    <p:tmPct val="5000"/>
                                  </p:iterate>
                                  <p:childTnLst>
                                    <p:set>
                                      <p:cBhvr>
                                        <p:cTn id="32" dur="1" fill="hold">
                                          <p:stCondLst>
                                            <p:cond delay="0"/>
                                          </p:stCondLst>
                                        </p:cTn>
                                        <p:tgtEl>
                                          <p:spTgt spid="25"/>
                                        </p:tgtEl>
                                        <p:attrNameLst>
                                          <p:attrName>style.visibility</p:attrName>
                                        </p:attrNameLst>
                                      </p:cBhvr>
                                      <p:to>
                                        <p:strVal val="visible"/>
                                      </p:to>
                                    </p:set>
                                    <p:anim calcmode="lin" valueType="num">
                                      <p:cBhvr>
                                        <p:cTn id="33" dur="600" fill="hold"/>
                                        <p:tgtEl>
                                          <p:spTgt spid="25"/>
                                        </p:tgtEl>
                                        <p:attrNameLst>
                                          <p:attrName>ppt_w</p:attrName>
                                        </p:attrNameLst>
                                      </p:cBhvr>
                                      <p:tavLst>
                                        <p:tav tm="0">
                                          <p:val>
                                            <p:fltVal val="0"/>
                                          </p:val>
                                        </p:tav>
                                        <p:tav tm="100000">
                                          <p:val>
                                            <p:strVal val="#ppt_w"/>
                                          </p:val>
                                        </p:tav>
                                      </p:tavLst>
                                    </p:anim>
                                    <p:anim calcmode="lin" valueType="num">
                                      <p:cBhvr>
                                        <p:cTn id="34" dur="600" fill="hold"/>
                                        <p:tgtEl>
                                          <p:spTgt spid="25"/>
                                        </p:tgtEl>
                                        <p:attrNameLst>
                                          <p:attrName>ppt_h</p:attrName>
                                        </p:attrNameLst>
                                      </p:cBhvr>
                                      <p:tavLst>
                                        <p:tav tm="0">
                                          <p:val>
                                            <p:fltVal val="0"/>
                                          </p:val>
                                        </p:tav>
                                        <p:tav tm="100000">
                                          <p:val>
                                            <p:strVal val="#ppt_h"/>
                                          </p:val>
                                        </p:tav>
                                      </p:tavLst>
                                    </p:anim>
                                    <p:anim calcmode="lin" valueType="num">
                                      <p:cBhvr>
                                        <p:cTn id="35" dur="600" fill="hold"/>
                                        <p:tgtEl>
                                          <p:spTgt spid="25"/>
                                        </p:tgtEl>
                                        <p:attrNameLst>
                                          <p:attrName>style.rotation</p:attrName>
                                        </p:attrNameLst>
                                      </p:cBhvr>
                                      <p:tavLst>
                                        <p:tav tm="0">
                                          <p:val>
                                            <p:fltVal val="90"/>
                                          </p:val>
                                        </p:tav>
                                        <p:tav tm="100000">
                                          <p:val>
                                            <p:fltVal val="0"/>
                                          </p:val>
                                        </p:tav>
                                      </p:tavLst>
                                    </p:anim>
                                    <p:animEffect transition="in" filter="fade">
                                      <p:cBhvr>
                                        <p:cTn id="36" dur="6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معايير اختيار </a:t>
              </a:r>
              <a:r>
                <a:rPr lang="ar-EG" altLang="zh-CN" sz="3200" b="1" dirty="0" smtClean="0">
                  <a:solidFill>
                    <a:srgbClr val="002060"/>
                  </a:solidFill>
                  <a:latin typeface="Microsoft YaHei" pitchFamily="34" charset="-122"/>
                  <a:ea typeface="Microsoft YaHei" pitchFamily="34" charset="-122"/>
                </a:rPr>
                <a:t>الزوجة</a:t>
              </a:r>
              <a:endParaRPr lang="zh-CN" altLang="en-US" sz="3200" b="1" dirty="0" smtClean="0">
                <a:solidFill>
                  <a:srgbClr val="002060"/>
                </a:solidFill>
                <a:latin typeface="Microsoft YaHei" pitchFamily="34" charset="-122"/>
                <a:ea typeface="Microsoft YaHei" pitchFamily="34" charset="-122"/>
              </a:endParaRPr>
            </a:p>
          </p:txBody>
        </p:sp>
      </p:grpSp>
      <p:sp>
        <p:nvSpPr>
          <p:cNvPr id="8" name="Rounded Rectangle 7"/>
          <p:cNvSpPr/>
          <p:nvPr/>
        </p:nvSpPr>
        <p:spPr bwMode="auto">
          <a:xfrm>
            <a:off x="1763688" y="1556792"/>
            <a:ext cx="7272808" cy="1224136"/>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dirty="0" smtClean="0"/>
              <a:t>ولأجل </a:t>
            </a:r>
            <a:r>
              <a:rPr lang="ar-EG" sz="3200" dirty="0"/>
              <a:t>أن </a:t>
            </a:r>
            <a:r>
              <a:rPr lang="ar-EG" sz="3200" dirty="0" smtClean="0"/>
              <a:t>يصل الرجل لأفضل </a:t>
            </a:r>
            <a:r>
              <a:rPr lang="ar-EG" sz="3200" dirty="0"/>
              <a:t>النتائج في الاختيار، </a:t>
            </a:r>
            <a:r>
              <a:rPr lang="ar-EG" sz="3200" dirty="0" smtClean="0"/>
              <a:t>عليه </a:t>
            </a:r>
            <a:r>
              <a:rPr lang="ar-EG" sz="3200" dirty="0"/>
              <a:t>أن تستعين بما يُسمي "أدوات الاختيار"، وهي</a:t>
            </a:r>
            <a:endParaRPr kumimoji="0" lang="ar-EG" sz="3200" b="0" i="0" u="none" strike="noStrike" cap="none" normalizeH="0" baseline="0" dirty="0" smtClean="0">
              <a:ln>
                <a:noFill/>
              </a:ln>
              <a:solidFill>
                <a:schemeClr val="tx1"/>
              </a:solidFill>
              <a:effectLst/>
            </a:endParaRPr>
          </a:p>
        </p:txBody>
      </p:sp>
      <p:sp>
        <p:nvSpPr>
          <p:cNvPr id="10" name="Hexagon 9"/>
          <p:cNvSpPr/>
          <p:nvPr/>
        </p:nvSpPr>
        <p:spPr bwMode="auto">
          <a:xfrm>
            <a:off x="3491880" y="4185084"/>
            <a:ext cx="1656184" cy="1440160"/>
          </a:xfrm>
          <a:prstGeom prst="hexagon">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200" b="1" dirty="0" smtClean="0">
              <a:solidFill>
                <a:srgbClr val="002060"/>
              </a:solidFill>
            </a:endParaRPr>
          </a:p>
          <a:p>
            <a:pPr algn="ctr" rtl="1"/>
            <a:r>
              <a:rPr lang="ar-SA" sz="3200" b="1" dirty="0" smtClean="0">
                <a:solidFill>
                  <a:srgbClr val="002060"/>
                </a:solidFill>
              </a:rPr>
              <a:t>مَن</a:t>
            </a:r>
            <a:r>
              <a:rPr lang="ar-SA" sz="3200" b="1" dirty="0">
                <a:solidFill>
                  <a:srgbClr val="002060"/>
                </a:solidFill>
              </a:rPr>
              <a:t>؟</a:t>
            </a:r>
            <a:endParaRPr lang="en-US" sz="3200" dirty="0">
              <a:solidFill>
                <a:srgbClr val="002060"/>
              </a:solidFill>
            </a:endParaRPr>
          </a:p>
        </p:txBody>
      </p:sp>
      <p:sp>
        <p:nvSpPr>
          <p:cNvPr id="11" name="Hexagon 10"/>
          <p:cNvSpPr/>
          <p:nvPr/>
        </p:nvSpPr>
        <p:spPr bwMode="auto">
          <a:xfrm>
            <a:off x="2123728" y="4941168"/>
            <a:ext cx="1656184" cy="1440160"/>
          </a:xfrm>
          <a:prstGeom prst="hexagon">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200" b="1" dirty="0" smtClean="0">
              <a:solidFill>
                <a:srgbClr val="002060"/>
              </a:solidFill>
            </a:endParaRPr>
          </a:p>
          <a:p>
            <a:pPr algn="ctr" rtl="1"/>
            <a:r>
              <a:rPr lang="ar-SA" sz="3200" b="1" dirty="0" smtClean="0">
                <a:solidFill>
                  <a:srgbClr val="002060"/>
                </a:solidFill>
              </a:rPr>
              <a:t>كيف</a:t>
            </a:r>
            <a:r>
              <a:rPr lang="ar-SA" sz="3200" b="1" dirty="0">
                <a:solidFill>
                  <a:srgbClr val="002060"/>
                </a:solidFill>
              </a:rPr>
              <a:t>؟</a:t>
            </a:r>
            <a:endParaRPr lang="en-US" sz="3200" dirty="0">
              <a:solidFill>
                <a:srgbClr val="002060"/>
              </a:solidFill>
            </a:endParaRPr>
          </a:p>
        </p:txBody>
      </p:sp>
      <p:sp>
        <p:nvSpPr>
          <p:cNvPr id="12" name="Hexagon 11"/>
          <p:cNvSpPr/>
          <p:nvPr/>
        </p:nvSpPr>
        <p:spPr bwMode="auto">
          <a:xfrm>
            <a:off x="4860032" y="4869160"/>
            <a:ext cx="1656184" cy="1440160"/>
          </a:xfrm>
          <a:prstGeom prst="hexagon">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400" b="1" dirty="0" smtClean="0">
              <a:solidFill>
                <a:srgbClr val="002060"/>
              </a:solidFill>
            </a:endParaRPr>
          </a:p>
          <a:p>
            <a:pPr algn="ctr" rtl="1"/>
            <a:r>
              <a:rPr lang="ar-SA" sz="3200" b="1" dirty="0" smtClean="0">
                <a:solidFill>
                  <a:srgbClr val="002060"/>
                </a:solidFill>
              </a:rPr>
              <a:t>لماذا</a:t>
            </a:r>
            <a:r>
              <a:rPr lang="ar-SA" sz="3200" b="1" dirty="0">
                <a:solidFill>
                  <a:srgbClr val="002060"/>
                </a:solidFill>
              </a:rPr>
              <a:t>؟</a:t>
            </a:r>
            <a:endParaRPr lang="en-US" sz="3200" dirty="0">
              <a:solidFill>
                <a:srgbClr val="002060"/>
              </a:solidFill>
            </a:endParaRPr>
          </a:p>
        </p:txBody>
      </p:sp>
      <p:sp>
        <p:nvSpPr>
          <p:cNvPr id="13" name="Hexagon 12"/>
          <p:cNvSpPr/>
          <p:nvPr/>
        </p:nvSpPr>
        <p:spPr bwMode="auto">
          <a:xfrm>
            <a:off x="2123728" y="3429000"/>
            <a:ext cx="1656184" cy="1440160"/>
          </a:xfrm>
          <a:prstGeom prst="hexagon">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200" b="1" dirty="0" smtClean="0">
              <a:solidFill>
                <a:srgbClr val="002060"/>
              </a:solidFill>
            </a:endParaRPr>
          </a:p>
          <a:p>
            <a:pPr algn="ctr" rtl="1"/>
            <a:r>
              <a:rPr lang="ar-SA" sz="3200" b="1" dirty="0" smtClean="0">
                <a:solidFill>
                  <a:srgbClr val="002060"/>
                </a:solidFill>
              </a:rPr>
              <a:t>أين</a:t>
            </a:r>
            <a:r>
              <a:rPr lang="ar-SA" sz="3200" b="1" dirty="0">
                <a:solidFill>
                  <a:srgbClr val="002060"/>
                </a:solidFill>
              </a:rPr>
              <a:t>؟</a:t>
            </a:r>
            <a:endParaRPr lang="en-US" sz="3200" dirty="0">
              <a:solidFill>
                <a:srgbClr val="002060"/>
              </a:solidFill>
            </a:endParaRPr>
          </a:p>
        </p:txBody>
      </p:sp>
      <p:sp>
        <p:nvSpPr>
          <p:cNvPr id="14" name="Hexagon 13"/>
          <p:cNvSpPr/>
          <p:nvPr/>
        </p:nvSpPr>
        <p:spPr bwMode="auto">
          <a:xfrm>
            <a:off x="4860032" y="3356992"/>
            <a:ext cx="1656184" cy="1440160"/>
          </a:xfrm>
          <a:prstGeom prst="hexagon">
            <a:avLst/>
          </a:prstGeom>
          <a:solidFill>
            <a:srgbClr val="00CC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000" b="1" dirty="0" smtClean="0">
              <a:solidFill>
                <a:srgbClr val="002060"/>
              </a:solidFill>
            </a:endParaRPr>
          </a:p>
          <a:p>
            <a:pPr algn="ctr" rtl="1"/>
            <a:r>
              <a:rPr lang="ar-SA" sz="3200" b="1" dirty="0" smtClean="0">
                <a:solidFill>
                  <a:srgbClr val="002060"/>
                </a:solidFill>
              </a:rPr>
              <a:t>متي</a:t>
            </a:r>
            <a:r>
              <a:rPr lang="ar-SA" sz="3200" b="1" dirty="0">
                <a:solidFill>
                  <a:srgbClr val="002060"/>
                </a:solidFill>
              </a:rPr>
              <a:t>؟</a:t>
            </a:r>
          </a:p>
        </p:txBody>
      </p:sp>
    </p:spTree>
    <p:extLst>
      <p:ext uri="{BB962C8B-B14F-4D97-AF65-F5344CB8AC3E}">
        <p14:creationId xmlns:p14="http://schemas.microsoft.com/office/powerpoint/2010/main" val="164264069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80">
                                          <p:stCondLst>
                                            <p:cond delay="0"/>
                                          </p:stCondLst>
                                        </p:cTn>
                                        <p:tgtEl>
                                          <p:spTgt spid="13"/>
                                        </p:tgtEl>
                                      </p:cBhvr>
                                    </p:animEffect>
                                    <p:anim calcmode="lin" valueType="num">
                                      <p:cBhvr>
                                        <p:cTn id="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5" dur="26">
                                          <p:stCondLst>
                                            <p:cond delay="650"/>
                                          </p:stCondLst>
                                        </p:cTn>
                                        <p:tgtEl>
                                          <p:spTgt spid="13"/>
                                        </p:tgtEl>
                                      </p:cBhvr>
                                      <p:to x="100000" y="60000"/>
                                    </p:animScale>
                                    <p:animScale>
                                      <p:cBhvr>
                                        <p:cTn id="26" dur="166" decel="50000">
                                          <p:stCondLst>
                                            <p:cond delay="676"/>
                                          </p:stCondLst>
                                        </p:cTn>
                                        <p:tgtEl>
                                          <p:spTgt spid="13"/>
                                        </p:tgtEl>
                                      </p:cBhvr>
                                      <p:to x="100000" y="100000"/>
                                    </p:animScale>
                                    <p:animScale>
                                      <p:cBhvr>
                                        <p:cTn id="27" dur="26">
                                          <p:stCondLst>
                                            <p:cond delay="1312"/>
                                          </p:stCondLst>
                                        </p:cTn>
                                        <p:tgtEl>
                                          <p:spTgt spid="13"/>
                                        </p:tgtEl>
                                      </p:cBhvr>
                                      <p:to x="100000" y="80000"/>
                                    </p:animScale>
                                    <p:animScale>
                                      <p:cBhvr>
                                        <p:cTn id="28" dur="166" decel="50000">
                                          <p:stCondLst>
                                            <p:cond delay="1338"/>
                                          </p:stCondLst>
                                        </p:cTn>
                                        <p:tgtEl>
                                          <p:spTgt spid="13"/>
                                        </p:tgtEl>
                                      </p:cBhvr>
                                      <p:to x="100000" y="100000"/>
                                    </p:animScale>
                                    <p:animScale>
                                      <p:cBhvr>
                                        <p:cTn id="29" dur="26">
                                          <p:stCondLst>
                                            <p:cond delay="1642"/>
                                          </p:stCondLst>
                                        </p:cTn>
                                        <p:tgtEl>
                                          <p:spTgt spid="13"/>
                                        </p:tgtEl>
                                      </p:cBhvr>
                                      <p:to x="100000" y="90000"/>
                                    </p:animScale>
                                    <p:animScale>
                                      <p:cBhvr>
                                        <p:cTn id="30" dur="166" decel="50000">
                                          <p:stCondLst>
                                            <p:cond delay="1668"/>
                                          </p:stCondLst>
                                        </p:cTn>
                                        <p:tgtEl>
                                          <p:spTgt spid="13"/>
                                        </p:tgtEl>
                                      </p:cBhvr>
                                      <p:to x="100000" y="100000"/>
                                    </p:animScale>
                                    <p:animScale>
                                      <p:cBhvr>
                                        <p:cTn id="31" dur="26">
                                          <p:stCondLst>
                                            <p:cond delay="1808"/>
                                          </p:stCondLst>
                                        </p:cTn>
                                        <p:tgtEl>
                                          <p:spTgt spid="13"/>
                                        </p:tgtEl>
                                      </p:cBhvr>
                                      <p:to x="100000" y="95000"/>
                                    </p:animScale>
                                    <p:animScale>
                                      <p:cBhvr>
                                        <p:cTn id="32" dur="166" decel="50000">
                                          <p:stCondLst>
                                            <p:cond delay="1834"/>
                                          </p:stCondLst>
                                        </p:cTn>
                                        <p:tgtEl>
                                          <p:spTgt spid="13"/>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down)">
                                      <p:cBhvr>
                                        <p:cTn id="91" dur="580">
                                          <p:stCondLst>
                                            <p:cond delay="0"/>
                                          </p:stCondLst>
                                        </p:cTn>
                                        <p:tgtEl>
                                          <p:spTgt spid="10"/>
                                        </p:tgtEl>
                                      </p:cBhvr>
                                    </p:animEffect>
                                    <p:anim calcmode="lin" valueType="num">
                                      <p:cBhvr>
                                        <p:cTn id="9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7" dur="26">
                                          <p:stCondLst>
                                            <p:cond delay="650"/>
                                          </p:stCondLst>
                                        </p:cTn>
                                        <p:tgtEl>
                                          <p:spTgt spid="10"/>
                                        </p:tgtEl>
                                      </p:cBhvr>
                                      <p:to x="100000" y="60000"/>
                                    </p:animScale>
                                    <p:animScale>
                                      <p:cBhvr>
                                        <p:cTn id="98" dur="166" decel="50000">
                                          <p:stCondLst>
                                            <p:cond delay="676"/>
                                          </p:stCondLst>
                                        </p:cTn>
                                        <p:tgtEl>
                                          <p:spTgt spid="10"/>
                                        </p:tgtEl>
                                      </p:cBhvr>
                                      <p:to x="100000" y="100000"/>
                                    </p:animScale>
                                    <p:animScale>
                                      <p:cBhvr>
                                        <p:cTn id="99" dur="26">
                                          <p:stCondLst>
                                            <p:cond delay="1312"/>
                                          </p:stCondLst>
                                        </p:cTn>
                                        <p:tgtEl>
                                          <p:spTgt spid="10"/>
                                        </p:tgtEl>
                                      </p:cBhvr>
                                      <p:to x="100000" y="80000"/>
                                    </p:animScale>
                                    <p:animScale>
                                      <p:cBhvr>
                                        <p:cTn id="100" dur="166" decel="50000">
                                          <p:stCondLst>
                                            <p:cond delay="1338"/>
                                          </p:stCondLst>
                                        </p:cTn>
                                        <p:tgtEl>
                                          <p:spTgt spid="10"/>
                                        </p:tgtEl>
                                      </p:cBhvr>
                                      <p:to x="100000" y="100000"/>
                                    </p:animScale>
                                    <p:animScale>
                                      <p:cBhvr>
                                        <p:cTn id="101" dur="26">
                                          <p:stCondLst>
                                            <p:cond delay="1642"/>
                                          </p:stCondLst>
                                        </p:cTn>
                                        <p:tgtEl>
                                          <p:spTgt spid="10"/>
                                        </p:tgtEl>
                                      </p:cBhvr>
                                      <p:to x="100000" y="90000"/>
                                    </p:animScale>
                                    <p:animScale>
                                      <p:cBhvr>
                                        <p:cTn id="102" dur="166" decel="50000">
                                          <p:stCondLst>
                                            <p:cond delay="1668"/>
                                          </p:stCondLst>
                                        </p:cTn>
                                        <p:tgtEl>
                                          <p:spTgt spid="10"/>
                                        </p:tgtEl>
                                      </p:cBhvr>
                                      <p:to x="100000" y="100000"/>
                                    </p:animScale>
                                    <p:animScale>
                                      <p:cBhvr>
                                        <p:cTn id="103" dur="26">
                                          <p:stCondLst>
                                            <p:cond delay="1808"/>
                                          </p:stCondLst>
                                        </p:cTn>
                                        <p:tgtEl>
                                          <p:spTgt spid="10"/>
                                        </p:tgtEl>
                                      </p:cBhvr>
                                      <p:to x="100000" y="95000"/>
                                    </p:animScale>
                                    <p:animScale>
                                      <p:cBhvr>
                                        <p:cTn id="104" dur="166" decel="50000">
                                          <p:stCondLst>
                                            <p:cond delay="1834"/>
                                          </p:stCondLst>
                                        </p:cTn>
                                        <p:tgtEl>
                                          <p:spTgt spid="10"/>
                                        </p:tgtEl>
                                      </p:cBhvr>
                                      <p:to x="100000" y="100000"/>
                                    </p:animScale>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116632"/>
            <a:ext cx="6562725" cy="1465741"/>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26828"/>
              <a:ext cx="6432550" cy="45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المشكلات التي تحدث في البيوت يكون من أهم أسبابها خلل في التكافؤ بين </a:t>
              </a:r>
              <a:r>
                <a:rPr lang="ar-EG" altLang="zh-CN" sz="3200" b="1" dirty="0" smtClean="0">
                  <a:solidFill>
                    <a:srgbClr val="002060"/>
                  </a:solidFill>
                  <a:latin typeface="Microsoft YaHei" pitchFamily="34" charset="-122"/>
                  <a:ea typeface="Microsoft YaHei" pitchFamily="34" charset="-122"/>
                </a:rPr>
                <a:t>الزوجين</a:t>
              </a:r>
              <a:endParaRPr lang="zh-CN" altLang="en-US" sz="3200" b="1" dirty="0" smtClean="0">
                <a:solidFill>
                  <a:srgbClr val="002060"/>
                </a:solidFill>
                <a:latin typeface="Microsoft YaHei" pitchFamily="34" charset="-122"/>
                <a:ea typeface="Microsoft YaHei" pitchFamily="34" charset="-122"/>
              </a:endParaRPr>
            </a:p>
          </p:txBody>
        </p:sp>
      </p:grpSp>
      <p:grpSp>
        <p:nvGrpSpPr>
          <p:cNvPr id="15" name="Group 2"/>
          <p:cNvGrpSpPr>
            <a:grpSpLocks/>
          </p:cNvGrpSpPr>
          <p:nvPr/>
        </p:nvGrpSpPr>
        <p:grpSpPr bwMode="auto">
          <a:xfrm>
            <a:off x="1290645" y="2053600"/>
            <a:ext cx="6562725" cy="655320"/>
            <a:chOff x="0" y="0"/>
            <a:chExt cx="6562725" cy="546100"/>
          </a:xfrm>
        </p:grpSpPr>
        <p:sp>
          <p:nvSpPr>
            <p:cNvPr id="1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8" name="Rectangle 13"/>
            <p:cNvSpPr>
              <a:spLocks noChangeArrowheads="1"/>
            </p:cNvSpPr>
            <p:nvPr/>
          </p:nvSpPr>
          <p:spPr bwMode="auto">
            <a:xfrm>
              <a:off x="1860550" y="0"/>
              <a:ext cx="2841625"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التكافؤ في الدِين</a:t>
              </a:r>
              <a:endParaRPr lang="zh-CN" altLang="en-US" sz="2800" b="1" dirty="0" smtClean="0">
                <a:latin typeface="Microsoft YaHei" pitchFamily="34" charset="-122"/>
                <a:ea typeface="Microsoft YaHei" pitchFamily="34" charset="-122"/>
              </a:endParaRPr>
            </a:p>
          </p:txBody>
        </p:sp>
      </p:grpSp>
      <p:grpSp>
        <p:nvGrpSpPr>
          <p:cNvPr id="19" name="Group 6"/>
          <p:cNvGrpSpPr>
            <a:grpSpLocks/>
          </p:cNvGrpSpPr>
          <p:nvPr/>
        </p:nvGrpSpPr>
        <p:grpSpPr bwMode="auto">
          <a:xfrm>
            <a:off x="1290645" y="2905183"/>
            <a:ext cx="6562725" cy="655320"/>
            <a:chOff x="0" y="0"/>
            <a:chExt cx="6562725" cy="546100"/>
          </a:xfrm>
        </p:grpSpPr>
        <p:grpSp>
          <p:nvGrpSpPr>
            <p:cNvPr id="20" name="Group 7"/>
            <p:cNvGrpSpPr>
              <a:grpSpLocks/>
            </p:cNvGrpSpPr>
            <p:nvPr/>
          </p:nvGrpSpPr>
          <p:grpSpPr bwMode="auto">
            <a:xfrm>
              <a:off x="0" y="0"/>
              <a:ext cx="6562725" cy="546100"/>
              <a:chOff x="0" y="0"/>
              <a:chExt cx="6561756" cy="546060"/>
            </a:xfrm>
          </p:grpSpPr>
          <p:sp>
            <p:nvSpPr>
              <p:cNvPr id="22"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3"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1" name="Rectangle 13"/>
            <p:cNvSpPr>
              <a:spLocks noChangeArrowheads="1"/>
            </p:cNvSpPr>
            <p:nvPr/>
          </p:nvSpPr>
          <p:spPr bwMode="auto">
            <a:xfrm>
              <a:off x="1245167" y="10428"/>
              <a:ext cx="40723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التكافؤ في الشهادة الدراسية</a:t>
              </a:r>
              <a:endParaRPr lang="zh-CN" altLang="en-US" sz="2800" b="1" dirty="0" smtClean="0"/>
            </a:p>
          </p:txBody>
        </p:sp>
      </p:grpSp>
      <p:grpSp>
        <p:nvGrpSpPr>
          <p:cNvPr id="33" name="Group 2"/>
          <p:cNvGrpSpPr>
            <a:grpSpLocks/>
          </p:cNvGrpSpPr>
          <p:nvPr/>
        </p:nvGrpSpPr>
        <p:grpSpPr bwMode="auto">
          <a:xfrm>
            <a:off x="1259632" y="3781792"/>
            <a:ext cx="6562725" cy="655320"/>
            <a:chOff x="0" y="0"/>
            <a:chExt cx="6562725" cy="546100"/>
          </a:xfrm>
        </p:grpSpPr>
        <p:sp>
          <p:nvSpPr>
            <p:cNvPr id="34"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35"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36" name="Rectangle 13"/>
            <p:cNvSpPr>
              <a:spLocks noChangeArrowheads="1"/>
            </p:cNvSpPr>
            <p:nvPr/>
          </p:nvSpPr>
          <p:spPr bwMode="auto">
            <a:xfrm>
              <a:off x="658069" y="0"/>
              <a:ext cx="5246588"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التكافؤ في الوضع الاجتماعي</a:t>
              </a:r>
              <a:endParaRPr lang="zh-CN" altLang="en-US" sz="2800" b="1" dirty="0" smtClean="0">
                <a:latin typeface="Microsoft YaHei" pitchFamily="34" charset="-122"/>
                <a:ea typeface="Microsoft YaHei" pitchFamily="34" charset="-122"/>
              </a:endParaRPr>
            </a:p>
          </p:txBody>
        </p:sp>
      </p:grpSp>
      <p:grpSp>
        <p:nvGrpSpPr>
          <p:cNvPr id="37" name="Group 6"/>
          <p:cNvGrpSpPr>
            <a:grpSpLocks/>
          </p:cNvGrpSpPr>
          <p:nvPr/>
        </p:nvGrpSpPr>
        <p:grpSpPr bwMode="auto">
          <a:xfrm>
            <a:off x="1259632" y="4633375"/>
            <a:ext cx="6562725" cy="655320"/>
            <a:chOff x="0" y="0"/>
            <a:chExt cx="6562725" cy="546100"/>
          </a:xfrm>
        </p:grpSpPr>
        <p:grpSp>
          <p:nvGrpSpPr>
            <p:cNvPr id="38" name="Group 7"/>
            <p:cNvGrpSpPr>
              <a:grpSpLocks/>
            </p:cNvGrpSpPr>
            <p:nvPr/>
          </p:nvGrpSpPr>
          <p:grpSpPr bwMode="auto">
            <a:xfrm>
              <a:off x="0" y="0"/>
              <a:ext cx="6562725" cy="546100"/>
              <a:chOff x="0" y="0"/>
              <a:chExt cx="6561756" cy="546060"/>
            </a:xfrm>
          </p:grpSpPr>
          <p:sp>
            <p:nvSpPr>
              <p:cNvPr id="40"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1"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39" name="Rectangle 13"/>
            <p:cNvSpPr>
              <a:spLocks noChangeArrowheads="1"/>
            </p:cNvSpPr>
            <p:nvPr/>
          </p:nvSpPr>
          <p:spPr bwMode="auto">
            <a:xfrm>
              <a:off x="1594173" y="10427"/>
              <a:ext cx="3374380"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التكافؤ في السن</a:t>
              </a:r>
              <a:endParaRPr lang="zh-CN" altLang="en-US" sz="2800" b="1" dirty="0" smtClean="0"/>
            </a:p>
          </p:txBody>
        </p:sp>
      </p:grpSp>
      <p:grpSp>
        <p:nvGrpSpPr>
          <p:cNvPr id="42" name="Group 2"/>
          <p:cNvGrpSpPr>
            <a:grpSpLocks/>
          </p:cNvGrpSpPr>
          <p:nvPr/>
        </p:nvGrpSpPr>
        <p:grpSpPr bwMode="auto">
          <a:xfrm>
            <a:off x="1228619" y="5509984"/>
            <a:ext cx="6562725" cy="655320"/>
            <a:chOff x="0" y="0"/>
            <a:chExt cx="6562725" cy="546100"/>
          </a:xfrm>
        </p:grpSpPr>
        <p:sp>
          <p:nvSpPr>
            <p:cNvPr id="43"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4"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45" name="Rectangle 13"/>
            <p:cNvSpPr>
              <a:spLocks noChangeArrowheads="1"/>
            </p:cNvSpPr>
            <p:nvPr/>
          </p:nvSpPr>
          <p:spPr bwMode="auto">
            <a:xfrm>
              <a:off x="1183142" y="0"/>
              <a:ext cx="4196442"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التكافؤ في الإمكانيات المادية</a:t>
              </a:r>
              <a:endParaRPr lang="zh-CN" altLang="en-US" sz="2800" b="1" dirty="0" smtClean="0">
                <a:latin typeface="Microsoft YaHei" pitchFamily="34" charset="-122"/>
                <a:ea typeface="Microsoft YaHei" pitchFamily="34" charset="-122"/>
              </a:endParaRPr>
            </a:p>
          </p:txBody>
        </p:sp>
      </p:grpSp>
    </p:spTree>
    <p:extLst>
      <p:ext uri="{BB962C8B-B14F-4D97-AF65-F5344CB8AC3E}">
        <p14:creationId xmlns:p14="http://schemas.microsoft.com/office/powerpoint/2010/main" val="164749340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p:cTn id="14" dur="600" fill="hold"/>
                                        <p:tgtEl>
                                          <p:spTgt spid="15"/>
                                        </p:tgtEl>
                                        <p:attrNameLst>
                                          <p:attrName>ppt_w</p:attrName>
                                        </p:attrNameLst>
                                      </p:cBhvr>
                                      <p:tavLst>
                                        <p:tav tm="0">
                                          <p:val>
                                            <p:fltVal val="0"/>
                                          </p:val>
                                        </p:tav>
                                        <p:tav tm="100000">
                                          <p:val>
                                            <p:strVal val="#ppt_w"/>
                                          </p:val>
                                        </p:tav>
                                      </p:tavLst>
                                    </p:anim>
                                    <p:anim calcmode="lin" valueType="num">
                                      <p:cBhvr>
                                        <p:cTn id="15" dur="600" fill="hold"/>
                                        <p:tgtEl>
                                          <p:spTgt spid="15"/>
                                        </p:tgtEl>
                                        <p:attrNameLst>
                                          <p:attrName>ppt_h</p:attrName>
                                        </p:attrNameLst>
                                      </p:cBhvr>
                                      <p:tavLst>
                                        <p:tav tm="0">
                                          <p:val>
                                            <p:fltVal val="0"/>
                                          </p:val>
                                        </p:tav>
                                        <p:tav tm="100000">
                                          <p:val>
                                            <p:strVal val="#ppt_h"/>
                                          </p:val>
                                        </p:tav>
                                      </p:tavLst>
                                    </p:anim>
                                    <p:anim calcmode="lin" valueType="num">
                                      <p:cBhvr>
                                        <p:cTn id="16" dur="600" fill="hold"/>
                                        <p:tgtEl>
                                          <p:spTgt spid="15"/>
                                        </p:tgtEl>
                                        <p:attrNameLst>
                                          <p:attrName>style.rotation</p:attrName>
                                        </p:attrNameLst>
                                      </p:cBhvr>
                                      <p:tavLst>
                                        <p:tav tm="0">
                                          <p:val>
                                            <p:fltVal val="90"/>
                                          </p:val>
                                        </p:tav>
                                        <p:tav tm="100000">
                                          <p:val>
                                            <p:fltVal val="0"/>
                                          </p:val>
                                        </p:tav>
                                      </p:tavLst>
                                    </p:anim>
                                    <p:animEffect transition="in" filter="fade">
                                      <p:cBhvr>
                                        <p:cTn id="17" dur="600"/>
                                        <p:tgtEl>
                                          <p:spTgt spid="15"/>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9"/>
                                        </p:tgtEl>
                                        <p:attrNameLst>
                                          <p:attrName>style.visibility</p:attrName>
                                        </p:attrNameLst>
                                      </p:cBhvr>
                                      <p:to>
                                        <p:strVal val="visible"/>
                                      </p:to>
                                    </p:set>
                                    <p:anim calcmode="lin" valueType="num">
                                      <p:cBhvr>
                                        <p:cTn id="20" dur="600" fill="hold"/>
                                        <p:tgtEl>
                                          <p:spTgt spid="19"/>
                                        </p:tgtEl>
                                        <p:attrNameLst>
                                          <p:attrName>ppt_w</p:attrName>
                                        </p:attrNameLst>
                                      </p:cBhvr>
                                      <p:tavLst>
                                        <p:tav tm="0">
                                          <p:val>
                                            <p:fltVal val="0"/>
                                          </p:val>
                                        </p:tav>
                                        <p:tav tm="100000">
                                          <p:val>
                                            <p:strVal val="#ppt_w"/>
                                          </p:val>
                                        </p:tav>
                                      </p:tavLst>
                                    </p:anim>
                                    <p:anim calcmode="lin" valueType="num">
                                      <p:cBhvr>
                                        <p:cTn id="21" dur="600" fill="hold"/>
                                        <p:tgtEl>
                                          <p:spTgt spid="19"/>
                                        </p:tgtEl>
                                        <p:attrNameLst>
                                          <p:attrName>ppt_h</p:attrName>
                                        </p:attrNameLst>
                                      </p:cBhvr>
                                      <p:tavLst>
                                        <p:tav tm="0">
                                          <p:val>
                                            <p:fltVal val="0"/>
                                          </p:val>
                                        </p:tav>
                                        <p:tav tm="100000">
                                          <p:val>
                                            <p:strVal val="#ppt_h"/>
                                          </p:val>
                                        </p:tav>
                                      </p:tavLst>
                                    </p:anim>
                                    <p:anim calcmode="lin" valueType="num">
                                      <p:cBhvr>
                                        <p:cTn id="22" dur="600" fill="hold"/>
                                        <p:tgtEl>
                                          <p:spTgt spid="19"/>
                                        </p:tgtEl>
                                        <p:attrNameLst>
                                          <p:attrName>style.rotation</p:attrName>
                                        </p:attrNameLst>
                                      </p:cBhvr>
                                      <p:tavLst>
                                        <p:tav tm="0">
                                          <p:val>
                                            <p:fltVal val="90"/>
                                          </p:val>
                                        </p:tav>
                                        <p:tav tm="100000">
                                          <p:val>
                                            <p:fltVal val="0"/>
                                          </p:val>
                                        </p:tav>
                                      </p:tavLst>
                                    </p:anim>
                                    <p:animEffect transition="in" filter="fade">
                                      <p:cBhvr>
                                        <p:cTn id="23" dur="600"/>
                                        <p:tgtEl>
                                          <p:spTgt spid="19"/>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33"/>
                                        </p:tgtEl>
                                        <p:attrNameLst>
                                          <p:attrName>style.visibility</p:attrName>
                                        </p:attrNameLst>
                                      </p:cBhvr>
                                      <p:to>
                                        <p:strVal val="visible"/>
                                      </p:to>
                                    </p:set>
                                    <p:anim calcmode="lin" valueType="num">
                                      <p:cBhvr>
                                        <p:cTn id="27" dur="600" fill="hold"/>
                                        <p:tgtEl>
                                          <p:spTgt spid="33"/>
                                        </p:tgtEl>
                                        <p:attrNameLst>
                                          <p:attrName>ppt_w</p:attrName>
                                        </p:attrNameLst>
                                      </p:cBhvr>
                                      <p:tavLst>
                                        <p:tav tm="0">
                                          <p:val>
                                            <p:fltVal val="0"/>
                                          </p:val>
                                        </p:tav>
                                        <p:tav tm="100000">
                                          <p:val>
                                            <p:strVal val="#ppt_w"/>
                                          </p:val>
                                        </p:tav>
                                      </p:tavLst>
                                    </p:anim>
                                    <p:anim calcmode="lin" valueType="num">
                                      <p:cBhvr>
                                        <p:cTn id="28" dur="600" fill="hold"/>
                                        <p:tgtEl>
                                          <p:spTgt spid="33"/>
                                        </p:tgtEl>
                                        <p:attrNameLst>
                                          <p:attrName>ppt_h</p:attrName>
                                        </p:attrNameLst>
                                      </p:cBhvr>
                                      <p:tavLst>
                                        <p:tav tm="0">
                                          <p:val>
                                            <p:fltVal val="0"/>
                                          </p:val>
                                        </p:tav>
                                        <p:tav tm="100000">
                                          <p:val>
                                            <p:strVal val="#ppt_h"/>
                                          </p:val>
                                        </p:tav>
                                      </p:tavLst>
                                    </p:anim>
                                    <p:anim calcmode="lin" valueType="num">
                                      <p:cBhvr>
                                        <p:cTn id="29" dur="600" fill="hold"/>
                                        <p:tgtEl>
                                          <p:spTgt spid="33"/>
                                        </p:tgtEl>
                                        <p:attrNameLst>
                                          <p:attrName>style.rotation</p:attrName>
                                        </p:attrNameLst>
                                      </p:cBhvr>
                                      <p:tavLst>
                                        <p:tav tm="0">
                                          <p:val>
                                            <p:fltVal val="90"/>
                                          </p:val>
                                        </p:tav>
                                        <p:tav tm="100000">
                                          <p:val>
                                            <p:fltVal val="0"/>
                                          </p:val>
                                        </p:tav>
                                      </p:tavLst>
                                    </p:anim>
                                    <p:animEffect transition="in" filter="fade">
                                      <p:cBhvr>
                                        <p:cTn id="30" dur="600"/>
                                        <p:tgtEl>
                                          <p:spTgt spid="33"/>
                                        </p:tgtEl>
                                      </p:cBhvr>
                                    </p:animEffect>
                                  </p:childTnLst>
                                </p:cTn>
                              </p:par>
                              <p:par>
                                <p:cTn id="31" presetID="31" presetClass="entr" presetSubtype="0" fill="hold" nodeType="withEffect">
                                  <p:stCondLst>
                                    <p:cond delay="200"/>
                                  </p:stCondLst>
                                  <p:iterate type="lt">
                                    <p:tmPct val="5000"/>
                                  </p:iterate>
                                  <p:childTnLst>
                                    <p:set>
                                      <p:cBhvr>
                                        <p:cTn id="32" dur="1" fill="hold">
                                          <p:stCondLst>
                                            <p:cond delay="0"/>
                                          </p:stCondLst>
                                        </p:cTn>
                                        <p:tgtEl>
                                          <p:spTgt spid="37"/>
                                        </p:tgtEl>
                                        <p:attrNameLst>
                                          <p:attrName>style.visibility</p:attrName>
                                        </p:attrNameLst>
                                      </p:cBhvr>
                                      <p:to>
                                        <p:strVal val="visible"/>
                                      </p:to>
                                    </p:set>
                                    <p:anim calcmode="lin" valueType="num">
                                      <p:cBhvr>
                                        <p:cTn id="33" dur="600" fill="hold"/>
                                        <p:tgtEl>
                                          <p:spTgt spid="37"/>
                                        </p:tgtEl>
                                        <p:attrNameLst>
                                          <p:attrName>ppt_w</p:attrName>
                                        </p:attrNameLst>
                                      </p:cBhvr>
                                      <p:tavLst>
                                        <p:tav tm="0">
                                          <p:val>
                                            <p:fltVal val="0"/>
                                          </p:val>
                                        </p:tav>
                                        <p:tav tm="100000">
                                          <p:val>
                                            <p:strVal val="#ppt_w"/>
                                          </p:val>
                                        </p:tav>
                                      </p:tavLst>
                                    </p:anim>
                                    <p:anim calcmode="lin" valueType="num">
                                      <p:cBhvr>
                                        <p:cTn id="34" dur="600" fill="hold"/>
                                        <p:tgtEl>
                                          <p:spTgt spid="37"/>
                                        </p:tgtEl>
                                        <p:attrNameLst>
                                          <p:attrName>ppt_h</p:attrName>
                                        </p:attrNameLst>
                                      </p:cBhvr>
                                      <p:tavLst>
                                        <p:tav tm="0">
                                          <p:val>
                                            <p:fltVal val="0"/>
                                          </p:val>
                                        </p:tav>
                                        <p:tav tm="100000">
                                          <p:val>
                                            <p:strVal val="#ppt_h"/>
                                          </p:val>
                                        </p:tav>
                                      </p:tavLst>
                                    </p:anim>
                                    <p:anim calcmode="lin" valueType="num">
                                      <p:cBhvr>
                                        <p:cTn id="35" dur="600" fill="hold"/>
                                        <p:tgtEl>
                                          <p:spTgt spid="37"/>
                                        </p:tgtEl>
                                        <p:attrNameLst>
                                          <p:attrName>style.rotation</p:attrName>
                                        </p:attrNameLst>
                                      </p:cBhvr>
                                      <p:tavLst>
                                        <p:tav tm="0">
                                          <p:val>
                                            <p:fltVal val="90"/>
                                          </p:val>
                                        </p:tav>
                                        <p:tav tm="100000">
                                          <p:val>
                                            <p:fltVal val="0"/>
                                          </p:val>
                                        </p:tav>
                                      </p:tavLst>
                                    </p:anim>
                                    <p:animEffect transition="in" filter="fade">
                                      <p:cBhvr>
                                        <p:cTn id="36" dur="600"/>
                                        <p:tgtEl>
                                          <p:spTgt spid="37"/>
                                        </p:tgtEl>
                                      </p:cBhvr>
                                    </p:animEffect>
                                  </p:childTnLst>
                                </p:cTn>
                              </p:par>
                            </p:childTnLst>
                          </p:cTn>
                        </p:par>
                        <p:par>
                          <p:cTn id="37" fill="hold">
                            <p:stCondLst>
                              <p:cond delay="22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42"/>
                                        </p:tgtEl>
                                        <p:attrNameLst>
                                          <p:attrName>style.visibility</p:attrName>
                                        </p:attrNameLst>
                                      </p:cBhvr>
                                      <p:to>
                                        <p:strVal val="visible"/>
                                      </p:to>
                                    </p:set>
                                    <p:anim calcmode="lin" valueType="num">
                                      <p:cBhvr>
                                        <p:cTn id="40" dur="600" fill="hold"/>
                                        <p:tgtEl>
                                          <p:spTgt spid="42"/>
                                        </p:tgtEl>
                                        <p:attrNameLst>
                                          <p:attrName>ppt_w</p:attrName>
                                        </p:attrNameLst>
                                      </p:cBhvr>
                                      <p:tavLst>
                                        <p:tav tm="0">
                                          <p:val>
                                            <p:fltVal val="0"/>
                                          </p:val>
                                        </p:tav>
                                        <p:tav tm="100000">
                                          <p:val>
                                            <p:strVal val="#ppt_w"/>
                                          </p:val>
                                        </p:tav>
                                      </p:tavLst>
                                    </p:anim>
                                    <p:anim calcmode="lin" valueType="num">
                                      <p:cBhvr>
                                        <p:cTn id="41" dur="600" fill="hold"/>
                                        <p:tgtEl>
                                          <p:spTgt spid="42"/>
                                        </p:tgtEl>
                                        <p:attrNameLst>
                                          <p:attrName>ppt_h</p:attrName>
                                        </p:attrNameLst>
                                      </p:cBhvr>
                                      <p:tavLst>
                                        <p:tav tm="0">
                                          <p:val>
                                            <p:fltVal val="0"/>
                                          </p:val>
                                        </p:tav>
                                        <p:tav tm="100000">
                                          <p:val>
                                            <p:strVal val="#ppt_h"/>
                                          </p:val>
                                        </p:tav>
                                      </p:tavLst>
                                    </p:anim>
                                    <p:anim calcmode="lin" valueType="num">
                                      <p:cBhvr>
                                        <p:cTn id="42" dur="600" fill="hold"/>
                                        <p:tgtEl>
                                          <p:spTgt spid="42"/>
                                        </p:tgtEl>
                                        <p:attrNameLst>
                                          <p:attrName>style.rotation</p:attrName>
                                        </p:attrNameLst>
                                      </p:cBhvr>
                                      <p:tavLst>
                                        <p:tav tm="0">
                                          <p:val>
                                            <p:fltVal val="90"/>
                                          </p:val>
                                        </p:tav>
                                        <p:tav tm="100000">
                                          <p:val>
                                            <p:fltVal val="0"/>
                                          </p:val>
                                        </p:tav>
                                      </p:tavLst>
                                    </p:anim>
                                    <p:animEffect transition="in" filter="fade">
                                      <p:cBhvr>
                                        <p:cTn id="43" dur="6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564904"/>
            <a:ext cx="69818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a:solidFill>
                  <a:srgbClr val="FFFFFF"/>
                </a:solidFill>
                <a:latin typeface="Microsoft YaHei" pitchFamily="34" charset="-122"/>
                <a:ea typeface="Microsoft YaHei" pitchFamily="34" charset="-122"/>
              </a:rPr>
              <a:t>الحوار بين الزوجين</a:t>
            </a:r>
            <a:endParaRPr lang="zh-CN" altLang="en-US" sz="5000" b="1" dirty="0" smtClean="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364515957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116633"/>
            <a:ext cx="6562725" cy="99065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1956"/>
              <a:ext cx="6432550" cy="2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يكون الحوار بين الزوجين في أمور عديدة منها</a:t>
              </a:r>
              <a:endParaRPr lang="zh-CN" altLang="en-US" sz="3200" b="1" dirty="0" smtClean="0">
                <a:solidFill>
                  <a:srgbClr val="002060"/>
                </a:solidFill>
                <a:latin typeface="Microsoft YaHei" pitchFamily="34" charset="-122"/>
                <a:ea typeface="Microsoft YaHei" pitchFamily="34" charset="-122"/>
              </a:endParaRPr>
            </a:p>
          </p:txBody>
        </p:sp>
      </p:grpSp>
      <p:grpSp>
        <p:nvGrpSpPr>
          <p:cNvPr id="15" name="Group 2"/>
          <p:cNvGrpSpPr>
            <a:grpSpLocks/>
          </p:cNvGrpSpPr>
          <p:nvPr/>
        </p:nvGrpSpPr>
        <p:grpSpPr bwMode="auto">
          <a:xfrm>
            <a:off x="1290645" y="1484784"/>
            <a:ext cx="6562725" cy="655321"/>
            <a:chOff x="0" y="0"/>
            <a:chExt cx="6562725" cy="546100"/>
          </a:xfrm>
        </p:grpSpPr>
        <p:sp>
          <p:nvSpPr>
            <p:cNvPr id="1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8" name="Rectangle 13"/>
            <p:cNvSpPr>
              <a:spLocks noChangeArrowheads="1"/>
            </p:cNvSpPr>
            <p:nvPr/>
          </p:nvSpPr>
          <p:spPr bwMode="auto">
            <a:xfrm>
              <a:off x="96101" y="0"/>
              <a:ext cx="6370524" cy="4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300" b="1" dirty="0">
                  <a:latin typeface="Microsoft YaHei" pitchFamily="34" charset="-122"/>
                  <a:ea typeface="Microsoft YaHei" pitchFamily="34" charset="-122"/>
                </a:rPr>
                <a:t>الحوار الخاص بالأحداث اليومية العادية التي يَمر بها كلا الزوجين</a:t>
              </a:r>
              <a:endParaRPr lang="zh-CN" altLang="en-US" sz="2300" b="1" dirty="0" smtClean="0">
                <a:latin typeface="Microsoft YaHei" pitchFamily="34" charset="-122"/>
                <a:ea typeface="Microsoft YaHei" pitchFamily="34" charset="-122"/>
              </a:endParaRPr>
            </a:p>
          </p:txBody>
        </p:sp>
      </p:grpSp>
      <p:grpSp>
        <p:nvGrpSpPr>
          <p:cNvPr id="19" name="Group 6"/>
          <p:cNvGrpSpPr>
            <a:grpSpLocks/>
          </p:cNvGrpSpPr>
          <p:nvPr/>
        </p:nvGrpSpPr>
        <p:grpSpPr bwMode="auto">
          <a:xfrm>
            <a:off x="1290645" y="2204864"/>
            <a:ext cx="6562725" cy="655320"/>
            <a:chOff x="0" y="0"/>
            <a:chExt cx="6562725" cy="546100"/>
          </a:xfrm>
        </p:grpSpPr>
        <p:grpSp>
          <p:nvGrpSpPr>
            <p:cNvPr id="20" name="Group 7"/>
            <p:cNvGrpSpPr>
              <a:grpSpLocks/>
            </p:cNvGrpSpPr>
            <p:nvPr/>
          </p:nvGrpSpPr>
          <p:grpSpPr bwMode="auto">
            <a:xfrm>
              <a:off x="0" y="0"/>
              <a:ext cx="6562725" cy="546100"/>
              <a:chOff x="0" y="0"/>
              <a:chExt cx="6561756" cy="546060"/>
            </a:xfrm>
          </p:grpSpPr>
          <p:sp>
            <p:nvSpPr>
              <p:cNvPr id="22"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3"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1" name="Rectangle 13"/>
            <p:cNvSpPr>
              <a:spLocks noChangeArrowheads="1"/>
            </p:cNvSpPr>
            <p:nvPr/>
          </p:nvSpPr>
          <p:spPr bwMode="auto">
            <a:xfrm>
              <a:off x="1245167" y="10428"/>
              <a:ext cx="40723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الحوار الخاص بالأبناء</a:t>
              </a:r>
              <a:endParaRPr lang="zh-CN" altLang="en-US" sz="2800" b="1" dirty="0" smtClean="0"/>
            </a:p>
          </p:txBody>
        </p:sp>
      </p:grpSp>
      <p:grpSp>
        <p:nvGrpSpPr>
          <p:cNvPr id="33" name="Group 2"/>
          <p:cNvGrpSpPr>
            <a:grpSpLocks/>
          </p:cNvGrpSpPr>
          <p:nvPr/>
        </p:nvGrpSpPr>
        <p:grpSpPr bwMode="auto">
          <a:xfrm>
            <a:off x="1259632" y="2924944"/>
            <a:ext cx="6562725" cy="655320"/>
            <a:chOff x="0" y="0"/>
            <a:chExt cx="6562725" cy="546100"/>
          </a:xfrm>
        </p:grpSpPr>
        <p:sp>
          <p:nvSpPr>
            <p:cNvPr id="34"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35"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36" name="Rectangle 13"/>
            <p:cNvSpPr>
              <a:spLocks noChangeArrowheads="1"/>
            </p:cNvSpPr>
            <p:nvPr/>
          </p:nvSpPr>
          <p:spPr bwMode="auto">
            <a:xfrm>
              <a:off x="658069" y="0"/>
              <a:ext cx="5246588"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مناقشة علاقات الأسرة بالمجتمع المحيط</a:t>
              </a:r>
              <a:endParaRPr lang="zh-CN" altLang="en-US" sz="2800" b="1" dirty="0" smtClean="0">
                <a:latin typeface="Microsoft YaHei" pitchFamily="34" charset="-122"/>
                <a:ea typeface="Microsoft YaHei" pitchFamily="34" charset="-122"/>
              </a:endParaRPr>
            </a:p>
          </p:txBody>
        </p:sp>
      </p:grpSp>
      <p:grpSp>
        <p:nvGrpSpPr>
          <p:cNvPr id="37" name="Group 6"/>
          <p:cNvGrpSpPr>
            <a:grpSpLocks/>
          </p:cNvGrpSpPr>
          <p:nvPr/>
        </p:nvGrpSpPr>
        <p:grpSpPr bwMode="auto">
          <a:xfrm>
            <a:off x="1259632" y="3645024"/>
            <a:ext cx="6562725" cy="655320"/>
            <a:chOff x="0" y="0"/>
            <a:chExt cx="6562725" cy="546100"/>
          </a:xfrm>
        </p:grpSpPr>
        <p:grpSp>
          <p:nvGrpSpPr>
            <p:cNvPr id="38" name="Group 7"/>
            <p:cNvGrpSpPr>
              <a:grpSpLocks/>
            </p:cNvGrpSpPr>
            <p:nvPr/>
          </p:nvGrpSpPr>
          <p:grpSpPr bwMode="auto">
            <a:xfrm>
              <a:off x="0" y="0"/>
              <a:ext cx="6562725" cy="546100"/>
              <a:chOff x="0" y="0"/>
              <a:chExt cx="6561756" cy="546060"/>
            </a:xfrm>
          </p:grpSpPr>
          <p:sp>
            <p:nvSpPr>
              <p:cNvPr id="40"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1"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39" name="Rectangle 13"/>
            <p:cNvSpPr>
              <a:spLocks noChangeArrowheads="1"/>
            </p:cNvSpPr>
            <p:nvPr/>
          </p:nvSpPr>
          <p:spPr bwMode="auto">
            <a:xfrm>
              <a:off x="658069" y="10427"/>
              <a:ext cx="5246588"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مناقشة الأمور الاقتصادية للأسرة</a:t>
              </a:r>
              <a:endParaRPr lang="zh-CN" altLang="en-US" sz="2800" b="1" dirty="0" smtClean="0"/>
            </a:p>
          </p:txBody>
        </p:sp>
      </p:gr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805" y="4653136"/>
            <a:ext cx="3713403" cy="19236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08620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p:cTn id="14" dur="600" fill="hold"/>
                                        <p:tgtEl>
                                          <p:spTgt spid="15"/>
                                        </p:tgtEl>
                                        <p:attrNameLst>
                                          <p:attrName>ppt_w</p:attrName>
                                        </p:attrNameLst>
                                      </p:cBhvr>
                                      <p:tavLst>
                                        <p:tav tm="0">
                                          <p:val>
                                            <p:fltVal val="0"/>
                                          </p:val>
                                        </p:tav>
                                        <p:tav tm="100000">
                                          <p:val>
                                            <p:strVal val="#ppt_w"/>
                                          </p:val>
                                        </p:tav>
                                      </p:tavLst>
                                    </p:anim>
                                    <p:anim calcmode="lin" valueType="num">
                                      <p:cBhvr>
                                        <p:cTn id="15" dur="600" fill="hold"/>
                                        <p:tgtEl>
                                          <p:spTgt spid="15"/>
                                        </p:tgtEl>
                                        <p:attrNameLst>
                                          <p:attrName>ppt_h</p:attrName>
                                        </p:attrNameLst>
                                      </p:cBhvr>
                                      <p:tavLst>
                                        <p:tav tm="0">
                                          <p:val>
                                            <p:fltVal val="0"/>
                                          </p:val>
                                        </p:tav>
                                        <p:tav tm="100000">
                                          <p:val>
                                            <p:strVal val="#ppt_h"/>
                                          </p:val>
                                        </p:tav>
                                      </p:tavLst>
                                    </p:anim>
                                    <p:anim calcmode="lin" valueType="num">
                                      <p:cBhvr>
                                        <p:cTn id="16" dur="600" fill="hold"/>
                                        <p:tgtEl>
                                          <p:spTgt spid="15"/>
                                        </p:tgtEl>
                                        <p:attrNameLst>
                                          <p:attrName>style.rotation</p:attrName>
                                        </p:attrNameLst>
                                      </p:cBhvr>
                                      <p:tavLst>
                                        <p:tav tm="0">
                                          <p:val>
                                            <p:fltVal val="90"/>
                                          </p:val>
                                        </p:tav>
                                        <p:tav tm="100000">
                                          <p:val>
                                            <p:fltVal val="0"/>
                                          </p:val>
                                        </p:tav>
                                      </p:tavLst>
                                    </p:anim>
                                    <p:animEffect transition="in" filter="fade">
                                      <p:cBhvr>
                                        <p:cTn id="17" dur="600"/>
                                        <p:tgtEl>
                                          <p:spTgt spid="15"/>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9"/>
                                        </p:tgtEl>
                                        <p:attrNameLst>
                                          <p:attrName>style.visibility</p:attrName>
                                        </p:attrNameLst>
                                      </p:cBhvr>
                                      <p:to>
                                        <p:strVal val="visible"/>
                                      </p:to>
                                    </p:set>
                                    <p:anim calcmode="lin" valueType="num">
                                      <p:cBhvr>
                                        <p:cTn id="20" dur="600" fill="hold"/>
                                        <p:tgtEl>
                                          <p:spTgt spid="19"/>
                                        </p:tgtEl>
                                        <p:attrNameLst>
                                          <p:attrName>ppt_w</p:attrName>
                                        </p:attrNameLst>
                                      </p:cBhvr>
                                      <p:tavLst>
                                        <p:tav tm="0">
                                          <p:val>
                                            <p:fltVal val="0"/>
                                          </p:val>
                                        </p:tav>
                                        <p:tav tm="100000">
                                          <p:val>
                                            <p:strVal val="#ppt_w"/>
                                          </p:val>
                                        </p:tav>
                                      </p:tavLst>
                                    </p:anim>
                                    <p:anim calcmode="lin" valueType="num">
                                      <p:cBhvr>
                                        <p:cTn id="21" dur="600" fill="hold"/>
                                        <p:tgtEl>
                                          <p:spTgt spid="19"/>
                                        </p:tgtEl>
                                        <p:attrNameLst>
                                          <p:attrName>ppt_h</p:attrName>
                                        </p:attrNameLst>
                                      </p:cBhvr>
                                      <p:tavLst>
                                        <p:tav tm="0">
                                          <p:val>
                                            <p:fltVal val="0"/>
                                          </p:val>
                                        </p:tav>
                                        <p:tav tm="100000">
                                          <p:val>
                                            <p:strVal val="#ppt_h"/>
                                          </p:val>
                                        </p:tav>
                                      </p:tavLst>
                                    </p:anim>
                                    <p:anim calcmode="lin" valueType="num">
                                      <p:cBhvr>
                                        <p:cTn id="22" dur="600" fill="hold"/>
                                        <p:tgtEl>
                                          <p:spTgt spid="19"/>
                                        </p:tgtEl>
                                        <p:attrNameLst>
                                          <p:attrName>style.rotation</p:attrName>
                                        </p:attrNameLst>
                                      </p:cBhvr>
                                      <p:tavLst>
                                        <p:tav tm="0">
                                          <p:val>
                                            <p:fltVal val="90"/>
                                          </p:val>
                                        </p:tav>
                                        <p:tav tm="100000">
                                          <p:val>
                                            <p:fltVal val="0"/>
                                          </p:val>
                                        </p:tav>
                                      </p:tavLst>
                                    </p:anim>
                                    <p:animEffect transition="in" filter="fade">
                                      <p:cBhvr>
                                        <p:cTn id="23" dur="600"/>
                                        <p:tgtEl>
                                          <p:spTgt spid="19"/>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33"/>
                                        </p:tgtEl>
                                        <p:attrNameLst>
                                          <p:attrName>style.visibility</p:attrName>
                                        </p:attrNameLst>
                                      </p:cBhvr>
                                      <p:to>
                                        <p:strVal val="visible"/>
                                      </p:to>
                                    </p:set>
                                    <p:anim calcmode="lin" valueType="num">
                                      <p:cBhvr>
                                        <p:cTn id="27" dur="600" fill="hold"/>
                                        <p:tgtEl>
                                          <p:spTgt spid="33"/>
                                        </p:tgtEl>
                                        <p:attrNameLst>
                                          <p:attrName>ppt_w</p:attrName>
                                        </p:attrNameLst>
                                      </p:cBhvr>
                                      <p:tavLst>
                                        <p:tav tm="0">
                                          <p:val>
                                            <p:fltVal val="0"/>
                                          </p:val>
                                        </p:tav>
                                        <p:tav tm="100000">
                                          <p:val>
                                            <p:strVal val="#ppt_w"/>
                                          </p:val>
                                        </p:tav>
                                      </p:tavLst>
                                    </p:anim>
                                    <p:anim calcmode="lin" valueType="num">
                                      <p:cBhvr>
                                        <p:cTn id="28" dur="600" fill="hold"/>
                                        <p:tgtEl>
                                          <p:spTgt spid="33"/>
                                        </p:tgtEl>
                                        <p:attrNameLst>
                                          <p:attrName>ppt_h</p:attrName>
                                        </p:attrNameLst>
                                      </p:cBhvr>
                                      <p:tavLst>
                                        <p:tav tm="0">
                                          <p:val>
                                            <p:fltVal val="0"/>
                                          </p:val>
                                        </p:tav>
                                        <p:tav tm="100000">
                                          <p:val>
                                            <p:strVal val="#ppt_h"/>
                                          </p:val>
                                        </p:tav>
                                      </p:tavLst>
                                    </p:anim>
                                    <p:anim calcmode="lin" valueType="num">
                                      <p:cBhvr>
                                        <p:cTn id="29" dur="600" fill="hold"/>
                                        <p:tgtEl>
                                          <p:spTgt spid="33"/>
                                        </p:tgtEl>
                                        <p:attrNameLst>
                                          <p:attrName>style.rotation</p:attrName>
                                        </p:attrNameLst>
                                      </p:cBhvr>
                                      <p:tavLst>
                                        <p:tav tm="0">
                                          <p:val>
                                            <p:fltVal val="90"/>
                                          </p:val>
                                        </p:tav>
                                        <p:tav tm="100000">
                                          <p:val>
                                            <p:fltVal val="0"/>
                                          </p:val>
                                        </p:tav>
                                      </p:tavLst>
                                    </p:anim>
                                    <p:animEffect transition="in" filter="fade">
                                      <p:cBhvr>
                                        <p:cTn id="30" dur="600"/>
                                        <p:tgtEl>
                                          <p:spTgt spid="33"/>
                                        </p:tgtEl>
                                      </p:cBhvr>
                                    </p:animEffect>
                                  </p:childTnLst>
                                </p:cTn>
                              </p:par>
                              <p:par>
                                <p:cTn id="31" presetID="31" presetClass="entr" presetSubtype="0" fill="hold" nodeType="withEffect">
                                  <p:stCondLst>
                                    <p:cond delay="200"/>
                                  </p:stCondLst>
                                  <p:iterate type="lt">
                                    <p:tmPct val="5000"/>
                                  </p:iterate>
                                  <p:childTnLst>
                                    <p:set>
                                      <p:cBhvr>
                                        <p:cTn id="32" dur="1" fill="hold">
                                          <p:stCondLst>
                                            <p:cond delay="0"/>
                                          </p:stCondLst>
                                        </p:cTn>
                                        <p:tgtEl>
                                          <p:spTgt spid="37"/>
                                        </p:tgtEl>
                                        <p:attrNameLst>
                                          <p:attrName>style.visibility</p:attrName>
                                        </p:attrNameLst>
                                      </p:cBhvr>
                                      <p:to>
                                        <p:strVal val="visible"/>
                                      </p:to>
                                    </p:set>
                                    <p:anim calcmode="lin" valueType="num">
                                      <p:cBhvr>
                                        <p:cTn id="33" dur="600" fill="hold"/>
                                        <p:tgtEl>
                                          <p:spTgt spid="37"/>
                                        </p:tgtEl>
                                        <p:attrNameLst>
                                          <p:attrName>ppt_w</p:attrName>
                                        </p:attrNameLst>
                                      </p:cBhvr>
                                      <p:tavLst>
                                        <p:tav tm="0">
                                          <p:val>
                                            <p:fltVal val="0"/>
                                          </p:val>
                                        </p:tav>
                                        <p:tav tm="100000">
                                          <p:val>
                                            <p:strVal val="#ppt_w"/>
                                          </p:val>
                                        </p:tav>
                                      </p:tavLst>
                                    </p:anim>
                                    <p:anim calcmode="lin" valueType="num">
                                      <p:cBhvr>
                                        <p:cTn id="34" dur="600" fill="hold"/>
                                        <p:tgtEl>
                                          <p:spTgt spid="37"/>
                                        </p:tgtEl>
                                        <p:attrNameLst>
                                          <p:attrName>ppt_h</p:attrName>
                                        </p:attrNameLst>
                                      </p:cBhvr>
                                      <p:tavLst>
                                        <p:tav tm="0">
                                          <p:val>
                                            <p:fltVal val="0"/>
                                          </p:val>
                                        </p:tav>
                                        <p:tav tm="100000">
                                          <p:val>
                                            <p:strVal val="#ppt_h"/>
                                          </p:val>
                                        </p:tav>
                                      </p:tavLst>
                                    </p:anim>
                                    <p:anim calcmode="lin" valueType="num">
                                      <p:cBhvr>
                                        <p:cTn id="35" dur="600" fill="hold"/>
                                        <p:tgtEl>
                                          <p:spTgt spid="37"/>
                                        </p:tgtEl>
                                        <p:attrNameLst>
                                          <p:attrName>style.rotation</p:attrName>
                                        </p:attrNameLst>
                                      </p:cBhvr>
                                      <p:tavLst>
                                        <p:tav tm="0">
                                          <p:val>
                                            <p:fltVal val="90"/>
                                          </p:val>
                                        </p:tav>
                                        <p:tav tm="100000">
                                          <p:val>
                                            <p:fltVal val="0"/>
                                          </p:val>
                                        </p:tav>
                                      </p:tavLst>
                                    </p:anim>
                                    <p:animEffect transition="in" filter="fade">
                                      <p:cBhvr>
                                        <p:cTn id="36" dur="600"/>
                                        <p:tgtEl>
                                          <p:spTgt spid="37"/>
                                        </p:tgtEl>
                                      </p:cBhvr>
                                    </p:animEffect>
                                  </p:childTnLst>
                                </p:cTn>
                              </p:par>
                            </p:childTnLst>
                          </p:cTn>
                        </p:par>
                        <p:par>
                          <p:cTn id="37" fill="hold">
                            <p:stCondLst>
                              <p:cond delay="2200"/>
                            </p:stCondLst>
                            <p:childTnLst>
                              <p:par>
                                <p:cTn id="38" presetID="16" presetClass="entr" presetSubtype="21" fill="hold" nodeType="afterEffect">
                                  <p:stCondLst>
                                    <p:cond delay="0"/>
                                  </p:stCondLst>
                                  <p:childTnLst>
                                    <p:set>
                                      <p:cBhvr>
                                        <p:cTn id="39" dur="1" fill="hold">
                                          <p:stCondLst>
                                            <p:cond delay="0"/>
                                          </p:stCondLst>
                                        </p:cTn>
                                        <p:tgtEl>
                                          <p:spTgt spid="24578"/>
                                        </p:tgtEl>
                                        <p:attrNameLst>
                                          <p:attrName>style.visibility</p:attrName>
                                        </p:attrNameLst>
                                      </p:cBhvr>
                                      <p:to>
                                        <p:strVal val="visible"/>
                                      </p:to>
                                    </p:set>
                                    <p:animEffect transition="in" filter="barn(inVertical)">
                                      <p:cBhvr>
                                        <p:cTn id="40"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116633"/>
            <a:ext cx="6562725" cy="99065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1956"/>
              <a:ext cx="6432550" cy="2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يكون الحوار بين الزوجين في أمور عديدة منها</a:t>
              </a:r>
              <a:endParaRPr lang="zh-CN" altLang="en-US" sz="3200" b="1" dirty="0" smtClean="0">
                <a:solidFill>
                  <a:srgbClr val="002060"/>
                </a:solidFill>
                <a:latin typeface="Microsoft YaHei" pitchFamily="34" charset="-122"/>
                <a:ea typeface="Microsoft YaHei" pitchFamily="34" charset="-122"/>
              </a:endParaRPr>
            </a:p>
          </p:txBody>
        </p:sp>
      </p:grpSp>
      <p:grpSp>
        <p:nvGrpSpPr>
          <p:cNvPr id="15" name="Group 2"/>
          <p:cNvGrpSpPr>
            <a:grpSpLocks/>
          </p:cNvGrpSpPr>
          <p:nvPr/>
        </p:nvGrpSpPr>
        <p:grpSpPr bwMode="auto">
          <a:xfrm>
            <a:off x="1290645" y="1484784"/>
            <a:ext cx="6562725" cy="655321"/>
            <a:chOff x="0" y="0"/>
            <a:chExt cx="6562725" cy="546100"/>
          </a:xfrm>
        </p:grpSpPr>
        <p:sp>
          <p:nvSpPr>
            <p:cNvPr id="1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8" name="Rectangle 13"/>
            <p:cNvSpPr>
              <a:spLocks noChangeArrowheads="1"/>
            </p:cNvSpPr>
            <p:nvPr/>
          </p:nvSpPr>
          <p:spPr bwMode="auto">
            <a:xfrm>
              <a:off x="96101" y="0"/>
              <a:ext cx="6370524"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مناقشة المشكلات الأسرية</a:t>
              </a:r>
              <a:endParaRPr lang="zh-CN" altLang="en-US" sz="2800" b="1" dirty="0"/>
            </a:p>
          </p:txBody>
        </p:sp>
      </p:grpSp>
      <p:grpSp>
        <p:nvGrpSpPr>
          <p:cNvPr id="19" name="Group 6"/>
          <p:cNvGrpSpPr>
            <a:grpSpLocks/>
          </p:cNvGrpSpPr>
          <p:nvPr/>
        </p:nvGrpSpPr>
        <p:grpSpPr bwMode="auto">
          <a:xfrm>
            <a:off x="1290645" y="2204864"/>
            <a:ext cx="6562725" cy="655320"/>
            <a:chOff x="0" y="0"/>
            <a:chExt cx="6562725" cy="546100"/>
          </a:xfrm>
        </p:grpSpPr>
        <p:grpSp>
          <p:nvGrpSpPr>
            <p:cNvPr id="20" name="Group 7"/>
            <p:cNvGrpSpPr>
              <a:grpSpLocks/>
            </p:cNvGrpSpPr>
            <p:nvPr/>
          </p:nvGrpSpPr>
          <p:grpSpPr bwMode="auto">
            <a:xfrm>
              <a:off x="0" y="0"/>
              <a:ext cx="6562725" cy="546100"/>
              <a:chOff x="0" y="0"/>
              <a:chExt cx="6561756" cy="546060"/>
            </a:xfrm>
          </p:grpSpPr>
          <p:sp>
            <p:nvSpPr>
              <p:cNvPr id="22"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3"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1" name="Rectangle 13"/>
            <p:cNvSpPr>
              <a:spLocks noChangeArrowheads="1"/>
            </p:cNvSpPr>
            <p:nvPr/>
          </p:nvSpPr>
          <p:spPr bwMode="auto">
            <a:xfrm>
              <a:off x="1245167" y="10428"/>
              <a:ext cx="40723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التخطيط للمستقبل</a:t>
              </a:r>
              <a:endParaRPr lang="zh-CN" altLang="en-US" sz="2800" b="1" dirty="0" smtClean="0"/>
            </a:p>
          </p:txBody>
        </p:sp>
      </p:grpSp>
      <p:grpSp>
        <p:nvGrpSpPr>
          <p:cNvPr id="33" name="Group 2"/>
          <p:cNvGrpSpPr>
            <a:grpSpLocks/>
          </p:cNvGrpSpPr>
          <p:nvPr/>
        </p:nvGrpSpPr>
        <p:grpSpPr bwMode="auto">
          <a:xfrm>
            <a:off x="1259632" y="2924944"/>
            <a:ext cx="6562725" cy="655320"/>
            <a:chOff x="0" y="0"/>
            <a:chExt cx="6562725" cy="546100"/>
          </a:xfrm>
        </p:grpSpPr>
        <p:sp>
          <p:nvSpPr>
            <p:cNvPr id="34"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35"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36" name="Rectangle 13"/>
            <p:cNvSpPr>
              <a:spLocks noChangeArrowheads="1"/>
            </p:cNvSpPr>
            <p:nvPr/>
          </p:nvSpPr>
          <p:spPr bwMode="auto">
            <a:xfrm>
              <a:off x="658069" y="0"/>
              <a:ext cx="5246588"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مناقشة الأمور والقضايا العامة</a:t>
              </a:r>
              <a:endParaRPr lang="zh-CN" altLang="en-US" sz="2800" b="1" dirty="0" smtClean="0">
                <a:latin typeface="Microsoft YaHei" pitchFamily="34" charset="-122"/>
                <a:ea typeface="Microsoft YaHei" pitchFamily="34" charset="-122"/>
              </a:endParaRPr>
            </a:p>
          </p:txBody>
        </p:sp>
      </p:grpSp>
      <p:grpSp>
        <p:nvGrpSpPr>
          <p:cNvPr id="37" name="Group 6"/>
          <p:cNvGrpSpPr>
            <a:grpSpLocks/>
          </p:cNvGrpSpPr>
          <p:nvPr/>
        </p:nvGrpSpPr>
        <p:grpSpPr bwMode="auto">
          <a:xfrm>
            <a:off x="1259632" y="3645024"/>
            <a:ext cx="6562725" cy="655320"/>
            <a:chOff x="0" y="0"/>
            <a:chExt cx="6562725" cy="546100"/>
          </a:xfrm>
        </p:grpSpPr>
        <p:grpSp>
          <p:nvGrpSpPr>
            <p:cNvPr id="38" name="Group 7"/>
            <p:cNvGrpSpPr>
              <a:grpSpLocks/>
            </p:cNvGrpSpPr>
            <p:nvPr/>
          </p:nvGrpSpPr>
          <p:grpSpPr bwMode="auto">
            <a:xfrm>
              <a:off x="0" y="0"/>
              <a:ext cx="6562725" cy="546100"/>
              <a:chOff x="0" y="0"/>
              <a:chExt cx="6561756" cy="546060"/>
            </a:xfrm>
          </p:grpSpPr>
          <p:sp>
            <p:nvSpPr>
              <p:cNvPr id="40"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1"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39" name="Rectangle 13"/>
            <p:cNvSpPr>
              <a:spLocks noChangeArrowheads="1"/>
            </p:cNvSpPr>
            <p:nvPr/>
          </p:nvSpPr>
          <p:spPr bwMode="auto">
            <a:xfrm>
              <a:off x="658069" y="10427"/>
              <a:ext cx="5246588"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الحوار العاطفي بين الزوجين</a:t>
              </a:r>
              <a:endParaRPr lang="zh-CN" altLang="en-US" sz="2800" b="1" dirty="0" smtClean="0"/>
            </a:p>
          </p:txBody>
        </p:sp>
      </p:gr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437112"/>
            <a:ext cx="4238029" cy="20902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44248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p:cTn id="14" dur="600" fill="hold"/>
                                        <p:tgtEl>
                                          <p:spTgt spid="15"/>
                                        </p:tgtEl>
                                        <p:attrNameLst>
                                          <p:attrName>ppt_w</p:attrName>
                                        </p:attrNameLst>
                                      </p:cBhvr>
                                      <p:tavLst>
                                        <p:tav tm="0">
                                          <p:val>
                                            <p:fltVal val="0"/>
                                          </p:val>
                                        </p:tav>
                                        <p:tav tm="100000">
                                          <p:val>
                                            <p:strVal val="#ppt_w"/>
                                          </p:val>
                                        </p:tav>
                                      </p:tavLst>
                                    </p:anim>
                                    <p:anim calcmode="lin" valueType="num">
                                      <p:cBhvr>
                                        <p:cTn id="15" dur="600" fill="hold"/>
                                        <p:tgtEl>
                                          <p:spTgt spid="15"/>
                                        </p:tgtEl>
                                        <p:attrNameLst>
                                          <p:attrName>ppt_h</p:attrName>
                                        </p:attrNameLst>
                                      </p:cBhvr>
                                      <p:tavLst>
                                        <p:tav tm="0">
                                          <p:val>
                                            <p:fltVal val="0"/>
                                          </p:val>
                                        </p:tav>
                                        <p:tav tm="100000">
                                          <p:val>
                                            <p:strVal val="#ppt_h"/>
                                          </p:val>
                                        </p:tav>
                                      </p:tavLst>
                                    </p:anim>
                                    <p:anim calcmode="lin" valueType="num">
                                      <p:cBhvr>
                                        <p:cTn id="16" dur="600" fill="hold"/>
                                        <p:tgtEl>
                                          <p:spTgt spid="15"/>
                                        </p:tgtEl>
                                        <p:attrNameLst>
                                          <p:attrName>style.rotation</p:attrName>
                                        </p:attrNameLst>
                                      </p:cBhvr>
                                      <p:tavLst>
                                        <p:tav tm="0">
                                          <p:val>
                                            <p:fltVal val="90"/>
                                          </p:val>
                                        </p:tav>
                                        <p:tav tm="100000">
                                          <p:val>
                                            <p:fltVal val="0"/>
                                          </p:val>
                                        </p:tav>
                                      </p:tavLst>
                                    </p:anim>
                                    <p:animEffect transition="in" filter="fade">
                                      <p:cBhvr>
                                        <p:cTn id="17" dur="600"/>
                                        <p:tgtEl>
                                          <p:spTgt spid="15"/>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9"/>
                                        </p:tgtEl>
                                        <p:attrNameLst>
                                          <p:attrName>style.visibility</p:attrName>
                                        </p:attrNameLst>
                                      </p:cBhvr>
                                      <p:to>
                                        <p:strVal val="visible"/>
                                      </p:to>
                                    </p:set>
                                    <p:anim calcmode="lin" valueType="num">
                                      <p:cBhvr>
                                        <p:cTn id="20" dur="600" fill="hold"/>
                                        <p:tgtEl>
                                          <p:spTgt spid="19"/>
                                        </p:tgtEl>
                                        <p:attrNameLst>
                                          <p:attrName>ppt_w</p:attrName>
                                        </p:attrNameLst>
                                      </p:cBhvr>
                                      <p:tavLst>
                                        <p:tav tm="0">
                                          <p:val>
                                            <p:fltVal val="0"/>
                                          </p:val>
                                        </p:tav>
                                        <p:tav tm="100000">
                                          <p:val>
                                            <p:strVal val="#ppt_w"/>
                                          </p:val>
                                        </p:tav>
                                      </p:tavLst>
                                    </p:anim>
                                    <p:anim calcmode="lin" valueType="num">
                                      <p:cBhvr>
                                        <p:cTn id="21" dur="600" fill="hold"/>
                                        <p:tgtEl>
                                          <p:spTgt spid="19"/>
                                        </p:tgtEl>
                                        <p:attrNameLst>
                                          <p:attrName>ppt_h</p:attrName>
                                        </p:attrNameLst>
                                      </p:cBhvr>
                                      <p:tavLst>
                                        <p:tav tm="0">
                                          <p:val>
                                            <p:fltVal val="0"/>
                                          </p:val>
                                        </p:tav>
                                        <p:tav tm="100000">
                                          <p:val>
                                            <p:strVal val="#ppt_h"/>
                                          </p:val>
                                        </p:tav>
                                      </p:tavLst>
                                    </p:anim>
                                    <p:anim calcmode="lin" valueType="num">
                                      <p:cBhvr>
                                        <p:cTn id="22" dur="600" fill="hold"/>
                                        <p:tgtEl>
                                          <p:spTgt spid="19"/>
                                        </p:tgtEl>
                                        <p:attrNameLst>
                                          <p:attrName>style.rotation</p:attrName>
                                        </p:attrNameLst>
                                      </p:cBhvr>
                                      <p:tavLst>
                                        <p:tav tm="0">
                                          <p:val>
                                            <p:fltVal val="90"/>
                                          </p:val>
                                        </p:tav>
                                        <p:tav tm="100000">
                                          <p:val>
                                            <p:fltVal val="0"/>
                                          </p:val>
                                        </p:tav>
                                      </p:tavLst>
                                    </p:anim>
                                    <p:animEffect transition="in" filter="fade">
                                      <p:cBhvr>
                                        <p:cTn id="23" dur="600"/>
                                        <p:tgtEl>
                                          <p:spTgt spid="19"/>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33"/>
                                        </p:tgtEl>
                                        <p:attrNameLst>
                                          <p:attrName>style.visibility</p:attrName>
                                        </p:attrNameLst>
                                      </p:cBhvr>
                                      <p:to>
                                        <p:strVal val="visible"/>
                                      </p:to>
                                    </p:set>
                                    <p:anim calcmode="lin" valueType="num">
                                      <p:cBhvr>
                                        <p:cTn id="27" dur="600" fill="hold"/>
                                        <p:tgtEl>
                                          <p:spTgt spid="33"/>
                                        </p:tgtEl>
                                        <p:attrNameLst>
                                          <p:attrName>ppt_w</p:attrName>
                                        </p:attrNameLst>
                                      </p:cBhvr>
                                      <p:tavLst>
                                        <p:tav tm="0">
                                          <p:val>
                                            <p:fltVal val="0"/>
                                          </p:val>
                                        </p:tav>
                                        <p:tav tm="100000">
                                          <p:val>
                                            <p:strVal val="#ppt_w"/>
                                          </p:val>
                                        </p:tav>
                                      </p:tavLst>
                                    </p:anim>
                                    <p:anim calcmode="lin" valueType="num">
                                      <p:cBhvr>
                                        <p:cTn id="28" dur="600" fill="hold"/>
                                        <p:tgtEl>
                                          <p:spTgt spid="33"/>
                                        </p:tgtEl>
                                        <p:attrNameLst>
                                          <p:attrName>ppt_h</p:attrName>
                                        </p:attrNameLst>
                                      </p:cBhvr>
                                      <p:tavLst>
                                        <p:tav tm="0">
                                          <p:val>
                                            <p:fltVal val="0"/>
                                          </p:val>
                                        </p:tav>
                                        <p:tav tm="100000">
                                          <p:val>
                                            <p:strVal val="#ppt_h"/>
                                          </p:val>
                                        </p:tav>
                                      </p:tavLst>
                                    </p:anim>
                                    <p:anim calcmode="lin" valueType="num">
                                      <p:cBhvr>
                                        <p:cTn id="29" dur="600" fill="hold"/>
                                        <p:tgtEl>
                                          <p:spTgt spid="33"/>
                                        </p:tgtEl>
                                        <p:attrNameLst>
                                          <p:attrName>style.rotation</p:attrName>
                                        </p:attrNameLst>
                                      </p:cBhvr>
                                      <p:tavLst>
                                        <p:tav tm="0">
                                          <p:val>
                                            <p:fltVal val="90"/>
                                          </p:val>
                                        </p:tav>
                                        <p:tav tm="100000">
                                          <p:val>
                                            <p:fltVal val="0"/>
                                          </p:val>
                                        </p:tav>
                                      </p:tavLst>
                                    </p:anim>
                                    <p:animEffect transition="in" filter="fade">
                                      <p:cBhvr>
                                        <p:cTn id="30" dur="600"/>
                                        <p:tgtEl>
                                          <p:spTgt spid="33"/>
                                        </p:tgtEl>
                                      </p:cBhvr>
                                    </p:animEffect>
                                  </p:childTnLst>
                                </p:cTn>
                              </p:par>
                              <p:par>
                                <p:cTn id="31" presetID="31" presetClass="entr" presetSubtype="0" fill="hold" nodeType="withEffect">
                                  <p:stCondLst>
                                    <p:cond delay="200"/>
                                  </p:stCondLst>
                                  <p:iterate type="lt">
                                    <p:tmPct val="5000"/>
                                  </p:iterate>
                                  <p:childTnLst>
                                    <p:set>
                                      <p:cBhvr>
                                        <p:cTn id="32" dur="1" fill="hold">
                                          <p:stCondLst>
                                            <p:cond delay="0"/>
                                          </p:stCondLst>
                                        </p:cTn>
                                        <p:tgtEl>
                                          <p:spTgt spid="37"/>
                                        </p:tgtEl>
                                        <p:attrNameLst>
                                          <p:attrName>style.visibility</p:attrName>
                                        </p:attrNameLst>
                                      </p:cBhvr>
                                      <p:to>
                                        <p:strVal val="visible"/>
                                      </p:to>
                                    </p:set>
                                    <p:anim calcmode="lin" valueType="num">
                                      <p:cBhvr>
                                        <p:cTn id="33" dur="600" fill="hold"/>
                                        <p:tgtEl>
                                          <p:spTgt spid="37"/>
                                        </p:tgtEl>
                                        <p:attrNameLst>
                                          <p:attrName>ppt_w</p:attrName>
                                        </p:attrNameLst>
                                      </p:cBhvr>
                                      <p:tavLst>
                                        <p:tav tm="0">
                                          <p:val>
                                            <p:fltVal val="0"/>
                                          </p:val>
                                        </p:tav>
                                        <p:tav tm="100000">
                                          <p:val>
                                            <p:strVal val="#ppt_w"/>
                                          </p:val>
                                        </p:tav>
                                      </p:tavLst>
                                    </p:anim>
                                    <p:anim calcmode="lin" valueType="num">
                                      <p:cBhvr>
                                        <p:cTn id="34" dur="600" fill="hold"/>
                                        <p:tgtEl>
                                          <p:spTgt spid="37"/>
                                        </p:tgtEl>
                                        <p:attrNameLst>
                                          <p:attrName>ppt_h</p:attrName>
                                        </p:attrNameLst>
                                      </p:cBhvr>
                                      <p:tavLst>
                                        <p:tav tm="0">
                                          <p:val>
                                            <p:fltVal val="0"/>
                                          </p:val>
                                        </p:tav>
                                        <p:tav tm="100000">
                                          <p:val>
                                            <p:strVal val="#ppt_h"/>
                                          </p:val>
                                        </p:tav>
                                      </p:tavLst>
                                    </p:anim>
                                    <p:anim calcmode="lin" valueType="num">
                                      <p:cBhvr>
                                        <p:cTn id="35" dur="600" fill="hold"/>
                                        <p:tgtEl>
                                          <p:spTgt spid="37"/>
                                        </p:tgtEl>
                                        <p:attrNameLst>
                                          <p:attrName>style.rotation</p:attrName>
                                        </p:attrNameLst>
                                      </p:cBhvr>
                                      <p:tavLst>
                                        <p:tav tm="0">
                                          <p:val>
                                            <p:fltVal val="90"/>
                                          </p:val>
                                        </p:tav>
                                        <p:tav tm="100000">
                                          <p:val>
                                            <p:fltVal val="0"/>
                                          </p:val>
                                        </p:tav>
                                      </p:tavLst>
                                    </p:anim>
                                    <p:animEffect transition="in" filter="fade">
                                      <p:cBhvr>
                                        <p:cTn id="36" dur="600"/>
                                        <p:tgtEl>
                                          <p:spTgt spid="37"/>
                                        </p:tgtEl>
                                      </p:cBhvr>
                                    </p:animEffect>
                                  </p:childTnLst>
                                </p:cTn>
                              </p:par>
                            </p:childTnLst>
                          </p:cTn>
                        </p:par>
                        <p:par>
                          <p:cTn id="37" fill="hold">
                            <p:stCondLst>
                              <p:cond delay="2200"/>
                            </p:stCondLst>
                            <p:childTnLst>
                              <p:par>
                                <p:cTn id="38" presetID="16" presetClass="entr" presetSubtype="21" fill="hold" nodeType="afterEffect">
                                  <p:stCondLst>
                                    <p:cond delay="0"/>
                                  </p:stCondLst>
                                  <p:childTnLst>
                                    <p:set>
                                      <p:cBhvr>
                                        <p:cTn id="39" dur="1" fill="hold">
                                          <p:stCondLst>
                                            <p:cond delay="0"/>
                                          </p:stCondLst>
                                        </p:cTn>
                                        <p:tgtEl>
                                          <p:spTgt spid="25602"/>
                                        </p:tgtEl>
                                        <p:attrNameLst>
                                          <p:attrName>style.visibility</p:attrName>
                                        </p:attrNameLst>
                                      </p:cBhvr>
                                      <p:to>
                                        <p:strVal val="visible"/>
                                      </p:to>
                                    </p:set>
                                    <p:animEffect transition="in" filter="barn(inVertical)">
                                      <p:cBhvr>
                                        <p:cTn id="40"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116633"/>
            <a:ext cx="6562725" cy="99065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1956"/>
              <a:ext cx="6432550" cy="34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للحوار بين الزوجين فوائد عديدة منها</a:t>
              </a:r>
              <a:endParaRPr lang="zh-CN" altLang="en-US" sz="3200" b="1" dirty="0" smtClean="0">
                <a:solidFill>
                  <a:srgbClr val="002060"/>
                </a:solidFill>
                <a:latin typeface="Microsoft YaHei" pitchFamily="34" charset="-122"/>
                <a:ea typeface="Microsoft YaHei" pitchFamily="34" charset="-122"/>
              </a:endParaRPr>
            </a:p>
          </p:txBody>
        </p:sp>
      </p:grpSp>
      <p:grpSp>
        <p:nvGrpSpPr>
          <p:cNvPr id="15" name="Group 2"/>
          <p:cNvGrpSpPr>
            <a:grpSpLocks/>
          </p:cNvGrpSpPr>
          <p:nvPr/>
        </p:nvGrpSpPr>
        <p:grpSpPr bwMode="auto">
          <a:xfrm>
            <a:off x="3323132" y="2420888"/>
            <a:ext cx="5353324" cy="655321"/>
            <a:chOff x="0" y="0"/>
            <a:chExt cx="6562725" cy="546100"/>
          </a:xfrm>
        </p:grpSpPr>
        <p:sp>
          <p:nvSpPr>
            <p:cNvPr id="1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8" name="Rectangle 13"/>
            <p:cNvSpPr>
              <a:spLocks noChangeArrowheads="1"/>
            </p:cNvSpPr>
            <p:nvPr/>
          </p:nvSpPr>
          <p:spPr bwMode="auto">
            <a:xfrm>
              <a:off x="96101" y="0"/>
              <a:ext cx="6370524"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تَعَرُف كلاً من الزوجين علي شخصية الآخر</a:t>
              </a:r>
              <a:endParaRPr lang="zh-CN" altLang="en-US" sz="2800" b="1" dirty="0"/>
            </a:p>
          </p:txBody>
        </p:sp>
      </p:grpSp>
      <p:grpSp>
        <p:nvGrpSpPr>
          <p:cNvPr id="19" name="Group 6"/>
          <p:cNvGrpSpPr>
            <a:grpSpLocks/>
          </p:cNvGrpSpPr>
          <p:nvPr/>
        </p:nvGrpSpPr>
        <p:grpSpPr bwMode="auto">
          <a:xfrm>
            <a:off x="3323132" y="3493760"/>
            <a:ext cx="5353324" cy="655320"/>
            <a:chOff x="0" y="0"/>
            <a:chExt cx="6562725" cy="546100"/>
          </a:xfrm>
        </p:grpSpPr>
        <p:grpSp>
          <p:nvGrpSpPr>
            <p:cNvPr id="20" name="Group 7"/>
            <p:cNvGrpSpPr>
              <a:grpSpLocks/>
            </p:cNvGrpSpPr>
            <p:nvPr/>
          </p:nvGrpSpPr>
          <p:grpSpPr bwMode="auto">
            <a:xfrm>
              <a:off x="0" y="0"/>
              <a:ext cx="6562725" cy="546100"/>
              <a:chOff x="0" y="0"/>
              <a:chExt cx="6561756" cy="546060"/>
            </a:xfrm>
          </p:grpSpPr>
          <p:sp>
            <p:nvSpPr>
              <p:cNvPr id="22"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3"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1" name="Rectangle 13"/>
            <p:cNvSpPr>
              <a:spLocks noChangeArrowheads="1"/>
            </p:cNvSpPr>
            <p:nvPr/>
          </p:nvSpPr>
          <p:spPr bwMode="auto">
            <a:xfrm>
              <a:off x="1245167" y="10428"/>
              <a:ext cx="40723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حل المشكلات</a:t>
              </a:r>
              <a:endParaRPr lang="zh-CN" altLang="en-US" sz="2800" b="1" dirty="0" smtClean="0"/>
            </a:p>
          </p:txBody>
        </p:sp>
      </p:grpSp>
      <p:grpSp>
        <p:nvGrpSpPr>
          <p:cNvPr id="33" name="Group 2"/>
          <p:cNvGrpSpPr>
            <a:grpSpLocks/>
          </p:cNvGrpSpPr>
          <p:nvPr/>
        </p:nvGrpSpPr>
        <p:grpSpPr bwMode="auto">
          <a:xfrm>
            <a:off x="3292119" y="4573880"/>
            <a:ext cx="5353324" cy="655320"/>
            <a:chOff x="0" y="0"/>
            <a:chExt cx="6562725" cy="546100"/>
          </a:xfrm>
        </p:grpSpPr>
        <p:sp>
          <p:nvSpPr>
            <p:cNvPr id="34"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35"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36" name="Rectangle 13"/>
            <p:cNvSpPr>
              <a:spLocks noChangeArrowheads="1"/>
            </p:cNvSpPr>
            <p:nvPr/>
          </p:nvSpPr>
          <p:spPr bwMode="auto">
            <a:xfrm>
              <a:off x="658069" y="0"/>
              <a:ext cx="5246588"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تقريب وجهات النظر</a:t>
              </a:r>
              <a:endParaRPr lang="zh-CN" altLang="en-US" sz="2800" b="1" dirty="0" smtClean="0">
                <a:latin typeface="Microsoft YaHei" pitchFamily="34" charset="-122"/>
                <a:ea typeface="Microsoft YaHei" pitchFamily="34" charset="-122"/>
              </a:endParaRPr>
            </a:p>
          </p:txBody>
        </p:sp>
      </p:grpSp>
      <p:pic>
        <p:nvPicPr>
          <p:cNvPr id="26626" name="Picture 2" descr="http://mawdoo3.com/extensions/ArticlePics/articlepics_uploads/thumbs/insidearticle_W330/165/1348063064/%D8%AA%D8%B9%D8%B1%D9%8A%D9%81_%D8%A7%D9%84%D8%AD%D9%88%D8%A7%D8%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66185"/>
            <a:ext cx="2882687"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93213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p:cTn id="14" dur="600" fill="hold"/>
                                        <p:tgtEl>
                                          <p:spTgt spid="15"/>
                                        </p:tgtEl>
                                        <p:attrNameLst>
                                          <p:attrName>ppt_w</p:attrName>
                                        </p:attrNameLst>
                                      </p:cBhvr>
                                      <p:tavLst>
                                        <p:tav tm="0">
                                          <p:val>
                                            <p:fltVal val="0"/>
                                          </p:val>
                                        </p:tav>
                                        <p:tav tm="100000">
                                          <p:val>
                                            <p:strVal val="#ppt_w"/>
                                          </p:val>
                                        </p:tav>
                                      </p:tavLst>
                                    </p:anim>
                                    <p:anim calcmode="lin" valueType="num">
                                      <p:cBhvr>
                                        <p:cTn id="15" dur="600" fill="hold"/>
                                        <p:tgtEl>
                                          <p:spTgt spid="15"/>
                                        </p:tgtEl>
                                        <p:attrNameLst>
                                          <p:attrName>ppt_h</p:attrName>
                                        </p:attrNameLst>
                                      </p:cBhvr>
                                      <p:tavLst>
                                        <p:tav tm="0">
                                          <p:val>
                                            <p:fltVal val="0"/>
                                          </p:val>
                                        </p:tav>
                                        <p:tav tm="100000">
                                          <p:val>
                                            <p:strVal val="#ppt_h"/>
                                          </p:val>
                                        </p:tav>
                                      </p:tavLst>
                                    </p:anim>
                                    <p:anim calcmode="lin" valueType="num">
                                      <p:cBhvr>
                                        <p:cTn id="16" dur="600" fill="hold"/>
                                        <p:tgtEl>
                                          <p:spTgt spid="15"/>
                                        </p:tgtEl>
                                        <p:attrNameLst>
                                          <p:attrName>style.rotation</p:attrName>
                                        </p:attrNameLst>
                                      </p:cBhvr>
                                      <p:tavLst>
                                        <p:tav tm="0">
                                          <p:val>
                                            <p:fltVal val="90"/>
                                          </p:val>
                                        </p:tav>
                                        <p:tav tm="100000">
                                          <p:val>
                                            <p:fltVal val="0"/>
                                          </p:val>
                                        </p:tav>
                                      </p:tavLst>
                                    </p:anim>
                                    <p:animEffect transition="in" filter="fade">
                                      <p:cBhvr>
                                        <p:cTn id="17" dur="600"/>
                                        <p:tgtEl>
                                          <p:spTgt spid="15"/>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9"/>
                                        </p:tgtEl>
                                        <p:attrNameLst>
                                          <p:attrName>style.visibility</p:attrName>
                                        </p:attrNameLst>
                                      </p:cBhvr>
                                      <p:to>
                                        <p:strVal val="visible"/>
                                      </p:to>
                                    </p:set>
                                    <p:anim calcmode="lin" valueType="num">
                                      <p:cBhvr>
                                        <p:cTn id="20" dur="600" fill="hold"/>
                                        <p:tgtEl>
                                          <p:spTgt spid="19"/>
                                        </p:tgtEl>
                                        <p:attrNameLst>
                                          <p:attrName>ppt_w</p:attrName>
                                        </p:attrNameLst>
                                      </p:cBhvr>
                                      <p:tavLst>
                                        <p:tav tm="0">
                                          <p:val>
                                            <p:fltVal val="0"/>
                                          </p:val>
                                        </p:tav>
                                        <p:tav tm="100000">
                                          <p:val>
                                            <p:strVal val="#ppt_w"/>
                                          </p:val>
                                        </p:tav>
                                      </p:tavLst>
                                    </p:anim>
                                    <p:anim calcmode="lin" valueType="num">
                                      <p:cBhvr>
                                        <p:cTn id="21" dur="600" fill="hold"/>
                                        <p:tgtEl>
                                          <p:spTgt spid="19"/>
                                        </p:tgtEl>
                                        <p:attrNameLst>
                                          <p:attrName>ppt_h</p:attrName>
                                        </p:attrNameLst>
                                      </p:cBhvr>
                                      <p:tavLst>
                                        <p:tav tm="0">
                                          <p:val>
                                            <p:fltVal val="0"/>
                                          </p:val>
                                        </p:tav>
                                        <p:tav tm="100000">
                                          <p:val>
                                            <p:strVal val="#ppt_h"/>
                                          </p:val>
                                        </p:tav>
                                      </p:tavLst>
                                    </p:anim>
                                    <p:anim calcmode="lin" valueType="num">
                                      <p:cBhvr>
                                        <p:cTn id="22" dur="600" fill="hold"/>
                                        <p:tgtEl>
                                          <p:spTgt spid="19"/>
                                        </p:tgtEl>
                                        <p:attrNameLst>
                                          <p:attrName>style.rotation</p:attrName>
                                        </p:attrNameLst>
                                      </p:cBhvr>
                                      <p:tavLst>
                                        <p:tav tm="0">
                                          <p:val>
                                            <p:fltVal val="90"/>
                                          </p:val>
                                        </p:tav>
                                        <p:tav tm="100000">
                                          <p:val>
                                            <p:fltVal val="0"/>
                                          </p:val>
                                        </p:tav>
                                      </p:tavLst>
                                    </p:anim>
                                    <p:animEffect transition="in" filter="fade">
                                      <p:cBhvr>
                                        <p:cTn id="23" dur="600"/>
                                        <p:tgtEl>
                                          <p:spTgt spid="19"/>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33"/>
                                        </p:tgtEl>
                                        <p:attrNameLst>
                                          <p:attrName>style.visibility</p:attrName>
                                        </p:attrNameLst>
                                      </p:cBhvr>
                                      <p:to>
                                        <p:strVal val="visible"/>
                                      </p:to>
                                    </p:set>
                                    <p:anim calcmode="lin" valueType="num">
                                      <p:cBhvr>
                                        <p:cTn id="27" dur="600" fill="hold"/>
                                        <p:tgtEl>
                                          <p:spTgt spid="33"/>
                                        </p:tgtEl>
                                        <p:attrNameLst>
                                          <p:attrName>ppt_w</p:attrName>
                                        </p:attrNameLst>
                                      </p:cBhvr>
                                      <p:tavLst>
                                        <p:tav tm="0">
                                          <p:val>
                                            <p:fltVal val="0"/>
                                          </p:val>
                                        </p:tav>
                                        <p:tav tm="100000">
                                          <p:val>
                                            <p:strVal val="#ppt_w"/>
                                          </p:val>
                                        </p:tav>
                                      </p:tavLst>
                                    </p:anim>
                                    <p:anim calcmode="lin" valueType="num">
                                      <p:cBhvr>
                                        <p:cTn id="28" dur="600" fill="hold"/>
                                        <p:tgtEl>
                                          <p:spTgt spid="33"/>
                                        </p:tgtEl>
                                        <p:attrNameLst>
                                          <p:attrName>ppt_h</p:attrName>
                                        </p:attrNameLst>
                                      </p:cBhvr>
                                      <p:tavLst>
                                        <p:tav tm="0">
                                          <p:val>
                                            <p:fltVal val="0"/>
                                          </p:val>
                                        </p:tav>
                                        <p:tav tm="100000">
                                          <p:val>
                                            <p:strVal val="#ppt_h"/>
                                          </p:val>
                                        </p:tav>
                                      </p:tavLst>
                                    </p:anim>
                                    <p:anim calcmode="lin" valueType="num">
                                      <p:cBhvr>
                                        <p:cTn id="29" dur="600" fill="hold"/>
                                        <p:tgtEl>
                                          <p:spTgt spid="33"/>
                                        </p:tgtEl>
                                        <p:attrNameLst>
                                          <p:attrName>style.rotation</p:attrName>
                                        </p:attrNameLst>
                                      </p:cBhvr>
                                      <p:tavLst>
                                        <p:tav tm="0">
                                          <p:val>
                                            <p:fltVal val="90"/>
                                          </p:val>
                                        </p:tav>
                                        <p:tav tm="100000">
                                          <p:val>
                                            <p:fltVal val="0"/>
                                          </p:val>
                                        </p:tav>
                                      </p:tavLst>
                                    </p:anim>
                                    <p:animEffect transition="in" filter="fade">
                                      <p:cBhvr>
                                        <p:cTn id="30" dur="600"/>
                                        <p:tgtEl>
                                          <p:spTgt spid="33"/>
                                        </p:tgtEl>
                                      </p:cBhvr>
                                    </p:animEffect>
                                  </p:childTnLst>
                                </p:cTn>
                              </p:par>
                            </p:childTnLst>
                          </p:cTn>
                        </p:par>
                        <p:par>
                          <p:cTn id="31" fill="hold">
                            <p:stCondLst>
                              <p:cond delay="2000"/>
                            </p:stCondLst>
                            <p:childTnLst>
                              <p:par>
                                <p:cTn id="32" presetID="16" presetClass="entr" presetSubtype="21" fill="hold" nodeType="afterEffect">
                                  <p:stCondLst>
                                    <p:cond delay="0"/>
                                  </p:stCondLst>
                                  <p:childTnLst>
                                    <p:set>
                                      <p:cBhvr>
                                        <p:cTn id="33" dur="1" fill="hold">
                                          <p:stCondLst>
                                            <p:cond delay="0"/>
                                          </p:stCondLst>
                                        </p:cTn>
                                        <p:tgtEl>
                                          <p:spTgt spid="26626"/>
                                        </p:tgtEl>
                                        <p:attrNameLst>
                                          <p:attrName>style.visibility</p:attrName>
                                        </p:attrNameLst>
                                      </p:cBhvr>
                                      <p:to>
                                        <p:strVal val="visible"/>
                                      </p:to>
                                    </p:set>
                                    <p:animEffect transition="in" filter="barn(inVertical)">
                                      <p:cBhvr>
                                        <p:cTn id="34"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0" y="152400"/>
            <a:ext cx="4572000" cy="722334"/>
          </a:xfrm>
          <a:prstGeom prst="roundRect">
            <a:avLst/>
          </a:prstGeom>
          <a:solidFill>
            <a:srgbClr val="00FF99">
              <a:alpha val="56000"/>
            </a:srgbClr>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rgbClr val="002060"/>
                </a:solidFill>
              </a:rPr>
              <a:t>اهداف الدورة</a:t>
            </a:r>
          </a:p>
        </p:txBody>
      </p:sp>
      <p:sp>
        <p:nvSpPr>
          <p:cNvPr id="25" name="圆角矩形 4"/>
          <p:cNvSpPr>
            <a:spLocks noChangeArrowheads="1"/>
          </p:cNvSpPr>
          <p:nvPr/>
        </p:nvSpPr>
        <p:spPr bwMode="auto">
          <a:xfrm>
            <a:off x="2362316" y="1230265"/>
            <a:ext cx="6286500" cy="642937"/>
          </a:xfrm>
          <a:prstGeom prst="roundRect">
            <a:avLst>
              <a:gd name="adj" fmla="val 16667"/>
            </a:avLst>
          </a:prstGeom>
          <a:solidFill>
            <a:srgbClr val="00FF99"/>
          </a:solidFill>
          <a:ln w="25400">
            <a:solidFill>
              <a:srgbClr val="66FFFF"/>
            </a:solidFill>
            <a:round/>
            <a:headEnd/>
            <a:tailEnd/>
          </a:ln>
          <a:effectLst>
            <a:outerShdw dist="38100" dir="2700000" algn="ctr" rotWithShape="0">
              <a:srgbClr val="000000">
                <a:alpha val="37999"/>
              </a:srgbClr>
            </a:outerShdw>
          </a:effectLst>
        </p:spPr>
        <p:txBody>
          <a:bodyPr anchor="ctr"/>
          <a:lstStyle/>
          <a:p>
            <a:pPr algn="ctr" rtl="1"/>
            <a:r>
              <a:rPr lang="ar-EG" sz="2400" b="1" dirty="0" smtClean="0">
                <a:solidFill>
                  <a:srgbClr val="000000"/>
                </a:solidFill>
              </a:rPr>
              <a:t>التعرف على دوافع الزواج</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6" name="Picture 2" descr="C:\Documents and Settings\鱼不愚\桌面\3dicon1_zcool.com.cn [转换].png"/>
          <p:cNvPicPr>
            <a:picLocks noChangeAspect="1" noChangeArrowheads="1"/>
          </p:cNvPicPr>
          <p:nvPr/>
        </p:nvPicPr>
        <p:blipFill>
          <a:blip r:embed="rId2">
            <a:duotone>
              <a:prstClr val="black"/>
              <a:srgbClr val="33CC33">
                <a:tint val="45000"/>
                <a:satMod val="400000"/>
              </a:srgbClr>
            </a:duotone>
            <a:extLst>
              <a:ext uri="{28A0092B-C50C-407E-A947-70E740481C1C}">
                <a14:useLocalDpi xmlns:a14="http://schemas.microsoft.com/office/drawing/2010/main" val="0"/>
              </a:ext>
            </a:extLst>
          </a:blip>
          <a:srcRect l="38753" r="35728" b="62553"/>
          <a:stretch>
            <a:fillRect/>
          </a:stretch>
        </p:blipFill>
        <p:spPr bwMode="auto">
          <a:xfrm>
            <a:off x="8077200" y="6858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2"/>
          <p:cNvSpPr txBox="1">
            <a:spLocks noChangeArrowheads="1"/>
          </p:cNvSpPr>
          <p:nvPr/>
        </p:nvSpPr>
        <p:spPr bwMode="auto">
          <a:xfrm>
            <a:off x="8267816" y="122391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smtClean="0">
                <a:solidFill>
                  <a:srgbClr val="000000"/>
                </a:solidFill>
              </a:rPr>
              <a:t>1</a:t>
            </a:r>
          </a:p>
        </p:txBody>
      </p:sp>
      <p:sp>
        <p:nvSpPr>
          <p:cNvPr id="28" name="圆角矩形 4"/>
          <p:cNvSpPr>
            <a:spLocks noChangeArrowheads="1"/>
          </p:cNvSpPr>
          <p:nvPr/>
        </p:nvSpPr>
        <p:spPr bwMode="auto">
          <a:xfrm>
            <a:off x="2209916" y="2408316"/>
            <a:ext cx="6286500" cy="642937"/>
          </a:xfrm>
          <a:prstGeom prst="roundRect">
            <a:avLst>
              <a:gd name="adj" fmla="val 16667"/>
            </a:avLst>
          </a:prstGeom>
          <a:solidFill>
            <a:srgbClr val="00FF99"/>
          </a:solidFill>
          <a:ln w="25400">
            <a:solidFill>
              <a:srgbClr val="66FFFF"/>
            </a:solidFill>
            <a:round/>
            <a:headEnd/>
            <a:tailEnd/>
          </a:ln>
          <a:effectLst>
            <a:outerShdw dist="38100" dir="2700000" algn="ctr" rotWithShape="0">
              <a:srgbClr val="000000">
                <a:alpha val="37999"/>
              </a:srgbClr>
            </a:outerShdw>
          </a:effectLst>
        </p:spPr>
        <p:txBody>
          <a:bodyPr anchor="ctr"/>
          <a:lstStyle/>
          <a:p>
            <a:pPr algn="ctr" rtl="1"/>
            <a:r>
              <a:rPr lang="ar-EG" sz="2400" b="1" dirty="0" smtClean="0">
                <a:solidFill>
                  <a:srgbClr val="000000"/>
                </a:solidFill>
              </a:rPr>
              <a:t>الوقوف على معايير اختيار الزوج والزوجة</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9" name="Picture 2" descr="C:\Documents and Settings\鱼不愚\桌面\3dicon1_zcool.com.cn [转换].png"/>
          <p:cNvPicPr>
            <a:picLocks noChangeAspect="1" noChangeArrowheads="1"/>
          </p:cNvPicPr>
          <p:nvPr/>
        </p:nvPicPr>
        <p:blipFill>
          <a:blip r:embed="rId2">
            <a:duotone>
              <a:prstClr val="black"/>
              <a:srgbClr val="33CC33">
                <a:tint val="45000"/>
                <a:satMod val="400000"/>
              </a:srgbClr>
            </a:duotone>
            <a:extLst>
              <a:ext uri="{28A0092B-C50C-407E-A947-70E740481C1C}">
                <a14:useLocalDpi xmlns:a14="http://schemas.microsoft.com/office/drawing/2010/main" val="0"/>
              </a:ext>
            </a:extLst>
          </a:blip>
          <a:srcRect l="38753" r="35728" b="62553"/>
          <a:stretch>
            <a:fillRect/>
          </a:stretch>
        </p:blipFill>
        <p:spPr bwMode="auto">
          <a:xfrm>
            <a:off x="7924800" y="209245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2"/>
          <p:cNvSpPr txBox="1">
            <a:spLocks noChangeArrowheads="1"/>
          </p:cNvSpPr>
          <p:nvPr/>
        </p:nvSpPr>
        <p:spPr bwMode="auto">
          <a:xfrm>
            <a:off x="8115416" y="260090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2</a:t>
            </a:r>
          </a:p>
        </p:txBody>
      </p:sp>
      <p:sp>
        <p:nvSpPr>
          <p:cNvPr id="34" name="圆角矩形 4"/>
          <p:cNvSpPr>
            <a:spLocks noChangeArrowheads="1"/>
          </p:cNvSpPr>
          <p:nvPr/>
        </p:nvSpPr>
        <p:spPr bwMode="auto">
          <a:xfrm>
            <a:off x="2057516" y="3690865"/>
            <a:ext cx="6286500" cy="642937"/>
          </a:xfrm>
          <a:prstGeom prst="roundRect">
            <a:avLst>
              <a:gd name="adj" fmla="val 16667"/>
            </a:avLst>
          </a:prstGeom>
          <a:solidFill>
            <a:srgbClr val="00FF99"/>
          </a:solidFill>
          <a:ln w="25400">
            <a:solidFill>
              <a:srgbClr val="66FFFF"/>
            </a:solidFill>
            <a:round/>
            <a:headEnd/>
            <a:tailEnd/>
          </a:ln>
          <a:effectLst>
            <a:outerShdw dist="38100" dir="2700000" algn="ctr" rotWithShape="0">
              <a:srgbClr val="000000">
                <a:alpha val="37999"/>
              </a:srgbClr>
            </a:outerShdw>
          </a:effectLst>
        </p:spPr>
        <p:txBody>
          <a:bodyPr anchor="ctr"/>
          <a:lstStyle/>
          <a:p>
            <a:pPr algn="ctr" rtl="1"/>
            <a:r>
              <a:rPr lang="ar-EG" sz="2400" b="1" dirty="0" smtClean="0">
                <a:solidFill>
                  <a:srgbClr val="000000"/>
                </a:solidFill>
              </a:rPr>
              <a:t>التعرف على أوجه الاختلاف بين شخصية الرجل والمراه</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35" name="Picture 2" descr="C:\Documents and Settings\鱼不愚\桌面\3dicon1_zcool.com.cn [转换].png"/>
          <p:cNvPicPr>
            <a:picLocks noChangeAspect="1" noChangeArrowheads="1"/>
          </p:cNvPicPr>
          <p:nvPr/>
        </p:nvPicPr>
        <p:blipFill>
          <a:blip r:embed="rId2">
            <a:duotone>
              <a:prstClr val="black"/>
              <a:srgbClr val="33CC33">
                <a:tint val="45000"/>
                <a:satMod val="400000"/>
              </a:srgbClr>
            </a:duotone>
            <a:extLst>
              <a:ext uri="{28A0092B-C50C-407E-A947-70E740481C1C}">
                <a14:useLocalDpi xmlns:a14="http://schemas.microsoft.com/office/drawing/2010/main" val="0"/>
              </a:ext>
            </a:extLst>
          </a:blip>
          <a:srcRect l="38753" r="35728" b="62553"/>
          <a:stretch>
            <a:fillRect/>
          </a:stretch>
        </p:blipFill>
        <p:spPr bwMode="auto">
          <a:xfrm>
            <a:off x="7772400" y="3278115"/>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12"/>
          <p:cNvSpPr txBox="1">
            <a:spLocks noChangeArrowheads="1"/>
          </p:cNvSpPr>
          <p:nvPr/>
        </p:nvSpPr>
        <p:spPr bwMode="auto">
          <a:xfrm>
            <a:off x="7963016" y="380522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3</a:t>
            </a:r>
          </a:p>
        </p:txBody>
      </p:sp>
      <p:sp>
        <p:nvSpPr>
          <p:cNvPr id="37" name="圆角矩形 4"/>
          <p:cNvSpPr>
            <a:spLocks noChangeArrowheads="1"/>
          </p:cNvSpPr>
          <p:nvPr/>
        </p:nvSpPr>
        <p:spPr bwMode="auto">
          <a:xfrm>
            <a:off x="1905116" y="4936236"/>
            <a:ext cx="6286500" cy="642937"/>
          </a:xfrm>
          <a:prstGeom prst="roundRect">
            <a:avLst>
              <a:gd name="adj" fmla="val 16667"/>
            </a:avLst>
          </a:prstGeom>
          <a:solidFill>
            <a:srgbClr val="00FF99"/>
          </a:solidFill>
          <a:ln w="25400">
            <a:solidFill>
              <a:srgbClr val="66FFFF"/>
            </a:solidFill>
            <a:round/>
            <a:headEnd/>
            <a:tailEnd/>
          </a:ln>
          <a:effectLst>
            <a:outerShdw dist="38100" dir="2700000" algn="ctr" rotWithShape="0">
              <a:srgbClr val="000000">
                <a:alpha val="37999"/>
              </a:srgbClr>
            </a:outerShdw>
          </a:effectLst>
        </p:spPr>
        <p:txBody>
          <a:bodyPr anchor="ctr"/>
          <a:lstStyle/>
          <a:p>
            <a:pPr algn="ctr" rtl="1"/>
            <a:r>
              <a:rPr lang="ar-EG" sz="2400" b="1" dirty="0" smtClean="0">
                <a:solidFill>
                  <a:srgbClr val="000000"/>
                </a:solidFill>
              </a:rPr>
              <a:t>التعرف على اسرار الزواج الناجح</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38" name="Picture 2" descr="C:\Documents and Settings\鱼不愚\桌面\3dicon1_zcool.com.cn [转换].png"/>
          <p:cNvPicPr>
            <a:picLocks noChangeAspect="1" noChangeArrowheads="1"/>
          </p:cNvPicPr>
          <p:nvPr/>
        </p:nvPicPr>
        <p:blipFill>
          <a:blip r:embed="rId2">
            <a:duotone>
              <a:prstClr val="black"/>
              <a:srgbClr val="33CC33">
                <a:tint val="45000"/>
                <a:satMod val="400000"/>
              </a:srgbClr>
            </a:duotone>
            <a:extLst>
              <a:ext uri="{28A0092B-C50C-407E-A947-70E740481C1C}">
                <a14:useLocalDpi xmlns:a14="http://schemas.microsoft.com/office/drawing/2010/main" val="0"/>
              </a:ext>
            </a:extLst>
          </a:blip>
          <a:srcRect l="38753" r="35728" b="62553"/>
          <a:stretch>
            <a:fillRect/>
          </a:stretch>
        </p:blipFill>
        <p:spPr bwMode="auto">
          <a:xfrm>
            <a:off x="7620000" y="4488656"/>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12"/>
          <p:cNvSpPr txBox="1">
            <a:spLocks noChangeArrowheads="1"/>
          </p:cNvSpPr>
          <p:nvPr/>
        </p:nvSpPr>
        <p:spPr bwMode="auto">
          <a:xfrm>
            <a:off x="7810616" y="506536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4</a:t>
            </a:r>
          </a:p>
        </p:txBody>
      </p:sp>
    </p:spTree>
    <p:extLst>
      <p:ext uri="{BB962C8B-B14F-4D97-AF65-F5344CB8AC3E}">
        <p14:creationId xmlns:p14="http://schemas.microsoft.com/office/powerpoint/2010/main" val="7923356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30" grpId="0"/>
      <p:bldP spid="34" grpId="0" animBg="1"/>
      <p:bldP spid="36" grpId="0"/>
      <p:bldP spid="37" grpId="0" animBg="1"/>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116633"/>
            <a:ext cx="6562725" cy="99065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1956"/>
              <a:ext cx="6432550" cy="34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للحوار بين الزوجين فوائد عديدة منها</a:t>
              </a:r>
              <a:endParaRPr lang="zh-CN" altLang="en-US" sz="3200" b="1" dirty="0" smtClean="0">
                <a:solidFill>
                  <a:srgbClr val="002060"/>
                </a:solidFill>
                <a:latin typeface="Microsoft YaHei" pitchFamily="34" charset="-122"/>
                <a:ea typeface="Microsoft YaHei" pitchFamily="34" charset="-122"/>
              </a:endParaRPr>
            </a:p>
          </p:txBody>
        </p:sp>
      </p:grpSp>
      <p:grpSp>
        <p:nvGrpSpPr>
          <p:cNvPr id="15" name="Group 2"/>
          <p:cNvGrpSpPr>
            <a:grpSpLocks/>
          </p:cNvGrpSpPr>
          <p:nvPr/>
        </p:nvGrpSpPr>
        <p:grpSpPr bwMode="auto">
          <a:xfrm>
            <a:off x="3323132" y="2420888"/>
            <a:ext cx="5353324" cy="655321"/>
            <a:chOff x="0" y="0"/>
            <a:chExt cx="6562725" cy="546100"/>
          </a:xfrm>
        </p:grpSpPr>
        <p:sp>
          <p:nvSpPr>
            <p:cNvPr id="1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8" name="Rectangle 13"/>
            <p:cNvSpPr>
              <a:spLocks noChangeArrowheads="1"/>
            </p:cNvSpPr>
            <p:nvPr/>
          </p:nvSpPr>
          <p:spPr bwMode="auto">
            <a:xfrm>
              <a:off x="96101" y="0"/>
              <a:ext cx="6370524"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الإحساس بالمشاركة</a:t>
              </a:r>
              <a:endParaRPr lang="zh-CN" altLang="en-US" sz="2800" b="1" dirty="0"/>
            </a:p>
          </p:txBody>
        </p:sp>
      </p:grpSp>
      <p:grpSp>
        <p:nvGrpSpPr>
          <p:cNvPr id="19" name="Group 6"/>
          <p:cNvGrpSpPr>
            <a:grpSpLocks/>
          </p:cNvGrpSpPr>
          <p:nvPr/>
        </p:nvGrpSpPr>
        <p:grpSpPr bwMode="auto">
          <a:xfrm>
            <a:off x="3323132" y="3493760"/>
            <a:ext cx="5353324" cy="655320"/>
            <a:chOff x="0" y="0"/>
            <a:chExt cx="6562725" cy="546100"/>
          </a:xfrm>
        </p:grpSpPr>
        <p:grpSp>
          <p:nvGrpSpPr>
            <p:cNvPr id="20" name="Group 7"/>
            <p:cNvGrpSpPr>
              <a:grpSpLocks/>
            </p:cNvGrpSpPr>
            <p:nvPr/>
          </p:nvGrpSpPr>
          <p:grpSpPr bwMode="auto">
            <a:xfrm>
              <a:off x="0" y="0"/>
              <a:ext cx="6562725" cy="546100"/>
              <a:chOff x="0" y="0"/>
              <a:chExt cx="6561756" cy="546060"/>
            </a:xfrm>
          </p:grpSpPr>
          <p:sp>
            <p:nvSpPr>
              <p:cNvPr id="22"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3"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1" name="Rectangle 13"/>
            <p:cNvSpPr>
              <a:spLocks noChangeArrowheads="1"/>
            </p:cNvSpPr>
            <p:nvPr/>
          </p:nvSpPr>
          <p:spPr bwMode="auto">
            <a:xfrm>
              <a:off x="103107" y="10428"/>
              <a:ext cx="6356511" cy="41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400" b="1" dirty="0"/>
                <a:t>التقارب بين الزوجين وزيادة المحبة والألفة بينهما</a:t>
              </a:r>
              <a:endParaRPr lang="zh-CN" altLang="en-US" sz="2400" b="1" dirty="0" smtClean="0"/>
            </a:p>
          </p:txBody>
        </p:sp>
      </p:grpSp>
      <p:grpSp>
        <p:nvGrpSpPr>
          <p:cNvPr id="33" name="Group 2"/>
          <p:cNvGrpSpPr>
            <a:grpSpLocks/>
          </p:cNvGrpSpPr>
          <p:nvPr/>
        </p:nvGrpSpPr>
        <p:grpSpPr bwMode="auto">
          <a:xfrm>
            <a:off x="3292119" y="4573880"/>
            <a:ext cx="5353324" cy="655320"/>
            <a:chOff x="0" y="0"/>
            <a:chExt cx="6562725" cy="546100"/>
          </a:xfrm>
        </p:grpSpPr>
        <p:sp>
          <p:nvSpPr>
            <p:cNvPr id="34"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35"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36" name="Rectangle 13"/>
            <p:cNvSpPr>
              <a:spLocks noChangeArrowheads="1"/>
            </p:cNvSpPr>
            <p:nvPr/>
          </p:nvSpPr>
          <p:spPr bwMode="auto">
            <a:xfrm>
              <a:off x="658069" y="0"/>
              <a:ext cx="5246588"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الاحساس بالترابط الأُسري</a:t>
              </a:r>
              <a:endParaRPr lang="zh-CN" altLang="en-US" sz="2800" b="1" dirty="0" smtClean="0">
                <a:latin typeface="Microsoft YaHei" pitchFamily="34" charset="-122"/>
                <a:ea typeface="Microsoft YaHei" pitchFamily="34" charset="-122"/>
              </a:endParaRPr>
            </a:p>
          </p:txBody>
        </p:sp>
      </p:grpSp>
      <p:pic>
        <p:nvPicPr>
          <p:cNvPr id="34818" name="Picture 2" descr="http://islamstory.com/sites/default/files/styles/300px_node_fullcontent_img/public/13/04/15/love-zo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88840"/>
            <a:ext cx="2882687"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64769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p:cTn id="14" dur="600" fill="hold"/>
                                        <p:tgtEl>
                                          <p:spTgt spid="15"/>
                                        </p:tgtEl>
                                        <p:attrNameLst>
                                          <p:attrName>ppt_w</p:attrName>
                                        </p:attrNameLst>
                                      </p:cBhvr>
                                      <p:tavLst>
                                        <p:tav tm="0">
                                          <p:val>
                                            <p:fltVal val="0"/>
                                          </p:val>
                                        </p:tav>
                                        <p:tav tm="100000">
                                          <p:val>
                                            <p:strVal val="#ppt_w"/>
                                          </p:val>
                                        </p:tav>
                                      </p:tavLst>
                                    </p:anim>
                                    <p:anim calcmode="lin" valueType="num">
                                      <p:cBhvr>
                                        <p:cTn id="15" dur="600" fill="hold"/>
                                        <p:tgtEl>
                                          <p:spTgt spid="15"/>
                                        </p:tgtEl>
                                        <p:attrNameLst>
                                          <p:attrName>ppt_h</p:attrName>
                                        </p:attrNameLst>
                                      </p:cBhvr>
                                      <p:tavLst>
                                        <p:tav tm="0">
                                          <p:val>
                                            <p:fltVal val="0"/>
                                          </p:val>
                                        </p:tav>
                                        <p:tav tm="100000">
                                          <p:val>
                                            <p:strVal val="#ppt_h"/>
                                          </p:val>
                                        </p:tav>
                                      </p:tavLst>
                                    </p:anim>
                                    <p:anim calcmode="lin" valueType="num">
                                      <p:cBhvr>
                                        <p:cTn id="16" dur="600" fill="hold"/>
                                        <p:tgtEl>
                                          <p:spTgt spid="15"/>
                                        </p:tgtEl>
                                        <p:attrNameLst>
                                          <p:attrName>style.rotation</p:attrName>
                                        </p:attrNameLst>
                                      </p:cBhvr>
                                      <p:tavLst>
                                        <p:tav tm="0">
                                          <p:val>
                                            <p:fltVal val="90"/>
                                          </p:val>
                                        </p:tav>
                                        <p:tav tm="100000">
                                          <p:val>
                                            <p:fltVal val="0"/>
                                          </p:val>
                                        </p:tav>
                                      </p:tavLst>
                                    </p:anim>
                                    <p:animEffect transition="in" filter="fade">
                                      <p:cBhvr>
                                        <p:cTn id="17" dur="600"/>
                                        <p:tgtEl>
                                          <p:spTgt spid="15"/>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9"/>
                                        </p:tgtEl>
                                        <p:attrNameLst>
                                          <p:attrName>style.visibility</p:attrName>
                                        </p:attrNameLst>
                                      </p:cBhvr>
                                      <p:to>
                                        <p:strVal val="visible"/>
                                      </p:to>
                                    </p:set>
                                    <p:anim calcmode="lin" valueType="num">
                                      <p:cBhvr>
                                        <p:cTn id="20" dur="600" fill="hold"/>
                                        <p:tgtEl>
                                          <p:spTgt spid="19"/>
                                        </p:tgtEl>
                                        <p:attrNameLst>
                                          <p:attrName>ppt_w</p:attrName>
                                        </p:attrNameLst>
                                      </p:cBhvr>
                                      <p:tavLst>
                                        <p:tav tm="0">
                                          <p:val>
                                            <p:fltVal val="0"/>
                                          </p:val>
                                        </p:tav>
                                        <p:tav tm="100000">
                                          <p:val>
                                            <p:strVal val="#ppt_w"/>
                                          </p:val>
                                        </p:tav>
                                      </p:tavLst>
                                    </p:anim>
                                    <p:anim calcmode="lin" valueType="num">
                                      <p:cBhvr>
                                        <p:cTn id="21" dur="600" fill="hold"/>
                                        <p:tgtEl>
                                          <p:spTgt spid="19"/>
                                        </p:tgtEl>
                                        <p:attrNameLst>
                                          <p:attrName>ppt_h</p:attrName>
                                        </p:attrNameLst>
                                      </p:cBhvr>
                                      <p:tavLst>
                                        <p:tav tm="0">
                                          <p:val>
                                            <p:fltVal val="0"/>
                                          </p:val>
                                        </p:tav>
                                        <p:tav tm="100000">
                                          <p:val>
                                            <p:strVal val="#ppt_h"/>
                                          </p:val>
                                        </p:tav>
                                      </p:tavLst>
                                    </p:anim>
                                    <p:anim calcmode="lin" valueType="num">
                                      <p:cBhvr>
                                        <p:cTn id="22" dur="600" fill="hold"/>
                                        <p:tgtEl>
                                          <p:spTgt spid="19"/>
                                        </p:tgtEl>
                                        <p:attrNameLst>
                                          <p:attrName>style.rotation</p:attrName>
                                        </p:attrNameLst>
                                      </p:cBhvr>
                                      <p:tavLst>
                                        <p:tav tm="0">
                                          <p:val>
                                            <p:fltVal val="90"/>
                                          </p:val>
                                        </p:tav>
                                        <p:tav tm="100000">
                                          <p:val>
                                            <p:fltVal val="0"/>
                                          </p:val>
                                        </p:tav>
                                      </p:tavLst>
                                    </p:anim>
                                    <p:animEffect transition="in" filter="fade">
                                      <p:cBhvr>
                                        <p:cTn id="23" dur="600"/>
                                        <p:tgtEl>
                                          <p:spTgt spid="19"/>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33"/>
                                        </p:tgtEl>
                                        <p:attrNameLst>
                                          <p:attrName>style.visibility</p:attrName>
                                        </p:attrNameLst>
                                      </p:cBhvr>
                                      <p:to>
                                        <p:strVal val="visible"/>
                                      </p:to>
                                    </p:set>
                                    <p:anim calcmode="lin" valueType="num">
                                      <p:cBhvr>
                                        <p:cTn id="27" dur="600" fill="hold"/>
                                        <p:tgtEl>
                                          <p:spTgt spid="33"/>
                                        </p:tgtEl>
                                        <p:attrNameLst>
                                          <p:attrName>ppt_w</p:attrName>
                                        </p:attrNameLst>
                                      </p:cBhvr>
                                      <p:tavLst>
                                        <p:tav tm="0">
                                          <p:val>
                                            <p:fltVal val="0"/>
                                          </p:val>
                                        </p:tav>
                                        <p:tav tm="100000">
                                          <p:val>
                                            <p:strVal val="#ppt_w"/>
                                          </p:val>
                                        </p:tav>
                                      </p:tavLst>
                                    </p:anim>
                                    <p:anim calcmode="lin" valueType="num">
                                      <p:cBhvr>
                                        <p:cTn id="28" dur="600" fill="hold"/>
                                        <p:tgtEl>
                                          <p:spTgt spid="33"/>
                                        </p:tgtEl>
                                        <p:attrNameLst>
                                          <p:attrName>ppt_h</p:attrName>
                                        </p:attrNameLst>
                                      </p:cBhvr>
                                      <p:tavLst>
                                        <p:tav tm="0">
                                          <p:val>
                                            <p:fltVal val="0"/>
                                          </p:val>
                                        </p:tav>
                                        <p:tav tm="100000">
                                          <p:val>
                                            <p:strVal val="#ppt_h"/>
                                          </p:val>
                                        </p:tav>
                                      </p:tavLst>
                                    </p:anim>
                                    <p:anim calcmode="lin" valueType="num">
                                      <p:cBhvr>
                                        <p:cTn id="29" dur="600" fill="hold"/>
                                        <p:tgtEl>
                                          <p:spTgt spid="33"/>
                                        </p:tgtEl>
                                        <p:attrNameLst>
                                          <p:attrName>style.rotation</p:attrName>
                                        </p:attrNameLst>
                                      </p:cBhvr>
                                      <p:tavLst>
                                        <p:tav tm="0">
                                          <p:val>
                                            <p:fltVal val="90"/>
                                          </p:val>
                                        </p:tav>
                                        <p:tav tm="100000">
                                          <p:val>
                                            <p:fltVal val="0"/>
                                          </p:val>
                                        </p:tav>
                                      </p:tavLst>
                                    </p:anim>
                                    <p:animEffect transition="in" filter="fade">
                                      <p:cBhvr>
                                        <p:cTn id="30" dur="600"/>
                                        <p:tgtEl>
                                          <p:spTgt spid="33"/>
                                        </p:tgtEl>
                                      </p:cBhvr>
                                    </p:animEffect>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34818"/>
                                        </p:tgtEl>
                                        <p:attrNameLst>
                                          <p:attrName>style.visibility</p:attrName>
                                        </p:attrNameLst>
                                      </p:cBhvr>
                                      <p:to>
                                        <p:strVal val="visible"/>
                                      </p:to>
                                    </p:set>
                                    <p:animEffect transition="in" filter="fade">
                                      <p:cBhvr>
                                        <p:cTn id="34" dur="1000"/>
                                        <p:tgtEl>
                                          <p:spTgt spid="34818"/>
                                        </p:tgtEl>
                                      </p:cBhvr>
                                    </p:animEffect>
                                    <p:anim calcmode="lin" valueType="num">
                                      <p:cBhvr>
                                        <p:cTn id="35" dur="1000" fill="hold"/>
                                        <p:tgtEl>
                                          <p:spTgt spid="34818"/>
                                        </p:tgtEl>
                                        <p:attrNameLst>
                                          <p:attrName>ppt_x</p:attrName>
                                        </p:attrNameLst>
                                      </p:cBhvr>
                                      <p:tavLst>
                                        <p:tav tm="0">
                                          <p:val>
                                            <p:strVal val="#ppt_x"/>
                                          </p:val>
                                        </p:tav>
                                        <p:tav tm="100000">
                                          <p:val>
                                            <p:strVal val="#ppt_x"/>
                                          </p:val>
                                        </p:tav>
                                      </p:tavLst>
                                    </p:anim>
                                    <p:anim calcmode="lin" valueType="num">
                                      <p:cBhvr>
                                        <p:cTn id="36"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الاستعداد للحوار</a:t>
              </a:r>
              <a:endParaRPr lang="zh-CN" altLang="en-US" sz="3200" b="1" dirty="0" smtClean="0">
                <a:solidFill>
                  <a:srgbClr val="002060"/>
                </a:solidFill>
                <a:latin typeface="Microsoft YaHei" pitchFamily="34" charset="-122"/>
                <a:ea typeface="Microsoft YaHei" pitchFamily="34" charset="-122"/>
              </a:endParaRPr>
            </a:p>
          </p:txBody>
        </p:sp>
      </p:grpSp>
      <p:sp>
        <p:nvSpPr>
          <p:cNvPr id="8" name="Rounded Rectangle 7"/>
          <p:cNvSpPr/>
          <p:nvPr/>
        </p:nvSpPr>
        <p:spPr bwMode="auto">
          <a:xfrm>
            <a:off x="1763688" y="1556792"/>
            <a:ext cx="7272808" cy="1872208"/>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عندما يتحاور الزوجين فلابد أن يكون الطرفان مستعدان لذلك, وخاصة لو كان الأمر الذي سيتحدثون فيه هام أو مصيري. وعليهما بتأجيل الحوار لوقت لاحق اذا كان أحد الطرفان غير مستعد لأنه لن يستطيع التفاعل مع الطرف الآخر</a:t>
            </a:r>
            <a:endParaRPr kumimoji="0" lang="ar-EG" sz="2800" b="0" i="0" u="none" strike="noStrike" cap="none" normalizeH="0" baseline="0" dirty="0" smtClean="0">
              <a:ln>
                <a:noFill/>
              </a:ln>
              <a:solidFill>
                <a:schemeClr val="tx1"/>
              </a:solidFill>
              <a:effectLst/>
            </a:endParaRP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634880"/>
            <a:ext cx="5112568" cy="28184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19174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6"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par>
                          <p:cTn id="15" fill="hold">
                            <p:stCondLst>
                              <p:cond delay="2600"/>
                            </p:stCondLst>
                            <p:childTnLst>
                              <p:par>
                                <p:cTn id="16" presetID="10" presetClass="entr" presetSubtype="0" fill="hold" nodeType="afterEffect">
                                  <p:stCondLst>
                                    <p:cond delay="0"/>
                                  </p:stCondLst>
                                  <p:childTnLst>
                                    <p:set>
                                      <p:cBhvr>
                                        <p:cTn id="17" dur="1" fill="hold">
                                          <p:stCondLst>
                                            <p:cond delay="0"/>
                                          </p:stCondLst>
                                        </p:cTn>
                                        <p:tgtEl>
                                          <p:spTgt spid="35842"/>
                                        </p:tgtEl>
                                        <p:attrNameLst>
                                          <p:attrName>style.visibility</p:attrName>
                                        </p:attrNameLst>
                                      </p:cBhvr>
                                      <p:to>
                                        <p:strVal val="visible"/>
                                      </p:to>
                                    </p:set>
                                    <p:animEffect transition="in" filter="fade">
                                      <p:cBhvr>
                                        <p:cTn id="18"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116633"/>
            <a:ext cx="6562725" cy="99065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1956"/>
              <a:ext cx="6432550" cy="34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آداب الـحــوار</a:t>
              </a:r>
              <a:endParaRPr lang="zh-CN" altLang="en-US" sz="3200" b="1" dirty="0" smtClean="0">
                <a:solidFill>
                  <a:srgbClr val="002060"/>
                </a:solidFill>
                <a:latin typeface="Microsoft YaHei" pitchFamily="34" charset="-122"/>
                <a:ea typeface="Microsoft YaHei" pitchFamily="34" charset="-122"/>
              </a:endParaRPr>
            </a:p>
          </p:txBody>
        </p:sp>
      </p:grpSp>
      <p:grpSp>
        <p:nvGrpSpPr>
          <p:cNvPr id="15" name="Group 2"/>
          <p:cNvGrpSpPr>
            <a:grpSpLocks/>
          </p:cNvGrpSpPr>
          <p:nvPr/>
        </p:nvGrpSpPr>
        <p:grpSpPr bwMode="auto">
          <a:xfrm>
            <a:off x="3323132" y="2060848"/>
            <a:ext cx="5353324" cy="655321"/>
            <a:chOff x="0" y="0"/>
            <a:chExt cx="6562725" cy="546100"/>
          </a:xfrm>
        </p:grpSpPr>
        <p:sp>
          <p:nvSpPr>
            <p:cNvPr id="1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8" name="Rectangle 13"/>
            <p:cNvSpPr>
              <a:spLocks noChangeArrowheads="1"/>
            </p:cNvSpPr>
            <p:nvPr/>
          </p:nvSpPr>
          <p:spPr bwMode="auto">
            <a:xfrm>
              <a:off x="96101" y="0"/>
              <a:ext cx="6370524"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الانصات وحُسن الاستماع</a:t>
              </a:r>
              <a:endParaRPr lang="zh-CN" altLang="en-US" sz="2800" b="1" dirty="0"/>
            </a:p>
          </p:txBody>
        </p:sp>
      </p:grpSp>
      <p:grpSp>
        <p:nvGrpSpPr>
          <p:cNvPr id="19" name="Group 6"/>
          <p:cNvGrpSpPr>
            <a:grpSpLocks/>
          </p:cNvGrpSpPr>
          <p:nvPr/>
        </p:nvGrpSpPr>
        <p:grpSpPr bwMode="auto">
          <a:xfrm>
            <a:off x="3323132" y="3133720"/>
            <a:ext cx="5353324" cy="655320"/>
            <a:chOff x="0" y="0"/>
            <a:chExt cx="6562725" cy="546100"/>
          </a:xfrm>
        </p:grpSpPr>
        <p:grpSp>
          <p:nvGrpSpPr>
            <p:cNvPr id="20" name="Group 7"/>
            <p:cNvGrpSpPr>
              <a:grpSpLocks/>
            </p:cNvGrpSpPr>
            <p:nvPr/>
          </p:nvGrpSpPr>
          <p:grpSpPr bwMode="auto">
            <a:xfrm>
              <a:off x="0" y="0"/>
              <a:ext cx="6562725" cy="546100"/>
              <a:chOff x="0" y="0"/>
              <a:chExt cx="6561756" cy="546060"/>
            </a:xfrm>
          </p:grpSpPr>
          <p:sp>
            <p:nvSpPr>
              <p:cNvPr id="22"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3"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1" name="Rectangle 13"/>
            <p:cNvSpPr>
              <a:spLocks noChangeArrowheads="1"/>
            </p:cNvSpPr>
            <p:nvPr/>
          </p:nvSpPr>
          <p:spPr bwMode="auto">
            <a:xfrm>
              <a:off x="1245167" y="10428"/>
              <a:ext cx="40723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عدم المقاطعة</a:t>
              </a:r>
              <a:endParaRPr lang="zh-CN" altLang="en-US" sz="2800" b="1" dirty="0" smtClean="0"/>
            </a:p>
          </p:txBody>
        </p:sp>
      </p:grpSp>
      <p:grpSp>
        <p:nvGrpSpPr>
          <p:cNvPr id="33" name="Group 2"/>
          <p:cNvGrpSpPr>
            <a:grpSpLocks/>
          </p:cNvGrpSpPr>
          <p:nvPr/>
        </p:nvGrpSpPr>
        <p:grpSpPr bwMode="auto">
          <a:xfrm>
            <a:off x="3292119" y="4213840"/>
            <a:ext cx="5353324" cy="655320"/>
            <a:chOff x="0" y="0"/>
            <a:chExt cx="6562725" cy="546100"/>
          </a:xfrm>
        </p:grpSpPr>
        <p:sp>
          <p:nvSpPr>
            <p:cNvPr id="34"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35"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36" name="Rectangle 13"/>
            <p:cNvSpPr>
              <a:spLocks noChangeArrowheads="1"/>
            </p:cNvSpPr>
            <p:nvPr/>
          </p:nvSpPr>
          <p:spPr bwMode="auto">
            <a:xfrm>
              <a:off x="65089" y="0"/>
              <a:ext cx="6432550" cy="4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300" b="1" dirty="0">
                  <a:latin typeface="Microsoft YaHei" pitchFamily="34" charset="-122"/>
                  <a:ea typeface="Microsoft YaHei" pitchFamily="34" charset="-122"/>
                </a:rPr>
                <a:t>أن يَتسم الحوار بالهدوء والبعد عن الغضب والعصبية</a:t>
              </a:r>
              <a:endParaRPr lang="zh-CN" altLang="en-US" sz="2300" b="1" dirty="0" smtClean="0">
                <a:latin typeface="Microsoft YaHei" pitchFamily="34" charset="-122"/>
                <a:ea typeface="Microsoft YaHei" pitchFamily="34" charset="-122"/>
              </a:endParaRPr>
            </a:p>
          </p:txBody>
        </p:sp>
      </p:grpSp>
      <p:grpSp>
        <p:nvGrpSpPr>
          <p:cNvPr id="24" name="Group 6"/>
          <p:cNvGrpSpPr>
            <a:grpSpLocks/>
          </p:cNvGrpSpPr>
          <p:nvPr/>
        </p:nvGrpSpPr>
        <p:grpSpPr bwMode="auto">
          <a:xfrm>
            <a:off x="3323132" y="5221952"/>
            <a:ext cx="5353324" cy="655321"/>
            <a:chOff x="0" y="0"/>
            <a:chExt cx="6562725" cy="546100"/>
          </a:xfrm>
        </p:grpSpPr>
        <p:grpSp>
          <p:nvGrpSpPr>
            <p:cNvPr id="25" name="Group 7"/>
            <p:cNvGrpSpPr>
              <a:grpSpLocks/>
            </p:cNvGrpSpPr>
            <p:nvPr/>
          </p:nvGrpSpPr>
          <p:grpSpPr bwMode="auto">
            <a:xfrm>
              <a:off x="0" y="0"/>
              <a:ext cx="6562725" cy="546100"/>
              <a:chOff x="0" y="0"/>
              <a:chExt cx="6561756" cy="546060"/>
            </a:xfrm>
          </p:grpSpPr>
          <p:sp>
            <p:nvSpPr>
              <p:cNvPr id="27"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8"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6" name="Rectangle 13"/>
            <p:cNvSpPr>
              <a:spLocks noChangeArrowheads="1"/>
            </p:cNvSpPr>
            <p:nvPr/>
          </p:nvSpPr>
          <p:spPr bwMode="auto">
            <a:xfrm>
              <a:off x="103107" y="10428"/>
              <a:ext cx="6356511" cy="42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500" b="1" dirty="0"/>
                <a:t>اختيار الزمان والمكان المناسبين لنوعية الحوار</a:t>
              </a:r>
              <a:endParaRPr lang="zh-CN" altLang="en-US" sz="2500" b="1" dirty="0" smtClean="0"/>
            </a:p>
          </p:txBody>
        </p:sp>
      </p:grpSp>
      <p:pic>
        <p:nvPicPr>
          <p:cNvPr id="1026" name="Picture 2" descr="http://s.alriyadh.com/2013/08/16/img/6010979947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70828"/>
            <a:ext cx="2882687" cy="380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0144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p:cTn id="14" dur="600" fill="hold"/>
                                        <p:tgtEl>
                                          <p:spTgt spid="15"/>
                                        </p:tgtEl>
                                        <p:attrNameLst>
                                          <p:attrName>ppt_w</p:attrName>
                                        </p:attrNameLst>
                                      </p:cBhvr>
                                      <p:tavLst>
                                        <p:tav tm="0">
                                          <p:val>
                                            <p:fltVal val="0"/>
                                          </p:val>
                                        </p:tav>
                                        <p:tav tm="100000">
                                          <p:val>
                                            <p:strVal val="#ppt_w"/>
                                          </p:val>
                                        </p:tav>
                                      </p:tavLst>
                                    </p:anim>
                                    <p:anim calcmode="lin" valueType="num">
                                      <p:cBhvr>
                                        <p:cTn id="15" dur="600" fill="hold"/>
                                        <p:tgtEl>
                                          <p:spTgt spid="15"/>
                                        </p:tgtEl>
                                        <p:attrNameLst>
                                          <p:attrName>ppt_h</p:attrName>
                                        </p:attrNameLst>
                                      </p:cBhvr>
                                      <p:tavLst>
                                        <p:tav tm="0">
                                          <p:val>
                                            <p:fltVal val="0"/>
                                          </p:val>
                                        </p:tav>
                                        <p:tav tm="100000">
                                          <p:val>
                                            <p:strVal val="#ppt_h"/>
                                          </p:val>
                                        </p:tav>
                                      </p:tavLst>
                                    </p:anim>
                                    <p:anim calcmode="lin" valueType="num">
                                      <p:cBhvr>
                                        <p:cTn id="16" dur="600" fill="hold"/>
                                        <p:tgtEl>
                                          <p:spTgt spid="15"/>
                                        </p:tgtEl>
                                        <p:attrNameLst>
                                          <p:attrName>style.rotation</p:attrName>
                                        </p:attrNameLst>
                                      </p:cBhvr>
                                      <p:tavLst>
                                        <p:tav tm="0">
                                          <p:val>
                                            <p:fltVal val="90"/>
                                          </p:val>
                                        </p:tav>
                                        <p:tav tm="100000">
                                          <p:val>
                                            <p:fltVal val="0"/>
                                          </p:val>
                                        </p:tav>
                                      </p:tavLst>
                                    </p:anim>
                                    <p:animEffect transition="in" filter="fade">
                                      <p:cBhvr>
                                        <p:cTn id="17" dur="600"/>
                                        <p:tgtEl>
                                          <p:spTgt spid="15"/>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9"/>
                                        </p:tgtEl>
                                        <p:attrNameLst>
                                          <p:attrName>style.visibility</p:attrName>
                                        </p:attrNameLst>
                                      </p:cBhvr>
                                      <p:to>
                                        <p:strVal val="visible"/>
                                      </p:to>
                                    </p:set>
                                    <p:anim calcmode="lin" valueType="num">
                                      <p:cBhvr>
                                        <p:cTn id="20" dur="600" fill="hold"/>
                                        <p:tgtEl>
                                          <p:spTgt spid="19"/>
                                        </p:tgtEl>
                                        <p:attrNameLst>
                                          <p:attrName>ppt_w</p:attrName>
                                        </p:attrNameLst>
                                      </p:cBhvr>
                                      <p:tavLst>
                                        <p:tav tm="0">
                                          <p:val>
                                            <p:fltVal val="0"/>
                                          </p:val>
                                        </p:tav>
                                        <p:tav tm="100000">
                                          <p:val>
                                            <p:strVal val="#ppt_w"/>
                                          </p:val>
                                        </p:tav>
                                      </p:tavLst>
                                    </p:anim>
                                    <p:anim calcmode="lin" valueType="num">
                                      <p:cBhvr>
                                        <p:cTn id="21" dur="600" fill="hold"/>
                                        <p:tgtEl>
                                          <p:spTgt spid="19"/>
                                        </p:tgtEl>
                                        <p:attrNameLst>
                                          <p:attrName>ppt_h</p:attrName>
                                        </p:attrNameLst>
                                      </p:cBhvr>
                                      <p:tavLst>
                                        <p:tav tm="0">
                                          <p:val>
                                            <p:fltVal val="0"/>
                                          </p:val>
                                        </p:tav>
                                        <p:tav tm="100000">
                                          <p:val>
                                            <p:strVal val="#ppt_h"/>
                                          </p:val>
                                        </p:tav>
                                      </p:tavLst>
                                    </p:anim>
                                    <p:anim calcmode="lin" valueType="num">
                                      <p:cBhvr>
                                        <p:cTn id="22" dur="600" fill="hold"/>
                                        <p:tgtEl>
                                          <p:spTgt spid="19"/>
                                        </p:tgtEl>
                                        <p:attrNameLst>
                                          <p:attrName>style.rotation</p:attrName>
                                        </p:attrNameLst>
                                      </p:cBhvr>
                                      <p:tavLst>
                                        <p:tav tm="0">
                                          <p:val>
                                            <p:fltVal val="90"/>
                                          </p:val>
                                        </p:tav>
                                        <p:tav tm="100000">
                                          <p:val>
                                            <p:fltVal val="0"/>
                                          </p:val>
                                        </p:tav>
                                      </p:tavLst>
                                    </p:anim>
                                    <p:animEffect transition="in" filter="fade">
                                      <p:cBhvr>
                                        <p:cTn id="23" dur="600"/>
                                        <p:tgtEl>
                                          <p:spTgt spid="19"/>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33"/>
                                        </p:tgtEl>
                                        <p:attrNameLst>
                                          <p:attrName>style.visibility</p:attrName>
                                        </p:attrNameLst>
                                      </p:cBhvr>
                                      <p:to>
                                        <p:strVal val="visible"/>
                                      </p:to>
                                    </p:set>
                                    <p:anim calcmode="lin" valueType="num">
                                      <p:cBhvr>
                                        <p:cTn id="27" dur="600" fill="hold"/>
                                        <p:tgtEl>
                                          <p:spTgt spid="33"/>
                                        </p:tgtEl>
                                        <p:attrNameLst>
                                          <p:attrName>ppt_w</p:attrName>
                                        </p:attrNameLst>
                                      </p:cBhvr>
                                      <p:tavLst>
                                        <p:tav tm="0">
                                          <p:val>
                                            <p:fltVal val="0"/>
                                          </p:val>
                                        </p:tav>
                                        <p:tav tm="100000">
                                          <p:val>
                                            <p:strVal val="#ppt_w"/>
                                          </p:val>
                                        </p:tav>
                                      </p:tavLst>
                                    </p:anim>
                                    <p:anim calcmode="lin" valueType="num">
                                      <p:cBhvr>
                                        <p:cTn id="28" dur="600" fill="hold"/>
                                        <p:tgtEl>
                                          <p:spTgt spid="33"/>
                                        </p:tgtEl>
                                        <p:attrNameLst>
                                          <p:attrName>ppt_h</p:attrName>
                                        </p:attrNameLst>
                                      </p:cBhvr>
                                      <p:tavLst>
                                        <p:tav tm="0">
                                          <p:val>
                                            <p:fltVal val="0"/>
                                          </p:val>
                                        </p:tav>
                                        <p:tav tm="100000">
                                          <p:val>
                                            <p:strVal val="#ppt_h"/>
                                          </p:val>
                                        </p:tav>
                                      </p:tavLst>
                                    </p:anim>
                                    <p:anim calcmode="lin" valueType="num">
                                      <p:cBhvr>
                                        <p:cTn id="29" dur="600" fill="hold"/>
                                        <p:tgtEl>
                                          <p:spTgt spid="33"/>
                                        </p:tgtEl>
                                        <p:attrNameLst>
                                          <p:attrName>style.rotation</p:attrName>
                                        </p:attrNameLst>
                                      </p:cBhvr>
                                      <p:tavLst>
                                        <p:tav tm="0">
                                          <p:val>
                                            <p:fltVal val="90"/>
                                          </p:val>
                                        </p:tav>
                                        <p:tav tm="100000">
                                          <p:val>
                                            <p:fltVal val="0"/>
                                          </p:val>
                                        </p:tav>
                                      </p:tavLst>
                                    </p:anim>
                                    <p:animEffect transition="in" filter="fade">
                                      <p:cBhvr>
                                        <p:cTn id="30" dur="600"/>
                                        <p:tgtEl>
                                          <p:spTgt spid="33"/>
                                        </p:tgtEl>
                                      </p:cBhvr>
                                    </p:animEffect>
                                  </p:childTnLst>
                                </p:cTn>
                              </p:par>
                              <p:par>
                                <p:cTn id="31" presetID="31" presetClass="entr" presetSubtype="0" fill="hold" nodeType="withEffect">
                                  <p:stCondLst>
                                    <p:cond delay="200"/>
                                  </p:stCondLst>
                                  <p:iterate type="lt">
                                    <p:tmPct val="5000"/>
                                  </p:iterate>
                                  <p:childTnLst>
                                    <p:set>
                                      <p:cBhvr>
                                        <p:cTn id="32" dur="1" fill="hold">
                                          <p:stCondLst>
                                            <p:cond delay="0"/>
                                          </p:stCondLst>
                                        </p:cTn>
                                        <p:tgtEl>
                                          <p:spTgt spid="24"/>
                                        </p:tgtEl>
                                        <p:attrNameLst>
                                          <p:attrName>style.visibility</p:attrName>
                                        </p:attrNameLst>
                                      </p:cBhvr>
                                      <p:to>
                                        <p:strVal val="visible"/>
                                      </p:to>
                                    </p:set>
                                    <p:anim calcmode="lin" valueType="num">
                                      <p:cBhvr>
                                        <p:cTn id="33" dur="600" fill="hold"/>
                                        <p:tgtEl>
                                          <p:spTgt spid="24"/>
                                        </p:tgtEl>
                                        <p:attrNameLst>
                                          <p:attrName>ppt_w</p:attrName>
                                        </p:attrNameLst>
                                      </p:cBhvr>
                                      <p:tavLst>
                                        <p:tav tm="0">
                                          <p:val>
                                            <p:fltVal val="0"/>
                                          </p:val>
                                        </p:tav>
                                        <p:tav tm="100000">
                                          <p:val>
                                            <p:strVal val="#ppt_w"/>
                                          </p:val>
                                        </p:tav>
                                      </p:tavLst>
                                    </p:anim>
                                    <p:anim calcmode="lin" valueType="num">
                                      <p:cBhvr>
                                        <p:cTn id="34" dur="600" fill="hold"/>
                                        <p:tgtEl>
                                          <p:spTgt spid="24"/>
                                        </p:tgtEl>
                                        <p:attrNameLst>
                                          <p:attrName>ppt_h</p:attrName>
                                        </p:attrNameLst>
                                      </p:cBhvr>
                                      <p:tavLst>
                                        <p:tav tm="0">
                                          <p:val>
                                            <p:fltVal val="0"/>
                                          </p:val>
                                        </p:tav>
                                        <p:tav tm="100000">
                                          <p:val>
                                            <p:strVal val="#ppt_h"/>
                                          </p:val>
                                        </p:tav>
                                      </p:tavLst>
                                    </p:anim>
                                    <p:anim calcmode="lin" valueType="num">
                                      <p:cBhvr>
                                        <p:cTn id="35" dur="600" fill="hold"/>
                                        <p:tgtEl>
                                          <p:spTgt spid="24"/>
                                        </p:tgtEl>
                                        <p:attrNameLst>
                                          <p:attrName>style.rotation</p:attrName>
                                        </p:attrNameLst>
                                      </p:cBhvr>
                                      <p:tavLst>
                                        <p:tav tm="0">
                                          <p:val>
                                            <p:fltVal val="90"/>
                                          </p:val>
                                        </p:tav>
                                        <p:tav tm="100000">
                                          <p:val>
                                            <p:fltVal val="0"/>
                                          </p:val>
                                        </p:tav>
                                      </p:tavLst>
                                    </p:anim>
                                    <p:animEffect transition="in" filter="fade">
                                      <p:cBhvr>
                                        <p:cTn id="36" dur="600"/>
                                        <p:tgtEl>
                                          <p:spTgt spid="24"/>
                                        </p:tgtEl>
                                      </p:cBhvr>
                                    </p:animEffect>
                                  </p:childTnLst>
                                </p:cTn>
                              </p:par>
                            </p:childTnLst>
                          </p:cTn>
                        </p:par>
                        <p:par>
                          <p:cTn id="37" fill="hold">
                            <p:stCondLst>
                              <p:cond delay="2200"/>
                            </p:stCondLst>
                            <p:childTnLst>
                              <p:par>
                                <p:cTn id="38" presetID="53" presetClass="entr" presetSubtype="16" fill="hold" nodeType="after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p:cTn id="40" dur="500" fill="hold"/>
                                        <p:tgtEl>
                                          <p:spTgt spid="1026"/>
                                        </p:tgtEl>
                                        <p:attrNameLst>
                                          <p:attrName>ppt_w</p:attrName>
                                        </p:attrNameLst>
                                      </p:cBhvr>
                                      <p:tavLst>
                                        <p:tav tm="0">
                                          <p:val>
                                            <p:fltVal val="0"/>
                                          </p:val>
                                        </p:tav>
                                        <p:tav tm="100000">
                                          <p:val>
                                            <p:strVal val="#ppt_w"/>
                                          </p:val>
                                        </p:tav>
                                      </p:tavLst>
                                    </p:anim>
                                    <p:anim calcmode="lin" valueType="num">
                                      <p:cBhvr>
                                        <p:cTn id="41" dur="500" fill="hold"/>
                                        <p:tgtEl>
                                          <p:spTgt spid="1026"/>
                                        </p:tgtEl>
                                        <p:attrNameLst>
                                          <p:attrName>ppt_h</p:attrName>
                                        </p:attrNameLst>
                                      </p:cBhvr>
                                      <p:tavLst>
                                        <p:tav tm="0">
                                          <p:val>
                                            <p:fltVal val="0"/>
                                          </p:val>
                                        </p:tav>
                                        <p:tav tm="100000">
                                          <p:val>
                                            <p:strVal val="#ppt_h"/>
                                          </p:val>
                                        </p:tav>
                                      </p:tavLst>
                                    </p:anim>
                                    <p:animEffect transition="in" filter="fade">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116633"/>
            <a:ext cx="6562725" cy="99065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1956"/>
              <a:ext cx="6432550" cy="34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آداب الـحــوار</a:t>
              </a:r>
              <a:endParaRPr lang="zh-CN" altLang="en-US" sz="3200" b="1" dirty="0" smtClean="0">
                <a:solidFill>
                  <a:srgbClr val="002060"/>
                </a:solidFill>
                <a:latin typeface="Microsoft YaHei" pitchFamily="34" charset="-122"/>
                <a:ea typeface="Microsoft YaHei" pitchFamily="34" charset="-122"/>
              </a:endParaRPr>
            </a:p>
          </p:txBody>
        </p:sp>
      </p:grpSp>
      <p:grpSp>
        <p:nvGrpSpPr>
          <p:cNvPr id="15" name="Group 2"/>
          <p:cNvGrpSpPr>
            <a:grpSpLocks/>
          </p:cNvGrpSpPr>
          <p:nvPr/>
        </p:nvGrpSpPr>
        <p:grpSpPr bwMode="auto">
          <a:xfrm>
            <a:off x="3323132" y="2060848"/>
            <a:ext cx="5353324" cy="655321"/>
            <a:chOff x="0" y="0"/>
            <a:chExt cx="6562725" cy="546100"/>
          </a:xfrm>
        </p:grpSpPr>
        <p:sp>
          <p:nvSpPr>
            <p:cNvPr id="1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8" name="Rectangle 13"/>
            <p:cNvSpPr>
              <a:spLocks noChangeArrowheads="1"/>
            </p:cNvSpPr>
            <p:nvPr/>
          </p:nvSpPr>
          <p:spPr bwMode="auto">
            <a:xfrm>
              <a:off x="96101" y="0"/>
              <a:ext cx="6370523"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مرونة الحوار والاعتراف بالخطأ</a:t>
              </a:r>
              <a:endParaRPr lang="zh-CN" altLang="en-US" sz="2800" b="1" dirty="0"/>
            </a:p>
          </p:txBody>
        </p:sp>
      </p:grpSp>
      <p:grpSp>
        <p:nvGrpSpPr>
          <p:cNvPr id="19" name="Group 6"/>
          <p:cNvGrpSpPr>
            <a:grpSpLocks/>
          </p:cNvGrpSpPr>
          <p:nvPr/>
        </p:nvGrpSpPr>
        <p:grpSpPr bwMode="auto">
          <a:xfrm>
            <a:off x="3323132" y="3133720"/>
            <a:ext cx="5353324" cy="655320"/>
            <a:chOff x="0" y="0"/>
            <a:chExt cx="6562725" cy="546100"/>
          </a:xfrm>
        </p:grpSpPr>
        <p:grpSp>
          <p:nvGrpSpPr>
            <p:cNvPr id="20" name="Group 7"/>
            <p:cNvGrpSpPr>
              <a:grpSpLocks/>
            </p:cNvGrpSpPr>
            <p:nvPr/>
          </p:nvGrpSpPr>
          <p:grpSpPr bwMode="auto">
            <a:xfrm>
              <a:off x="0" y="0"/>
              <a:ext cx="6562725" cy="546100"/>
              <a:chOff x="0" y="0"/>
              <a:chExt cx="6561756" cy="546060"/>
            </a:xfrm>
          </p:grpSpPr>
          <p:sp>
            <p:nvSpPr>
              <p:cNvPr id="22"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3"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1" name="Rectangle 13"/>
            <p:cNvSpPr>
              <a:spLocks noChangeArrowheads="1"/>
            </p:cNvSpPr>
            <p:nvPr/>
          </p:nvSpPr>
          <p:spPr bwMode="auto">
            <a:xfrm>
              <a:off x="1245167" y="10428"/>
              <a:ext cx="40723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الصراحة في الحوار</a:t>
              </a:r>
              <a:endParaRPr lang="zh-CN" altLang="en-US" sz="2800" b="1" dirty="0" smtClean="0"/>
            </a:p>
          </p:txBody>
        </p:sp>
      </p:grpSp>
      <p:grpSp>
        <p:nvGrpSpPr>
          <p:cNvPr id="33" name="Group 2"/>
          <p:cNvGrpSpPr>
            <a:grpSpLocks/>
          </p:cNvGrpSpPr>
          <p:nvPr/>
        </p:nvGrpSpPr>
        <p:grpSpPr bwMode="auto">
          <a:xfrm>
            <a:off x="3292119" y="4213840"/>
            <a:ext cx="5353324" cy="655320"/>
            <a:chOff x="0" y="0"/>
            <a:chExt cx="6562725" cy="546100"/>
          </a:xfrm>
        </p:grpSpPr>
        <p:sp>
          <p:nvSpPr>
            <p:cNvPr id="34"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35"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36" name="Rectangle 13"/>
            <p:cNvSpPr>
              <a:spLocks noChangeArrowheads="1"/>
            </p:cNvSpPr>
            <p:nvPr/>
          </p:nvSpPr>
          <p:spPr bwMode="auto">
            <a:xfrm>
              <a:off x="65089" y="0"/>
              <a:ext cx="6432550"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التكافؤ في الحوار</a:t>
              </a:r>
              <a:endParaRPr lang="zh-CN" altLang="en-US" sz="2800" b="1" dirty="0"/>
            </a:p>
          </p:txBody>
        </p:sp>
      </p:grpSp>
      <p:grpSp>
        <p:nvGrpSpPr>
          <p:cNvPr id="24" name="Group 6"/>
          <p:cNvGrpSpPr>
            <a:grpSpLocks/>
          </p:cNvGrpSpPr>
          <p:nvPr/>
        </p:nvGrpSpPr>
        <p:grpSpPr bwMode="auto">
          <a:xfrm>
            <a:off x="3323132" y="5221952"/>
            <a:ext cx="5353324" cy="655321"/>
            <a:chOff x="0" y="0"/>
            <a:chExt cx="6562725" cy="546100"/>
          </a:xfrm>
        </p:grpSpPr>
        <p:grpSp>
          <p:nvGrpSpPr>
            <p:cNvPr id="25" name="Group 7"/>
            <p:cNvGrpSpPr>
              <a:grpSpLocks/>
            </p:cNvGrpSpPr>
            <p:nvPr/>
          </p:nvGrpSpPr>
          <p:grpSpPr bwMode="auto">
            <a:xfrm>
              <a:off x="0" y="0"/>
              <a:ext cx="6562725" cy="546100"/>
              <a:chOff x="0" y="0"/>
              <a:chExt cx="6561756" cy="546060"/>
            </a:xfrm>
          </p:grpSpPr>
          <p:sp>
            <p:nvSpPr>
              <p:cNvPr id="27"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8"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6" name="Rectangle 13"/>
            <p:cNvSpPr>
              <a:spLocks noChangeArrowheads="1"/>
            </p:cNvSpPr>
            <p:nvPr/>
          </p:nvSpPr>
          <p:spPr bwMode="auto">
            <a:xfrm>
              <a:off x="103107" y="10428"/>
              <a:ext cx="6356511" cy="42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500" b="1" dirty="0"/>
                <a:t>حُسن اختيار الكلمات</a:t>
              </a:r>
              <a:endParaRPr lang="zh-CN" altLang="en-US" sz="2500" b="1" dirty="0" smtClean="0"/>
            </a:p>
          </p:txBody>
        </p:sp>
      </p:gr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70537"/>
            <a:ext cx="2857500" cy="376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60204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p:cTn id="14" dur="600" fill="hold"/>
                                        <p:tgtEl>
                                          <p:spTgt spid="15"/>
                                        </p:tgtEl>
                                        <p:attrNameLst>
                                          <p:attrName>ppt_w</p:attrName>
                                        </p:attrNameLst>
                                      </p:cBhvr>
                                      <p:tavLst>
                                        <p:tav tm="0">
                                          <p:val>
                                            <p:fltVal val="0"/>
                                          </p:val>
                                        </p:tav>
                                        <p:tav tm="100000">
                                          <p:val>
                                            <p:strVal val="#ppt_w"/>
                                          </p:val>
                                        </p:tav>
                                      </p:tavLst>
                                    </p:anim>
                                    <p:anim calcmode="lin" valueType="num">
                                      <p:cBhvr>
                                        <p:cTn id="15" dur="600" fill="hold"/>
                                        <p:tgtEl>
                                          <p:spTgt spid="15"/>
                                        </p:tgtEl>
                                        <p:attrNameLst>
                                          <p:attrName>ppt_h</p:attrName>
                                        </p:attrNameLst>
                                      </p:cBhvr>
                                      <p:tavLst>
                                        <p:tav tm="0">
                                          <p:val>
                                            <p:fltVal val="0"/>
                                          </p:val>
                                        </p:tav>
                                        <p:tav tm="100000">
                                          <p:val>
                                            <p:strVal val="#ppt_h"/>
                                          </p:val>
                                        </p:tav>
                                      </p:tavLst>
                                    </p:anim>
                                    <p:anim calcmode="lin" valueType="num">
                                      <p:cBhvr>
                                        <p:cTn id="16" dur="600" fill="hold"/>
                                        <p:tgtEl>
                                          <p:spTgt spid="15"/>
                                        </p:tgtEl>
                                        <p:attrNameLst>
                                          <p:attrName>style.rotation</p:attrName>
                                        </p:attrNameLst>
                                      </p:cBhvr>
                                      <p:tavLst>
                                        <p:tav tm="0">
                                          <p:val>
                                            <p:fltVal val="90"/>
                                          </p:val>
                                        </p:tav>
                                        <p:tav tm="100000">
                                          <p:val>
                                            <p:fltVal val="0"/>
                                          </p:val>
                                        </p:tav>
                                      </p:tavLst>
                                    </p:anim>
                                    <p:animEffect transition="in" filter="fade">
                                      <p:cBhvr>
                                        <p:cTn id="17" dur="600"/>
                                        <p:tgtEl>
                                          <p:spTgt spid="15"/>
                                        </p:tgtEl>
                                      </p:cBhvr>
                                    </p:animEffect>
                                  </p:childTnLst>
                                </p:cTn>
                              </p:par>
                              <p:par>
                                <p:cTn id="18" presetID="31" presetClass="entr" presetSubtype="0" fill="hold" nodeType="withEffect">
                                  <p:stCondLst>
                                    <p:cond delay="200"/>
                                  </p:stCondLst>
                                  <p:iterate type="lt">
                                    <p:tmPct val="5000"/>
                                  </p:iterate>
                                  <p:childTnLst>
                                    <p:set>
                                      <p:cBhvr>
                                        <p:cTn id="19" dur="1" fill="hold">
                                          <p:stCondLst>
                                            <p:cond delay="0"/>
                                          </p:stCondLst>
                                        </p:cTn>
                                        <p:tgtEl>
                                          <p:spTgt spid="19"/>
                                        </p:tgtEl>
                                        <p:attrNameLst>
                                          <p:attrName>style.visibility</p:attrName>
                                        </p:attrNameLst>
                                      </p:cBhvr>
                                      <p:to>
                                        <p:strVal val="visible"/>
                                      </p:to>
                                    </p:set>
                                    <p:anim calcmode="lin" valueType="num">
                                      <p:cBhvr>
                                        <p:cTn id="20" dur="600" fill="hold"/>
                                        <p:tgtEl>
                                          <p:spTgt spid="19"/>
                                        </p:tgtEl>
                                        <p:attrNameLst>
                                          <p:attrName>ppt_w</p:attrName>
                                        </p:attrNameLst>
                                      </p:cBhvr>
                                      <p:tavLst>
                                        <p:tav tm="0">
                                          <p:val>
                                            <p:fltVal val="0"/>
                                          </p:val>
                                        </p:tav>
                                        <p:tav tm="100000">
                                          <p:val>
                                            <p:strVal val="#ppt_w"/>
                                          </p:val>
                                        </p:tav>
                                      </p:tavLst>
                                    </p:anim>
                                    <p:anim calcmode="lin" valueType="num">
                                      <p:cBhvr>
                                        <p:cTn id="21" dur="600" fill="hold"/>
                                        <p:tgtEl>
                                          <p:spTgt spid="19"/>
                                        </p:tgtEl>
                                        <p:attrNameLst>
                                          <p:attrName>ppt_h</p:attrName>
                                        </p:attrNameLst>
                                      </p:cBhvr>
                                      <p:tavLst>
                                        <p:tav tm="0">
                                          <p:val>
                                            <p:fltVal val="0"/>
                                          </p:val>
                                        </p:tav>
                                        <p:tav tm="100000">
                                          <p:val>
                                            <p:strVal val="#ppt_h"/>
                                          </p:val>
                                        </p:tav>
                                      </p:tavLst>
                                    </p:anim>
                                    <p:anim calcmode="lin" valueType="num">
                                      <p:cBhvr>
                                        <p:cTn id="22" dur="600" fill="hold"/>
                                        <p:tgtEl>
                                          <p:spTgt spid="19"/>
                                        </p:tgtEl>
                                        <p:attrNameLst>
                                          <p:attrName>style.rotation</p:attrName>
                                        </p:attrNameLst>
                                      </p:cBhvr>
                                      <p:tavLst>
                                        <p:tav tm="0">
                                          <p:val>
                                            <p:fltVal val="90"/>
                                          </p:val>
                                        </p:tav>
                                        <p:tav tm="100000">
                                          <p:val>
                                            <p:fltVal val="0"/>
                                          </p:val>
                                        </p:tav>
                                      </p:tavLst>
                                    </p:anim>
                                    <p:animEffect transition="in" filter="fade">
                                      <p:cBhvr>
                                        <p:cTn id="23" dur="600"/>
                                        <p:tgtEl>
                                          <p:spTgt spid="19"/>
                                        </p:tgtEl>
                                      </p:cBhvr>
                                    </p:animEffect>
                                  </p:childTnLst>
                                </p:cTn>
                              </p:par>
                            </p:childTnLst>
                          </p:cTn>
                        </p:par>
                        <p:par>
                          <p:cTn id="24" fill="hold">
                            <p:stCondLst>
                              <p:cond delay="14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33"/>
                                        </p:tgtEl>
                                        <p:attrNameLst>
                                          <p:attrName>style.visibility</p:attrName>
                                        </p:attrNameLst>
                                      </p:cBhvr>
                                      <p:to>
                                        <p:strVal val="visible"/>
                                      </p:to>
                                    </p:set>
                                    <p:anim calcmode="lin" valueType="num">
                                      <p:cBhvr>
                                        <p:cTn id="27" dur="600" fill="hold"/>
                                        <p:tgtEl>
                                          <p:spTgt spid="33"/>
                                        </p:tgtEl>
                                        <p:attrNameLst>
                                          <p:attrName>ppt_w</p:attrName>
                                        </p:attrNameLst>
                                      </p:cBhvr>
                                      <p:tavLst>
                                        <p:tav tm="0">
                                          <p:val>
                                            <p:fltVal val="0"/>
                                          </p:val>
                                        </p:tav>
                                        <p:tav tm="100000">
                                          <p:val>
                                            <p:strVal val="#ppt_w"/>
                                          </p:val>
                                        </p:tav>
                                      </p:tavLst>
                                    </p:anim>
                                    <p:anim calcmode="lin" valueType="num">
                                      <p:cBhvr>
                                        <p:cTn id="28" dur="600" fill="hold"/>
                                        <p:tgtEl>
                                          <p:spTgt spid="33"/>
                                        </p:tgtEl>
                                        <p:attrNameLst>
                                          <p:attrName>ppt_h</p:attrName>
                                        </p:attrNameLst>
                                      </p:cBhvr>
                                      <p:tavLst>
                                        <p:tav tm="0">
                                          <p:val>
                                            <p:fltVal val="0"/>
                                          </p:val>
                                        </p:tav>
                                        <p:tav tm="100000">
                                          <p:val>
                                            <p:strVal val="#ppt_h"/>
                                          </p:val>
                                        </p:tav>
                                      </p:tavLst>
                                    </p:anim>
                                    <p:anim calcmode="lin" valueType="num">
                                      <p:cBhvr>
                                        <p:cTn id="29" dur="600" fill="hold"/>
                                        <p:tgtEl>
                                          <p:spTgt spid="33"/>
                                        </p:tgtEl>
                                        <p:attrNameLst>
                                          <p:attrName>style.rotation</p:attrName>
                                        </p:attrNameLst>
                                      </p:cBhvr>
                                      <p:tavLst>
                                        <p:tav tm="0">
                                          <p:val>
                                            <p:fltVal val="90"/>
                                          </p:val>
                                        </p:tav>
                                        <p:tav tm="100000">
                                          <p:val>
                                            <p:fltVal val="0"/>
                                          </p:val>
                                        </p:tav>
                                      </p:tavLst>
                                    </p:anim>
                                    <p:animEffect transition="in" filter="fade">
                                      <p:cBhvr>
                                        <p:cTn id="30" dur="600"/>
                                        <p:tgtEl>
                                          <p:spTgt spid="33"/>
                                        </p:tgtEl>
                                      </p:cBhvr>
                                    </p:animEffect>
                                  </p:childTnLst>
                                </p:cTn>
                              </p:par>
                              <p:par>
                                <p:cTn id="31" presetID="31" presetClass="entr" presetSubtype="0" fill="hold" nodeType="withEffect">
                                  <p:stCondLst>
                                    <p:cond delay="200"/>
                                  </p:stCondLst>
                                  <p:iterate type="lt">
                                    <p:tmPct val="5000"/>
                                  </p:iterate>
                                  <p:childTnLst>
                                    <p:set>
                                      <p:cBhvr>
                                        <p:cTn id="32" dur="1" fill="hold">
                                          <p:stCondLst>
                                            <p:cond delay="0"/>
                                          </p:stCondLst>
                                        </p:cTn>
                                        <p:tgtEl>
                                          <p:spTgt spid="24"/>
                                        </p:tgtEl>
                                        <p:attrNameLst>
                                          <p:attrName>style.visibility</p:attrName>
                                        </p:attrNameLst>
                                      </p:cBhvr>
                                      <p:to>
                                        <p:strVal val="visible"/>
                                      </p:to>
                                    </p:set>
                                    <p:anim calcmode="lin" valueType="num">
                                      <p:cBhvr>
                                        <p:cTn id="33" dur="600" fill="hold"/>
                                        <p:tgtEl>
                                          <p:spTgt spid="24"/>
                                        </p:tgtEl>
                                        <p:attrNameLst>
                                          <p:attrName>ppt_w</p:attrName>
                                        </p:attrNameLst>
                                      </p:cBhvr>
                                      <p:tavLst>
                                        <p:tav tm="0">
                                          <p:val>
                                            <p:fltVal val="0"/>
                                          </p:val>
                                        </p:tav>
                                        <p:tav tm="100000">
                                          <p:val>
                                            <p:strVal val="#ppt_w"/>
                                          </p:val>
                                        </p:tav>
                                      </p:tavLst>
                                    </p:anim>
                                    <p:anim calcmode="lin" valueType="num">
                                      <p:cBhvr>
                                        <p:cTn id="34" dur="600" fill="hold"/>
                                        <p:tgtEl>
                                          <p:spTgt spid="24"/>
                                        </p:tgtEl>
                                        <p:attrNameLst>
                                          <p:attrName>ppt_h</p:attrName>
                                        </p:attrNameLst>
                                      </p:cBhvr>
                                      <p:tavLst>
                                        <p:tav tm="0">
                                          <p:val>
                                            <p:fltVal val="0"/>
                                          </p:val>
                                        </p:tav>
                                        <p:tav tm="100000">
                                          <p:val>
                                            <p:strVal val="#ppt_h"/>
                                          </p:val>
                                        </p:tav>
                                      </p:tavLst>
                                    </p:anim>
                                    <p:anim calcmode="lin" valueType="num">
                                      <p:cBhvr>
                                        <p:cTn id="35" dur="600" fill="hold"/>
                                        <p:tgtEl>
                                          <p:spTgt spid="24"/>
                                        </p:tgtEl>
                                        <p:attrNameLst>
                                          <p:attrName>style.rotation</p:attrName>
                                        </p:attrNameLst>
                                      </p:cBhvr>
                                      <p:tavLst>
                                        <p:tav tm="0">
                                          <p:val>
                                            <p:fltVal val="90"/>
                                          </p:val>
                                        </p:tav>
                                        <p:tav tm="100000">
                                          <p:val>
                                            <p:fltVal val="0"/>
                                          </p:val>
                                        </p:tav>
                                      </p:tavLst>
                                    </p:anim>
                                    <p:animEffect transition="in" filter="fade">
                                      <p:cBhvr>
                                        <p:cTn id="36" dur="600"/>
                                        <p:tgtEl>
                                          <p:spTgt spid="24"/>
                                        </p:tgtEl>
                                      </p:cBhvr>
                                    </p:animEffect>
                                  </p:childTnLst>
                                </p:cTn>
                              </p:par>
                            </p:childTnLst>
                          </p:cTn>
                        </p:par>
                        <p:par>
                          <p:cTn id="37" fill="hold">
                            <p:stCondLst>
                              <p:cond delay="2200"/>
                            </p:stCondLst>
                            <p:childTnLst>
                              <p:par>
                                <p:cTn id="38" presetID="53" presetClass="entr" presetSubtype="16" fill="hold" nodeType="afterEffect">
                                  <p:stCondLst>
                                    <p:cond delay="0"/>
                                  </p:stCondLst>
                                  <p:childTnLst>
                                    <p:set>
                                      <p:cBhvr>
                                        <p:cTn id="39" dur="1" fill="hold">
                                          <p:stCondLst>
                                            <p:cond delay="0"/>
                                          </p:stCondLst>
                                        </p:cTn>
                                        <p:tgtEl>
                                          <p:spTgt spid="2051"/>
                                        </p:tgtEl>
                                        <p:attrNameLst>
                                          <p:attrName>style.visibility</p:attrName>
                                        </p:attrNameLst>
                                      </p:cBhvr>
                                      <p:to>
                                        <p:strVal val="visible"/>
                                      </p:to>
                                    </p:set>
                                    <p:anim calcmode="lin" valueType="num">
                                      <p:cBhvr>
                                        <p:cTn id="40" dur="500" fill="hold"/>
                                        <p:tgtEl>
                                          <p:spTgt spid="2051"/>
                                        </p:tgtEl>
                                        <p:attrNameLst>
                                          <p:attrName>ppt_w</p:attrName>
                                        </p:attrNameLst>
                                      </p:cBhvr>
                                      <p:tavLst>
                                        <p:tav tm="0">
                                          <p:val>
                                            <p:fltVal val="0"/>
                                          </p:val>
                                        </p:tav>
                                        <p:tav tm="100000">
                                          <p:val>
                                            <p:strVal val="#ppt_w"/>
                                          </p:val>
                                        </p:tav>
                                      </p:tavLst>
                                    </p:anim>
                                    <p:anim calcmode="lin" valueType="num">
                                      <p:cBhvr>
                                        <p:cTn id="41" dur="500" fill="hold"/>
                                        <p:tgtEl>
                                          <p:spTgt spid="2051"/>
                                        </p:tgtEl>
                                        <p:attrNameLst>
                                          <p:attrName>ppt_h</p:attrName>
                                        </p:attrNameLst>
                                      </p:cBhvr>
                                      <p:tavLst>
                                        <p:tav tm="0">
                                          <p:val>
                                            <p:fltVal val="0"/>
                                          </p:val>
                                        </p:tav>
                                        <p:tav tm="100000">
                                          <p:val>
                                            <p:strVal val="#ppt_h"/>
                                          </p:val>
                                        </p:tav>
                                      </p:tavLst>
                                    </p:anim>
                                    <p:animEffect transition="in" filter="fade">
                                      <p:cBhvr>
                                        <p:cTn id="4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116633"/>
            <a:ext cx="6562725" cy="1715837"/>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1956"/>
              <a:ext cx="6432550"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مـاذا لـو حـدث اختـلاف في </a:t>
              </a:r>
              <a:r>
                <a:rPr lang="ar-EG" altLang="zh-CN" sz="3200" b="1" dirty="0" smtClean="0">
                  <a:solidFill>
                    <a:srgbClr val="002060"/>
                  </a:solidFill>
                  <a:latin typeface="Microsoft YaHei" pitchFamily="34" charset="-122"/>
                  <a:ea typeface="Microsoft YaHei" pitchFamily="34" charset="-122"/>
                </a:rPr>
                <a:t>الـرأي             </a:t>
              </a:r>
              <a:r>
                <a:rPr lang="ar-EG" altLang="zh-CN" sz="3200" b="1" dirty="0">
                  <a:solidFill>
                    <a:srgbClr val="002060"/>
                  </a:solidFill>
                  <a:latin typeface="Microsoft YaHei" pitchFamily="34" charset="-122"/>
                  <a:ea typeface="Microsoft YaHei" pitchFamily="34" charset="-122"/>
                </a:rPr>
                <a:t>بين الـزوجـين؟</a:t>
              </a:r>
              <a:endParaRPr lang="zh-CN" altLang="en-US" sz="3200" b="1" dirty="0" smtClean="0">
                <a:solidFill>
                  <a:srgbClr val="002060"/>
                </a:solidFill>
                <a:latin typeface="Microsoft YaHei" pitchFamily="34" charset="-122"/>
                <a:ea typeface="Microsoft YaHei" pitchFamily="34" charset="-122"/>
              </a:endParaRPr>
            </a:p>
          </p:txBody>
        </p:sp>
      </p:gr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548" y="2348880"/>
            <a:ext cx="472970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34252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childTnLst>
                                    <p:set>
                                      <p:cBhvr>
                                        <p:cTn id="13" dur="1" fill="hold">
                                          <p:stCondLst>
                                            <p:cond delay="0"/>
                                          </p:stCondLst>
                                        </p:cTn>
                                        <p:tgtEl>
                                          <p:spTgt spid="36866"/>
                                        </p:tgtEl>
                                        <p:attrNameLst>
                                          <p:attrName>style.visibility</p:attrName>
                                        </p:attrNameLst>
                                      </p:cBhvr>
                                      <p:to>
                                        <p:strVal val="visible"/>
                                      </p:to>
                                    </p:set>
                                    <p:anim calcmode="lin" valueType="num">
                                      <p:cBhvr>
                                        <p:cTn id="14" dur="1000" fill="hold"/>
                                        <p:tgtEl>
                                          <p:spTgt spid="36866"/>
                                        </p:tgtEl>
                                        <p:attrNameLst>
                                          <p:attrName>ppt_w</p:attrName>
                                        </p:attrNameLst>
                                      </p:cBhvr>
                                      <p:tavLst>
                                        <p:tav tm="0">
                                          <p:val>
                                            <p:fltVal val="0"/>
                                          </p:val>
                                        </p:tav>
                                        <p:tav tm="100000">
                                          <p:val>
                                            <p:strVal val="#ppt_w"/>
                                          </p:val>
                                        </p:tav>
                                      </p:tavLst>
                                    </p:anim>
                                    <p:anim calcmode="lin" valueType="num">
                                      <p:cBhvr>
                                        <p:cTn id="15" dur="1000" fill="hold"/>
                                        <p:tgtEl>
                                          <p:spTgt spid="36866"/>
                                        </p:tgtEl>
                                        <p:attrNameLst>
                                          <p:attrName>ppt_h</p:attrName>
                                        </p:attrNameLst>
                                      </p:cBhvr>
                                      <p:tavLst>
                                        <p:tav tm="0">
                                          <p:val>
                                            <p:fltVal val="0"/>
                                          </p:val>
                                        </p:tav>
                                        <p:tav tm="100000">
                                          <p:val>
                                            <p:strVal val="#ppt_h"/>
                                          </p:val>
                                        </p:tav>
                                      </p:tavLst>
                                    </p:anim>
                                    <p:anim calcmode="lin" valueType="num">
                                      <p:cBhvr>
                                        <p:cTn id="16" dur="1000" fill="hold"/>
                                        <p:tgtEl>
                                          <p:spTgt spid="36866"/>
                                        </p:tgtEl>
                                        <p:attrNameLst>
                                          <p:attrName>style.rotation</p:attrName>
                                        </p:attrNameLst>
                                      </p:cBhvr>
                                      <p:tavLst>
                                        <p:tav tm="0">
                                          <p:val>
                                            <p:fltVal val="90"/>
                                          </p:val>
                                        </p:tav>
                                        <p:tav tm="100000">
                                          <p:val>
                                            <p:fltVal val="0"/>
                                          </p:val>
                                        </p:tav>
                                      </p:tavLst>
                                    </p:anim>
                                    <p:animEffect transition="in" filter="fade">
                                      <p:cBhvr>
                                        <p:cTn id="17"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229832"/>
            <a:ext cx="69818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a:solidFill>
                  <a:srgbClr val="FFFFFF"/>
                </a:solidFill>
                <a:latin typeface="Microsoft YaHei" pitchFamily="34" charset="-122"/>
                <a:ea typeface="Microsoft YaHei" pitchFamily="34" charset="-122"/>
              </a:rPr>
              <a:t>أوجه الاختلاف بين شخصية الرجل والمراة</a:t>
            </a:r>
            <a:endParaRPr lang="zh-CN" altLang="en-US" sz="5000" b="1" dirty="0" smtClean="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292784427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الحنان والعاطفة </a:t>
              </a:r>
              <a:endParaRPr lang="zh-CN" altLang="en-US" sz="3200" b="1" dirty="0" smtClean="0">
                <a:solidFill>
                  <a:srgbClr val="002060"/>
                </a:solidFill>
                <a:latin typeface="Microsoft YaHei" pitchFamily="34" charset="-122"/>
                <a:ea typeface="Microsoft YaHei" pitchFamily="34" charset="-122"/>
              </a:endParaRPr>
            </a:p>
          </p:txBody>
        </p:sp>
      </p:grpSp>
      <p:sp>
        <p:nvSpPr>
          <p:cNvPr id="2" name="AutoShape 2" descr="data:image/jpeg;base64,/9j/4AAQSkZJRgABAQAAAQABAAD/2wCEAAkGBhQSERUUEhQUFRUVFRgXFRcXFxQYFxUYFBUVFRcVFxcXGyYfFxokGRQXHy8gIycpLCwsFR8xNTAqNSYrLCkBCQoKDgwOGg8PGikkHCQsKSwpLCkpLCwsKSkpLCopLCwpLCwpKSkpLCwsKSwsKSk0KSwpKSksLCwpKSwsLCksLP/AABEIALcBEwMBIgACEQEDEQH/xAAcAAABBQEBAQAAAAAAAAAAAAAFAAIDBAYBBwj/xAA8EAACAQIEAwYEBAUDBAMAAAABAhEAAwQSITEFQVEGEyJhcYEykaGxQsHR8AcUYuHxI1JyFRaCkmOywv/EABoBAAIDAQEAAAAAAAAAAAAAAAIDAAEEBQb/xAApEQACAgICAQMEAgMBAAAAAAAAAQIRAyESMUEEIlETMnHwYZFSgeFC/9oADAMBAAIRAxEAPwD0lEqZU0nkOdUV47byZlUiGg5hIECSZGhGlSYbjFu+Xtl8yjeZUjoBHoaF5ldIJenlVvon/m7c5c0t02kHms/F7VSw3E2e4oByeIjKVy6DcyTqeW8VGeDrmUqxYSSGZpZfIAiSI01ouuTwhvwggbgAwJHy/Ohlb8jUoJ1FWWMXc3UAnQeLWOu45aU5LIYAZiCDJysDr0qLEsGSQ0DU7DYciPWu4WyqgtycCdgAANgPer02TSj8HVvBDq0zMbxvoJGgrt/HBJN3YDUiTH9uUDWaqYi6iFVVGJutlB5LCzMchy6yaD9p8aLrJYtlpRxmAkktHw6aD1NVT8E9um+ghwntH35hVAWWgtvAMA6RGswNZ0omcUoYAgyRMbmJ6R/iKHYfAWbKqLmXM0a6jMRqAddYnSrpxIcAFQykxpJnTkaJutFUm7rQ44xNDIynSdYnpqNKsd3VRMSikqNBOuVTHTf86gv3FRwubTUkEMdD1j6UPN+Nk+mnpKglFKKqYG/LROkaAwR5QwqW3jFJiYPQ+VMU0xUsbTJopRXaVGLFSpUqhDkV2lSqEORXDTL+IC71ncT2pUsQsHkFkBp89dPlVN0WlYWxvEAsQRr+tYPtn2pIDKjgkGGYTA2EDz1an9oOJAw5nWVjWYIXp+VYntFauWjkYEqw8JA8LKAYOn4oGtA5XoJKtlr/ALsa2sqTAUmfxSz5ZJ9AfnRDAdtgGgF2ykA7wIkk7zAIrz2xnvOAN5HkFAOntqa0NvFLZRbaANcuNmOm8EgT5kzHICh6C7C/FuMs896zHoNgAdpnrvFDsPdVwVLuoygruBr+uh9KG8Q4sLltcw3O8/EdmP29vWq+AxjBgYnVjA5EyigDoMse1WtlM02Ew7oUUHUkSRMZWgFTrqehitBwftUtgAEFobK2YqSI/Ep6RrHnWC/6w+a2RmU+IRGqhjKsef8AZRUOK4qttriJrEKGMmdRnb3iPT1q1ZXZ7vwPtBbxSyhEjQjTl9qJkV8/dke1LWsWjmcrXBmA2h31Me5r6Cpidi2qIytMZakNMNECQ5a7TqVQhjOAY9ltshtgeLKSuoYxJJ6chFEsJYs2sQrQWuMzMsn4S41PU+U6a1QweAFhUCGBJLSdW89tfSrHCuHZ8Qt5gSjMBsQSSoEeY2rJtUdO+UpcStxbjt21ctm4bmeczWyqsMrbFSOmw+fOt1ZwudVcgLI5wTGsEnkY18qzLXmuY4Iynu1lmGUQip0I3BAj3itFexJuKACFUgz6EQPQyaOO0Lyz2qVMoY/iDSEtkJDAKotyWAJmJ21+etS4njOYqgUyWjaJIEsJPnG21NucR+PLoqAqhnfKI25CfOgvA7Ny5ila8o0UNOVVykKQwUKSI21mpTT0U3GcfwFONJdtWnKQbrjKktogiPCB5k61l+ynC8t5Ll64iOmYQHLtc3zE9N/XWrnajjZ70qqOwXKCVaMpYwFHnlI08/Kp+G8IW1N24wyqctuQqjM2pLmdQJGnpQ0ltDVKSjT89Gix1kELdJggHIpEg9GI6c/agvCr1ws11nLZjEaqJHReQ119aqKzZy9y5mLkEZSxQDKAAAZ00mPSq/FeKC2BbJyk6jKIXINcpb8JPkOnWjtVYqpSf04uwldxTfzC28rZGInclwRq5PwgA0RxYUhcmYOsKCNDHmSPEvP5Vn2N9LLOCWOXNAI2mZzaT4Tz/KoeDYp2uC33veLlzzml1JynKT+IcoHWhSX9h1OUbjriaQkLZKEkIssDJIAEkhvLfSlwTiYcFyBGgUltQSIK+LXaD70GGLP80beYEEGVmRAX4IiA2YH23qHHYANZZbIOZHDZJY58ojKCx6RH/GpSb5fBS/xm9vybPAcSDMbZ+ITsNwI36NrtV+KwfDuKGzaLlbk94EykgyrEEEkiSfwz5VsOGcUS+CVIkbidROokbg+XUGmRfyJywra6LkUq7FKKIQcpV2KVQgF7S48W7erET03I51gbvEFuOGJW2q7ZiCz+YAGw9aI/xHxNzvRbtglmVQoAmZ6D6/KhPBv4VYq8Rcv3TZUj4ZzXNevJfSlTY2C+QXx3jAZtWDKJiRlIjSdCNaGX+1QZQgU9CsyGBmRHPc/vSvQ738IcOqHxXHbqzn7bVmOKfw5UZspI6Uq67HKNrRiTcVWLWVyyNQCdANY12G3PnUCYkm6W6Wz/AOOmWfkT/wC3nRy/2WdATJ/WguM4cyyCDRKQLg0VsccyZuShQo6Db5liZ9DTMNeKsGaQonTpuVJncS1S4VgFLMdVnKInU7aHQ/3JqzicepUW8khcpMxqwUiTHr9BTExbRFYxLuPCIhgZ0JYyMqg7keXkKkHCEJMkhmEiNgAR9fTTw+dXr3F0IACCFB0k89tvsKpX8Qz3ASfFGoGkdF6dNtPzqyJAgKVbT8J3Hlzr6P7I9oFxuFS6vxRlcTqrgDMD9x5GvnHFDLcIkjUkHrJ6deVbL+F/agYXF5HMWr4Cnorz4G+cj0byo0wGrPc6aaeRTTTBZHSrsUqhDzzhy3b2IaWjxZUBAlVLfEADoMukncj5+jYfBW0lkmQpiSco0gnXnpXmvZq4nfBw0O0Ach4pLQT5rz/OtDxTjTX81gm2HKKywSdAVZgWBjUQayckkdOWOUm2tLplXjXHDbLWrV3KxTM9xlnMTsq9BodhuOetQcM7ROba6ZzJUyCC0NHhUaTGu/KqF7EIkpdtd4DLhUAZUIkETMnTU9KJ8PxzFWa2uiIYU9VB8JA9PWrTbXZc1FRS4/7JOM3cslHKsV5iRMaHnt0obw3iF1e/KO1wdypJ2KM7kHKD/Ss7U6xxpnJzJmafCQCF+HNBDajKNCedEbbyy3YYI2TaAsBCGBjU/CImhlNXouEHjTUkgY/B1N42ma4yvlkbxcIDSSxPIGfIxyrQ8SQOBYDquXKbYiQSJ+IfiHOPKmXHtl+8AlwukGNzpm/XyoQmFbMEVbgfO3j10BOuw6HeedDKThokZPK+TdUEbCJaVbIOdlHi1AIEzMRHM1X4jwG4XdrOXJdHiznYjoCNJgCd9Kg/6iLd8uFLW3Ypn2ysWAYDykE1ov5iQyllDKNddFHIkny19qZF2tgvnilyW7BZuvZyW/DCqoynZ82hI6QZ+lELFi3bci1bVYkM0Rl1zc/w6k0zB4pMQGAMupgnKAR6eWk1ZxF8WiZX1IE6AT899KuNrdiskpfbVPz/ACZy5w1hcy93kTvi/eyTpmB3J2YxpuT5Clx7EB7kq7ZWQNbEETcDsImdOf0FWuG33vTbZcq3U7yyvxN4WWS87yedW3xQtDKRbuONdAMqOZk+Z10HKlOVfg28mpLktr4IePXClkwo726o8OwU6eNugB2HOl/D/h/d33OYksnin8RBBk+ckmqVy5mJZjJO5or2XuRiF8ww+n9qCOVymvgVPFWNm3pUqVbzlipGlUVx+QoZS4oKMbGDDJ3mcqC0QGI1A5gdKtm8I5VXCGoLz8hSuT7Y2l0TXr87QaGY0TyirDtA1ND8RxHSBoPOlzla2OxxaegFjuFBtf2KzvEeCAkzBHnWjxvEJ/zQXE4ukWbaTWzzvjfCO70A5zP9h5UMKAEHmdD9q3mMsh5nWsvxPg5XYaU+MzJlw1tAa+demsj1AP609LxXN6AjyHhUCmYtSOX+ap3sSSD1On1B/KnVZlei1i76s2vICY8+fzqPuwIE+jT77RpVMtofLf3P6VLaveGrBPoL+G/af+bwgDmb1nwXOpA+F/cfUVqyK+deyHaZ8HfS6vwkZbg/3LM/MV9B4DHJetrctmVcAg+tMi7AkiWKVdilRAnnuKtEXbZKRJB0G2UwRA8j8hVuzas2QzqVXSGk5gAJ8KcxsdNdqp8Rxq3MOCX8SD/UB8JlQMxMbCedVcdYNyxbcKCxhjJI1BMT1Hp1rHrtHT9y1J68ljiuEtlVewzZnB8Q1LI0ySN+cTUaKqYQCznUO/8AqMp+AgCZ55PertjhbdwGBC3ASQEkhc+pQRsNfrRLh2FAtFMpaZkEzmkCduXL2qknyrwGsqgku6f7/wAA/AWbEh1e47BX8D7HxA+eu+3KfOr3Ebnc6B1Pd23Kgnn4Lagj3JoWt67aDvGQpAAI8CjMACo2YxI+XSpOF2e9xABdbiqpzEyWYNqVM8tYnyoL+FsZKPL3t+2+irjLx8C3LiNbYq1wLlJEDYFR1HWjXBsZnDKXLKWyiJU6CY1PoNPOq16/atYjwIpRoRgZ1JY5oGoMQJHKfOn8dvTkzCLWfMWWNG5bb9f8VadbCycZpRS0/wB6+SzY4IiXDdNy54HLRoF11jTlJPrNKxhVuG6isreFzHiVpuRlUnmOtVeHcbC2mD5m8RKgxMEiN+h11odYxHdi27W8uXMUYN8bLyM6Hb7mqbi2iQhN3b2ug7wvBuLqlk7u4lswQdNSwhhPOSfaiHEOIqoOcKQQROhAJUmWHORrAnegvaHtraw4Kg5r7KPCoBykgfE2wgGOdArGLu4uLt2ASIAUQFUCBA5nzNFKfBaE19SalLx4C2G4hlXLYkIwIZzo7gHT/guh0FIPAqS1hsqgAbAAe1J8OTWRtvs0LsoYnG5RNFOx/Ec+JtjzP/1NUL+ARRLmau9jsrYu2wIM5joQfwmBpRw+5FZPsf4PTRXa5VHjWNNqy7qJYDw89ToPzrpt1s4qVssXsUq7kCqC8ctTAdTG+u3qa8s4texVwtmZkny1E7ifeqvCLdwOVdpB5zvrMVjnkvZuhgaPaf50EaGa4LXM1neE3iiAudOU86ix/afKY5Vaya2U8LvQZxtyfn+zWd4niAKkTj6XB4WE9OdCsZcJpUnY/HGildvSdar3FqRxFRu1AaUV7qUPxa6GimSap4234atMjWjF8UaOVArmv2o7xRgWI8vrQO4NRW2D0crL2dVdPI/eKruuWB71bQ6VHfQRNMEjUvwB++lez/we49mtvh2bUHPbHkfjA9DB968UI00rd/wi4gFx1sMfiVkHqRI+1V0yvB7xSpUqYLtnnPF8Aq3GYDNbZWDKNybgy6e5+tDDZuDBE5mFoZFyggmTKkdRqV39as4y0VnMTftqG1BiATA0OoA6+cxXeAWYsYg6hFyMNyJE5ip5nb5VhpVro7FyS34/f7L+Bw1xbV0qTogU5GBJYb5o1BgRyqThWIyklSZ7slg27MAWED8tzVXh+DcKrqMqAHxhgS+8OV/F8UDnv7GbyW7joxcd4oBI2kSG/wDbQ6zzNL47TDlKKbi9r97A3ZrGswcP/qhx/qBt805dj+HKOlXsC6JiMQVCAoEAABGrJJnrJpuOvS9oWwqy7lvDBYgRvHLMTQp7jBYur487M5AAzBAVVpG+jQNqNugG1O2vPgtX7ndWSjFWbxMW82YkhT1g0LPFmQC34D/uzCQZMwOsD6kUI4hxLMCo2BGbWCBOyg78taK9mMArjPuJOWST/aaTKVLkMhFy0/yP7u85LZcqxAXcgD0G9UeJY29k7sZgoPLfpoY03O1arizhRkU+JtFAMEnrpsP0qN+GqEVZJKiMx3M0n6juxzxx46MNgOEjN4h6+dbbhtsZYHKq44WJkb0SwmGy+9W5tgqCiiyqVXxF/KDG9WjVe7aneiKoyfEcLdumXugKN0AIDepnX02q3w3FdwyNbAUoQRA00/WiWKwQIoTiLRXamp2DxPZOGcRS/bW4h0YbcweanzFRcavItstcMKNT7a1532J4q1vFKgMI4bODsAqk5z0iBr51rcZ2rsMchViOTZQR6wda1OdwOe8Ljk/gz/HO1Ng22Be2Sw+El8w8wYyzQ3gXBLt+LgGS1oTcbYj+kfj9tPOif/RbS3DfxJV1JzWrYB8Q5FwRt/TTuJccuXtPhQbAdOVZdJbN0VLqPRd4jiVaEt/CoietCcbw7NOu9MtYgLTcTxYAUKthNcdGd4nwK4rBrZII1BBqph+0bq2S9vyPX+9GrHEsx33qXiXBbeIXUQw2YbimJ/IqUfKI7OMDip0t1mhhrlhgG2HPeRWjw1+RNBNV0Mxyvska1FC+LXsqH0o1cGlZrj76Glx2w5ukY/EpqSf350Kvfv0oji3kn97UOumujE5M3bI7LQakGnp+5qLKafbbeaIWIJqf3+96O9h3C42wf/kBoLmjblrRfspe7vF2SYMXFOvSf71dkPpC22gmuVxX0HpSpooyfFeDMQQmUrDZQd/FMrPXf50G4HjWsq9tkCh28JZWy5W0ffz+pPlW14vhYQuB4hB0nxR5Dcx1oPxdnuqptyyEAqyg5jsCM34CPy1rDOHDo6eHNzXGSsEYTHtZQqwgTnXKMylA2VlIO06H5dap/wDWu8uE2kZT8aBog5YDSo0GjCB5mrWDcW2UOjXAc8ZyhIuLuFBMAxuP1FZ3EYsJcc5YzmTlPh8RBOnqBNKapJM03FNtIMYjjLvdCMi5kaUySBz+InoD99qr3cS7lyZI1XaNvLzmqN7ioa4H2aBHTfX3ip7WIGSAxEiJkkmd589qpuxTq9KgPiMMpaYB5a7itT2VAWzbXaND7Gs3jMUnh7sDSMzHc6Rp+tTcM7QqjAMYEgH+k7BvSlSVodikkw9f4mhukiJEjNzB/Kn8BxhdWW4wNxeY0leRirNhELZiiGdcwjWo7GFti8zImWBqY0NA6NFUElSp1OlRTTs9RADwa4y1GGp+arshBetUB4uuhgkelH7j1nuNXQok9JpkXsKtAbCY24pe2Do+UudMzRMDNuBzjbbpWkw7sAJ3rJ4PG/E55nQemgH0+ta7huIW4gY8/oelM5tOhP00+zvfM25J9anzaU69g9JTWq64pho60D2xnRBdOmlDsXejRhIPzB9aK4gc1qncTMIIo4C57A1t7tls6g3bfMCMy/rWj4TxVLglGB6jmD0I3FClVrZ0/f61E2FtlxcClWH4rZKk+o5j3q5bFJNGl4hgRcE8xQrDIykqZEVawWPOzTpty+dX7lkMM3+KS5eGO4+SBCYoD2hsSCRr196PxQvi4GRvMGhh2XNe088vL4j561RbT5fX9gmid1wIG+++wnn/AGoay6n9zH966UTjy7I2XRR11P6fT61xrZH2jzqx3cLPPr0/Yn5Uy20gk6Db0HQee1GARWpnWr/BpbEW43ziP0qoo8tI0+00c7E2FbH2AwkZ9fWJn51CH0DhTKKSOVcqVNtqVNFEpEigdzBthy7WhmUnMbZOoPMpyk9DRlxII60Kxub8DNO0DxLp1nSlTG43TA3FWtFT/prOlwiVBzgcyuqsOtef4wW2ebZbISSMwE6kz9aO9p+D3WJY21E7kTuOcVnBYyiDyrBNnQg38kmIuRl2Ebe3WqHG8a+VQBlDDU6AnmParmItkrETVbA9m7145UU5Tz9PI1WNWXN0VlvFypUkNHij7/Wi2B4PmIZ45QNOWutO/wC2Hwz5X+Ib/wCfSi+HSl5J06Q7FG1bJ8PZKa22g/Q+o2q9hsSz/F8hpVcPT8O3796UPbYURqcXqqt6uNfqwS0rU7PVHv6X8zVoIs3n0rM8exMSegJou+JrO8eXMrUyK2VKWjNXMYxMb8/c0c4VintGZ05jWDWfs3whDHUDUxvERNanDeIeJTBE7bfKnuujPC5bsOWeLxzI22jn61dXiKsvjgnqBE+orPWcKOTHXr+VSqrrv9aBwTG8pR7CN1xGlctJOtVBiNNat8KuA6TtVfaXqRJcwk1Vu2Qu9F1fM2S2uZhvqAB6nr5VQW2HvEuvhtmMu4ZonluADU5N9lUiK0lXrZ0q7iMClwju9MoloiPKapsse1LkGivi7sCsvxviUL6/4o1xjFACP3yrIcTJdiOQ/wA/YGmYo7sTmlSoDG55fOpLdvP8hpy9auW+HF9AJPp9ftRO12WbuwYOoOkEmDMfLetP1EjAsUmAcSAWIGinYRuBVZ1GkiAB9/Pmf1rVYDsazAFyVUmT1PKqfHuz5sBWVsyliJO6mJg+1EsiboksE1Hl4ARfeemnkBr9q0v8POGM2KttByoSSY0k8jQbhGAN+4EtgZnbKJ6TqT8q9w7MdnkwtkKBJIBY9TTUrMzdB1BpSqPNSptiyVWqAW8pjccuo6Cuh6fM1TREyHFYYOI5H9+3X2rL8R7NZjKiGB3/AAt/y5itdFN7joYpUsal2NjkcejGjhNzUG1b9QZA5bRNa/hHC1tDQakLPnlETUtuz1M1ZVqkMSiVPK5GX7d8OkJdA28LfcfnWPVor0/imHFyy6nmDHqNRXlmJMEisPqsXutHR9JluFPwTi5TxfoQ1w8iw9DXVxbevr+o/SkKDNTmgv8AzFNfFUNXGDnI+3zqQvRcSuSLDYzzpv8AOjmaG4ke3pXqXYjDWmwVpu7SWBzEgElgxUmTP+3am48XJ0Ky5/pqzzfE8QgEzQLifFc4yr7+lek/xTwo7q3lUDVjoANYHQV5JhbBLtPkP38qPhxlRSyucORbw/DS6Hz+3IVseD8Ttqi27wKE6FiPAf8Ay5adYoDhMTl3GlFUKNAmPKjaJDi1Rqr3CbbxkjaSQflqKE4iyUXN8STH9Q9OtU7PCSoPdkpIIOVisgiORpmKs3yAC4KryJ09+tL4vwNVrV2Q4twQSpn8uunKqvC8Y/eQo3Gkbep6UOxuEul8xuAZjsAfSK03AuH90usknc9PKaqWlsDblovWybSTJkfUn9TVnAYIhQSZYmT6nUmmYppKgcvEfXZfz+VT3MUckc28I/M/KkNjtjMJuzSdfsNqrcTxoRZ86dxnGi1ZVUjO5yr7bmOgFNt8Nt9yJkk7yST6+tWl8lturMvj8fnYRy1P5ClwLhYv3ST8Cnbr6+WlEMTwAx4Wkk89IHlFGeD4AWbWUbnc9TTHNJaM6i5SuRL3CoNFHyqLG4pQwtjTNIkcjFOx/FFtwp+Mj5D9aCYnGDvB5H70tRZpggoGKKVaKzvau/mwzAfiuD5KDJ/L3ozxTEyoA3OgrO8TwrX7qYe3rl0P/JtfoPzpmJXJFZ5KOJ35C38KOBks18/CpIX1jU/WvUS9CuAcKGGsJbHISfMnc1fL11IrR52UrY25mkwaVLPSoqBskVqeGqBTTw1QonDU4NUANPBqEJg9ODVCDTgahdjOIYnJbY+UD1Neb4q3LGtp2hveEL71l7lqsmZ26N3p1SsFHDU04ai1rAs5hQSfKi1vs6lsZr7x/SPtO59qCGNsfLIkY98LUX8u4/C0ehrYNxFVEWbSp5kAt+/nUFzG3W3uN7GB8hROEPLBUpfBkMRMaz76V6p2EEYCz5hj87jVlXuOd2Y+uv3q1geNXrKhVK5RspUQPlEVePjF2BmUpqjRdseF9/hmCjxL4l9tx8q8VvKA5CjbfzIGv1r1632tDqyuuRipAYarJBAnmNa8cylHYNIYMfv9qKSTdorE5RjwZdRY296tWzqDJEER09Kp2Xn96Vbe5oY8qFjf5L6cQLOFkxzjpVzilwW7YcE5Zg67HkfpQjgNoNJJ1LGfbaiXaDDsbCosQ9xQTzAEkx8vrWeUldGiP22UuFWi7d63/gP/ANVpreUKWbYCTQ7B4bKoHQfarKDOPIGY8+RpM3bHQVIs4IFszNpO3kOQ9hXbfj1XQDRfTmfekqgqQPT8qbdBFsqNJ09J3+n3pQYOSz318uTKr4E9Bufc/QCil86henOmWrQQD6D98qiutRICT8Dpk1PcuQBFV7ZirFtxzqNlwQPxGRjLqc3WqGIsJmBVS0bR+dEeL45bSFyoIHWsRxHt1dMraVLY6gS3sTt8qfCLl0Vkywx9hvjHFjaGsG8RCqNrY08R99hzrWdi+zYsp3r63HEyeU6/OsH/AA+4OcTiu8eWVCHYnWW5STv1r2ICBArbhxqOzkep9Q8jOsaYTXSajY1pMQs1dqOaVQhKpqQGoFapA1UQlBp4NQhqeDULJQadNRA1y5eyx5mB60MpUrCjHk6AnFb2Yk1UweAa62Ue56Ubs8EzMC/w66deevlVbivEP5b/AE7QGe4Tr/tAAkx11Ee9I4a5SNyf/mJ29jbeHHd2QGf8ROwP9R5nyFB7pLMWYkk7k/vSmoI/e9OmkyyNjYwSOZK5lp810Cg5DKIiKbkqWKSiopE4kRt0P4lwZLwhhrybmKLla4Uo+QNHnOPwtzDtDaqfhYcx+tPGK09a3GNwC3VyuAR9vMdKx/EOzhRiVZo6bkUXL5K4vwSdnsQAxH9X3g1pMQS1xeign3MCfvWT4bZyPJM1pLOI+v5Uia91mjHuNF1tBpTsPoKhF2alDUpjboltCBUqaiokWamvPkQn2HqaGiNlXF3hO+2ntUQ8/YU1RFdJ+tWwEPBp4eq7NS7yhY2IF7YX/wDSy9a8/ETvzrddp0m0x6Cai/h12Wt4l2uXJItkQsaE7zNbfTrRzvVv3HoPYrggw2FQR4nAZ/U6x7bUdJpRAimmtyVHMbvZwmmE100xjVlDZpU2a7UIOVqkBqsj1KrVCE4NPBqENT1aoQmBoguCyrmaJmV+W/rrQwNRi9dLoBB0UH00oWMh2VS8AmsPxbHi7iTlIKoAoIM6nUz57Vq+K40WrLuZhNTG/L9awOBxveu9wgAu0wOXIDz0A1pOd6o2YFuwmK7NNDV0GsTZrSHrUoFMSpRS2w0hgWu5adSqJl0cy1wrT6a5o0ymiNhUXcoxGcSPIxHnT2eoXemxYpgXjvCe4cayp1nrVQXMvOiXGELqNZyiAPLfShBSVq502FjbSLNvHfuYqxax/wDx+tCrdrXWr1tKr6aKc2GcJilPr0pY7EgmAdvvVCzoae419aVKPHoZB2Oa4OVcd6ja55VH3lLG0TB64XqItUV28AJJqB+Cnx0ZrTKN2gD1JFbrshh+6sLbgCPKP81luAYE37gut8C/AI36t+QrY2XjSuv6bC1DZxPVZFKegsaYahw2LDjzG9PLUbVaMgjUbGus9RM9Qhya7UZeuVCENu5VhXpUqoskV6kD0qVQg8NRtmyox6wPYClSqMZjAPHLJfCXlG5Ro+Ux9Irz3s9clfelSrPnNuEN5qkSlSrDI1onQ1NFKlSmMQ001jXKVWiMabtMe7XKVNQDImemMaVKmxFyImFUr+DG40pUqOrA6B1wQamtNSpVaIyyjVOwkelKlQZFoPG9lcrXKVKsyNRVxeMCCqHB8C+Oc6xaU+LXVvL060qVa/TQjKWzH6mcktHomEwgtqAOlOelSrtnGIsO5Rp+dFBdkSKVKkZV5IhjNUTNSpUgIhL0qVKoWf/Z"/>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3" name="AutoShape 4" descr="data:image/jpeg;base64,/9j/4AAQSkZJRgABAQAAAQABAAD/2wCEAAkGBhQSERUUEhQUFRUVFRgXFRcXFxQYFxUYFBUVFRcVFxcXGyYfFxokGRQXHy8gIycpLCwsFR8xNTAqNSYrLCkBCQoKDgwOGg8PGikkHCQsKSwpLCkpLCwsKSkpLCopLCwpLCwpKSkpLCwsKSwsKSk0KSwpKSksLCwpKSwsLCksLP/AABEIALcBEwMBIgACEQEDEQH/xAAcAAABBQEBAQAAAAAAAAAAAAAFAAIDBAYBBwj/xAA8EAACAQIEAwYEBAUDBAMAAAABAhEAAwQSITEFQVEGEyJhcYEykaGxQsHR8AcUYuHxI1JyFRaCkmOywv/EABoBAAIDAQEAAAAAAAAAAAAAAAIDAAEEBQb/xAApEQACAgICAQMEAgMBAAAAAAAAAQIRAyESMUEEIlETMnHwYZFSgeFC/9oADAMBAAIRAxEAPwD0lEqZU0nkOdUV47byZlUiGg5hIECSZGhGlSYbjFu+Xtl8yjeZUjoBHoaF5ldIJenlVvon/m7c5c0t02kHms/F7VSw3E2e4oByeIjKVy6DcyTqeW8VGeDrmUqxYSSGZpZfIAiSI01ouuTwhvwggbgAwJHy/Ohlb8jUoJ1FWWMXc3UAnQeLWOu45aU5LIYAZiCDJysDr0qLEsGSQ0DU7DYciPWu4WyqgtycCdgAANgPer02TSj8HVvBDq0zMbxvoJGgrt/HBJN3YDUiTH9uUDWaqYi6iFVVGJutlB5LCzMchy6yaD9p8aLrJYtlpRxmAkktHw6aD1NVT8E9um+ghwntH35hVAWWgtvAMA6RGswNZ0omcUoYAgyRMbmJ6R/iKHYfAWbKqLmXM0a6jMRqAddYnSrpxIcAFQykxpJnTkaJutFUm7rQ44xNDIynSdYnpqNKsd3VRMSikqNBOuVTHTf86gv3FRwubTUkEMdD1j6UPN+Nk+mnpKglFKKqYG/LROkaAwR5QwqW3jFJiYPQ+VMU0xUsbTJopRXaVGLFSpUqhDkV2lSqEORXDTL+IC71ncT2pUsQsHkFkBp89dPlVN0WlYWxvEAsQRr+tYPtn2pIDKjgkGGYTA2EDz1an9oOJAw5nWVjWYIXp+VYntFauWjkYEqw8JA8LKAYOn4oGtA5XoJKtlr/ALsa2sqTAUmfxSz5ZJ9AfnRDAdtgGgF2ykA7wIkk7zAIrz2xnvOAN5HkFAOntqa0NvFLZRbaANcuNmOm8EgT5kzHICh6C7C/FuMs896zHoNgAdpnrvFDsPdVwVLuoygruBr+uh9KG8Q4sLltcw3O8/EdmP29vWq+AxjBgYnVjA5EyigDoMse1WtlM02Ew7oUUHUkSRMZWgFTrqehitBwftUtgAEFobK2YqSI/Ep6RrHnWC/6w+a2RmU+IRGqhjKsef8AZRUOK4qttriJrEKGMmdRnb3iPT1q1ZXZ7vwPtBbxSyhEjQjTl9qJkV8/dke1LWsWjmcrXBmA2h31Me5r6Cpidi2qIytMZakNMNECQ5a7TqVQhjOAY9ltshtgeLKSuoYxJJ6chFEsJYs2sQrQWuMzMsn4S41PU+U6a1QweAFhUCGBJLSdW89tfSrHCuHZ8Qt5gSjMBsQSSoEeY2rJtUdO+UpcStxbjt21ctm4bmeczWyqsMrbFSOmw+fOt1ZwudVcgLI5wTGsEnkY18qzLXmuY4Iynu1lmGUQip0I3BAj3itFexJuKACFUgz6EQPQyaOO0Lyz2qVMoY/iDSEtkJDAKotyWAJmJ21+etS4njOYqgUyWjaJIEsJPnG21NucR+PLoqAqhnfKI25CfOgvA7Ny5ila8o0UNOVVykKQwUKSI21mpTT0U3GcfwFONJdtWnKQbrjKktogiPCB5k61l+ynC8t5Ll64iOmYQHLtc3zE9N/XWrnajjZ70qqOwXKCVaMpYwFHnlI08/Kp+G8IW1N24wyqctuQqjM2pLmdQJGnpQ0ltDVKSjT89Gix1kELdJggHIpEg9GI6c/agvCr1ws11nLZjEaqJHReQ119aqKzZy9y5mLkEZSxQDKAAAZ00mPSq/FeKC2BbJyk6jKIXINcpb8JPkOnWjtVYqpSf04uwldxTfzC28rZGInclwRq5PwgA0RxYUhcmYOsKCNDHmSPEvP5Vn2N9LLOCWOXNAI2mZzaT4Tz/KoeDYp2uC33veLlzzml1JynKT+IcoHWhSX9h1OUbjriaQkLZKEkIssDJIAEkhvLfSlwTiYcFyBGgUltQSIK+LXaD70GGLP80beYEEGVmRAX4IiA2YH23qHHYANZZbIOZHDZJY58ojKCx6RH/GpSb5fBS/xm9vybPAcSDMbZ+ITsNwI36NrtV+KwfDuKGzaLlbk94EykgyrEEEkiSfwz5VsOGcUS+CVIkbidROokbg+XUGmRfyJywra6LkUq7FKKIQcpV2KVQgF7S48W7erET03I51gbvEFuOGJW2q7ZiCz+YAGw9aI/xHxNzvRbtglmVQoAmZ6D6/KhPBv4VYq8Rcv3TZUj4ZzXNevJfSlTY2C+QXx3jAZtWDKJiRlIjSdCNaGX+1QZQgU9CsyGBmRHPc/vSvQ738IcOqHxXHbqzn7bVmOKfw5UZspI6Uq67HKNrRiTcVWLWVyyNQCdANY12G3PnUCYkm6W6Wz/AOOmWfkT/wC3nRy/2WdATJ/WguM4cyyCDRKQLg0VsccyZuShQo6Db5liZ9DTMNeKsGaQonTpuVJncS1S4VgFLMdVnKInU7aHQ/3JqzicepUW8khcpMxqwUiTHr9BTExbRFYxLuPCIhgZ0JYyMqg7keXkKkHCEJMkhmEiNgAR9fTTw+dXr3F0IACCFB0k89tvsKpX8Qz3ASfFGoGkdF6dNtPzqyJAgKVbT8J3Hlzr6P7I9oFxuFS6vxRlcTqrgDMD9x5GvnHFDLcIkjUkHrJ6deVbL+F/agYXF5HMWr4Cnorz4G+cj0byo0wGrPc6aaeRTTTBZHSrsUqhDzzhy3b2IaWjxZUBAlVLfEADoMukncj5+jYfBW0lkmQpiSco0gnXnpXmvZq4nfBw0O0Ach4pLQT5rz/OtDxTjTX81gm2HKKywSdAVZgWBjUQayckkdOWOUm2tLplXjXHDbLWrV3KxTM9xlnMTsq9BodhuOetQcM7ROba6ZzJUyCC0NHhUaTGu/KqF7EIkpdtd4DLhUAZUIkETMnTU9KJ8PxzFWa2uiIYU9VB8JA9PWrTbXZc1FRS4/7JOM3cslHKsV5iRMaHnt0obw3iF1e/KO1wdypJ2KM7kHKD/Ss7U6xxpnJzJmafCQCF+HNBDajKNCedEbbyy3YYI2TaAsBCGBjU/CImhlNXouEHjTUkgY/B1N42ma4yvlkbxcIDSSxPIGfIxyrQ8SQOBYDquXKbYiQSJ+IfiHOPKmXHtl+8AlwukGNzpm/XyoQmFbMEVbgfO3j10BOuw6HeedDKThokZPK+TdUEbCJaVbIOdlHi1AIEzMRHM1X4jwG4XdrOXJdHiznYjoCNJgCd9Kg/6iLd8uFLW3Ypn2ysWAYDykE1ov5iQyllDKNddFHIkny19qZF2tgvnilyW7BZuvZyW/DCqoynZ82hI6QZ+lELFi3bci1bVYkM0Rl1zc/w6k0zB4pMQGAMupgnKAR6eWk1ZxF8WiZX1IE6AT899KuNrdiskpfbVPz/ACZy5w1hcy93kTvi/eyTpmB3J2YxpuT5Clx7EB7kq7ZWQNbEETcDsImdOf0FWuG33vTbZcq3U7yyvxN4WWS87yedW3xQtDKRbuONdAMqOZk+Z10HKlOVfg28mpLktr4IePXClkwo726o8OwU6eNugB2HOl/D/h/d33OYksnin8RBBk+ckmqVy5mJZjJO5or2XuRiF8ww+n9qCOVymvgVPFWNm3pUqVbzlipGlUVx+QoZS4oKMbGDDJ3mcqC0QGI1A5gdKtm8I5VXCGoLz8hSuT7Y2l0TXr87QaGY0TyirDtA1ND8RxHSBoPOlzla2OxxaegFjuFBtf2KzvEeCAkzBHnWjxvEJ/zQXE4ukWbaTWzzvjfCO70A5zP9h5UMKAEHmdD9q3mMsh5nWsvxPg5XYaU+MzJlw1tAa+demsj1AP609LxXN6AjyHhUCmYtSOX+ap3sSSD1On1B/KnVZlei1i76s2vICY8+fzqPuwIE+jT77RpVMtofLf3P6VLaveGrBPoL+G/af+bwgDmb1nwXOpA+F/cfUVqyK+deyHaZ8HfS6vwkZbg/3LM/MV9B4DHJetrctmVcAg+tMi7AkiWKVdilRAnnuKtEXbZKRJB0G2UwRA8j8hVuzas2QzqVXSGk5gAJ8KcxsdNdqp8Rxq3MOCX8SD/UB8JlQMxMbCedVcdYNyxbcKCxhjJI1BMT1Hp1rHrtHT9y1J68ljiuEtlVewzZnB8Q1LI0ySN+cTUaKqYQCznUO/8AqMp+AgCZ55PertjhbdwGBC3ASQEkhc+pQRsNfrRLh2FAtFMpaZkEzmkCduXL2qknyrwGsqgku6f7/wAA/AWbEh1e47BX8D7HxA+eu+3KfOr3Ebnc6B1Pd23Kgnn4Lagj3JoWt67aDvGQpAAI8CjMACo2YxI+XSpOF2e9xABdbiqpzEyWYNqVM8tYnyoL+FsZKPL3t+2+irjLx8C3LiNbYq1wLlJEDYFR1HWjXBsZnDKXLKWyiJU6CY1PoNPOq16/atYjwIpRoRgZ1JY5oGoMQJHKfOn8dvTkzCLWfMWWNG5bb9f8VadbCycZpRS0/wB6+SzY4IiXDdNy54HLRoF11jTlJPrNKxhVuG6isreFzHiVpuRlUnmOtVeHcbC2mD5m8RKgxMEiN+h11odYxHdi27W8uXMUYN8bLyM6Hb7mqbi2iQhN3b2ug7wvBuLqlk7u4lswQdNSwhhPOSfaiHEOIqoOcKQQROhAJUmWHORrAnegvaHtraw4Kg5r7KPCoBykgfE2wgGOdArGLu4uLt2ASIAUQFUCBA5nzNFKfBaE19SalLx4C2G4hlXLYkIwIZzo7gHT/guh0FIPAqS1hsqgAbAAe1J8OTWRtvs0LsoYnG5RNFOx/Ec+JtjzP/1NUL+ARRLmau9jsrYu2wIM5joQfwmBpRw+5FZPsf4PTRXa5VHjWNNqy7qJYDw89ToPzrpt1s4qVssXsUq7kCqC8ctTAdTG+u3qa8s4texVwtmZkny1E7ifeqvCLdwOVdpB5zvrMVjnkvZuhgaPaf50EaGa4LXM1neE3iiAudOU86ix/afKY5Vaya2U8LvQZxtyfn+zWd4niAKkTj6XB4WE9OdCsZcJpUnY/HGildvSdar3FqRxFRu1AaUV7qUPxa6GimSap4234atMjWjF8UaOVArmv2o7xRgWI8vrQO4NRW2D0crL2dVdPI/eKruuWB71bQ6VHfQRNMEjUvwB++lez/we49mtvh2bUHPbHkfjA9DB968UI00rd/wi4gFx1sMfiVkHqRI+1V0yvB7xSpUqYLtnnPF8Aq3GYDNbZWDKNybgy6e5+tDDZuDBE5mFoZFyggmTKkdRqV39as4y0VnMTftqG1BiATA0OoA6+cxXeAWYsYg6hFyMNyJE5ip5nb5VhpVro7FyS34/f7L+Bw1xbV0qTogU5GBJYb5o1BgRyqThWIyklSZ7slg27MAWED8tzVXh+DcKrqMqAHxhgS+8OV/F8UDnv7GbyW7joxcd4oBI2kSG/wDbQ6zzNL47TDlKKbi9r97A3ZrGswcP/qhx/qBt805dj+HKOlXsC6JiMQVCAoEAABGrJJnrJpuOvS9oWwqy7lvDBYgRvHLMTQp7jBYur487M5AAzBAVVpG+jQNqNugG1O2vPgtX7ndWSjFWbxMW82YkhT1g0LPFmQC34D/uzCQZMwOsD6kUI4hxLMCo2BGbWCBOyg78taK9mMArjPuJOWST/aaTKVLkMhFy0/yP7u85LZcqxAXcgD0G9UeJY29k7sZgoPLfpoY03O1arizhRkU+JtFAMEnrpsP0qN+GqEVZJKiMx3M0n6juxzxx46MNgOEjN4h6+dbbhtsZYHKq44WJkb0SwmGy+9W5tgqCiiyqVXxF/KDG9WjVe7aneiKoyfEcLdumXugKN0AIDepnX02q3w3FdwyNbAUoQRA00/WiWKwQIoTiLRXamp2DxPZOGcRS/bW4h0YbcweanzFRcavItstcMKNT7a1532J4q1vFKgMI4bODsAqk5z0iBr51rcZ2rsMchViOTZQR6wda1OdwOe8Ljk/gz/HO1Ng22Be2Sw+El8w8wYyzQ3gXBLt+LgGS1oTcbYj+kfj9tPOif/RbS3DfxJV1JzWrYB8Q5FwRt/TTuJccuXtPhQbAdOVZdJbN0VLqPRd4jiVaEt/CoietCcbw7NOu9MtYgLTcTxYAUKthNcdGd4nwK4rBrZII1BBqph+0bq2S9vyPX+9GrHEsx33qXiXBbeIXUQw2YbimJ/IqUfKI7OMDip0t1mhhrlhgG2HPeRWjw1+RNBNV0Mxyvska1FC+LXsqH0o1cGlZrj76Glx2w5ukY/EpqSf350Kvfv0oji3kn97UOumujE5M3bI7LQakGnp+5qLKafbbeaIWIJqf3+96O9h3C42wf/kBoLmjblrRfspe7vF2SYMXFOvSf71dkPpC22gmuVxX0HpSpooyfFeDMQQmUrDZQd/FMrPXf50G4HjWsq9tkCh28JZWy5W0ffz+pPlW14vhYQuB4hB0nxR5Dcx1oPxdnuqptyyEAqyg5jsCM34CPy1rDOHDo6eHNzXGSsEYTHtZQqwgTnXKMylA2VlIO06H5dap/wDWu8uE2kZT8aBog5YDSo0GjCB5mrWDcW2UOjXAc8ZyhIuLuFBMAxuP1FZ3EYsJcc5YzmTlPh8RBOnqBNKapJM03FNtIMYjjLvdCMi5kaUySBz+InoD99qr3cS7lyZI1XaNvLzmqN7ioa4H2aBHTfX3ip7WIGSAxEiJkkmd589qpuxTq9KgPiMMpaYB5a7itT2VAWzbXaND7Gs3jMUnh7sDSMzHc6Rp+tTcM7QqjAMYEgH+k7BvSlSVodikkw9f4mhukiJEjNzB/Kn8BxhdWW4wNxeY0leRirNhELZiiGdcwjWo7GFti8zImWBqY0NA6NFUElSp1OlRTTs9RADwa4y1GGp+arshBetUB4uuhgkelH7j1nuNXQok9JpkXsKtAbCY24pe2Do+UudMzRMDNuBzjbbpWkw7sAJ3rJ4PG/E55nQemgH0+ta7huIW4gY8/oelM5tOhP00+zvfM25J9anzaU69g9JTWq64pho60D2xnRBdOmlDsXejRhIPzB9aK4gc1qncTMIIo4C57A1t7tls6g3bfMCMy/rWj4TxVLglGB6jmD0I3FClVrZ0/f61E2FtlxcClWH4rZKk+o5j3q5bFJNGl4hgRcE8xQrDIykqZEVawWPOzTpty+dX7lkMM3+KS5eGO4+SBCYoD2hsSCRr196PxQvi4GRvMGhh2XNe088vL4j561RbT5fX9gmid1wIG+++wnn/AGoay6n9zH966UTjy7I2XRR11P6fT61xrZH2jzqx3cLPPr0/Yn5Uy20gk6Db0HQee1GARWpnWr/BpbEW43ziP0qoo8tI0+00c7E2FbH2AwkZ9fWJn51CH0DhTKKSOVcqVNtqVNFEpEigdzBthy7WhmUnMbZOoPMpyk9DRlxII60Kxub8DNO0DxLp1nSlTG43TA3FWtFT/prOlwiVBzgcyuqsOtef4wW2ebZbISSMwE6kz9aO9p+D3WJY21E7kTuOcVnBYyiDyrBNnQg38kmIuRl2Ebe3WqHG8a+VQBlDDU6AnmParmItkrETVbA9m7145UU5Tz9PI1WNWXN0VlvFypUkNHij7/Wi2B4PmIZ45QNOWutO/wC2Hwz5X+Ib/wCfSi+HSl5J06Q7FG1bJ8PZKa22g/Q+o2q9hsSz/F8hpVcPT8O3796UPbYURqcXqqt6uNfqwS0rU7PVHv6X8zVoIs3n0rM8exMSegJou+JrO8eXMrUyK2VKWjNXMYxMb8/c0c4VintGZ05jWDWfs3whDHUDUxvERNanDeIeJTBE7bfKnuujPC5bsOWeLxzI22jn61dXiKsvjgnqBE+orPWcKOTHXr+VSqrrv9aBwTG8pR7CN1xGlctJOtVBiNNat8KuA6TtVfaXqRJcwk1Vu2Qu9F1fM2S2uZhvqAB6nr5VQW2HvEuvhtmMu4ZonluADU5N9lUiK0lXrZ0q7iMClwju9MoloiPKapsse1LkGivi7sCsvxviUL6/4o1xjFACP3yrIcTJdiOQ/wA/YGmYo7sTmlSoDG55fOpLdvP8hpy9auW+HF9AJPp9ftRO12WbuwYOoOkEmDMfLetP1EjAsUmAcSAWIGinYRuBVZ1GkiAB9/Pmf1rVYDsazAFyVUmT1PKqfHuz5sBWVsyliJO6mJg+1EsiboksE1Hl4ARfeemnkBr9q0v8POGM2KttByoSSY0k8jQbhGAN+4EtgZnbKJ6TqT8q9w7MdnkwtkKBJIBY9TTUrMzdB1BpSqPNSptiyVWqAW8pjccuo6Cuh6fM1TREyHFYYOI5H9+3X2rL8R7NZjKiGB3/AAt/y5itdFN7joYpUsal2NjkcejGjhNzUG1b9QZA5bRNa/hHC1tDQakLPnlETUtuz1M1ZVqkMSiVPK5GX7d8OkJdA28LfcfnWPVor0/imHFyy6nmDHqNRXlmJMEisPqsXutHR9JluFPwTi5TxfoQ1w8iw9DXVxbevr+o/SkKDNTmgv8AzFNfFUNXGDnI+3zqQvRcSuSLDYzzpv8AOjmaG4ke3pXqXYjDWmwVpu7SWBzEgElgxUmTP+3am48XJ0Ky5/pqzzfE8QgEzQLifFc4yr7+lek/xTwo7q3lUDVjoANYHQV5JhbBLtPkP38qPhxlRSyucORbw/DS6Hz+3IVseD8Ttqi27wKE6FiPAf8Ay5adYoDhMTl3GlFUKNAmPKjaJDi1Rqr3CbbxkjaSQflqKE4iyUXN8STH9Q9OtU7PCSoPdkpIIOVisgiORpmKs3yAC4KryJ09+tL4vwNVrV2Q4twQSpn8uunKqvC8Y/eQo3Gkbep6UOxuEul8xuAZjsAfSK03AuH90usknc9PKaqWlsDblovWybSTJkfUn9TVnAYIhQSZYmT6nUmmYppKgcvEfXZfz+VT3MUckc28I/M/KkNjtjMJuzSdfsNqrcTxoRZ86dxnGi1ZVUjO5yr7bmOgFNt8Nt9yJkk7yST6+tWl8lturMvj8fnYRy1P5ClwLhYv3ST8Cnbr6+WlEMTwAx4Wkk89IHlFGeD4AWbWUbnc9TTHNJaM6i5SuRL3CoNFHyqLG4pQwtjTNIkcjFOx/FFtwp+Mj5D9aCYnGDvB5H70tRZpggoGKKVaKzvau/mwzAfiuD5KDJ/L3ozxTEyoA3OgrO8TwrX7qYe3rl0P/JtfoPzpmJXJFZ5KOJ35C38KOBks18/CpIX1jU/WvUS9CuAcKGGsJbHISfMnc1fL11IrR52UrY25mkwaVLPSoqBskVqeGqBTTw1QonDU4NUANPBqEJg9ODVCDTgahdjOIYnJbY+UD1Neb4q3LGtp2hveEL71l7lqsmZ26N3p1SsFHDU04ai1rAs5hQSfKi1vs6lsZr7x/SPtO59qCGNsfLIkY98LUX8u4/C0ehrYNxFVEWbSp5kAt+/nUFzG3W3uN7GB8hROEPLBUpfBkMRMaz76V6p2EEYCz5hj87jVlXuOd2Y+uv3q1geNXrKhVK5RspUQPlEVePjF2BmUpqjRdseF9/hmCjxL4l9tx8q8VvKA5CjbfzIGv1r1632tDqyuuRipAYarJBAnmNa8cylHYNIYMfv9qKSTdorE5RjwZdRY296tWzqDJEER09Kp2Xn96Vbe5oY8qFjf5L6cQLOFkxzjpVzilwW7YcE5Zg67HkfpQjgNoNJJ1LGfbaiXaDDsbCosQ9xQTzAEkx8vrWeUldGiP22UuFWi7d63/gP/ANVpreUKWbYCTQ7B4bKoHQfarKDOPIGY8+RpM3bHQVIs4IFszNpO3kOQ9hXbfj1XQDRfTmfekqgqQPT8qbdBFsqNJ09J3+n3pQYOSz318uTKr4E9Bufc/QCil86henOmWrQQD6D98qiutRICT8Dpk1PcuQBFV7ZirFtxzqNlwQPxGRjLqc3WqGIsJmBVS0bR+dEeL45bSFyoIHWsRxHt1dMraVLY6gS3sTt8qfCLl0Vkywx9hvjHFjaGsG8RCqNrY08R99hzrWdi+zYsp3r63HEyeU6/OsH/AA+4OcTiu8eWVCHYnWW5STv1r2ICBArbhxqOzkep9Q8jOsaYTXSajY1pMQs1dqOaVQhKpqQGoFapA1UQlBp4NQhqeDULJQadNRA1y5eyx5mB60MpUrCjHk6AnFb2Yk1UweAa62Ue56Ubs8EzMC/w66deevlVbivEP5b/AE7QGe4Tr/tAAkx11Ee9I4a5SNyf/mJ29jbeHHd2QGf8ROwP9R5nyFB7pLMWYkk7k/vSmoI/e9OmkyyNjYwSOZK5lp810Cg5DKIiKbkqWKSiopE4kRt0P4lwZLwhhrybmKLla4Uo+QNHnOPwtzDtDaqfhYcx+tPGK09a3GNwC3VyuAR9vMdKx/EOzhRiVZo6bkUXL5K4vwSdnsQAxH9X3g1pMQS1xeign3MCfvWT4bZyPJM1pLOI+v5Uia91mjHuNF1tBpTsPoKhF2alDUpjboltCBUqaiokWamvPkQn2HqaGiNlXF3hO+2ntUQ8/YU1RFdJ+tWwEPBp4eq7NS7yhY2IF7YX/wDSy9a8/ETvzrddp0m0x6Cai/h12Wt4l2uXJItkQsaE7zNbfTrRzvVv3HoPYrggw2FQR4nAZ/U6x7bUdJpRAimmtyVHMbvZwmmE100xjVlDZpU2a7UIOVqkBqsj1KrVCE4NPBqENT1aoQmBoguCyrmaJmV+W/rrQwNRi9dLoBB0UH00oWMh2VS8AmsPxbHi7iTlIKoAoIM6nUz57Vq+K40WrLuZhNTG/L9awOBxveu9wgAu0wOXIDz0A1pOd6o2YFuwmK7NNDV0GsTZrSHrUoFMSpRS2w0hgWu5adSqJl0cy1wrT6a5o0ymiNhUXcoxGcSPIxHnT2eoXemxYpgXjvCe4cayp1nrVQXMvOiXGELqNZyiAPLfShBSVq502FjbSLNvHfuYqxax/wDx+tCrdrXWr1tKr6aKc2GcJilPr0pY7EgmAdvvVCzoae419aVKPHoZB2Oa4OVcd6ja55VH3lLG0TB64XqItUV28AJJqB+Cnx0ZrTKN2gD1JFbrshh+6sLbgCPKP81luAYE37gut8C/AI36t+QrY2XjSuv6bC1DZxPVZFKegsaYahw2LDjzG9PLUbVaMgjUbGus9RM9Qhya7UZeuVCENu5VhXpUqoskV6kD0qVQg8NRtmyox6wPYClSqMZjAPHLJfCXlG5Ro+Ux9Irz3s9clfelSrPnNuEN5qkSlSrDI1onQ1NFKlSmMQ001jXKVWiMabtMe7XKVNQDImemMaVKmxFyImFUr+DG40pUqOrA6B1wQamtNSpVaIyyjVOwkelKlQZFoPG9lcrXKVKsyNRVxeMCCqHB8C+Oc6xaU+LXVvL060qVa/TQjKWzH6mcktHomEwgtqAOlOelSrtnGIsO5Rp+dFBdkSKVKkZV5IhjNUTNSpUgIhL0qVKoWf/Z"/>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94395"/>
            <a:ext cx="5760640" cy="42209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96237499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42" presetClass="entr" presetSubtype="0" fill="hold" nodeType="after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1000"/>
                                        <p:tgtEl>
                                          <p:spTgt spid="3077"/>
                                        </p:tgtEl>
                                      </p:cBhvr>
                                    </p:animEffect>
                                    <p:anim calcmode="lin" valueType="num">
                                      <p:cBhvr>
                                        <p:cTn id="15" dur="1000" fill="hold"/>
                                        <p:tgtEl>
                                          <p:spTgt spid="3077"/>
                                        </p:tgtEl>
                                        <p:attrNameLst>
                                          <p:attrName>ppt_x</p:attrName>
                                        </p:attrNameLst>
                                      </p:cBhvr>
                                      <p:tavLst>
                                        <p:tav tm="0">
                                          <p:val>
                                            <p:strVal val="#ppt_x"/>
                                          </p:val>
                                        </p:tav>
                                        <p:tav tm="100000">
                                          <p:val>
                                            <p:strVal val="#ppt_x"/>
                                          </p:val>
                                        </p:tav>
                                      </p:tavLst>
                                    </p:anim>
                                    <p:anim calcmode="lin" valueType="num">
                                      <p:cBhvr>
                                        <p:cTn id="16"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الرغبة في النجاح </a:t>
              </a:r>
              <a:endParaRPr lang="zh-CN" altLang="en-US" sz="3200" b="1" dirty="0" smtClean="0">
                <a:solidFill>
                  <a:srgbClr val="002060"/>
                </a:solidFill>
                <a:latin typeface="Microsoft YaHei" pitchFamily="34" charset="-122"/>
                <a:ea typeface="Microsoft YaHei" pitchFamily="34" charset="-122"/>
              </a:endParaRPr>
            </a:p>
          </p:txBody>
        </p:sp>
      </p:grpSp>
      <p:pic>
        <p:nvPicPr>
          <p:cNvPr id="4098" name="Picture 2" descr="https://fbcdn-sphotos-b-a.akamaihd.net/hphotos-ak-frc3/p480x480/422903_281000415339277_183290329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736" y="1700808"/>
            <a:ext cx="4534644" cy="412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8292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6" presetClass="entr" presetSubtype="16"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ircle(in)">
                                      <p:cBhvr>
                                        <p:cTn id="1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قوة الشخصية </a:t>
              </a:r>
              <a:endParaRPr lang="zh-CN" altLang="en-US" sz="3200" b="1" dirty="0" smtClean="0">
                <a:solidFill>
                  <a:srgbClr val="002060"/>
                </a:solidFill>
                <a:latin typeface="Microsoft YaHei" pitchFamily="34" charset="-122"/>
                <a:ea typeface="Microsoft YaHei" pitchFamily="34" charset="-122"/>
              </a:endParaRP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844824"/>
            <a:ext cx="5301207" cy="36601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3264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31" presetClass="entr" presetSubtype="0"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1000" fill="hold"/>
                                        <p:tgtEl>
                                          <p:spTgt spid="5122"/>
                                        </p:tgtEl>
                                        <p:attrNameLst>
                                          <p:attrName>ppt_w</p:attrName>
                                        </p:attrNameLst>
                                      </p:cBhvr>
                                      <p:tavLst>
                                        <p:tav tm="0">
                                          <p:val>
                                            <p:fltVal val="0"/>
                                          </p:val>
                                        </p:tav>
                                        <p:tav tm="100000">
                                          <p:val>
                                            <p:strVal val="#ppt_w"/>
                                          </p:val>
                                        </p:tav>
                                      </p:tavLst>
                                    </p:anim>
                                    <p:anim calcmode="lin" valueType="num">
                                      <p:cBhvr>
                                        <p:cTn id="15" dur="1000" fill="hold"/>
                                        <p:tgtEl>
                                          <p:spTgt spid="5122"/>
                                        </p:tgtEl>
                                        <p:attrNameLst>
                                          <p:attrName>ppt_h</p:attrName>
                                        </p:attrNameLst>
                                      </p:cBhvr>
                                      <p:tavLst>
                                        <p:tav tm="0">
                                          <p:val>
                                            <p:fltVal val="0"/>
                                          </p:val>
                                        </p:tav>
                                        <p:tav tm="100000">
                                          <p:val>
                                            <p:strVal val="#ppt_h"/>
                                          </p:val>
                                        </p:tav>
                                      </p:tavLst>
                                    </p:anim>
                                    <p:anim calcmode="lin" valueType="num">
                                      <p:cBhvr>
                                        <p:cTn id="16" dur="1000" fill="hold"/>
                                        <p:tgtEl>
                                          <p:spTgt spid="5122"/>
                                        </p:tgtEl>
                                        <p:attrNameLst>
                                          <p:attrName>style.rotation</p:attrName>
                                        </p:attrNameLst>
                                      </p:cBhvr>
                                      <p:tavLst>
                                        <p:tav tm="0">
                                          <p:val>
                                            <p:fltVal val="90"/>
                                          </p:val>
                                        </p:tav>
                                        <p:tav tm="100000">
                                          <p:val>
                                            <p:fltVal val="0"/>
                                          </p:val>
                                        </p:tav>
                                      </p:tavLst>
                                    </p:anim>
                                    <p:animEffect transition="in" filter="fade">
                                      <p:cBhvr>
                                        <p:cTn id="1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47693"/>
            <a:ext cx="5301208" cy="35572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smtClean="0">
                  <a:solidFill>
                    <a:srgbClr val="002060"/>
                  </a:solidFill>
                  <a:latin typeface="Microsoft YaHei" pitchFamily="34" charset="-122"/>
                  <a:ea typeface="Microsoft YaHei" pitchFamily="34" charset="-122"/>
                </a:rPr>
                <a:t>الانانية</a:t>
              </a:r>
              <a:endParaRPr lang="zh-CN" altLang="en-US" sz="3200" b="1" dirty="0" smtClean="0">
                <a:solidFill>
                  <a:srgbClr val="002060"/>
                </a:solidFill>
                <a:latin typeface="Microsoft YaHei" pitchFamily="34" charset="-122"/>
                <a:ea typeface="Microsoft YaHei" pitchFamily="34" charset="-122"/>
              </a:endParaRPr>
            </a:p>
          </p:txBody>
        </p:sp>
      </p:grpSp>
    </p:spTree>
    <p:extLst>
      <p:ext uri="{BB962C8B-B14F-4D97-AF65-F5344CB8AC3E}">
        <p14:creationId xmlns:p14="http://schemas.microsoft.com/office/powerpoint/2010/main" val="14028933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16" presetClass="entr" presetSubtype="21" fill="hold" nodeType="after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barn(inVertical)">
                                      <p:cBhvr>
                                        <p:cTn id="1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4"/>
          <p:cNvSpPr/>
          <p:nvPr/>
        </p:nvSpPr>
        <p:spPr>
          <a:xfrm>
            <a:off x="1981200" y="476672"/>
            <a:ext cx="4876800" cy="1380530"/>
          </a:xfrm>
          <a:prstGeom prst="rect">
            <a:avLst/>
          </a:prstGeom>
          <a:noFill/>
        </p:spPr>
        <p:txBody>
          <a:bodyPr wrap="none">
            <a:prstTxWarp prst="textWave1">
              <a:avLst>
                <a:gd name="adj1" fmla="val 6386"/>
                <a:gd name="adj2" fmla="val 0"/>
              </a:avLst>
            </a:prstTxWarp>
            <a:spAutoFit/>
          </a:bodyPr>
          <a:lstStyle/>
          <a:p>
            <a:pPr algn="ctr" fontAlgn="auto">
              <a:spcBef>
                <a:spcPts val="0"/>
              </a:spcBef>
              <a:spcAft>
                <a:spcPts val="0"/>
              </a:spcAft>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grpSp>
        <p:nvGrpSpPr>
          <p:cNvPr id="41987" name="مجموعة 7"/>
          <p:cNvGrpSpPr>
            <a:grpSpLocks/>
          </p:cNvGrpSpPr>
          <p:nvPr/>
        </p:nvGrpSpPr>
        <p:grpSpPr bwMode="auto">
          <a:xfrm>
            <a:off x="1727200" y="1916113"/>
            <a:ext cx="5689600" cy="4465637"/>
            <a:chOff x="1726959" y="1916832"/>
            <a:chExt cx="5690081" cy="4464496"/>
          </a:xfrm>
        </p:grpSpPr>
        <p:pic>
          <p:nvPicPr>
            <p:cNvPr id="41989" name="Picture 2" descr="F:\work\Sonia Sayari\lets_go_showep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6959" y="1916832"/>
              <a:ext cx="569008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4149080"/>
              <a:ext cx="136815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5126577"/>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229832"/>
            <a:ext cx="69818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a:solidFill>
                  <a:srgbClr val="FFFFFF"/>
                </a:solidFill>
                <a:latin typeface="Microsoft YaHei" pitchFamily="34" charset="-122"/>
                <a:ea typeface="Microsoft YaHei" pitchFamily="34" charset="-122"/>
              </a:rPr>
              <a:t>العوامل التي تؤدى الى فشل العلاقة الزوجية او توترها</a:t>
            </a:r>
            <a:endParaRPr lang="zh-CN" altLang="en-US" sz="5000" b="1" dirty="0" smtClean="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409402144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الخيانة </a:t>
              </a:r>
              <a:r>
                <a:rPr lang="ar-EG" altLang="zh-CN" sz="3200" b="1" dirty="0" smtClean="0">
                  <a:solidFill>
                    <a:srgbClr val="002060"/>
                  </a:solidFill>
                  <a:latin typeface="Microsoft YaHei" pitchFamily="34" charset="-122"/>
                  <a:ea typeface="Microsoft YaHei" pitchFamily="34" charset="-122"/>
                </a:rPr>
                <a:t>الزوجية</a:t>
              </a:r>
              <a:endParaRPr lang="zh-CN" altLang="en-US" sz="3200" b="1" dirty="0" smtClean="0">
                <a:solidFill>
                  <a:srgbClr val="002060"/>
                </a:solidFill>
                <a:latin typeface="Microsoft YaHei" pitchFamily="34" charset="-122"/>
                <a:ea typeface="Microsoft YaHei" pitchFamily="34" charset="-122"/>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772816"/>
            <a:ext cx="504056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75474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42"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انهيار </a:t>
              </a:r>
              <a:r>
                <a:rPr lang="ar-EG" altLang="zh-CN" sz="3200" b="1" dirty="0" smtClean="0">
                  <a:solidFill>
                    <a:srgbClr val="002060"/>
                  </a:solidFill>
                  <a:latin typeface="Microsoft YaHei" pitchFamily="34" charset="-122"/>
                  <a:ea typeface="Microsoft YaHei" pitchFamily="34" charset="-122"/>
                </a:rPr>
                <a:t>التواصل</a:t>
              </a:r>
              <a:endParaRPr lang="zh-CN" altLang="en-US" sz="3200" b="1" dirty="0" smtClean="0">
                <a:solidFill>
                  <a:srgbClr val="002060"/>
                </a:solidFill>
                <a:latin typeface="Microsoft YaHei" pitchFamily="34" charset="-122"/>
                <a:ea typeface="Microsoft YaHei" pitchFamily="34" charset="-122"/>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847850"/>
            <a:ext cx="5328592"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8925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14" presetClass="entr" presetSubtype="1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horizontal)">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المسائل المالية </a:t>
              </a:r>
              <a:endParaRPr lang="zh-CN" altLang="en-US" sz="3200" b="1" dirty="0" smtClean="0">
                <a:solidFill>
                  <a:srgbClr val="002060"/>
                </a:solidFill>
                <a:latin typeface="Microsoft YaHei" pitchFamily="34" charset="-122"/>
                <a:ea typeface="Microsoft YaHei" pitchFamily="34" charset="-122"/>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9" y="1556791"/>
            <a:ext cx="5616624" cy="37444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97851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21" presetClass="entr" presetSubtype="1"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heel(1)">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العنف الجسدي والعاطفي </a:t>
              </a:r>
              <a:endParaRPr lang="zh-CN" altLang="en-US" sz="3200" b="1" dirty="0" smtClean="0">
                <a:solidFill>
                  <a:srgbClr val="002060"/>
                </a:solidFill>
                <a:latin typeface="Microsoft YaHei" pitchFamily="34" charset="-122"/>
                <a:ea typeface="Microsoft YaHei" pitchFamily="34" charset="-122"/>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819275"/>
            <a:ext cx="5715000" cy="32194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962986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53" presetClass="entr" presetSubtype="16"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تسرب الملل </a:t>
              </a:r>
              <a:endParaRPr lang="zh-CN" altLang="en-US" sz="3200" b="1" dirty="0" smtClean="0">
                <a:solidFill>
                  <a:srgbClr val="002060"/>
                </a:solidFill>
                <a:latin typeface="Microsoft YaHei" pitchFamily="34" charset="-122"/>
                <a:ea typeface="Microsoft YaHei" pitchFamily="34" charset="-122"/>
              </a:endParaRP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5" y="1185347"/>
            <a:ext cx="5328592" cy="412484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99534012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16" presetClass="entr" presetSubtype="21"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الإدمان </a:t>
              </a:r>
              <a:endParaRPr lang="zh-CN" altLang="en-US" sz="3200" b="1" dirty="0" smtClean="0">
                <a:solidFill>
                  <a:srgbClr val="002060"/>
                </a:solidFill>
                <a:latin typeface="Microsoft YaHei" pitchFamily="34" charset="-122"/>
                <a:ea typeface="Microsoft YaHei" pitchFamily="34" charset="-122"/>
              </a:endParaRP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634275"/>
            <a:ext cx="5472608" cy="35894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050358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المشاكل الجنسية </a:t>
              </a:r>
              <a:endParaRPr lang="zh-CN" altLang="en-US" sz="3200" b="1" dirty="0" smtClean="0">
                <a:solidFill>
                  <a:srgbClr val="002060"/>
                </a:solidFill>
                <a:latin typeface="Microsoft YaHei" pitchFamily="34" charset="-122"/>
                <a:ea typeface="Microsoft YaHei" pitchFamily="34" charset="-122"/>
              </a:endParaRPr>
            </a:p>
          </p:txBody>
        </p: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1844825"/>
            <a:ext cx="576064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90862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21" presetClass="entr" presetSubtype="1" fill="hold" nodeType="after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heel(1)">
                                      <p:cBhvr>
                                        <p:cTn id="14"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نار الغيرة </a:t>
              </a:r>
              <a:endParaRPr lang="zh-CN" altLang="en-US" sz="3200" b="1" dirty="0" smtClean="0">
                <a:solidFill>
                  <a:srgbClr val="002060"/>
                </a:solidFill>
                <a:latin typeface="Microsoft YaHei" pitchFamily="34" charset="-122"/>
                <a:ea typeface="Microsoft YaHei" pitchFamily="34" charset="-122"/>
              </a:endParaRPr>
            </a:p>
          </p:txBody>
        </p:sp>
      </p:gr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524000"/>
            <a:ext cx="6192688" cy="381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94029181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42" presetClass="entr" presetSubtype="0" fill="hold" nodeType="after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تربية الأبناء </a:t>
              </a:r>
              <a:endParaRPr lang="zh-CN" altLang="en-US" sz="3200" b="1" dirty="0" smtClean="0">
                <a:solidFill>
                  <a:srgbClr val="002060"/>
                </a:solidFill>
                <a:latin typeface="Microsoft YaHei" pitchFamily="34" charset="-122"/>
                <a:ea typeface="Microsoft YaHei" pitchFamily="34" charset="-122"/>
              </a:endParaRPr>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6192688" cy="352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64999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par>
                          <p:cTn id="11" fill="hold">
                            <p:stCondLst>
                              <p:cond delay="600"/>
                            </p:stCondLst>
                            <p:childTnLst>
                              <p:par>
                                <p:cTn id="12" presetID="42" presetClass="entr" presetSubtype="0"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564904"/>
            <a:ext cx="69818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a:solidFill>
                  <a:srgbClr val="FFFFFF"/>
                </a:solidFill>
                <a:latin typeface="Microsoft YaHei" pitchFamily="34" charset="-122"/>
                <a:ea typeface="Microsoft YaHei" pitchFamily="34" charset="-122"/>
              </a:rPr>
              <a:t>دوافع الزواج</a:t>
            </a:r>
            <a:endParaRPr lang="zh-CN" altLang="en-US" sz="5000" b="1" dirty="0" smtClean="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196891530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229832"/>
            <a:ext cx="69818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a:solidFill>
                  <a:srgbClr val="FFFFFF"/>
                </a:solidFill>
                <a:latin typeface="Microsoft YaHei" pitchFamily="34" charset="-122"/>
                <a:ea typeface="Microsoft YaHei" pitchFamily="34" charset="-122"/>
              </a:rPr>
              <a:t>أهم وسائل إدارة الخلافات الزوجية ومواجهة عوامل الفشل</a:t>
            </a:r>
            <a:endParaRPr lang="zh-CN" altLang="en-US" sz="5000" b="1" dirty="0" smtClean="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131789686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1772816"/>
            <a:ext cx="5112568" cy="2880320"/>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400" b="1" dirty="0" smtClean="0"/>
          </a:p>
          <a:p>
            <a:pPr algn="ctr" rtl="1"/>
            <a:r>
              <a:rPr lang="ar-EG" sz="4000" b="1" dirty="0" smtClean="0"/>
              <a:t>المرحلة </a:t>
            </a:r>
            <a:r>
              <a:rPr lang="ar-EG" sz="4000" b="1" dirty="0"/>
              <a:t>الأولى </a:t>
            </a:r>
            <a:endParaRPr lang="ar-EG" sz="4000" b="1" dirty="0" smtClean="0"/>
          </a:p>
          <a:p>
            <a:pPr algn="ctr" rtl="1"/>
            <a:r>
              <a:rPr lang="ar-EG" sz="4000" b="1" dirty="0" smtClean="0"/>
              <a:t>وهي </a:t>
            </a:r>
            <a:r>
              <a:rPr lang="ar-EG" sz="4000" b="1" dirty="0"/>
              <a:t>قبل الخلاف </a:t>
            </a:r>
            <a:endParaRPr kumimoji="0" lang="ar-EG" sz="4000" b="1" i="0" u="none" strike="noStrike" cap="none" normalizeH="0" baseline="0" dirty="0" smtClean="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92" y="3284984"/>
            <a:ext cx="3264212" cy="18755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198" y="3284984"/>
            <a:ext cx="3288290" cy="18722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614" y="427775"/>
            <a:ext cx="3360298" cy="18396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198" y="490364"/>
            <a:ext cx="3240134" cy="1714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AutoShape 3"/>
          <p:cNvSpPr>
            <a:spLocks noChangeArrowheads="1"/>
          </p:cNvSpPr>
          <p:nvPr/>
        </p:nvSpPr>
        <p:spPr bwMode="auto">
          <a:xfrm>
            <a:off x="5652120" y="2204864"/>
            <a:ext cx="3288290"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حسن الظن </a:t>
            </a:r>
            <a:endParaRPr lang="zh-CN" altLang="en-US" sz="2600" b="1" dirty="0" smtClean="0">
              <a:solidFill>
                <a:srgbClr val="1F497D"/>
              </a:solidFill>
              <a:latin typeface="Calibri" pitchFamily="34" charset="0"/>
              <a:ea typeface="Microsoft YaHei" pitchFamily="34" charset="-122"/>
            </a:endParaRPr>
          </a:p>
        </p:txBody>
      </p:sp>
      <p:sp>
        <p:nvSpPr>
          <p:cNvPr id="4" name="AutoShape 3"/>
          <p:cNvSpPr>
            <a:spLocks noChangeArrowheads="1"/>
          </p:cNvSpPr>
          <p:nvPr/>
        </p:nvSpPr>
        <p:spPr bwMode="auto">
          <a:xfrm>
            <a:off x="419614" y="2204863"/>
            <a:ext cx="3288290"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الصراحة </a:t>
            </a:r>
            <a:endParaRPr lang="zh-CN" altLang="en-US" sz="2600" b="1" dirty="0" smtClean="0">
              <a:solidFill>
                <a:srgbClr val="1F497D"/>
              </a:solidFill>
              <a:latin typeface="Calibri" pitchFamily="34" charset="0"/>
              <a:ea typeface="Microsoft YaHei" pitchFamily="34" charset="-122"/>
            </a:endParaRPr>
          </a:p>
        </p:txBody>
      </p:sp>
      <p:sp>
        <p:nvSpPr>
          <p:cNvPr id="5" name="AutoShape 3"/>
          <p:cNvSpPr>
            <a:spLocks noChangeArrowheads="1"/>
          </p:cNvSpPr>
          <p:nvPr/>
        </p:nvSpPr>
        <p:spPr bwMode="auto">
          <a:xfrm>
            <a:off x="5676198" y="5160523"/>
            <a:ext cx="3288290"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تقدير الأمور بقدرها </a:t>
            </a:r>
            <a:endParaRPr lang="zh-CN" altLang="en-US" sz="2600" b="1" dirty="0" smtClean="0">
              <a:solidFill>
                <a:srgbClr val="1F497D"/>
              </a:solidFill>
              <a:latin typeface="Calibri" pitchFamily="34" charset="0"/>
              <a:ea typeface="Microsoft YaHei" pitchFamily="34" charset="-122"/>
            </a:endParaRPr>
          </a:p>
        </p:txBody>
      </p:sp>
      <p:sp>
        <p:nvSpPr>
          <p:cNvPr id="6" name="AutoShape 3"/>
          <p:cNvSpPr>
            <a:spLocks noChangeArrowheads="1"/>
          </p:cNvSpPr>
          <p:nvPr/>
        </p:nvSpPr>
        <p:spPr bwMode="auto">
          <a:xfrm>
            <a:off x="443692" y="5160522"/>
            <a:ext cx="3288290"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الحفاظ على أسرار البيت </a:t>
            </a:r>
            <a:endParaRPr lang="zh-CN" altLang="en-US" sz="2600" b="1" dirty="0" smtClean="0">
              <a:solidFill>
                <a:srgbClr val="1F497D"/>
              </a:solidFill>
              <a:latin typeface="Calibri" pitchFamily="34" charset="0"/>
              <a:ea typeface="Microsoft YaHei" pitchFamily="34" charset="-122"/>
            </a:endParaRPr>
          </a:p>
        </p:txBody>
      </p:sp>
    </p:spTree>
    <p:extLst>
      <p:ext uri="{BB962C8B-B14F-4D97-AF65-F5344CB8AC3E}">
        <p14:creationId xmlns:p14="http://schemas.microsoft.com/office/powerpoint/2010/main" val="84111557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0243"/>
                                        </p:tgtEl>
                                        <p:attrNameLst>
                                          <p:attrName>style.visibility</p:attrName>
                                        </p:attrNameLst>
                                      </p:cBhvr>
                                      <p:to>
                                        <p:strVal val="visible"/>
                                      </p:to>
                                    </p:set>
                                    <p:anim calcmode="lin" valueType="num">
                                      <p:cBhvr>
                                        <p:cTn id="17" dur="500" fill="hold"/>
                                        <p:tgtEl>
                                          <p:spTgt spid="10243"/>
                                        </p:tgtEl>
                                        <p:attrNameLst>
                                          <p:attrName>ppt_w</p:attrName>
                                        </p:attrNameLst>
                                      </p:cBhvr>
                                      <p:tavLst>
                                        <p:tav tm="0">
                                          <p:val>
                                            <p:fltVal val="0"/>
                                          </p:val>
                                        </p:tav>
                                        <p:tav tm="100000">
                                          <p:val>
                                            <p:strVal val="#ppt_w"/>
                                          </p:val>
                                        </p:tav>
                                      </p:tavLst>
                                    </p:anim>
                                    <p:anim calcmode="lin" valueType="num">
                                      <p:cBhvr>
                                        <p:cTn id="18" dur="500" fill="hold"/>
                                        <p:tgtEl>
                                          <p:spTgt spid="10243"/>
                                        </p:tgtEl>
                                        <p:attrNameLst>
                                          <p:attrName>ppt_h</p:attrName>
                                        </p:attrNameLst>
                                      </p:cBhvr>
                                      <p:tavLst>
                                        <p:tav tm="0">
                                          <p:val>
                                            <p:fltVal val="0"/>
                                          </p:val>
                                        </p:tav>
                                        <p:tav tm="100000">
                                          <p:val>
                                            <p:strVal val="#ppt_h"/>
                                          </p:val>
                                        </p:tav>
                                      </p:tavLst>
                                    </p:anim>
                                    <p:animEffect transition="in" filter="fade">
                                      <p:cBhvr>
                                        <p:cTn id="19" dur="500"/>
                                        <p:tgtEl>
                                          <p:spTgt spid="1024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10245"/>
                                        </p:tgtEl>
                                        <p:attrNameLst>
                                          <p:attrName>style.visibility</p:attrName>
                                        </p:attrNameLst>
                                      </p:cBhvr>
                                      <p:to>
                                        <p:strVal val="visible"/>
                                      </p:to>
                                    </p:set>
                                    <p:anim calcmode="lin" valueType="num">
                                      <p:cBhvr>
                                        <p:cTn id="27" dur="500" fill="hold"/>
                                        <p:tgtEl>
                                          <p:spTgt spid="10245"/>
                                        </p:tgtEl>
                                        <p:attrNameLst>
                                          <p:attrName>ppt_w</p:attrName>
                                        </p:attrNameLst>
                                      </p:cBhvr>
                                      <p:tavLst>
                                        <p:tav tm="0">
                                          <p:val>
                                            <p:fltVal val="0"/>
                                          </p:val>
                                        </p:tav>
                                        <p:tav tm="100000">
                                          <p:val>
                                            <p:strVal val="#ppt_w"/>
                                          </p:val>
                                        </p:tav>
                                      </p:tavLst>
                                    </p:anim>
                                    <p:anim calcmode="lin" valueType="num">
                                      <p:cBhvr>
                                        <p:cTn id="28" dur="500" fill="hold"/>
                                        <p:tgtEl>
                                          <p:spTgt spid="10245"/>
                                        </p:tgtEl>
                                        <p:attrNameLst>
                                          <p:attrName>ppt_h</p:attrName>
                                        </p:attrNameLst>
                                      </p:cBhvr>
                                      <p:tavLst>
                                        <p:tav tm="0">
                                          <p:val>
                                            <p:fltVal val="0"/>
                                          </p:val>
                                        </p:tav>
                                        <p:tav tm="100000">
                                          <p:val>
                                            <p:strVal val="#ppt_h"/>
                                          </p:val>
                                        </p:tav>
                                      </p:tavLst>
                                    </p:anim>
                                    <p:animEffect transition="in" filter="fade">
                                      <p:cBhvr>
                                        <p:cTn id="29" dur="500"/>
                                        <p:tgtEl>
                                          <p:spTgt spid="10245"/>
                                        </p:tgtEl>
                                      </p:cBhvr>
                                    </p:animEffect>
                                  </p:childTnLst>
                                </p:cTn>
                              </p:par>
                              <p:par>
                                <p:cTn id="30" presetID="53" presetClass="entr" presetSubtype="16" fill="hold" nodeType="withEffect">
                                  <p:stCondLst>
                                    <p:cond delay="0"/>
                                  </p:stCondLst>
                                  <p:childTnLst>
                                    <p:set>
                                      <p:cBhvr>
                                        <p:cTn id="31" dur="1" fill="hold">
                                          <p:stCondLst>
                                            <p:cond delay="0"/>
                                          </p:stCondLst>
                                        </p:cTn>
                                        <p:tgtEl>
                                          <p:spTgt spid="10244"/>
                                        </p:tgtEl>
                                        <p:attrNameLst>
                                          <p:attrName>style.visibility</p:attrName>
                                        </p:attrNameLst>
                                      </p:cBhvr>
                                      <p:to>
                                        <p:strVal val="visible"/>
                                      </p:to>
                                    </p:set>
                                    <p:anim calcmode="lin" valueType="num">
                                      <p:cBhvr>
                                        <p:cTn id="32" dur="500" fill="hold"/>
                                        <p:tgtEl>
                                          <p:spTgt spid="10244"/>
                                        </p:tgtEl>
                                        <p:attrNameLst>
                                          <p:attrName>ppt_w</p:attrName>
                                        </p:attrNameLst>
                                      </p:cBhvr>
                                      <p:tavLst>
                                        <p:tav tm="0">
                                          <p:val>
                                            <p:fltVal val="0"/>
                                          </p:val>
                                        </p:tav>
                                        <p:tav tm="100000">
                                          <p:val>
                                            <p:strVal val="#ppt_w"/>
                                          </p:val>
                                        </p:tav>
                                      </p:tavLst>
                                    </p:anim>
                                    <p:anim calcmode="lin" valueType="num">
                                      <p:cBhvr>
                                        <p:cTn id="33" dur="500" fill="hold"/>
                                        <p:tgtEl>
                                          <p:spTgt spid="10244"/>
                                        </p:tgtEl>
                                        <p:attrNameLst>
                                          <p:attrName>ppt_h</p:attrName>
                                        </p:attrNameLst>
                                      </p:cBhvr>
                                      <p:tavLst>
                                        <p:tav tm="0">
                                          <p:val>
                                            <p:fltVal val="0"/>
                                          </p:val>
                                        </p:tav>
                                        <p:tav tm="100000">
                                          <p:val>
                                            <p:strVal val="#ppt_h"/>
                                          </p:val>
                                        </p:tav>
                                      </p:tavLst>
                                    </p:anim>
                                    <p:animEffect transition="in" filter="fade">
                                      <p:cBhvr>
                                        <p:cTn id="34" dur="500"/>
                                        <p:tgtEl>
                                          <p:spTgt spid="1024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199" y="3181195"/>
            <a:ext cx="3288290" cy="17693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181195"/>
            <a:ext cx="3288289" cy="17599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92" y="260647"/>
            <a:ext cx="3226634" cy="1809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332655"/>
            <a:ext cx="3259460" cy="17311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AutoShape 3"/>
          <p:cNvSpPr>
            <a:spLocks noChangeArrowheads="1"/>
          </p:cNvSpPr>
          <p:nvPr/>
        </p:nvSpPr>
        <p:spPr bwMode="auto">
          <a:xfrm>
            <a:off x="5652120" y="2060848"/>
            <a:ext cx="3288290"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تغليب حالة الأريحية والانشراح </a:t>
            </a:r>
            <a:endParaRPr lang="zh-CN" altLang="en-US" sz="2600" b="1" dirty="0" smtClean="0">
              <a:solidFill>
                <a:srgbClr val="1F497D"/>
              </a:solidFill>
              <a:latin typeface="Calibri" pitchFamily="34" charset="0"/>
              <a:ea typeface="Microsoft YaHei" pitchFamily="34" charset="-122"/>
            </a:endParaRPr>
          </a:p>
        </p:txBody>
      </p:sp>
      <p:sp>
        <p:nvSpPr>
          <p:cNvPr id="4" name="AutoShape 3"/>
          <p:cNvSpPr>
            <a:spLocks noChangeArrowheads="1"/>
          </p:cNvSpPr>
          <p:nvPr/>
        </p:nvSpPr>
        <p:spPr bwMode="auto">
          <a:xfrm>
            <a:off x="419614" y="2060847"/>
            <a:ext cx="3288290"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الحوار الدائم والتشاور </a:t>
            </a:r>
            <a:endParaRPr lang="zh-CN" altLang="en-US" sz="2600" b="1" dirty="0" smtClean="0">
              <a:solidFill>
                <a:srgbClr val="1F497D"/>
              </a:solidFill>
              <a:latin typeface="Calibri" pitchFamily="34" charset="0"/>
              <a:ea typeface="Microsoft YaHei" pitchFamily="34" charset="-122"/>
            </a:endParaRPr>
          </a:p>
        </p:txBody>
      </p:sp>
      <p:sp>
        <p:nvSpPr>
          <p:cNvPr id="5" name="AutoShape 3"/>
          <p:cNvSpPr>
            <a:spLocks noChangeArrowheads="1"/>
          </p:cNvSpPr>
          <p:nvPr/>
        </p:nvSpPr>
        <p:spPr bwMode="auto">
          <a:xfrm>
            <a:off x="5676198" y="4941169"/>
            <a:ext cx="3288290" cy="792087"/>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الاستفادة من أوقات الفراغ في </a:t>
            </a:r>
            <a:endParaRPr lang="ar-EG" altLang="zh-CN" sz="2600" b="1" dirty="0" smtClean="0">
              <a:solidFill>
                <a:srgbClr val="1F497D"/>
              </a:solidFill>
              <a:latin typeface="Calibri" pitchFamily="34" charset="0"/>
              <a:ea typeface="Microsoft YaHei" pitchFamily="34" charset="-122"/>
            </a:endParaRPr>
          </a:p>
          <a:p>
            <a:pPr algn="ctr" eaLnBrk="0" hangingPunct="0"/>
            <a:r>
              <a:rPr lang="ar-EG" altLang="zh-CN" sz="2600" b="1" dirty="0" smtClean="0">
                <a:solidFill>
                  <a:srgbClr val="1F497D"/>
                </a:solidFill>
                <a:latin typeface="Calibri" pitchFamily="34" charset="0"/>
                <a:ea typeface="Microsoft YaHei" pitchFamily="34" charset="-122"/>
              </a:rPr>
              <a:t>تعميق </a:t>
            </a:r>
            <a:r>
              <a:rPr lang="ar-EG" altLang="zh-CN" sz="2600" b="1" dirty="0">
                <a:solidFill>
                  <a:srgbClr val="1F497D"/>
                </a:solidFill>
                <a:latin typeface="Calibri" pitchFamily="34" charset="0"/>
                <a:ea typeface="Microsoft YaHei" pitchFamily="34" charset="-122"/>
              </a:rPr>
              <a:t>العلاقة الزوجية </a:t>
            </a:r>
            <a:endParaRPr lang="zh-CN" altLang="en-US" sz="2600" b="1" dirty="0" smtClean="0">
              <a:solidFill>
                <a:srgbClr val="1F497D"/>
              </a:solidFill>
              <a:latin typeface="Calibri" pitchFamily="34" charset="0"/>
              <a:ea typeface="Microsoft YaHei" pitchFamily="34" charset="-122"/>
            </a:endParaRPr>
          </a:p>
        </p:txBody>
      </p:sp>
      <p:sp>
        <p:nvSpPr>
          <p:cNvPr id="6" name="AutoShape 3"/>
          <p:cNvSpPr>
            <a:spLocks noChangeArrowheads="1"/>
          </p:cNvSpPr>
          <p:nvPr/>
        </p:nvSpPr>
        <p:spPr bwMode="auto">
          <a:xfrm>
            <a:off x="443692" y="4941168"/>
            <a:ext cx="3288290" cy="792087"/>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الاعتناء بما يسمى </a:t>
            </a:r>
            <a:endParaRPr lang="ar-EG" altLang="zh-CN" sz="2600" b="1" dirty="0" smtClean="0">
              <a:solidFill>
                <a:srgbClr val="1F497D"/>
              </a:solidFill>
              <a:latin typeface="Calibri" pitchFamily="34" charset="0"/>
              <a:ea typeface="Microsoft YaHei" pitchFamily="34" charset="-122"/>
            </a:endParaRPr>
          </a:p>
          <a:p>
            <a:pPr algn="ctr" eaLnBrk="0" hangingPunct="0"/>
            <a:r>
              <a:rPr lang="ar-EG" altLang="zh-CN" sz="2600" b="1" dirty="0" smtClean="0">
                <a:solidFill>
                  <a:srgbClr val="1F497D"/>
                </a:solidFill>
                <a:latin typeface="Calibri" pitchFamily="34" charset="0"/>
                <a:ea typeface="Microsoft YaHei" pitchFamily="34" charset="-122"/>
              </a:rPr>
              <a:t>بالثقافة </a:t>
            </a:r>
            <a:r>
              <a:rPr lang="ar-EG" altLang="zh-CN" sz="2600" b="1" dirty="0">
                <a:solidFill>
                  <a:srgbClr val="1F497D"/>
                </a:solidFill>
                <a:latin typeface="Calibri" pitchFamily="34" charset="0"/>
                <a:ea typeface="Microsoft YaHei" pitchFamily="34" charset="-122"/>
              </a:rPr>
              <a:t>الزوجية </a:t>
            </a:r>
            <a:endParaRPr lang="zh-CN" altLang="en-US" sz="2600" b="1" dirty="0" smtClean="0">
              <a:solidFill>
                <a:srgbClr val="1F497D"/>
              </a:solidFill>
              <a:latin typeface="Calibri" pitchFamily="34" charset="0"/>
              <a:ea typeface="Microsoft YaHei" pitchFamily="34" charset="-122"/>
            </a:endParaRPr>
          </a:p>
        </p:txBody>
      </p:sp>
    </p:spTree>
    <p:extLst>
      <p:ext uri="{BB962C8B-B14F-4D97-AF65-F5344CB8AC3E}">
        <p14:creationId xmlns:p14="http://schemas.microsoft.com/office/powerpoint/2010/main" val="319747346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 calcmode="lin" valueType="num">
                                      <p:cBhvr>
                                        <p:cTn id="9" dur="1000" fill="hold"/>
                                        <p:tgtEl>
                                          <p:spTgt spid="11268"/>
                                        </p:tgtEl>
                                        <p:attrNameLst>
                                          <p:attrName>style.rotation</p:attrName>
                                        </p:attrNameLst>
                                      </p:cBhvr>
                                      <p:tavLst>
                                        <p:tav tm="0">
                                          <p:val>
                                            <p:fltVal val="90"/>
                                          </p:val>
                                        </p:tav>
                                        <p:tav tm="100000">
                                          <p:val>
                                            <p:fltVal val="0"/>
                                          </p:val>
                                        </p:tav>
                                      </p:tavLst>
                                    </p:anim>
                                    <p:animEffect transition="in" filter="fade">
                                      <p:cBhvr>
                                        <p:cTn id="10" dur="1000"/>
                                        <p:tgtEl>
                                          <p:spTgt spid="11268"/>
                                        </p:tgtEl>
                                      </p:cBhvr>
                                    </p:animEffect>
                                  </p:childTnLst>
                                </p:cTn>
                              </p:par>
                              <p:par>
                                <p:cTn id="11" presetID="31"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p:cTn id="13" dur="1000" fill="hold"/>
                                        <p:tgtEl>
                                          <p:spTgt spid="11269"/>
                                        </p:tgtEl>
                                        <p:attrNameLst>
                                          <p:attrName>ppt_w</p:attrName>
                                        </p:attrNameLst>
                                      </p:cBhvr>
                                      <p:tavLst>
                                        <p:tav tm="0">
                                          <p:val>
                                            <p:fltVal val="0"/>
                                          </p:val>
                                        </p:tav>
                                        <p:tav tm="100000">
                                          <p:val>
                                            <p:strVal val="#ppt_w"/>
                                          </p:val>
                                        </p:tav>
                                      </p:tavLst>
                                    </p:anim>
                                    <p:anim calcmode="lin" valueType="num">
                                      <p:cBhvr>
                                        <p:cTn id="14" dur="1000" fill="hold"/>
                                        <p:tgtEl>
                                          <p:spTgt spid="11269"/>
                                        </p:tgtEl>
                                        <p:attrNameLst>
                                          <p:attrName>ppt_h</p:attrName>
                                        </p:attrNameLst>
                                      </p:cBhvr>
                                      <p:tavLst>
                                        <p:tav tm="0">
                                          <p:val>
                                            <p:fltVal val="0"/>
                                          </p:val>
                                        </p:tav>
                                        <p:tav tm="100000">
                                          <p:val>
                                            <p:strVal val="#ppt_h"/>
                                          </p:val>
                                        </p:tav>
                                      </p:tavLst>
                                    </p:anim>
                                    <p:anim calcmode="lin" valueType="num">
                                      <p:cBhvr>
                                        <p:cTn id="15" dur="1000" fill="hold"/>
                                        <p:tgtEl>
                                          <p:spTgt spid="11269"/>
                                        </p:tgtEl>
                                        <p:attrNameLst>
                                          <p:attrName>style.rotation</p:attrName>
                                        </p:attrNameLst>
                                      </p:cBhvr>
                                      <p:tavLst>
                                        <p:tav tm="0">
                                          <p:val>
                                            <p:fltVal val="90"/>
                                          </p:val>
                                        </p:tav>
                                        <p:tav tm="100000">
                                          <p:val>
                                            <p:fltVal val="0"/>
                                          </p:val>
                                        </p:tav>
                                      </p:tavLst>
                                    </p:anim>
                                    <p:animEffect transition="in" filter="fade">
                                      <p:cBhvr>
                                        <p:cTn id="16" dur="1000"/>
                                        <p:tgtEl>
                                          <p:spTgt spid="11269"/>
                                        </p:tgtEl>
                                      </p:cBhvr>
                                    </p:animEffect>
                                  </p:childTnLst>
                                </p:cTn>
                              </p:par>
                              <p:par>
                                <p:cTn id="17" presetID="31" presetClass="entr" presetSubtype="0" fill="hold" nodeType="withEffect">
                                  <p:stCondLst>
                                    <p:cond delay="0"/>
                                  </p:stCondLst>
                                  <p:childTnLst>
                                    <p:set>
                                      <p:cBhvr>
                                        <p:cTn id="18" dur="1" fill="hold">
                                          <p:stCondLst>
                                            <p:cond delay="0"/>
                                          </p:stCondLst>
                                        </p:cTn>
                                        <p:tgtEl>
                                          <p:spTgt spid="11267"/>
                                        </p:tgtEl>
                                        <p:attrNameLst>
                                          <p:attrName>style.visibility</p:attrName>
                                        </p:attrNameLst>
                                      </p:cBhvr>
                                      <p:to>
                                        <p:strVal val="visible"/>
                                      </p:to>
                                    </p:set>
                                    <p:anim calcmode="lin" valueType="num">
                                      <p:cBhvr>
                                        <p:cTn id="19" dur="1000" fill="hold"/>
                                        <p:tgtEl>
                                          <p:spTgt spid="11267"/>
                                        </p:tgtEl>
                                        <p:attrNameLst>
                                          <p:attrName>ppt_w</p:attrName>
                                        </p:attrNameLst>
                                      </p:cBhvr>
                                      <p:tavLst>
                                        <p:tav tm="0">
                                          <p:val>
                                            <p:fltVal val="0"/>
                                          </p:val>
                                        </p:tav>
                                        <p:tav tm="100000">
                                          <p:val>
                                            <p:strVal val="#ppt_w"/>
                                          </p:val>
                                        </p:tav>
                                      </p:tavLst>
                                    </p:anim>
                                    <p:anim calcmode="lin" valueType="num">
                                      <p:cBhvr>
                                        <p:cTn id="20" dur="1000" fill="hold"/>
                                        <p:tgtEl>
                                          <p:spTgt spid="11267"/>
                                        </p:tgtEl>
                                        <p:attrNameLst>
                                          <p:attrName>ppt_h</p:attrName>
                                        </p:attrNameLst>
                                      </p:cBhvr>
                                      <p:tavLst>
                                        <p:tav tm="0">
                                          <p:val>
                                            <p:fltVal val="0"/>
                                          </p:val>
                                        </p:tav>
                                        <p:tav tm="100000">
                                          <p:val>
                                            <p:strVal val="#ppt_h"/>
                                          </p:val>
                                        </p:tav>
                                      </p:tavLst>
                                    </p:anim>
                                    <p:anim calcmode="lin" valueType="num">
                                      <p:cBhvr>
                                        <p:cTn id="21" dur="1000" fill="hold"/>
                                        <p:tgtEl>
                                          <p:spTgt spid="11267"/>
                                        </p:tgtEl>
                                        <p:attrNameLst>
                                          <p:attrName>style.rotation</p:attrName>
                                        </p:attrNameLst>
                                      </p:cBhvr>
                                      <p:tavLst>
                                        <p:tav tm="0">
                                          <p:val>
                                            <p:fltVal val="90"/>
                                          </p:val>
                                        </p:tav>
                                        <p:tav tm="100000">
                                          <p:val>
                                            <p:fltVal val="0"/>
                                          </p:val>
                                        </p:tav>
                                      </p:tavLst>
                                    </p:anim>
                                    <p:animEffect transition="in" filter="fade">
                                      <p:cBhvr>
                                        <p:cTn id="22" dur="1000"/>
                                        <p:tgtEl>
                                          <p:spTgt spid="11267"/>
                                        </p:tgtEl>
                                      </p:cBhvr>
                                    </p:animEffect>
                                  </p:childTnLst>
                                </p:cTn>
                              </p:par>
                              <p:par>
                                <p:cTn id="23" presetID="31" presetClass="entr" presetSubtype="0"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anim calcmode="lin" valueType="num">
                                      <p:cBhvr>
                                        <p:cTn id="25" dur="1000" fill="hold"/>
                                        <p:tgtEl>
                                          <p:spTgt spid="11266"/>
                                        </p:tgtEl>
                                        <p:attrNameLst>
                                          <p:attrName>ppt_w</p:attrName>
                                        </p:attrNameLst>
                                      </p:cBhvr>
                                      <p:tavLst>
                                        <p:tav tm="0">
                                          <p:val>
                                            <p:fltVal val="0"/>
                                          </p:val>
                                        </p:tav>
                                        <p:tav tm="100000">
                                          <p:val>
                                            <p:strVal val="#ppt_w"/>
                                          </p:val>
                                        </p:tav>
                                      </p:tavLst>
                                    </p:anim>
                                    <p:anim calcmode="lin" valueType="num">
                                      <p:cBhvr>
                                        <p:cTn id="26" dur="1000" fill="hold"/>
                                        <p:tgtEl>
                                          <p:spTgt spid="11266"/>
                                        </p:tgtEl>
                                        <p:attrNameLst>
                                          <p:attrName>ppt_h</p:attrName>
                                        </p:attrNameLst>
                                      </p:cBhvr>
                                      <p:tavLst>
                                        <p:tav tm="0">
                                          <p:val>
                                            <p:fltVal val="0"/>
                                          </p:val>
                                        </p:tav>
                                        <p:tav tm="100000">
                                          <p:val>
                                            <p:strVal val="#ppt_h"/>
                                          </p:val>
                                        </p:tav>
                                      </p:tavLst>
                                    </p:anim>
                                    <p:anim calcmode="lin" valueType="num">
                                      <p:cBhvr>
                                        <p:cTn id="27" dur="1000" fill="hold"/>
                                        <p:tgtEl>
                                          <p:spTgt spid="11266"/>
                                        </p:tgtEl>
                                        <p:attrNameLst>
                                          <p:attrName>style.rotation</p:attrName>
                                        </p:attrNameLst>
                                      </p:cBhvr>
                                      <p:tavLst>
                                        <p:tav tm="0">
                                          <p:val>
                                            <p:fltVal val="90"/>
                                          </p:val>
                                        </p:tav>
                                        <p:tav tm="100000">
                                          <p:val>
                                            <p:fltVal val="0"/>
                                          </p:val>
                                        </p:tav>
                                      </p:tavLst>
                                    </p:anim>
                                    <p:animEffect transition="in" filter="fade">
                                      <p:cBhvr>
                                        <p:cTn id="28" dur="1000"/>
                                        <p:tgtEl>
                                          <p:spTgt spid="1126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1772816"/>
            <a:ext cx="5112568" cy="2880320"/>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400" b="1" dirty="0" smtClean="0"/>
          </a:p>
          <a:p>
            <a:pPr algn="ctr" rtl="1"/>
            <a:r>
              <a:rPr lang="ar-EG" sz="4000" b="1" dirty="0" smtClean="0"/>
              <a:t>المرحلة الثانية</a:t>
            </a:r>
          </a:p>
          <a:p>
            <a:pPr algn="ctr" rtl="1"/>
            <a:r>
              <a:rPr lang="ar-EG" sz="4000" b="1" dirty="0" smtClean="0"/>
              <a:t>لكى </a:t>
            </a:r>
            <a:r>
              <a:rPr lang="ar-EG" sz="4000" b="1" dirty="0"/>
              <a:t>يكون الخلاف راقيا </a:t>
            </a:r>
            <a:endParaRPr kumimoji="0" lang="ar-EG" sz="40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7226637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993876"/>
            <a:ext cx="3744416" cy="2019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5" y="367901"/>
            <a:ext cx="3240360" cy="17497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67901"/>
            <a:ext cx="3288290" cy="17210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AutoShape 3"/>
          <p:cNvSpPr>
            <a:spLocks noChangeArrowheads="1"/>
          </p:cNvSpPr>
          <p:nvPr/>
        </p:nvSpPr>
        <p:spPr bwMode="auto">
          <a:xfrm>
            <a:off x="5652120" y="2060848"/>
            <a:ext cx="3288290"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الحكم بطريقة صحيحة </a:t>
            </a:r>
            <a:endParaRPr lang="zh-CN" altLang="en-US" sz="2600" b="1" dirty="0" smtClean="0">
              <a:solidFill>
                <a:srgbClr val="1F497D"/>
              </a:solidFill>
              <a:latin typeface="Calibri" pitchFamily="34" charset="0"/>
              <a:ea typeface="Microsoft YaHei" pitchFamily="34" charset="-122"/>
            </a:endParaRPr>
          </a:p>
        </p:txBody>
      </p:sp>
      <p:sp>
        <p:nvSpPr>
          <p:cNvPr id="4" name="AutoShape 3"/>
          <p:cNvSpPr>
            <a:spLocks noChangeArrowheads="1"/>
          </p:cNvSpPr>
          <p:nvPr/>
        </p:nvSpPr>
        <p:spPr bwMode="auto">
          <a:xfrm>
            <a:off x="419614" y="2060847"/>
            <a:ext cx="3288290"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الإمساك عن تأجيج الخصام </a:t>
            </a:r>
            <a:endParaRPr lang="zh-CN" altLang="en-US" sz="2600" b="1" dirty="0" smtClean="0">
              <a:solidFill>
                <a:srgbClr val="1F497D"/>
              </a:solidFill>
              <a:latin typeface="Calibri" pitchFamily="34" charset="0"/>
              <a:ea typeface="Microsoft YaHei" pitchFamily="34" charset="-122"/>
            </a:endParaRPr>
          </a:p>
        </p:txBody>
      </p:sp>
      <p:sp>
        <p:nvSpPr>
          <p:cNvPr id="5" name="AutoShape 3"/>
          <p:cNvSpPr>
            <a:spLocks noChangeArrowheads="1"/>
          </p:cNvSpPr>
          <p:nvPr/>
        </p:nvSpPr>
        <p:spPr bwMode="auto">
          <a:xfrm>
            <a:off x="1787766" y="4941168"/>
            <a:ext cx="5592546"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أن لا يجر الخلاف إلى استدعاء خلافات سابقة </a:t>
            </a:r>
            <a:endParaRPr lang="zh-CN" altLang="en-US" sz="2600" b="1" dirty="0" smtClean="0">
              <a:solidFill>
                <a:srgbClr val="1F497D"/>
              </a:solidFill>
              <a:latin typeface="Calibri" pitchFamily="34" charset="0"/>
              <a:ea typeface="Microsoft YaHei" pitchFamily="34" charset="-122"/>
            </a:endParaRPr>
          </a:p>
        </p:txBody>
      </p:sp>
    </p:spTree>
    <p:extLst>
      <p:ext uri="{BB962C8B-B14F-4D97-AF65-F5344CB8AC3E}">
        <p14:creationId xmlns:p14="http://schemas.microsoft.com/office/powerpoint/2010/main" val="301928049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1000" fill="hold"/>
                                        <p:tgtEl>
                                          <p:spTgt spid="12291"/>
                                        </p:tgtEl>
                                        <p:attrNameLst>
                                          <p:attrName>ppt_w</p:attrName>
                                        </p:attrNameLst>
                                      </p:cBhvr>
                                      <p:tavLst>
                                        <p:tav tm="0">
                                          <p:val>
                                            <p:fltVal val="0"/>
                                          </p:val>
                                        </p:tav>
                                        <p:tav tm="100000">
                                          <p:val>
                                            <p:strVal val="#ppt_w"/>
                                          </p:val>
                                        </p:tav>
                                      </p:tavLst>
                                    </p:anim>
                                    <p:anim calcmode="lin" valueType="num">
                                      <p:cBhvr>
                                        <p:cTn id="8" dur="1000" fill="hold"/>
                                        <p:tgtEl>
                                          <p:spTgt spid="12291"/>
                                        </p:tgtEl>
                                        <p:attrNameLst>
                                          <p:attrName>ppt_h</p:attrName>
                                        </p:attrNameLst>
                                      </p:cBhvr>
                                      <p:tavLst>
                                        <p:tav tm="0">
                                          <p:val>
                                            <p:fltVal val="0"/>
                                          </p:val>
                                        </p:tav>
                                        <p:tav tm="100000">
                                          <p:val>
                                            <p:strVal val="#ppt_h"/>
                                          </p:val>
                                        </p:tav>
                                      </p:tavLst>
                                    </p:anim>
                                    <p:anim calcmode="lin" valueType="num">
                                      <p:cBhvr>
                                        <p:cTn id="9" dur="1000" fill="hold"/>
                                        <p:tgtEl>
                                          <p:spTgt spid="12291"/>
                                        </p:tgtEl>
                                        <p:attrNameLst>
                                          <p:attrName>style.rotation</p:attrName>
                                        </p:attrNameLst>
                                      </p:cBhvr>
                                      <p:tavLst>
                                        <p:tav tm="0">
                                          <p:val>
                                            <p:fltVal val="90"/>
                                          </p:val>
                                        </p:tav>
                                        <p:tav tm="100000">
                                          <p:val>
                                            <p:fltVal val="0"/>
                                          </p:val>
                                        </p:tav>
                                      </p:tavLst>
                                    </p:anim>
                                    <p:animEffect transition="in" filter="fade">
                                      <p:cBhvr>
                                        <p:cTn id="10" dur="1000"/>
                                        <p:tgtEl>
                                          <p:spTgt spid="12291"/>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12290"/>
                                        </p:tgtEl>
                                        <p:attrNameLst>
                                          <p:attrName>style.visibility</p:attrName>
                                        </p:attrNameLst>
                                      </p:cBhvr>
                                      <p:to>
                                        <p:strVal val="visible"/>
                                      </p:to>
                                    </p:set>
                                    <p:anim calcmode="lin" valueType="num">
                                      <p:cBhvr>
                                        <p:cTn id="19" dur="1000" fill="hold"/>
                                        <p:tgtEl>
                                          <p:spTgt spid="12290"/>
                                        </p:tgtEl>
                                        <p:attrNameLst>
                                          <p:attrName>ppt_w</p:attrName>
                                        </p:attrNameLst>
                                      </p:cBhvr>
                                      <p:tavLst>
                                        <p:tav tm="0">
                                          <p:val>
                                            <p:fltVal val="0"/>
                                          </p:val>
                                        </p:tav>
                                        <p:tav tm="100000">
                                          <p:val>
                                            <p:strVal val="#ppt_w"/>
                                          </p:val>
                                        </p:tav>
                                      </p:tavLst>
                                    </p:anim>
                                    <p:anim calcmode="lin" valueType="num">
                                      <p:cBhvr>
                                        <p:cTn id="20" dur="1000" fill="hold"/>
                                        <p:tgtEl>
                                          <p:spTgt spid="12290"/>
                                        </p:tgtEl>
                                        <p:attrNameLst>
                                          <p:attrName>ppt_h</p:attrName>
                                        </p:attrNameLst>
                                      </p:cBhvr>
                                      <p:tavLst>
                                        <p:tav tm="0">
                                          <p:val>
                                            <p:fltVal val="0"/>
                                          </p:val>
                                        </p:tav>
                                        <p:tav tm="100000">
                                          <p:val>
                                            <p:strVal val="#ppt_h"/>
                                          </p:val>
                                        </p:tav>
                                      </p:tavLst>
                                    </p:anim>
                                    <p:anim calcmode="lin" valueType="num">
                                      <p:cBhvr>
                                        <p:cTn id="21" dur="1000" fill="hold"/>
                                        <p:tgtEl>
                                          <p:spTgt spid="12290"/>
                                        </p:tgtEl>
                                        <p:attrNameLst>
                                          <p:attrName>style.rotation</p:attrName>
                                        </p:attrNameLst>
                                      </p:cBhvr>
                                      <p:tavLst>
                                        <p:tav tm="0">
                                          <p:val>
                                            <p:fltVal val="90"/>
                                          </p:val>
                                        </p:tav>
                                        <p:tav tm="100000">
                                          <p:val>
                                            <p:fltVal val="0"/>
                                          </p:val>
                                        </p:tav>
                                      </p:tavLst>
                                    </p:anim>
                                    <p:animEffect transition="in" filter="fade">
                                      <p:cBhvr>
                                        <p:cTn id="22" dur="1000"/>
                                        <p:tgtEl>
                                          <p:spTgt spid="1229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20" y="360038"/>
            <a:ext cx="3329483" cy="17008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60039"/>
            <a:ext cx="3240360" cy="17008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3319" name="Picture 7" descr="http://cdn2.alnaddycdn.com/images/2012/12/1354353338h3756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5100" y="3140969"/>
            <a:ext cx="3753084" cy="165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AutoShape 3"/>
          <p:cNvSpPr>
            <a:spLocks noChangeArrowheads="1"/>
          </p:cNvSpPr>
          <p:nvPr/>
        </p:nvSpPr>
        <p:spPr bwMode="auto">
          <a:xfrm>
            <a:off x="5652120" y="2060848"/>
            <a:ext cx="3288290"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تقدير الخلاف بقدره في القلب </a:t>
            </a:r>
            <a:endParaRPr lang="zh-CN" altLang="en-US" sz="2600" b="1" dirty="0" smtClean="0">
              <a:solidFill>
                <a:srgbClr val="1F497D"/>
              </a:solidFill>
              <a:latin typeface="Calibri" pitchFamily="34" charset="0"/>
              <a:ea typeface="Microsoft YaHei" pitchFamily="34" charset="-122"/>
            </a:endParaRPr>
          </a:p>
        </p:txBody>
      </p:sp>
      <p:sp>
        <p:nvSpPr>
          <p:cNvPr id="4" name="AutoShape 3"/>
          <p:cNvSpPr>
            <a:spLocks noChangeArrowheads="1"/>
          </p:cNvSpPr>
          <p:nvPr/>
        </p:nvSpPr>
        <p:spPr bwMode="auto">
          <a:xfrm>
            <a:off x="419614" y="2060847"/>
            <a:ext cx="3288290"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000" b="1" dirty="0">
                <a:solidFill>
                  <a:srgbClr val="1F497D"/>
                </a:solidFill>
                <a:latin typeface="Calibri" pitchFamily="34" charset="0"/>
                <a:ea typeface="Microsoft YaHei" pitchFamily="34" charset="-122"/>
              </a:rPr>
              <a:t>تحري الزوجين ما يجري على ألسنتهما </a:t>
            </a:r>
            <a:endParaRPr lang="zh-CN" altLang="en-US" sz="2000" b="1" dirty="0" smtClean="0">
              <a:solidFill>
                <a:srgbClr val="1F497D"/>
              </a:solidFill>
              <a:latin typeface="Calibri" pitchFamily="34" charset="0"/>
              <a:ea typeface="Microsoft YaHei" pitchFamily="34" charset="-122"/>
            </a:endParaRPr>
          </a:p>
        </p:txBody>
      </p:sp>
      <p:sp>
        <p:nvSpPr>
          <p:cNvPr id="5" name="AutoShape 3"/>
          <p:cNvSpPr>
            <a:spLocks noChangeArrowheads="1"/>
          </p:cNvSpPr>
          <p:nvPr/>
        </p:nvSpPr>
        <p:spPr bwMode="auto">
          <a:xfrm>
            <a:off x="1787766" y="4797152"/>
            <a:ext cx="5592546" cy="576064"/>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r>
              <a:rPr lang="ar-EG" altLang="zh-CN" sz="2600" b="1" dirty="0">
                <a:solidFill>
                  <a:srgbClr val="1F497D"/>
                </a:solidFill>
                <a:latin typeface="Calibri" pitchFamily="34" charset="0"/>
                <a:ea typeface="Microsoft YaHei" pitchFamily="34" charset="-122"/>
              </a:rPr>
              <a:t>استحضار "وإذا ما غضبوا هم يغفرون" </a:t>
            </a:r>
            <a:endParaRPr lang="zh-CN" altLang="en-US" sz="2600" b="1" dirty="0" smtClean="0">
              <a:solidFill>
                <a:srgbClr val="1F497D"/>
              </a:solidFill>
              <a:latin typeface="Calibri" pitchFamily="34" charset="0"/>
              <a:ea typeface="Microsoft YaHei" pitchFamily="34" charset="-122"/>
            </a:endParaRPr>
          </a:p>
        </p:txBody>
      </p:sp>
    </p:spTree>
    <p:extLst>
      <p:ext uri="{BB962C8B-B14F-4D97-AF65-F5344CB8AC3E}">
        <p14:creationId xmlns:p14="http://schemas.microsoft.com/office/powerpoint/2010/main" val="383608226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1000" fill="hold"/>
                                        <p:tgtEl>
                                          <p:spTgt spid="13317"/>
                                        </p:tgtEl>
                                        <p:attrNameLst>
                                          <p:attrName>ppt_w</p:attrName>
                                        </p:attrNameLst>
                                      </p:cBhvr>
                                      <p:tavLst>
                                        <p:tav tm="0">
                                          <p:val>
                                            <p:fltVal val="0"/>
                                          </p:val>
                                        </p:tav>
                                        <p:tav tm="100000">
                                          <p:val>
                                            <p:strVal val="#ppt_w"/>
                                          </p:val>
                                        </p:tav>
                                      </p:tavLst>
                                    </p:anim>
                                    <p:anim calcmode="lin" valueType="num">
                                      <p:cBhvr>
                                        <p:cTn id="8" dur="1000" fill="hold"/>
                                        <p:tgtEl>
                                          <p:spTgt spid="13317"/>
                                        </p:tgtEl>
                                        <p:attrNameLst>
                                          <p:attrName>ppt_h</p:attrName>
                                        </p:attrNameLst>
                                      </p:cBhvr>
                                      <p:tavLst>
                                        <p:tav tm="0">
                                          <p:val>
                                            <p:fltVal val="0"/>
                                          </p:val>
                                        </p:tav>
                                        <p:tav tm="100000">
                                          <p:val>
                                            <p:strVal val="#ppt_h"/>
                                          </p:val>
                                        </p:tav>
                                      </p:tavLst>
                                    </p:anim>
                                    <p:anim calcmode="lin" valueType="num">
                                      <p:cBhvr>
                                        <p:cTn id="9" dur="1000" fill="hold"/>
                                        <p:tgtEl>
                                          <p:spTgt spid="13317"/>
                                        </p:tgtEl>
                                        <p:attrNameLst>
                                          <p:attrName>style.rotation</p:attrName>
                                        </p:attrNameLst>
                                      </p:cBhvr>
                                      <p:tavLst>
                                        <p:tav tm="0">
                                          <p:val>
                                            <p:fltVal val="90"/>
                                          </p:val>
                                        </p:tav>
                                        <p:tav tm="100000">
                                          <p:val>
                                            <p:fltVal val="0"/>
                                          </p:val>
                                        </p:tav>
                                      </p:tavLst>
                                    </p:anim>
                                    <p:animEffect transition="in" filter="fade">
                                      <p:cBhvr>
                                        <p:cTn id="10" dur="1000"/>
                                        <p:tgtEl>
                                          <p:spTgt spid="1331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3314"/>
                                        </p:tgtEl>
                                        <p:attrNameLst>
                                          <p:attrName>style.visibility</p:attrName>
                                        </p:attrNameLst>
                                      </p:cBhvr>
                                      <p:to>
                                        <p:strVal val="visible"/>
                                      </p:to>
                                    </p:set>
                                    <p:anim calcmode="lin" valueType="num">
                                      <p:cBhvr>
                                        <p:cTn id="14" dur="1000" fill="hold"/>
                                        <p:tgtEl>
                                          <p:spTgt spid="13314"/>
                                        </p:tgtEl>
                                        <p:attrNameLst>
                                          <p:attrName>ppt_w</p:attrName>
                                        </p:attrNameLst>
                                      </p:cBhvr>
                                      <p:tavLst>
                                        <p:tav tm="0">
                                          <p:val>
                                            <p:fltVal val="0"/>
                                          </p:val>
                                        </p:tav>
                                        <p:tav tm="100000">
                                          <p:val>
                                            <p:strVal val="#ppt_w"/>
                                          </p:val>
                                        </p:tav>
                                      </p:tavLst>
                                    </p:anim>
                                    <p:anim calcmode="lin" valueType="num">
                                      <p:cBhvr>
                                        <p:cTn id="15" dur="1000" fill="hold"/>
                                        <p:tgtEl>
                                          <p:spTgt spid="13314"/>
                                        </p:tgtEl>
                                        <p:attrNameLst>
                                          <p:attrName>ppt_h</p:attrName>
                                        </p:attrNameLst>
                                      </p:cBhvr>
                                      <p:tavLst>
                                        <p:tav tm="0">
                                          <p:val>
                                            <p:fltVal val="0"/>
                                          </p:val>
                                        </p:tav>
                                        <p:tav tm="100000">
                                          <p:val>
                                            <p:strVal val="#ppt_h"/>
                                          </p:val>
                                        </p:tav>
                                      </p:tavLst>
                                    </p:anim>
                                    <p:anim calcmode="lin" valueType="num">
                                      <p:cBhvr>
                                        <p:cTn id="16" dur="1000" fill="hold"/>
                                        <p:tgtEl>
                                          <p:spTgt spid="13314"/>
                                        </p:tgtEl>
                                        <p:attrNameLst>
                                          <p:attrName>style.rotation</p:attrName>
                                        </p:attrNameLst>
                                      </p:cBhvr>
                                      <p:tavLst>
                                        <p:tav tm="0">
                                          <p:val>
                                            <p:fltVal val="90"/>
                                          </p:val>
                                        </p:tav>
                                        <p:tav tm="100000">
                                          <p:val>
                                            <p:fltVal val="0"/>
                                          </p:val>
                                        </p:tav>
                                      </p:tavLst>
                                    </p:anim>
                                    <p:animEffect transition="in" filter="fade">
                                      <p:cBhvr>
                                        <p:cTn id="17" dur="1000"/>
                                        <p:tgtEl>
                                          <p:spTgt spid="1331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3319"/>
                                        </p:tgtEl>
                                        <p:attrNameLst>
                                          <p:attrName>style.visibility</p:attrName>
                                        </p:attrNameLst>
                                      </p:cBhvr>
                                      <p:to>
                                        <p:strVal val="visible"/>
                                      </p:to>
                                    </p:set>
                                    <p:anim calcmode="lin" valueType="num">
                                      <p:cBhvr>
                                        <p:cTn id="21" dur="1000" fill="hold"/>
                                        <p:tgtEl>
                                          <p:spTgt spid="13319"/>
                                        </p:tgtEl>
                                        <p:attrNameLst>
                                          <p:attrName>ppt_w</p:attrName>
                                        </p:attrNameLst>
                                      </p:cBhvr>
                                      <p:tavLst>
                                        <p:tav tm="0">
                                          <p:val>
                                            <p:fltVal val="0"/>
                                          </p:val>
                                        </p:tav>
                                        <p:tav tm="100000">
                                          <p:val>
                                            <p:strVal val="#ppt_w"/>
                                          </p:val>
                                        </p:tav>
                                      </p:tavLst>
                                    </p:anim>
                                    <p:anim calcmode="lin" valueType="num">
                                      <p:cBhvr>
                                        <p:cTn id="22" dur="1000" fill="hold"/>
                                        <p:tgtEl>
                                          <p:spTgt spid="13319"/>
                                        </p:tgtEl>
                                        <p:attrNameLst>
                                          <p:attrName>ppt_h</p:attrName>
                                        </p:attrNameLst>
                                      </p:cBhvr>
                                      <p:tavLst>
                                        <p:tav tm="0">
                                          <p:val>
                                            <p:fltVal val="0"/>
                                          </p:val>
                                        </p:tav>
                                        <p:tav tm="100000">
                                          <p:val>
                                            <p:strVal val="#ppt_h"/>
                                          </p:val>
                                        </p:tav>
                                      </p:tavLst>
                                    </p:anim>
                                    <p:anim calcmode="lin" valueType="num">
                                      <p:cBhvr>
                                        <p:cTn id="23" dur="1000" fill="hold"/>
                                        <p:tgtEl>
                                          <p:spTgt spid="13319"/>
                                        </p:tgtEl>
                                        <p:attrNameLst>
                                          <p:attrName>style.rotation</p:attrName>
                                        </p:attrNameLst>
                                      </p:cBhvr>
                                      <p:tavLst>
                                        <p:tav tm="0">
                                          <p:val>
                                            <p:fltVal val="90"/>
                                          </p:val>
                                        </p:tav>
                                        <p:tav tm="100000">
                                          <p:val>
                                            <p:fltVal val="0"/>
                                          </p:val>
                                        </p:tav>
                                      </p:tavLst>
                                    </p:anim>
                                    <p:animEffect transition="in" filter="fade">
                                      <p:cBhvr>
                                        <p:cTn id="24" dur="1000"/>
                                        <p:tgtEl>
                                          <p:spTgt spid="13319"/>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567226"/>
            <a:ext cx="69818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a:solidFill>
                  <a:srgbClr val="FFFFFF"/>
                </a:solidFill>
                <a:latin typeface="Microsoft YaHei" pitchFamily="34" charset="-122"/>
                <a:ea typeface="Microsoft YaHei" pitchFamily="34" charset="-122"/>
              </a:rPr>
              <a:t>الوصايا </a:t>
            </a:r>
            <a:endParaRPr lang="zh-CN" altLang="en-US" sz="5000" b="1" dirty="0" smtClean="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248429705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508554" y="836712"/>
            <a:ext cx="8126908" cy="655320"/>
            <a:chOff x="0" y="0"/>
            <a:chExt cx="6562725" cy="546100"/>
          </a:xfrm>
        </p:grpSpPr>
        <p:sp>
          <p:nvSpPr>
            <p:cNvPr id="8"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9"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0" name="Rectangle 13"/>
            <p:cNvSpPr>
              <a:spLocks noChangeArrowheads="1"/>
            </p:cNvSpPr>
            <p:nvPr/>
          </p:nvSpPr>
          <p:spPr bwMode="auto">
            <a:xfrm>
              <a:off x="137111" y="0"/>
              <a:ext cx="6288504"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أحرص في أوقات الرخاء على توثيق علاقتي بشريك حياتي</a:t>
              </a:r>
              <a:endParaRPr lang="zh-CN" altLang="en-US" sz="2800" b="1" dirty="0" smtClean="0">
                <a:latin typeface="Microsoft YaHei" pitchFamily="34" charset="-122"/>
                <a:ea typeface="Microsoft YaHei" pitchFamily="34" charset="-122"/>
              </a:endParaRPr>
            </a:p>
          </p:txBody>
        </p:sp>
      </p:grpSp>
      <p:grpSp>
        <p:nvGrpSpPr>
          <p:cNvPr id="11" name="Group 6"/>
          <p:cNvGrpSpPr>
            <a:grpSpLocks/>
          </p:cNvGrpSpPr>
          <p:nvPr/>
        </p:nvGrpSpPr>
        <p:grpSpPr bwMode="auto">
          <a:xfrm>
            <a:off x="508554" y="1688295"/>
            <a:ext cx="8126908" cy="655320"/>
            <a:chOff x="0" y="0"/>
            <a:chExt cx="6562725" cy="546100"/>
          </a:xfrm>
        </p:grpSpPr>
        <p:grpSp>
          <p:nvGrpSpPr>
            <p:cNvPr id="12" name="Group 7"/>
            <p:cNvGrpSpPr>
              <a:grpSpLocks/>
            </p:cNvGrpSpPr>
            <p:nvPr/>
          </p:nvGrpSpPr>
          <p:grpSpPr bwMode="auto">
            <a:xfrm>
              <a:off x="0" y="0"/>
              <a:ext cx="6562725" cy="546100"/>
              <a:chOff x="0" y="0"/>
              <a:chExt cx="6561756" cy="546060"/>
            </a:xfrm>
          </p:grpSpPr>
          <p:sp>
            <p:nvSpPr>
              <p:cNvPr id="14"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5"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13" name="Rectangle 13"/>
            <p:cNvSpPr>
              <a:spLocks noChangeArrowheads="1"/>
            </p:cNvSpPr>
            <p:nvPr/>
          </p:nvSpPr>
          <p:spPr bwMode="auto">
            <a:xfrm>
              <a:off x="65088" y="10428"/>
              <a:ext cx="6432549"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في غير أوقات الخلاف.. ألتزم الحوار البناء بيني وبين </a:t>
              </a:r>
              <a:r>
                <a:rPr lang="ar-EG" altLang="zh-CN" sz="2800" b="1" dirty="0" smtClean="0"/>
                <a:t>شريك </a:t>
              </a:r>
              <a:r>
                <a:rPr lang="ar-EG" altLang="zh-CN" sz="2800" b="1" dirty="0"/>
                <a:t>حياتي</a:t>
              </a:r>
            </a:p>
          </p:txBody>
        </p:sp>
      </p:grpSp>
      <p:grpSp>
        <p:nvGrpSpPr>
          <p:cNvPr id="16" name="Group 2"/>
          <p:cNvGrpSpPr>
            <a:grpSpLocks/>
          </p:cNvGrpSpPr>
          <p:nvPr/>
        </p:nvGrpSpPr>
        <p:grpSpPr bwMode="auto">
          <a:xfrm>
            <a:off x="477541" y="2564904"/>
            <a:ext cx="8126908" cy="655321"/>
            <a:chOff x="0" y="0"/>
            <a:chExt cx="6562725" cy="546100"/>
          </a:xfrm>
        </p:grpSpPr>
        <p:sp>
          <p:nvSpPr>
            <p:cNvPr id="17"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8"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9" name="Rectangle 13"/>
            <p:cNvSpPr>
              <a:spLocks noChangeArrowheads="1"/>
            </p:cNvSpPr>
            <p:nvPr/>
          </p:nvSpPr>
          <p:spPr bwMode="auto">
            <a:xfrm>
              <a:off x="98205" y="0"/>
              <a:ext cx="6366316" cy="42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500" b="1" dirty="0">
                  <a:latin typeface="Microsoft YaHei" pitchFamily="34" charset="-122"/>
                  <a:ea typeface="Microsoft YaHei" pitchFamily="34" charset="-122"/>
                </a:rPr>
                <a:t>أدرك أن الخلاف بين الزوجين أمر طبيعي، وأنه ليس نهاية </a:t>
              </a:r>
              <a:r>
                <a:rPr lang="ar-EG" altLang="zh-CN" sz="2500" b="1" dirty="0" smtClean="0">
                  <a:latin typeface="Microsoft YaHei" pitchFamily="34" charset="-122"/>
                  <a:ea typeface="Microsoft YaHei" pitchFamily="34" charset="-122"/>
                </a:rPr>
                <a:t>الحياة </a:t>
              </a:r>
              <a:r>
                <a:rPr lang="ar-EG" altLang="zh-CN" sz="2500" b="1" dirty="0">
                  <a:latin typeface="Microsoft YaHei" pitchFamily="34" charset="-122"/>
                  <a:ea typeface="Microsoft YaHei" pitchFamily="34" charset="-122"/>
                </a:rPr>
                <a:t>الزوجية</a:t>
              </a:r>
            </a:p>
          </p:txBody>
        </p:sp>
      </p:grpSp>
      <p:grpSp>
        <p:nvGrpSpPr>
          <p:cNvPr id="20" name="Group 6"/>
          <p:cNvGrpSpPr>
            <a:grpSpLocks/>
          </p:cNvGrpSpPr>
          <p:nvPr/>
        </p:nvGrpSpPr>
        <p:grpSpPr bwMode="auto">
          <a:xfrm>
            <a:off x="477541" y="3416487"/>
            <a:ext cx="8126908" cy="655320"/>
            <a:chOff x="0" y="0"/>
            <a:chExt cx="6562725" cy="546100"/>
          </a:xfrm>
        </p:grpSpPr>
        <p:grpSp>
          <p:nvGrpSpPr>
            <p:cNvPr id="21" name="Group 7"/>
            <p:cNvGrpSpPr>
              <a:grpSpLocks/>
            </p:cNvGrpSpPr>
            <p:nvPr/>
          </p:nvGrpSpPr>
          <p:grpSpPr bwMode="auto">
            <a:xfrm>
              <a:off x="0" y="0"/>
              <a:ext cx="6562725" cy="546100"/>
              <a:chOff x="0" y="0"/>
              <a:chExt cx="6561756" cy="546060"/>
            </a:xfrm>
          </p:grpSpPr>
          <p:sp>
            <p:nvSpPr>
              <p:cNvPr id="23"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4"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2" name="Rectangle 13"/>
            <p:cNvSpPr>
              <a:spLocks noChangeArrowheads="1"/>
            </p:cNvSpPr>
            <p:nvPr/>
          </p:nvSpPr>
          <p:spPr bwMode="auto">
            <a:xfrm>
              <a:off x="112067" y="10427"/>
              <a:ext cx="63385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أتجنب إهانة شريك حياتي أو جرح مشاعره عند اختلافنا</a:t>
              </a:r>
              <a:endParaRPr lang="zh-CN" altLang="en-US" sz="2800" b="1" dirty="0" smtClean="0"/>
            </a:p>
          </p:txBody>
        </p:sp>
      </p:grpSp>
      <p:grpSp>
        <p:nvGrpSpPr>
          <p:cNvPr id="25" name="Group 2"/>
          <p:cNvGrpSpPr>
            <a:grpSpLocks/>
          </p:cNvGrpSpPr>
          <p:nvPr/>
        </p:nvGrpSpPr>
        <p:grpSpPr bwMode="auto">
          <a:xfrm>
            <a:off x="446528" y="4293096"/>
            <a:ext cx="8126908" cy="655320"/>
            <a:chOff x="0" y="0"/>
            <a:chExt cx="6562725" cy="546100"/>
          </a:xfrm>
        </p:grpSpPr>
        <p:sp>
          <p:nvSpPr>
            <p:cNvPr id="2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28" name="Rectangle 13"/>
            <p:cNvSpPr>
              <a:spLocks noChangeArrowheads="1"/>
            </p:cNvSpPr>
            <p:nvPr/>
          </p:nvSpPr>
          <p:spPr bwMode="auto">
            <a:xfrm>
              <a:off x="87024" y="0"/>
              <a:ext cx="6388680"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أركز على إدارة الخلاف الحادث بيننا ولا أستدعي خلافاتنا القديمة</a:t>
              </a:r>
              <a:endParaRPr lang="zh-CN" altLang="en-US" sz="2800" b="1" dirty="0" smtClean="0">
                <a:latin typeface="Microsoft YaHei" pitchFamily="34" charset="-122"/>
                <a:ea typeface="Microsoft YaHei" pitchFamily="34" charset="-122"/>
              </a:endParaRPr>
            </a:p>
          </p:txBody>
        </p:sp>
      </p:grpSp>
      <p:grpSp>
        <p:nvGrpSpPr>
          <p:cNvPr id="29" name="Group 6"/>
          <p:cNvGrpSpPr>
            <a:grpSpLocks/>
          </p:cNvGrpSpPr>
          <p:nvPr/>
        </p:nvGrpSpPr>
        <p:grpSpPr bwMode="auto">
          <a:xfrm>
            <a:off x="467544" y="5281447"/>
            <a:ext cx="8126908" cy="655320"/>
            <a:chOff x="0" y="0"/>
            <a:chExt cx="6562725" cy="546100"/>
          </a:xfrm>
        </p:grpSpPr>
        <p:grpSp>
          <p:nvGrpSpPr>
            <p:cNvPr id="30" name="Group 7"/>
            <p:cNvGrpSpPr>
              <a:grpSpLocks/>
            </p:cNvGrpSpPr>
            <p:nvPr/>
          </p:nvGrpSpPr>
          <p:grpSpPr bwMode="auto">
            <a:xfrm>
              <a:off x="0" y="0"/>
              <a:ext cx="6562725" cy="546100"/>
              <a:chOff x="0" y="0"/>
              <a:chExt cx="6561756" cy="546060"/>
            </a:xfrm>
          </p:grpSpPr>
          <p:sp>
            <p:nvSpPr>
              <p:cNvPr id="32"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33"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31" name="Rectangle 13"/>
            <p:cNvSpPr>
              <a:spLocks noChangeArrowheads="1"/>
            </p:cNvSpPr>
            <p:nvPr/>
          </p:nvSpPr>
          <p:spPr bwMode="auto">
            <a:xfrm>
              <a:off x="103995" y="10427"/>
              <a:ext cx="6354736" cy="4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700" b="1" dirty="0"/>
                <a:t>أحصر النقاش حول الأمر المختلف فيه ولا أفتح ملفات </a:t>
              </a:r>
              <a:r>
                <a:rPr lang="ar-EG" altLang="zh-CN" sz="2700" b="1" dirty="0" smtClean="0"/>
                <a:t>الخلاف </a:t>
              </a:r>
              <a:r>
                <a:rPr lang="ar-EG" altLang="zh-CN" sz="2700" b="1" dirty="0"/>
                <a:t>الأخرى</a:t>
              </a:r>
            </a:p>
          </p:txBody>
        </p:sp>
      </p:grpSp>
    </p:spTree>
    <p:extLst>
      <p:ext uri="{BB962C8B-B14F-4D97-AF65-F5344CB8AC3E}">
        <p14:creationId xmlns:p14="http://schemas.microsoft.com/office/powerpoint/2010/main" val="104211756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600" fill="hold"/>
                                        <p:tgtEl>
                                          <p:spTgt spid="7"/>
                                        </p:tgtEl>
                                        <p:attrNameLst>
                                          <p:attrName>ppt_w</p:attrName>
                                        </p:attrNameLst>
                                      </p:cBhvr>
                                      <p:tavLst>
                                        <p:tav tm="0">
                                          <p:val>
                                            <p:fltVal val="0"/>
                                          </p:val>
                                        </p:tav>
                                        <p:tav tm="100000">
                                          <p:val>
                                            <p:strVal val="#ppt_w"/>
                                          </p:val>
                                        </p:tav>
                                      </p:tavLst>
                                    </p:anim>
                                    <p:anim calcmode="lin" valueType="num">
                                      <p:cBhvr>
                                        <p:cTn id="8" dur="600" fill="hold"/>
                                        <p:tgtEl>
                                          <p:spTgt spid="7"/>
                                        </p:tgtEl>
                                        <p:attrNameLst>
                                          <p:attrName>ppt_h</p:attrName>
                                        </p:attrNameLst>
                                      </p:cBhvr>
                                      <p:tavLst>
                                        <p:tav tm="0">
                                          <p:val>
                                            <p:fltVal val="0"/>
                                          </p:val>
                                        </p:tav>
                                        <p:tav tm="100000">
                                          <p:val>
                                            <p:strVal val="#ppt_h"/>
                                          </p:val>
                                        </p:tav>
                                      </p:tavLst>
                                    </p:anim>
                                    <p:anim calcmode="lin" valueType="num">
                                      <p:cBhvr>
                                        <p:cTn id="9" dur="600" fill="hold"/>
                                        <p:tgtEl>
                                          <p:spTgt spid="7"/>
                                        </p:tgtEl>
                                        <p:attrNameLst>
                                          <p:attrName>style.rotation</p:attrName>
                                        </p:attrNameLst>
                                      </p:cBhvr>
                                      <p:tavLst>
                                        <p:tav tm="0">
                                          <p:val>
                                            <p:fltVal val="90"/>
                                          </p:val>
                                        </p:tav>
                                        <p:tav tm="100000">
                                          <p:val>
                                            <p:fltVal val="0"/>
                                          </p:val>
                                        </p:tav>
                                      </p:tavLst>
                                    </p:anim>
                                    <p:animEffect transition="in" filter="fade">
                                      <p:cBhvr>
                                        <p:cTn id="10" dur="600"/>
                                        <p:tgtEl>
                                          <p:spTgt spid="7"/>
                                        </p:tgtEl>
                                      </p:cBhvr>
                                    </p:animEffect>
                                  </p:childTnLst>
                                </p:cTn>
                              </p:par>
                              <p:par>
                                <p:cTn id="11" presetID="31" presetClass="entr" presetSubtype="0" fill="hold" nodeType="withEffect">
                                  <p:stCondLst>
                                    <p:cond delay="200"/>
                                  </p:stCondLst>
                                  <p:iterate type="lt">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600" fill="hold"/>
                                        <p:tgtEl>
                                          <p:spTgt spid="11"/>
                                        </p:tgtEl>
                                        <p:attrNameLst>
                                          <p:attrName>ppt_w</p:attrName>
                                        </p:attrNameLst>
                                      </p:cBhvr>
                                      <p:tavLst>
                                        <p:tav tm="0">
                                          <p:val>
                                            <p:fltVal val="0"/>
                                          </p:val>
                                        </p:tav>
                                        <p:tav tm="100000">
                                          <p:val>
                                            <p:strVal val="#ppt_w"/>
                                          </p:val>
                                        </p:tav>
                                      </p:tavLst>
                                    </p:anim>
                                    <p:anim calcmode="lin" valueType="num">
                                      <p:cBhvr>
                                        <p:cTn id="14" dur="600" fill="hold"/>
                                        <p:tgtEl>
                                          <p:spTgt spid="11"/>
                                        </p:tgtEl>
                                        <p:attrNameLst>
                                          <p:attrName>ppt_h</p:attrName>
                                        </p:attrNameLst>
                                      </p:cBhvr>
                                      <p:tavLst>
                                        <p:tav tm="0">
                                          <p:val>
                                            <p:fltVal val="0"/>
                                          </p:val>
                                        </p:tav>
                                        <p:tav tm="100000">
                                          <p:val>
                                            <p:strVal val="#ppt_h"/>
                                          </p:val>
                                        </p:tav>
                                      </p:tavLst>
                                    </p:anim>
                                    <p:anim calcmode="lin" valueType="num">
                                      <p:cBhvr>
                                        <p:cTn id="15" dur="600" fill="hold"/>
                                        <p:tgtEl>
                                          <p:spTgt spid="11"/>
                                        </p:tgtEl>
                                        <p:attrNameLst>
                                          <p:attrName>style.rotation</p:attrName>
                                        </p:attrNameLst>
                                      </p:cBhvr>
                                      <p:tavLst>
                                        <p:tav tm="0">
                                          <p:val>
                                            <p:fltVal val="90"/>
                                          </p:val>
                                        </p:tav>
                                        <p:tav tm="100000">
                                          <p:val>
                                            <p:fltVal val="0"/>
                                          </p:val>
                                        </p:tav>
                                      </p:tavLst>
                                    </p:anim>
                                    <p:animEffect transition="in" filter="fade">
                                      <p:cBhvr>
                                        <p:cTn id="16" dur="600"/>
                                        <p:tgtEl>
                                          <p:spTgt spid="11"/>
                                        </p:tgtEl>
                                      </p:cBhvr>
                                    </p:animEffect>
                                  </p:childTnLst>
                                </p:cTn>
                              </p:par>
                            </p:childTnLst>
                          </p:cTn>
                        </p:par>
                        <p:par>
                          <p:cTn id="17" fill="hold">
                            <p:stCondLst>
                              <p:cond delay="8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6"/>
                                        </p:tgtEl>
                                        <p:attrNameLst>
                                          <p:attrName>style.visibility</p:attrName>
                                        </p:attrNameLst>
                                      </p:cBhvr>
                                      <p:to>
                                        <p:strVal val="visible"/>
                                      </p:to>
                                    </p:set>
                                    <p:anim calcmode="lin" valueType="num">
                                      <p:cBhvr>
                                        <p:cTn id="20" dur="600" fill="hold"/>
                                        <p:tgtEl>
                                          <p:spTgt spid="16"/>
                                        </p:tgtEl>
                                        <p:attrNameLst>
                                          <p:attrName>ppt_w</p:attrName>
                                        </p:attrNameLst>
                                      </p:cBhvr>
                                      <p:tavLst>
                                        <p:tav tm="0">
                                          <p:val>
                                            <p:fltVal val="0"/>
                                          </p:val>
                                        </p:tav>
                                        <p:tav tm="100000">
                                          <p:val>
                                            <p:strVal val="#ppt_w"/>
                                          </p:val>
                                        </p:tav>
                                      </p:tavLst>
                                    </p:anim>
                                    <p:anim calcmode="lin" valueType="num">
                                      <p:cBhvr>
                                        <p:cTn id="21" dur="600" fill="hold"/>
                                        <p:tgtEl>
                                          <p:spTgt spid="16"/>
                                        </p:tgtEl>
                                        <p:attrNameLst>
                                          <p:attrName>ppt_h</p:attrName>
                                        </p:attrNameLst>
                                      </p:cBhvr>
                                      <p:tavLst>
                                        <p:tav tm="0">
                                          <p:val>
                                            <p:fltVal val="0"/>
                                          </p:val>
                                        </p:tav>
                                        <p:tav tm="100000">
                                          <p:val>
                                            <p:strVal val="#ppt_h"/>
                                          </p:val>
                                        </p:tav>
                                      </p:tavLst>
                                    </p:anim>
                                    <p:anim calcmode="lin" valueType="num">
                                      <p:cBhvr>
                                        <p:cTn id="22" dur="600" fill="hold"/>
                                        <p:tgtEl>
                                          <p:spTgt spid="16"/>
                                        </p:tgtEl>
                                        <p:attrNameLst>
                                          <p:attrName>style.rotation</p:attrName>
                                        </p:attrNameLst>
                                      </p:cBhvr>
                                      <p:tavLst>
                                        <p:tav tm="0">
                                          <p:val>
                                            <p:fltVal val="90"/>
                                          </p:val>
                                        </p:tav>
                                        <p:tav tm="100000">
                                          <p:val>
                                            <p:fltVal val="0"/>
                                          </p:val>
                                        </p:tav>
                                      </p:tavLst>
                                    </p:anim>
                                    <p:animEffect transition="in" filter="fade">
                                      <p:cBhvr>
                                        <p:cTn id="23" dur="600"/>
                                        <p:tgtEl>
                                          <p:spTgt spid="16"/>
                                        </p:tgtEl>
                                      </p:cBhvr>
                                    </p:animEffect>
                                  </p:childTnLst>
                                </p:cTn>
                              </p:par>
                              <p:par>
                                <p:cTn id="24" presetID="31" presetClass="entr" presetSubtype="0" fill="hold" nodeType="withEffect">
                                  <p:stCondLst>
                                    <p:cond delay="200"/>
                                  </p:stCondLst>
                                  <p:iterate type="lt">
                                    <p:tmPct val="5000"/>
                                  </p:iterate>
                                  <p:childTnLst>
                                    <p:set>
                                      <p:cBhvr>
                                        <p:cTn id="25" dur="1" fill="hold">
                                          <p:stCondLst>
                                            <p:cond delay="0"/>
                                          </p:stCondLst>
                                        </p:cTn>
                                        <p:tgtEl>
                                          <p:spTgt spid="20"/>
                                        </p:tgtEl>
                                        <p:attrNameLst>
                                          <p:attrName>style.visibility</p:attrName>
                                        </p:attrNameLst>
                                      </p:cBhvr>
                                      <p:to>
                                        <p:strVal val="visible"/>
                                      </p:to>
                                    </p:set>
                                    <p:anim calcmode="lin" valueType="num">
                                      <p:cBhvr>
                                        <p:cTn id="26" dur="600" fill="hold"/>
                                        <p:tgtEl>
                                          <p:spTgt spid="20"/>
                                        </p:tgtEl>
                                        <p:attrNameLst>
                                          <p:attrName>ppt_w</p:attrName>
                                        </p:attrNameLst>
                                      </p:cBhvr>
                                      <p:tavLst>
                                        <p:tav tm="0">
                                          <p:val>
                                            <p:fltVal val="0"/>
                                          </p:val>
                                        </p:tav>
                                        <p:tav tm="100000">
                                          <p:val>
                                            <p:strVal val="#ppt_w"/>
                                          </p:val>
                                        </p:tav>
                                      </p:tavLst>
                                    </p:anim>
                                    <p:anim calcmode="lin" valueType="num">
                                      <p:cBhvr>
                                        <p:cTn id="27" dur="600" fill="hold"/>
                                        <p:tgtEl>
                                          <p:spTgt spid="20"/>
                                        </p:tgtEl>
                                        <p:attrNameLst>
                                          <p:attrName>ppt_h</p:attrName>
                                        </p:attrNameLst>
                                      </p:cBhvr>
                                      <p:tavLst>
                                        <p:tav tm="0">
                                          <p:val>
                                            <p:fltVal val="0"/>
                                          </p:val>
                                        </p:tav>
                                        <p:tav tm="100000">
                                          <p:val>
                                            <p:strVal val="#ppt_h"/>
                                          </p:val>
                                        </p:tav>
                                      </p:tavLst>
                                    </p:anim>
                                    <p:anim calcmode="lin" valueType="num">
                                      <p:cBhvr>
                                        <p:cTn id="28" dur="600" fill="hold"/>
                                        <p:tgtEl>
                                          <p:spTgt spid="20"/>
                                        </p:tgtEl>
                                        <p:attrNameLst>
                                          <p:attrName>style.rotation</p:attrName>
                                        </p:attrNameLst>
                                      </p:cBhvr>
                                      <p:tavLst>
                                        <p:tav tm="0">
                                          <p:val>
                                            <p:fltVal val="90"/>
                                          </p:val>
                                        </p:tav>
                                        <p:tav tm="100000">
                                          <p:val>
                                            <p:fltVal val="0"/>
                                          </p:val>
                                        </p:tav>
                                      </p:tavLst>
                                    </p:anim>
                                    <p:animEffect transition="in" filter="fade">
                                      <p:cBhvr>
                                        <p:cTn id="29" dur="600"/>
                                        <p:tgtEl>
                                          <p:spTgt spid="20"/>
                                        </p:tgtEl>
                                      </p:cBhvr>
                                    </p:animEffect>
                                  </p:childTnLst>
                                </p:cTn>
                              </p:par>
                            </p:childTnLst>
                          </p:cTn>
                        </p:par>
                        <p:par>
                          <p:cTn id="30" fill="hold">
                            <p:stCondLst>
                              <p:cond delay="16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25"/>
                                        </p:tgtEl>
                                        <p:attrNameLst>
                                          <p:attrName>style.visibility</p:attrName>
                                        </p:attrNameLst>
                                      </p:cBhvr>
                                      <p:to>
                                        <p:strVal val="visible"/>
                                      </p:to>
                                    </p:set>
                                    <p:anim calcmode="lin" valueType="num">
                                      <p:cBhvr>
                                        <p:cTn id="33" dur="600" fill="hold"/>
                                        <p:tgtEl>
                                          <p:spTgt spid="25"/>
                                        </p:tgtEl>
                                        <p:attrNameLst>
                                          <p:attrName>ppt_w</p:attrName>
                                        </p:attrNameLst>
                                      </p:cBhvr>
                                      <p:tavLst>
                                        <p:tav tm="0">
                                          <p:val>
                                            <p:fltVal val="0"/>
                                          </p:val>
                                        </p:tav>
                                        <p:tav tm="100000">
                                          <p:val>
                                            <p:strVal val="#ppt_w"/>
                                          </p:val>
                                        </p:tav>
                                      </p:tavLst>
                                    </p:anim>
                                    <p:anim calcmode="lin" valueType="num">
                                      <p:cBhvr>
                                        <p:cTn id="34" dur="600" fill="hold"/>
                                        <p:tgtEl>
                                          <p:spTgt spid="25"/>
                                        </p:tgtEl>
                                        <p:attrNameLst>
                                          <p:attrName>ppt_h</p:attrName>
                                        </p:attrNameLst>
                                      </p:cBhvr>
                                      <p:tavLst>
                                        <p:tav tm="0">
                                          <p:val>
                                            <p:fltVal val="0"/>
                                          </p:val>
                                        </p:tav>
                                        <p:tav tm="100000">
                                          <p:val>
                                            <p:strVal val="#ppt_h"/>
                                          </p:val>
                                        </p:tav>
                                      </p:tavLst>
                                    </p:anim>
                                    <p:anim calcmode="lin" valueType="num">
                                      <p:cBhvr>
                                        <p:cTn id="35" dur="600" fill="hold"/>
                                        <p:tgtEl>
                                          <p:spTgt spid="25"/>
                                        </p:tgtEl>
                                        <p:attrNameLst>
                                          <p:attrName>style.rotation</p:attrName>
                                        </p:attrNameLst>
                                      </p:cBhvr>
                                      <p:tavLst>
                                        <p:tav tm="0">
                                          <p:val>
                                            <p:fltVal val="90"/>
                                          </p:val>
                                        </p:tav>
                                        <p:tav tm="100000">
                                          <p:val>
                                            <p:fltVal val="0"/>
                                          </p:val>
                                        </p:tav>
                                      </p:tavLst>
                                    </p:anim>
                                    <p:animEffect transition="in" filter="fade">
                                      <p:cBhvr>
                                        <p:cTn id="36" dur="600"/>
                                        <p:tgtEl>
                                          <p:spTgt spid="25"/>
                                        </p:tgtEl>
                                      </p:cBhvr>
                                    </p:animEffect>
                                  </p:childTnLst>
                                </p:cTn>
                              </p:par>
                              <p:par>
                                <p:cTn id="37" presetID="31" presetClass="entr" presetSubtype="0" fill="hold" nodeType="withEffect">
                                  <p:stCondLst>
                                    <p:cond delay="200"/>
                                  </p:stCondLst>
                                  <p:iterate type="lt">
                                    <p:tmPct val="5000"/>
                                  </p:iterate>
                                  <p:childTnLst>
                                    <p:set>
                                      <p:cBhvr>
                                        <p:cTn id="38" dur="1" fill="hold">
                                          <p:stCondLst>
                                            <p:cond delay="0"/>
                                          </p:stCondLst>
                                        </p:cTn>
                                        <p:tgtEl>
                                          <p:spTgt spid="29"/>
                                        </p:tgtEl>
                                        <p:attrNameLst>
                                          <p:attrName>style.visibility</p:attrName>
                                        </p:attrNameLst>
                                      </p:cBhvr>
                                      <p:to>
                                        <p:strVal val="visible"/>
                                      </p:to>
                                    </p:set>
                                    <p:anim calcmode="lin" valueType="num">
                                      <p:cBhvr>
                                        <p:cTn id="39" dur="600" fill="hold"/>
                                        <p:tgtEl>
                                          <p:spTgt spid="29"/>
                                        </p:tgtEl>
                                        <p:attrNameLst>
                                          <p:attrName>ppt_w</p:attrName>
                                        </p:attrNameLst>
                                      </p:cBhvr>
                                      <p:tavLst>
                                        <p:tav tm="0">
                                          <p:val>
                                            <p:fltVal val="0"/>
                                          </p:val>
                                        </p:tav>
                                        <p:tav tm="100000">
                                          <p:val>
                                            <p:strVal val="#ppt_w"/>
                                          </p:val>
                                        </p:tav>
                                      </p:tavLst>
                                    </p:anim>
                                    <p:anim calcmode="lin" valueType="num">
                                      <p:cBhvr>
                                        <p:cTn id="40" dur="600" fill="hold"/>
                                        <p:tgtEl>
                                          <p:spTgt spid="29"/>
                                        </p:tgtEl>
                                        <p:attrNameLst>
                                          <p:attrName>ppt_h</p:attrName>
                                        </p:attrNameLst>
                                      </p:cBhvr>
                                      <p:tavLst>
                                        <p:tav tm="0">
                                          <p:val>
                                            <p:fltVal val="0"/>
                                          </p:val>
                                        </p:tav>
                                        <p:tav tm="100000">
                                          <p:val>
                                            <p:strVal val="#ppt_h"/>
                                          </p:val>
                                        </p:tav>
                                      </p:tavLst>
                                    </p:anim>
                                    <p:anim calcmode="lin" valueType="num">
                                      <p:cBhvr>
                                        <p:cTn id="41" dur="600" fill="hold"/>
                                        <p:tgtEl>
                                          <p:spTgt spid="29"/>
                                        </p:tgtEl>
                                        <p:attrNameLst>
                                          <p:attrName>style.rotation</p:attrName>
                                        </p:attrNameLst>
                                      </p:cBhvr>
                                      <p:tavLst>
                                        <p:tav tm="0">
                                          <p:val>
                                            <p:fltVal val="90"/>
                                          </p:val>
                                        </p:tav>
                                        <p:tav tm="100000">
                                          <p:val>
                                            <p:fltVal val="0"/>
                                          </p:val>
                                        </p:tav>
                                      </p:tavLst>
                                    </p:anim>
                                    <p:animEffect transition="in" filter="fade">
                                      <p:cBhvr>
                                        <p:cTn id="42" dur="6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508554" y="1693560"/>
            <a:ext cx="8126908" cy="655320"/>
            <a:chOff x="0" y="0"/>
            <a:chExt cx="6562725" cy="546100"/>
          </a:xfrm>
        </p:grpSpPr>
        <p:sp>
          <p:nvSpPr>
            <p:cNvPr id="8"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9"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0" name="Rectangle 13"/>
            <p:cNvSpPr>
              <a:spLocks noChangeArrowheads="1"/>
            </p:cNvSpPr>
            <p:nvPr/>
          </p:nvSpPr>
          <p:spPr bwMode="auto">
            <a:xfrm>
              <a:off x="137111" y="0"/>
              <a:ext cx="6288504"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التزم خفض صوتي عند خلافي مع شريك حياتي</a:t>
              </a:r>
              <a:endParaRPr lang="zh-CN" altLang="en-US" sz="2800" b="1" dirty="0" smtClean="0">
                <a:latin typeface="Microsoft YaHei" pitchFamily="34" charset="-122"/>
                <a:ea typeface="Microsoft YaHei" pitchFamily="34" charset="-122"/>
              </a:endParaRPr>
            </a:p>
          </p:txBody>
        </p:sp>
      </p:grpSp>
      <p:grpSp>
        <p:nvGrpSpPr>
          <p:cNvPr id="11" name="Group 6"/>
          <p:cNvGrpSpPr>
            <a:grpSpLocks/>
          </p:cNvGrpSpPr>
          <p:nvPr/>
        </p:nvGrpSpPr>
        <p:grpSpPr bwMode="auto">
          <a:xfrm>
            <a:off x="508554" y="2545143"/>
            <a:ext cx="8126908" cy="655320"/>
            <a:chOff x="0" y="0"/>
            <a:chExt cx="6562725" cy="546100"/>
          </a:xfrm>
        </p:grpSpPr>
        <p:grpSp>
          <p:nvGrpSpPr>
            <p:cNvPr id="12" name="Group 7"/>
            <p:cNvGrpSpPr>
              <a:grpSpLocks/>
            </p:cNvGrpSpPr>
            <p:nvPr/>
          </p:nvGrpSpPr>
          <p:grpSpPr bwMode="auto">
            <a:xfrm>
              <a:off x="0" y="0"/>
              <a:ext cx="6562725" cy="546100"/>
              <a:chOff x="0" y="0"/>
              <a:chExt cx="6561756" cy="546060"/>
            </a:xfrm>
          </p:grpSpPr>
          <p:sp>
            <p:nvSpPr>
              <p:cNvPr id="14"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5"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13" name="Rectangle 13"/>
            <p:cNvSpPr>
              <a:spLocks noChangeArrowheads="1"/>
            </p:cNvSpPr>
            <p:nvPr/>
          </p:nvSpPr>
          <p:spPr bwMode="auto">
            <a:xfrm>
              <a:off x="65088" y="10428"/>
              <a:ext cx="6432549"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أعتقد أن قرب المسافات والتلامس البدني يقلل من حدة الخلاف</a:t>
              </a:r>
            </a:p>
          </p:txBody>
        </p:sp>
      </p:grpSp>
      <p:grpSp>
        <p:nvGrpSpPr>
          <p:cNvPr id="16" name="Group 2"/>
          <p:cNvGrpSpPr>
            <a:grpSpLocks/>
          </p:cNvGrpSpPr>
          <p:nvPr/>
        </p:nvGrpSpPr>
        <p:grpSpPr bwMode="auto">
          <a:xfrm>
            <a:off x="477541" y="3421752"/>
            <a:ext cx="8126908" cy="655321"/>
            <a:chOff x="0" y="0"/>
            <a:chExt cx="6562725" cy="546100"/>
          </a:xfrm>
        </p:grpSpPr>
        <p:sp>
          <p:nvSpPr>
            <p:cNvPr id="17"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8"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9" name="Rectangle 13"/>
            <p:cNvSpPr>
              <a:spLocks noChangeArrowheads="1"/>
            </p:cNvSpPr>
            <p:nvPr/>
          </p:nvSpPr>
          <p:spPr bwMode="auto">
            <a:xfrm>
              <a:off x="98205" y="0"/>
              <a:ext cx="6366316" cy="42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500" b="1" dirty="0">
                  <a:latin typeface="Microsoft YaHei" pitchFamily="34" charset="-122"/>
                  <a:ea typeface="Microsoft YaHei" pitchFamily="34" charset="-122"/>
                </a:rPr>
                <a:t>أبذل جهدا نفسيا في استدعاء المواقف الطيبة لشريك حياتي </a:t>
              </a:r>
              <a:r>
                <a:rPr lang="ar-EG" altLang="zh-CN" sz="2500" b="1" dirty="0" smtClean="0">
                  <a:latin typeface="Microsoft YaHei" pitchFamily="34" charset="-122"/>
                  <a:ea typeface="Microsoft YaHei" pitchFamily="34" charset="-122"/>
                </a:rPr>
                <a:t>وقت </a:t>
              </a:r>
              <a:r>
                <a:rPr lang="ar-EG" altLang="zh-CN" sz="2500" b="1" dirty="0">
                  <a:latin typeface="Microsoft YaHei" pitchFamily="34" charset="-122"/>
                  <a:ea typeface="Microsoft YaHei" pitchFamily="34" charset="-122"/>
                </a:rPr>
                <a:t>الخلاف</a:t>
              </a:r>
            </a:p>
          </p:txBody>
        </p:sp>
      </p:grpSp>
      <p:grpSp>
        <p:nvGrpSpPr>
          <p:cNvPr id="20" name="Group 6"/>
          <p:cNvGrpSpPr>
            <a:grpSpLocks/>
          </p:cNvGrpSpPr>
          <p:nvPr/>
        </p:nvGrpSpPr>
        <p:grpSpPr bwMode="auto">
          <a:xfrm>
            <a:off x="477541" y="4273335"/>
            <a:ext cx="8126908" cy="655320"/>
            <a:chOff x="0" y="0"/>
            <a:chExt cx="6562725" cy="546100"/>
          </a:xfrm>
        </p:grpSpPr>
        <p:grpSp>
          <p:nvGrpSpPr>
            <p:cNvPr id="21" name="Group 7"/>
            <p:cNvGrpSpPr>
              <a:grpSpLocks/>
            </p:cNvGrpSpPr>
            <p:nvPr/>
          </p:nvGrpSpPr>
          <p:grpSpPr bwMode="auto">
            <a:xfrm>
              <a:off x="0" y="0"/>
              <a:ext cx="6562725" cy="546100"/>
              <a:chOff x="0" y="0"/>
              <a:chExt cx="6561756" cy="546060"/>
            </a:xfrm>
          </p:grpSpPr>
          <p:sp>
            <p:nvSpPr>
              <p:cNvPr id="23"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4"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22" name="Rectangle 13"/>
            <p:cNvSpPr>
              <a:spLocks noChangeArrowheads="1"/>
            </p:cNvSpPr>
            <p:nvPr/>
          </p:nvSpPr>
          <p:spPr bwMode="auto">
            <a:xfrm>
              <a:off x="112067" y="10427"/>
              <a:ext cx="6338592"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أجتهد في حل ما بيننا من خلاف بعيدا عن إدخال أطراف أخرى فيه</a:t>
              </a:r>
              <a:endParaRPr lang="zh-CN" altLang="en-US" sz="2800" b="1" dirty="0" smtClean="0"/>
            </a:p>
          </p:txBody>
        </p:sp>
      </p:grpSp>
      <p:grpSp>
        <p:nvGrpSpPr>
          <p:cNvPr id="25" name="Group 2"/>
          <p:cNvGrpSpPr>
            <a:grpSpLocks/>
          </p:cNvGrpSpPr>
          <p:nvPr/>
        </p:nvGrpSpPr>
        <p:grpSpPr bwMode="auto">
          <a:xfrm>
            <a:off x="446528" y="5149944"/>
            <a:ext cx="8126908" cy="655320"/>
            <a:chOff x="0" y="0"/>
            <a:chExt cx="6562725" cy="546100"/>
          </a:xfrm>
        </p:grpSpPr>
        <p:sp>
          <p:nvSpPr>
            <p:cNvPr id="26"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27"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28" name="Rectangle 13"/>
            <p:cNvSpPr>
              <a:spLocks noChangeArrowheads="1"/>
            </p:cNvSpPr>
            <p:nvPr/>
          </p:nvSpPr>
          <p:spPr bwMode="auto">
            <a:xfrm>
              <a:off x="87024" y="0"/>
              <a:ext cx="6388680" cy="4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أدرك أن حدوث الخلاف والخروج منه مسئولية مشتركة بيننا</a:t>
              </a:r>
              <a:endParaRPr lang="zh-CN" altLang="en-US" sz="2800" b="1" dirty="0" smtClean="0">
                <a:latin typeface="Microsoft YaHei" pitchFamily="34" charset="-122"/>
                <a:ea typeface="Microsoft YaHei" pitchFamily="34" charset="-122"/>
              </a:endParaRPr>
            </a:p>
          </p:txBody>
        </p:sp>
      </p:grpSp>
      <p:grpSp>
        <p:nvGrpSpPr>
          <p:cNvPr id="38" name="Group 2"/>
          <p:cNvGrpSpPr>
            <a:grpSpLocks/>
          </p:cNvGrpSpPr>
          <p:nvPr/>
        </p:nvGrpSpPr>
        <p:grpSpPr bwMode="auto">
          <a:xfrm>
            <a:off x="588931" y="757456"/>
            <a:ext cx="8126908" cy="655320"/>
            <a:chOff x="0" y="0"/>
            <a:chExt cx="6562725" cy="546100"/>
          </a:xfrm>
        </p:grpSpPr>
        <p:sp>
          <p:nvSpPr>
            <p:cNvPr id="39"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0"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41" name="Rectangle 13"/>
            <p:cNvSpPr>
              <a:spLocks noChangeArrowheads="1"/>
            </p:cNvSpPr>
            <p:nvPr/>
          </p:nvSpPr>
          <p:spPr bwMode="auto">
            <a:xfrm>
              <a:off x="78948" y="0"/>
              <a:ext cx="6404830" cy="41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400" b="1" dirty="0">
                  <a:latin typeface="Microsoft YaHei" pitchFamily="34" charset="-122"/>
                  <a:ea typeface="Microsoft YaHei" pitchFamily="34" charset="-122"/>
                </a:rPr>
                <a:t>لا يشغلني أن أخرج فائزا على شريك حياتي، لكن يشغلني </a:t>
              </a:r>
              <a:r>
                <a:rPr lang="ar-EG" altLang="zh-CN" sz="2400" b="1" dirty="0" smtClean="0">
                  <a:latin typeface="Microsoft YaHei" pitchFamily="34" charset="-122"/>
                  <a:ea typeface="Microsoft YaHei" pitchFamily="34" charset="-122"/>
                </a:rPr>
                <a:t>حل </a:t>
              </a:r>
              <a:r>
                <a:rPr lang="ar-EG" altLang="zh-CN" sz="2400" b="1" dirty="0">
                  <a:latin typeface="Microsoft YaHei" pitchFamily="34" charset="-122"/>
                  <a:ea typeface="Microsoft YaHei" pitchFamily="34" charset="-122"/>
                </a:rPr>
                <a:t>خلافاتنا</a:t>
              </a:r>
            </a:p>
          </p:txBody>
        </p:sp>
      </p:grpSp>
    </p:spTree>
    <p:extLst>
      <p:ext uri="{BB962C8B-B14F-4D97-AF65-F5344CB8AC3E}">
        <p14:creationId xmlns:p14="http://schemas.microsoft.com/office/powerpoint/2010/main" val="43586217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600" fill="hold"/>
                                        <p:tgtEl>
                                          <p:spTgt spid="7"/>
                                        </p:tgtEl>
                                        <p:attrNameLst>
                                          <p:attrName>ppt_w</p:attrName>
                                        </p:attrNameLst>
                                      </p:cBhvr>
                                      <p:tavLst>
                                        <p:tav tm="0">
                                          <p:val>
                                            <p:fltVal val="0"/>
                                          </p:val>
                                        </p:tav>
                                        <p:tav tm="100000">
                                          <p:val>
                                            <p:strVal val="#ppt_w"/>
                                          </p:val>
                                        </p:tav>
                                      </p:tavLst>
                                    </p:anim>
                                    <p:anim calcmode="lin" valueType="num">
                                      <p:cBhvr>
                                        <p:cTn id="8" dur="600" fill="hold"/>
                                        <p:tgtEl>
                                          <p:spTgt spid="7"/>
                                        </p:tgtEl>
                                        <p:attrNameLst>
                                          <p:attrName>ppt_h</p:attrName>
                                        </p:attrNameLst>
                                      </p:cBhvr>
                                      <p:tavLst>
                                        <p:tav tm="0">
                                          <p:val>
                                            <p:fltVal val="0"/>
                                          </p:val>
                                        </p:tav>
                                        <p:tav tm="100000">
                                          <p:val>
                                            <p:strVal val="#ppt_h"/>
                                          </p:val>
                                        </p:tav>
                                      </p:tavLst>
                                    </p:anim>
                                    <p:anim calcmode="lin" valueType="num">
                                      <p:cBhvr>
                                        <p:cTn id="9" dur="600" fill="hold"/>
                                        <p:tgtEl>
                                          <p:spTgt spid="7"/>
                                        </p:tgtEl>
                                        <p:attrNameLst>
                                          <p:attrName>style.rotation</p:attrName>
                                        </p:attrNameLst>
                                      </p:cBhvr>
                                      <p:tavLst>
                                        <p:tav tm="0">
                                          <p:val>
                                            <p:fltVal val="90"/>
                                          </p:val>
                                        </p:tav>
                                        <p:tav tm="100000">
                                          <p:val>
                                            <p:fltVal val="0"/>
                                          </p:val>
                                        </p:tav>
                                      </p:tavLst>
                                    </p:anim>
                                    <p:animEffect transition="in" filter="fade">
                                      <p:cBhvr>
                                        <p:cTn id="10" dur="600"/>
                                        <p:tgtEl>
                                          <p:spTgt spid="7"/>
                                        </p:tgtEl>
                                      </p:cBhvr>
                                    </p:animEffect>
                                  </p:childTnLst>
                                </p:cTn>
                              </p:par>
                              <p:par>
                                <p:cTn id="11" presetID="31" presetClass="entr" presetSubtype="0" fill="hold" nodeType="withEffect">
                                  <p:stCondLst>
                                    <p:cond delay="200"/>
                                  </p:stCondLst>
                                  <p:iterate type="lt">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600" fill="hold"/>
                                        <p:tgtEl>
                                          <p:spTgt spid="11"/>
                                        </p:tgtEl>
                                        <p:attrNameLst>
                                          <p:attrName>ppt_w</p:attrName>
                                        </p:attrNameLst>
                                      </p:cBhvr>
                                      <p:tavLst>
                                        <p:tav tm="0">
                                          <p:val>
                                            <p:fltVal val="0"/>
                                          </p:val>
                                        </p:tav>
                                        <p:tav tm="100000">
                                          <p:val>
                                            <p:strVal val="#ppt_w"/>
                                          </p:val>
                                        </p:tav>
                                      </p:tavLst>
                                    </p:anim>
                                    <p:anim calcmode="lin" valueType="num">
                                      <p:cBhvr>
                                        <p:cTn id="14" dur="600" fill="hold"/>
                                        <p:tgtEl>
                                          <p:spTgt spid="11"/>
                                        </p:tgtEl>
                                        <p:attrNameLst>
                                          <p:attrName>ppt_h</p:attrName>
                                        </p:attrNameLst>
                                      </p:cBhvr>
                                      <p:tavLst>
                                        <p:tav tm="0">
                                          <p:val>
                                            <p:fltVal val="0"/>
                                          </p:val>
                                        </p:tav>
                                        <p:tav tm="100000">
                                          <p:val>
                                            <p:strVal val="#ppt_h"/>
                                          </p:val>
                                        </p:tav>
                                      </p:tavLst>
                                    </p:anim>
                                    <p:anim calcmode="lin" valueType="num">
                                      <p:cBhvr>
                                        <p:cTn id="15" dur="600" fill="hold"/>
                                        <p:tgtEl>
                                          <p:spTgt spid="11"/>
                                        </p:tgtEl>
                                        <p:attrNameLst>
                                          <p:attrName>style.rotation</p:attrName>
                                        </p:attrNameLst>
                                      </p:cBhvr>
                                      <p:tavLst>
                                        <p:tav tm="0">
                                          <p:val>
                                            <p:fltVal val="90"/>
                                          </p:val>
                                        </p:tav>
                                        <p:tav tm="100000">
                                          <p:val>
                                            <p:fltVal val="0"/>
                                          </p:val>
                                        </p:tav>
                                      </p:tavLst>
                                    </p:anim>
                                    <p:animEffect transition="in" filter="fade">
                                      <p:cBhvr>
                                        <p:cTn id="16" dur="600"/>
                                        <p:tgtEl>
                                          <p:spTgt spid="11"/>
                                        </p:tgtEl>
                                      </p:cBhvr>
                                    </p:animEffect>
                                  </p:childTnLst>
                                </p:cTn>
                              </p:par>
                            </p:childTnLst>
                          </p:cTn>
                        </p:par>
                        <p:par>
                          <p:cTn id="17" fill="hold">
                            <p:stCondLst>
                              <p:cond delay="8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6"/>
                                        </p:tgtEl>
                                        <p:attrNameLst>
                                          <p:attrName>style.visibility</p:attrName>
                                        </p:attrNameLst>
                                      </p:cBhvr>
                                      <p:to>
                                        <p:strVal val="visible"/>
                                      </p:to>
                                    </p:set>
                                    <p:anim calcmode="lin" valueType="num">
                                      <p:cBhvr>
                                        <p:cTn id="20" dur="600" fill="hold"/>
                                        <p:tgtEl>
                                          <p:spTgt spid="16"/>
                                        </p:tgtEl>
                                        <p:attrNameLst>
                                          <p:attrName>ppt_w</p:attrName>
                                        </p:attrNameLst>
                                      </p:cBhvr>
                                      <p:tavLst>
                                        <p:tav tm="0">
                                          <p:val>
                                            <p:fltVal val="0"/>
                                          </p:val>
                                        </p:tav>
                                        <p:tav tm="100000">
                                          <p:val>
                                            <p:strVal val="#ppt_w"/>
                                          </p:val>
                                        </p:tav>
                                      </p:tavLst>
                                    </p:anim>
                                    <p:anim calcmode="lin" valueType="num">
                                      <p:cBhvr>
                                        <p:cTn id="21" dur="600" fill="hold"/>
                                        <p:tgtEl>
                                          <p:spTgt spid="16"/>
                                        </p:tgtEl>
                                        <p:attrNameLst>
                                          <p:attrName>ppt_h</p:attrName>
                                        </p:attrNameLst>
                                      </p:cBhvr>
                                      <p:tavLst>
                                        <p:tav tm="0">
                                          <p:val>
                                            <p:fltVal val="0"/>
                                          </p:val>
                                        </p:tav>
                                        <p:tav tm="100000">
                                          <p:val>
                                            <p:strVal val="#ppt_h"/>
                                          </p:val>
                                        </p:tav>
                                      </p:tavLst>
                                    </p:anim>
                                    <p:anim calcmode="lin" valueType="num">
                                      <p:cBhvr>
                                        <p:cTn id="22" dur="600" fill="hold"/>
                                        <p:tgtEl>
                                          <p:spTgt spid="16"/>
                                        </p:tgtEl>
                                        <p:attrNameLst>
                                          <p:attrName>style.rotation</p:attrName>
                                        </p:attrNameLst>
                                      </p:cBhvr>
                                      <p:tavLst>
                                        <p:tav tm="0">
                                          <p:val>
                                            <p:fltVal val="90"/>
                                          </p:val>
                                        </p:tav>
                                        <p:tav tm="100000">
                                          <p:val>
                                            <p:fltVal val="0"/>
                                          </p:val>
                                        </p:tav>
                                      </p:tavLst>
                                    </p:anim>
                                    <p:animEffect transition="in" filter="fade">
                                      <p:cBhvr>
                                        <p:cTn id="23" dur="600"/>
                                        <p:tgtEl>
                                          <p:spTgt spid="16"/>
                                        </p:tgtEl>
                                      </p:cBhvr>
                                    </p:animEffect>
                                  </p:childTnLst>
                                </p:cTn>
                              </p:par>
                              <p:par>
                                <p:cTn id="24" presetID="31" presetClass="entr" presetSubtype="0" fill="hold" nodeType="withEffect">
                                  <p:stCondLst>
                                    <p:cond delay="200"/>
                                  </p:stCondLst>
                                  <p:iterate type="lt">
                                    <p:tmPct val="5000"/>
                                  </p:iterate>
                                  <p:childTnLst>
                                    <p:set>
                                      <p:cBhvr>
                                        <p:cTn id="25" dur="1" fill="hold">
                                          <p:stCondLst>
                                            <p:cond delay="0"/>
                                          </p:stCondLst>
                                        </p:cTn>
                                        <p:tgtEl>
                                          <p:spTgt spid="20"/>
                                        </p:tgtEl>
                                        <p:attrNameLst>
                                          <p:attrName>style.visibility</p:attrName>
                                        </p:attrNameLst>
                                      </p:cBhvr>
                                      <p:to>
                                        <p:strVal val="visible"/>
                                      </p:to>
                                    </p:set>
                                    <p:anim calcmode="lin" valueType="num">
                                      <p:cBhvr>
                                        <p:cTn id="26" dur="600" fill="hold"/>
                                        <p:tgtEl>
                                          <p:spTgt spid="20"/>
                                        </p:tgtEl>
                                        <p:attrNameLst>
                                          <p:attrName>ppt_w</p:attrName>
                                        </p:attrNameLst>
                                      </p:cBhvr>
                                      <p:tavLst>
                                        <p:tav tm="0">
                                          <p:val>
                                            <p:fltVal val="0"/>
                                          </p:val>
                                        </p:tav>
                                        <p:tav tm="100000">
                                          <p:val>
                                            <p:strVal val="#ppt_w"/>
                                          </p:val>
                                        </p:tav>
                                      </p:tavLst>
                                    </p:anim>
                                    <p:anim calcmode="lin" valueType="num">
                                      <p:cBhvr>
                                        <p:cTn id="27" dur="600" fill="hold"/>
                                        <p:tgtEl>
                                          <p:spTgt spid="20"/>
                                        </p:tgtEl>
                                        <p:attrNameLst>
                                          <p:attrName>ppt_h</p:attrName>
                                        </p:attrNameLst>
                                      </p:cBhvr>
                                      <p:tavLst>
                                        <p:tav tm="0">
                                          <p:val>
                                            <p:fltVal val="0"/>
                                          </p:val>
                                        </p:tav>
                                        <p:tav tm="100000">
                                          <p:val>
                                            <p:strVal val="#ppt_h"/>
                                          </p:val>
                                        </p:tav>
                                      </p:tavLst>
                                    </p:anim>
                                    <p:anim calcmode="lin" valueType="num">
                                      <p:cBhvr>
                                        <p:cTn id="28" dur="600" fill="hold"/>
                                        <p:tgtEl>
                                          <p:spTgt spid="20"/>
                                        </p:tgtEl>
                                        <p:attrNameLst>
                                          <p:attrName>style.rotation</p:attrName>
                                        </p:attrNameLst>
                                      </p:cBhvr>
                                      <p:tavLst>
                                        <p:tav tm="0">
                                          <p:val>
                                            <p:fltVal val="90"/>
                                          </p:val>
                                        </p:tav>
                                        <p:tav tm="100000">
                                          <p:val>
                                            <p:fltVal val="0"/>
                                          </p:val>
                                        </p:tav>
                                      </p:tavLst>
                                    </p:anim>
                                    <p:animEffect transition="in" filter="fade">
                                      <p:cBhvr>
                                        <p:cTn id="29" dur="600"/>
                                        <p:tgtEl>
                                          <p:spTgt spid="20"/>
                                        </p:tgtEl>
                                      </p:cBhvr>
                                    </p:animEffect>
                                  </p:childTnLst>
                                </p:cTn>
                              </p:par>
                            </p:childTnLst>
                          </p:cTn>
                        </p:par>
                        <p:par>
                          <p:cTn id="30" fill="hold">
                            <p:stCondLst>
                              <p:cond delay="16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25"/>
                                        </p:tgtEl>
                                        <p:attrNameLst>
                                          <p:attrName>style.visibility</p:attrName>
                                        </p:attrNameLst>
                                      </p:cBhvr>
                                      <p:to>
                                        <p:strVal val="visible"/>
                                      </p:to>
                                    </p:set>
                                    <p:anim calcmode="lin" valueType="num">
                                      <p:cBhvr>
                                        <p:cTn id="33" dur="600" fill="hold"/>
                                        <p:tgtEl>
                                          <p:spTgt spid="25"/>
                                        </p:tgtEl>
                                        <p:attrNameLst>
                                          <p:attrName>ppt_w</p:attrName>
                                        </p:attrNameLst>
                                      </p:cBhvr>
                                      <p:tavLst>
                                        <p:tav tm="0">
                                          <p:val>
                                            <p:fltVal val="0"/>
                                          </p:val>
                                        </p:tav>
                                        <p:tav tm="100000">
                                          <p:val>
                                            <p:strVal val="#ppt_w"/>
                                          </p:val>
                                        </p:tav>
                                      </p:tavLst>
                                    </p:anim>
                                    <p:anim calcmode="lin" valueType="num">
                                      <p:cBhvr>
                                        <p:cTn id="34" dur="600" fill="hold"/>
                                        <p:tgtEl>
                                          <p:spTgt spid="25"/>
                                        </p:tgtEl>
                                        <p:attrNameLst>
                                          <p:attrName>ppt_h</p:attrName>
                                        </p:attrNameLst>
                                      </p:cBhvr>
                                      <p:tavLst>
                                        <p:tav tm="0">
                                          <p:val>
                                            <p:fltVal val="0"/>
                                          </p:val>
                                        </p:tav>
                                        <p:tav tm="100000">
                                          <p:val>
                                            <p:strVal val="#ppt_h"/>
                                          </p:val>
                                        </p:tav>
                                      </p:tavLst>
                                    </p:anim>
                                    <p:anim calcmode="lin" valueType="num">
                                      <p:cBhvr>
                                        <p:cTn id="35" dur="600" fill="hold"/>
                                        <p:tgtEl>
                                          <p:spTgt spid="25"/>
                                        </p:tgtEl>
                                        <p:attrNameLst>
                                          <p:attrName>style.rotation</p:attrName>
                                        </p:attrNameLst>
                                      </p:cBhvr>
                                      <p:tavLst>
                                        <p:tav tm="0">
                                          <p:val>
                                            <p:fltVal val="90"/>
                                          </p:val>
                                        </p:tav>
                                        <p:tav tm="100000">
                                          <p:val>
                                            <p:fltVal val="0"/>
                                          </p:val>
                                        </p:tav>
                                      </p:tavLst>
                                    </p:anim>
                                    <p:animEffect transition="in" filter="fade">
                                      <p:cBhvr>
                                        <p:cTn id="36" dur="600"/>
                                        <p:tgtEl>
                                          <p:spTgt spid="25"/>
                                        </p:tgtEl>
                                      </p:cBhvr>
                                    </p:animEffect>
                                  </p:childTnLst>
                                </p:cTn>
                              </p:par>
                            </p:childTnLst>
                          </p:cTn>
                        </p:par>
                        <p:par>
                          <p:cTn id="37" fill="hold">
                            <p:stCondLst>
                              <p:cond delay="22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38"/>
                                        </p:tgtEl>
                                        <p:attrNameLst>
                                          <p:attrName>style.visibility</p:attrName>
                                        </p:attrNameLst>
                                      </p:cBhvr>
                                      <p:to>
                                        <p:strVal val="visible"/>
                                      </p:to>
                                    </p:set>
                                    <p:anim calcmode="lin" valueType="num">
                                      <p:cBhvr>
                                        <p:cTn id="40" dur="600" fill="hold"/>
                                        <p:tgtEl>
                                          <p:spTgt spid="38"/>
                                        </p:tgtEl>
                                        <p:attrNameLst>
                                          <p:attrName>ppt_w</p:attrName>
                                        </p:attrNameLst>
                                      </p:cBhvr>
                                      <p:tavLst>
                                        <p:tav tm="0">
                                          <p:val>
                                            <p:fltVal val="0"/>
                                          </p:val>
                                        </p:tav>
                                        <p:tav tm="100000">
                                          <p:val>
                                            <p:strVal val="#ppt_w"/>
                                          </p:val>
                                        </p:tav>
                                      </p:tavLst>
                                    </p:anim>
                                    <p:anim calcmode="lin" valueType="num">
                                      <p:cBhvr>
                                        <p:cTn id="41" dur="600" fill="hold"/>
                                        <p:tgtEl>
                                          <p:spTgt spid="38"/>
                                        </p:tgtEl>
                                        <p:attrNameLst>
                                          <p:attrName>ppt_h</p:attrName>
                                        </p:attrNameLst>
                                      </p:cBhvr>
                                      <p:tavLst>
                                        <p:tav tm="0">
                                          <p:val>
                                            <p:fltVal val="0"/>
                                          </p:val>
                                        </p:tav>
                                        <p:tav tm="100000">
                                          <p:val>
                                            <p:strVal val="#ppt_h"/>
                                          </p:val>
                                        </p:tav>
                                      </p:tavLst>
                                    </p:anim>
                                    <p:anim calcmode="lin" valueType="num">
                                      <p:cBhvr>
                                        <p:cTn id="42" dur="600" fill="hold"/>
                                        <p:tgtEl>
                                          <p:spTgt spid="38"/>
                                        </p:tgtEl>
                                        <p:attrNameLst>
                                          <p:attrName>style.rotation</p:attrName>
                                        </p:attrNameLst>
                                      </p:cBhvr>
                                      <p:tavLst>
                                        <p:tav tm="0">
                                          <p:val>
                                            <p:fltVal val="90"/>
                                          </p:val>
                                        </p:tav>
                                        <p:tav tm="100000">
                                          <p:val>
                                            <p:fltVal val="0"/>
                                          </p:val>
                                        </p:tav>
                                      </p:tavLst>
                                    </p:anim>
                                    <p:animEffect transition="in" filter="fade">
                                      <p:cBhvr>
                                        <p:cTn id="43" dur="6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979712" y="1772816"/>
            <a:ext cx="5112568" cy="2880320"/>
          </a:xfrm>
          <a:prstGeom prst="horizontalScrol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400" b="1" dirty="0" smtClean="0"/>
          </a:p>
          <a:p>
            <a:pPr algn="ctr" rtl="1"/>
            <a:endParaRPr lang="ar-EG" sz="2400" b="1" dirty="0" smtClean="0"/>
          </a:p>
          <a:p>
            <a:pPr algn="ctr" rtl="1"/>
            <a:r>
              <a:rPr lang="ar-EG" sz="4000" b="1" dirty="0"/>
              <a:t>الدافع الديني</a:t>
            </a:r>
          </a:p>
        </p:txBody>
      </p:sp>
    </p:spTree>
    <p:extLst>
      <p:ext uri="{BB962C8B-B14F-4D97-AF65-F5344CB8AC3E}">
        <p14:creationId xmlns:p14="http://schemas.microsoft.com/office/powerpoint/2010/main" val="197587881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508554" y="3061711"/>
            <a:ext cx="8126908" cy="655320"/>
            <a:chOff x="0" y="0"/>
            <a:chExt cx="6562725" cy="546100"/>
          </a:xfrm>
        </p:grpSpPr>
        <p:sp>
          <p:nvSpPr>
            <p:cNvPr id="8"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9"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0" name="Rectangle 13"/>
            <p:cNvSpPr>
              <a:spLocks noChangeArrowheads="1"/>
            </p:cNvSpPr>
            <p:nvPr/>
          </p:nvSpPr>
          <p:spPr bwMode="auto">
            <a:xfrm>
              <a:off x="137111" y="0"/>
              <a:ext cx="6288504" cy="38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latin typeface="Microsoft YaHei" pitchFamily="34" charset="-122"/>
                  <a:ea typeface="Microsoft YaHei" pitchFamily="34" charset="-122"/>
                </a:rPr>
                <a:t>أتحاور وشريك حياتي بعد انتهاء الخلاف حول كيفية تجنب ذلك الخلاف مستقبلا</a:t>
              </a:r>
              <a:endParaRPr lang="zh-CN" altLang="en-US" sz="2200" b="1" dirty="0" smtClean="0">
                <a:latin typeface="Microsoft YaHei" pitchFamily="34" charset="-122"/>
                <a:ea typeface="Microsoft YaHei" pitchFamily="34" charset="-122"/>
              </a:endParaRPr>
            </a:p>
          </p:txBody>
        </p:sp>
      </p:grpSp>
      <p:grpSp>
        <p:nvGrpSpPr>
          <p:cNvPr id="11" name="Group 6"/>
          <p:cNvGrpSpPr>
            <a:grpSpLocks/>
          </p:cNvGrpSpPr>
          <p:nvPr/>
        </p:nvGrpSpPr>
        <p:grpSpPr bwMode="auto">
          <a:xfrm>
            <a:off x="508554" y="3913294"/>
            <a:ext cx="8126908" cy="655320"/>
            <a:chOff x="0" y="0"/>
            <a:chExt cx="6562725" cy="546100"/>
          </a:xfrm>
        </p:grpSpPr>
        <p:grpSp>
          <p:nvGrpSpPr>
            <p:cNvPr id="12" name="Group 7"/>
            <p:cNvGrpSpPr>
              <a:grpSpLocks/>
            </p:cNvGrpSpPr>
            <p:nvPr/>
          </p:nvGrpSpPr>
          <p:grpSpPr bwMode="auto">
            <a:xfrm>
              <a:off x="0" y="0"/>
              <a:ext cx="6562725" cy="546100"/>
              <a:chOff x="0" y="0"/>
              <a:chExt cx="6561756" cy="546060"/>
            </a:xfrm>
          </p:grpSpPr>
          <p:sp>
            <p:nvSpPr>
              <p:cNvPr id="14"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5"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13" name="Rectangle 13"/>
            <p:cNvSpPr>
              <a:spLocks noChangeArrowheads="1"/>
            </p:cNvSpPr>
            <p:nvPr/>
          </p:nvSpPr>
          <p:spPr bwMode="auto">
            <a:xfrm>
              <a:off x="65088" y="10428"/>
              <a:ext cx="6432549"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t>أجتهد في تغيير ما لدي من صفات سلبية تثير الخلافات بيننا</a:t>
              </a:r>
            </a:p>
          </p:txBody>
        </p:sp>
      </p:grpSp>
      <p:grpSp>
        <p:nvGrpSpPr>
          <p:cNvPr id="16" name="Group 2"/>
          <p:cNvGrpSpPr>
            <a:grpSpLocks/>
          </p:cNvGrpSpPr>
          <p:nvPr/>
        </p:nvGrpSpPr>
        <p:grpSpPr bwMode="auto">
          <a:xfrm>
            <a:off x="477541" y="4789903"/>
            <a:ext cx="8126908" cy="655321"/>
            <a:chOff x="0" y="0"/>
            <a:chExt cx="6562725" cy="546100"/>
          </a:xfrm>
        </p:grpSpPr>
        <p:sp>
          <p:nvSpPr>
            <p:cNvPr id="17"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18"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19" name="Rectangle 13"/>
            <p:cNvSpPr>
              <a:spLocks noChangeArrowheads="1"/>
            </p:cNvSpPr>
            <p:nvPr/>
          </p:nvSpPr>
          <p:spPr bwMode="auto">
            <a:xfrm>
              <a:off x="98205" y="0"/>
              <a:ext cx="6366316"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أوقن أن تغيير بعض السلوكيات السلبية يحتاج لوقت طويل</a:t>
              </a:r>
            </a:p>
          </p:txBody>
        </p:sp>
      </p:grpSp>
      <p:grpSp>
        <p:nvGrpSpPr>
          <p:cNvPr id="38" name="Group 6"/>
          <p:cNvGrpSpPr>
            <a:grpSpLocks/>
          </p:cNvGrpSpPr>
          <p:nvPr/>
        </p:nvGrpSpPr>
        <p:grpSpPr bwMode="auto">
          <a:xfrm>
            <a:off x="467544" y="1340768"/>
            <a:ext cx="8126908" cy="655320"/>
            <a:chOff x="0" y="0"/>
            <a:chExt cx="6562725" cy="546100"/>
          </a:xfrm>
        </p:grpSpPr>
        <p:grpSp>
          <p:nvGrpSpPr>
            <p:cNvPr id="39" name="Group 7"/>
            <p:cNvGrpSpPr>
              <a:grpSpLocks/>
            </p:cNvGrpSpPr>
            <p:nvPr/>
          </p:nvGrpSpPr>
          <p:grpSpPr bwMode="auto">
            <a:xfrm>
              <a:off x="0" y="0"/>
              <a:ext cx="6562725" cy="546100"/>
              <a:chOff x="0" y="0"/>
              <a:chExt cx="6561756" cy="546060"/>
            </a:xfrm>
          </p:grpSpPr>
          <p:sp>
            <p:nvSpPr>
              <p:cNvPr id="41" name="AutoShape 3"/>
              <p:cNvSpPr>
                <a:spLocks noChangeArrowheads="1"/>
              </p:cNvSpPr>
              <p:nvPr/>
            </p:nvSpPr>
            <p:spPr bwMode="auto">
              <a:xfrm>
                <a:off x="0" y="192073"/>
                <a:ext cx="6561756" cy="353987"/>
              </a:xfrm>
              <a:prstGeom prst="rect">
                <a:avLst/>
              </a:prstGeom>
              <a:solidFill>
                <a:srgbClr val="00FF00"/>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2" name="AutoShape 3"/>
              <p:cNvSpPr>
                <a:spLocks noChangeArrowheads="1"/>
              </p:cNvSpPr>
              <p:nvPr/>
            </p:nvSpPr>
            <p:spPr bwMode="auto">
              <a:xfrm>
                <a:off x="65077" y="0"/>
                <a:ext cx="6431600" cy="482565"/>
              </a:xfrm>
              <a:prstGeom prst="rect">
                <a:avLst/>
              </a:prstGeom>
              <a:solidFill>
                <a:srgbClr val="00CC66">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grpSp>
        <p:sp>
          <p:nvSpPr>
            <p:cNvPr id="40" name="Rectangle 13"/>
            <p:cNvSpPr>
              <a:spLocks noChangeArrowheads="1"/>
            </p:cNvSpPr>
            <p:nvPr/>
          </p:nvSpPr>
          <p:spPr bwMode="auto">
            <a:xfrm>
              <a:off x="103995" y="80059"/>
              <a:ext cx="6354736" cy="3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t>حين أجد أي مبادرة للتقارب من شريك حياتي ألتقطها وأتجاوب معها </a:t>
              </a:r>
              <a:r>
                <a:rPr lang="ar-EG" altLang="zh-CN" sz="2000" b="1" dirty="0" smtClean="0"/>
                <a:t>بسرعة الخلاف </a:t>
              </a:r>
              <a:r>
                <a:rPr lang="ar-EG" altLang="zh-CN" sz="2000" b="1" dirty="0"/>
                <a:t>الأخرى</a:t>
              </a:r>
            </a:p>
          </p:txBody>
        </p:sp>
      </p:grpSp>
      <p:grpSp>
        <p:nvGrpSpPr>
          <p:cNvPr id="43" name="Group 2"/>
          <p:cNvGrpSpPr>
            <a:grpSpLocks/>
          </p:cNvGrpSpPr>
          <p:nvPr/>
        </p:nvGrpSpPr>
        <p:grpSpPr bwMode="auto">
          <a:xfrm>
            <a:off x="436531" y="2217377"/>
            <a:ext cx="8126908" cy="655320"/>
            <a:chOff x="0" y="0"/>
            <a:chExt cx="6562725" cy="546100"/>
          </a:xfrm>
        </p:grpSpPr>
        <p:sp>
          <p:nvSpPr>
            <p:cNvPr id="44" name="AutoShape 3"/>
            <p:cNvSpPr>
              <a:spLocks noChangeArrowheads="1"/>
            </p:cNvSpPr>
            <p:nvPr/>
          </p:nvSpPr>
          <p:spPr bwMode="auto">
            <a:xfrm>
              <a:off x="0" y="192088"/>
              <a:ext cx="6562725" cy="354012"/>
            </a:xfrm>
            <a:prstGeom prst="rect">
              <a:avLst/>
            </a:prstGeom>
            <a:solidFill>
              <a:srgbClr val="00FF99"/>
            </a:solidFill>
            <a:ln w="12700" cmpd="sng">
              <a:solidFill>
                <a:schemeClr val="bg1"/>
              </a:solidFill>
              <a:miter lim="800000"/>
              <a:headEnd/>
              <a:tailEnd/>
            </a:ln>
          </p:spPr>
          <p:txBody>
            <a:bodyPr anchor="ctr"/>
            <a:lstStyle/>
            <a:p>
              <a:pPr algn="r" rtl="1"/>
              <a:endParaRPr lang="zh-CN" altLang="en-US" sz="2800" b="1" smtClean="0">
                <a:latin typeface="Calibri" pitchFamily="34" charset="0"/>
              </a:endParaRPr>
            </a:p>
          </p:txBody>
        </p:sp>
        <p:sp>
          <p:nvSpPr>
            <p:cNvPr id="45" name="AutoShape 3"/>
            <p:cNvSpPr>
              <a:spLocks noChangeArrowheads="1"/>
            </p:cNvSpPr>
            <p:nvPr/>
          </p:nvSpPr>
          <p:spPr bwMode="auto">
            <a:xfrm>
              <a:off x="65087" y="0"/>
              <a:ext cx="6432550" cy="481013"/>
            </a:xfrm>
            <a:prstGeom prst="rect">
              <a:avLst/>
            </a:prstGeom>
            <a:solidFill>
              <a:srgbClr val="00CC00">
                <a:alpha val="88000"/>
              </a:srgbClr>
            </a:solidFill>
            <a:ln w="12700" cmpd="sng">
              <a:solidFill>
                <a:schemeClr val="bg1"/>
              </a:solidFill>
              <a:miter lim="800000"/>
              <a:headEnd/>
              <a:tailEnd/>
            </a:ln>
          </p:spPr>
          <p:txBody>
            <a:bodyPr wrap="none" anchor="ctr"/>
            <a:lstStyle/>
            <a:p>
              <a:pPr algn="ctr" rtl="1" eaLnBrk="0" hangingPunct="0"/>
              <a:endParaRPr lang="zh-CN" altLang="en-US" sz="2800" b="1" smtClean="0">
                <a:latin typeface="Calibri" pitchFamily="34" charset="0"/>
                <a:ea typeface="Microsoft YaHei" pitchFamily="34" charset="-122"/>
              </a:endParaRPr>
            </a:p>
          </p:txBody>
        </p:sp>
        <p:sp>
          <p:nvSpPr>
            <p:cNvPr id="46" name="Rectangle 13"/>
            <p:cNvSpPr>
              <a:spLocks noChangeArrowheads="1"/>
            </p:cNvSpPr>
            <p:nvPr/>
          </p:nvSpPr>
          <p:spPr bwMode="auto">
            <a:xfrm>
              <a:off x="78948" y="0"/>
              <a:ext cx="6404830" cy="4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لا أجد حرجا في الاعتذار لشريك حياتي</a:t>
              </a:r>
            </a:p>
          </p:txBody>
        </p:sp>
      </p:grpSp>
    </p:spTree>
    <p:extLst>
      <p:ext uri="{BB962C8B-B14F-4D97-AF65-F5344CB8AC3E}">
        <p14:creationId xmlns:p14="http://schemas.microsoft.com/office/powerpoint/2010/main" val="13954890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600" fill="hold"/>
                                        <p:tgtEl>
                                          <p:spTgt spid="7"/>
                                        </p:tgtEl>
                                        <p:attrNameLst>
                                          <p:attrName>ppt_w</p:attrName>
                                        </p:attrNameLst>
                                      </p:cBhvr>
                                      <p:tavLst>
                                        <p:tav tm="0">
                                          <p:val>
                                            <p:fltVal val="0"/>
                                          </p:val>
                                        </p:tav>
                                        <p:tav tm="100000">
                                          <p:val>
                                            <p:strVal val="#ppt_w"/>
                                          </p:val>
                                        </p:tav>
                                      </p:tavLst>
                                    </p:anim>
                                    <p:anim calcmode="lin" valueType="num">
                                      <p:cBhvr>
                                        <p:cTn id="8" dur="600" fill="hold"/>
                                        <p:tgtEl>
                                          <p:spTgt spid="7"/>
                                        </p:tgtEl>
                                        <p:attrNameLst>
                                          <p:attrName>ppt_h</p:attrName>
                                        </p:attrNameLst>
                                      </p:cBhvr>
                                      <p:tavLst>
                                        <p:tav tm="0">
                                          <p:val>
                                            <p:fltVal val="0"/>
                                          </p:val>
                                        </p:tav>
                                        <p:tav tm="100000">
                                          <p:val>
                                            <p:strVal val="#ppt_h"/>
                                          </p:val>
                                        </p:tav>
                                      </p:tavLst>
                                    </p:anim>
                                    <p:anim calcmode="lin" valueType="num">
                                      <p:cBhvr>
                                        <p:cTn id="9" dur="600" fill="hold"/>
                                        <p:tgtEl>
                                          <p:spTgt spid="7"/>
                                        </p:tgtEl>
                                        <p:attrNameLst>
                                          <p:attrName>style.rotation</p:attrName>
                                        </p:attrNameLst>
                                      </p:cBhvr>
                                      <p:tavLst>
                                        <p:tav tm="0">
                                          <p:val>
                                            <p:fltVal val="90"/>
                                          </p:val>
                                        </p:tav>
                                        <p:tav tm="100000">
                                          <p:val>
                                            <p:fltVal val="0"/>
                                          </p:val>
                                        </p:tav>
                                      </p:tavLst>
                                    </p:anim>
                                    <p:animEffect transition="in" filter="fade">
                                      <p:cBhvr>
                                        <p:cTn id="10" dur="600"/>
                                        <p:tgtEl>
                                          <p:spTgt spid="7"/>
                                        </p:tgtEl>
                                      </p:cBhvr>
                                    </p:animEffect>
                                  </p:childTnLst>
                                </p:cTn>
                              </p:par>
                              <p:par>
                                <p:cTn id="11" presetID="31" presetClass="entr" presetSubtype="0" fill="hold" nodeType="withEffect">
                                  <p:stCondLst>
                                    <p:cond delay="200"/>
                                  </p:stCondLst>
                                  <p:iterate type="lt">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600" fill="hold"/>
                                        <p:tgtEl>
                                          <p:spTgt spid="11"/>
                                        </p:tgtEl>
                                        <p:attrNameLst>
                                          <p:attrName>ppt_w</p:attrName>
                                        </p:attrNameLst>
                                      </p:cBhvr>
                                      <p:tavLst>
                                        <p:tav tm="0">
                                          <p:val>
                                            <p:fltVal val="0"/>
                                          </p:val>
                                        </p:tav>
                                        <p:tav tm="100000">
                                          <p:val>
                                            <p:strVal val="#ppt_w"/>
                                          </p:val>
                                        </p:tav>
                                      </p:tavLst>
                                    </p:anim>
                                    <p:anim calcmode="lin" valueType="num">
                                      <p:cBhvr>
                                        <p:cTn id="14" dur="600" fill="hold"/>
                                        <p:tgtEl>
                                          <p:spTgt spid="11"/>
                                        </p:tgtEl>
                                        <p:attrNameLst>
                                          <p:attrName>ppt_h</p:attrName>
                                        </p:attrNameLst>
                                      </p:cBhvr>
                                      <p:tavLst>
                                        <p:tav tm="0">
                                          <p:val>
                                            <p:fltVal val="0"/>
                                          </p:val>
                                        </p:tav>
                                        <p:tav tm="100000">
                                          <p:val>
                                            <p:strVal val="#ppt_h"/>
                                          </p:val>
                                        </p:tav>
                                      </p:tavLst>
                                    </p:anim>
                                    <p:anim calcmode="lin" valueType="num">
                                      <p:cBhvr>
                                        <p:cTn id="15" dur="600" fill="hold"/>
                                        <p:tgtEl>
                                          <p:spTgt spid="11"/>
                                        </p:tgtEl>
                                        <p:attrNameLst>
                                          <p:attrName>style.rotation</p:attrName>
                                        </p:attrNameLst>
                                      </p:cBhvr>
                                      <p:tavLst>
                                        <p:tav tm="0">
                                          <p:val>
                                            <p:fltVal val="90"/>
                                          </p:val>
                                        </p:tav>
                                        <p:tav tm="100000">
                                          <p:val>
                                            <p:fltVal val="0"/>
                                          </p:val>
                                        </p:tav>
                                      </p:tavLst>
                                    </p:anim>
                                    <p:animEffect transition="in" filter="fade">
                                      <p:cBhvr>
                                        <p:cTn id="16" dur="600"/>
                                        <p:tgtEl>
                                          <p:spTgt spid="11"/>
                                        </p:tgtEl>
                                      </p:cBhvr>
                                    </p:animEffect>
                                  </p:childTnLst>
                                </p:cTn>
                              </p:par>
                            </p:childTnLst>
                          </p:cTn>
                        </p:par>
                        <p:par>
                          <p:cTn id="17" fill="hold">
                            <p:stCondLst>
                              <p:cond delay="8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6"/>
                                        </p:tgtEl>
                                        <p:attrNameLst>
                                          <p:attrName>style.visibility</p:attrName>
                                        </p:attrNameLst>
                                      </p:cBhvr>
                                      <p:to>
                                        <p:strVal val="visible"/>
                                      </p:to>
                                    </p:set>
                                    <p:anim calcmode="lin" valueType="num">
                                      <p:cBhvr>
                                        <p:cTn id="20" dur="600" fill="hold"/>
                                        <p:tgtEl>
                                          <p:spTgt spid="16"/>
                                        </p:tgtEl>
                                        <p:attrNameLst>
                                          <p:attrName>ppt_w</p:attrName>
                                        </p:attrNameLst>
                                      </p:cBhvr>
                                      <p:tavLst>
                                        <p:tav tm="0">
                                          <p:val>
                                            <p:fltVal val="0"/>
                                          </p:val>
                                        </p:tav>
                                        <p:tav tm="100000">
                                          <p:val>
                                            <p:strVal val="#ppt_w"/>
                                          </p:val>
                                        </p:tav>
                                      </p:tavLst>
                                    </p:anim>
                                    <p:anim calcmode="lin" valueType="num">
                                      <p:cBhvr>
                                        <p:cTn id="21" dur="600" fill="hold"/>
                                        <p:tgtEl>
                                          <p:spTgt spid="16"/>
                                        </p:tgtEl>
                                        <p:attrNameLst>
                                          <p:attrName>ppt_h</p:attrName>
                                        </p:attrNameLst>
                                      </p:cBhvr>
                                      <p:tavLst>
                                        <p:tav tm="0">
                                          <p:val>
                                            <p:fltVal val="0"/>
                                          </p:val>
                                        </p:tav>
                                        <p:tav tm="100000">
                                          <p:val>
                                            <p:strVal val="#ppt_h"/>
                                          </p:val>
                                        </p:tav>
                                      </p:tavLst>
                                    </p:anim>
                                    <p:anim calcmode="lin" valueType="num">
                                      <p:cBhvr>
                                        <p:cTn id="22" dur="600" fill="hold"/>
                                        <p:tgtEl>
                                          <p:spTgt spid="16"/>
                                        </p:tgtEl>
                                        <p:attrNameLst>
                                          <p:attrName>style.rotation</p:attrName>
                                        </p:attrNameLst>
                                      </p:cBhvr>
                                      <p:tavLst>
                                        <p:tav tm="0">
                                          <p:val>
                                            <p:fltVal val="90"/>
                                          </p:val>
                                        </p:tav>
                                        <p:tav tm="100000">
                                          <p:val>
                                            <p:fltVal val="0"/>
                                          </p:val>
                                        </p:tav>
                                      </p:tavLst>
                                    </p:anim>
                                    <p:animEffect transition="in" filter="fade">
                                      <p:cBhvr>
                                        <p:cTn id="23" dur="600"/>
                                        <p:tgtEl>
                                          <p:spTgt spid="16"/>
                                        </p:tgtEl>
                                      </p:cBhvr>
                                    </p:animEffect>
                                  </p:childTnLst>
                                </p:cTn>
                              </p:par>
                              <p:par>
                                <p:cTn id="24" presetID="31" presetClass="entr" presetSubtype="0" fill="hold" nodeType="withEffect">
                                  <p:stCondLst>
                                    <p:cond delay="200"/>
                                  </p:stCondLst>
                                  <p:iterate type="lt">
                                    <p:tmPct val="5000"/>
                                  </p:iterate>
                                  <p:childTnLst>
                                    <p:set>
                                      <p:cBhvr>
                                        <p:cTn id="25" dur="1" fill="hold">
                                          <p:stCondLst>
                                            <p:cond delay="0"/>
                                          </p:stCondLst>
                                        </p:cTn>
                                        <p:tgtEl>
                                          <p:spTgt spid="38"/>
                                        </p:tgtEl>
                                        <p:attrNameLst>
                                          <p:attrName>style.visibility</p:attrName>
                                        </p:attrNameLst>
                                      </p:cBhvr>
                                      <p:to>
                                        <p:strVal val="visible"/>
                                      </p:to>
                                    </p:set>
                                    <p:anim calcmode="lin" valueType="num">
                                      <p:cBhvr>
                                        <p:cTn id="26" dur="600" fill="hold"/>
                                        <p:tgtEl>
                                          <p:spTgt spid="38"/>
                                        </p:tgtEl>
                                        <p:attrNameLst>
                                          <p:attrName>ppt_w</p:attrName>
                                        </p:attrNameLst>
                                      </p:cBhvr>
                                      <p:tavLst>
                                        <p:tav tm="0">
                                          <p:val>
                                            <p:fltVal val="0"/>
                                          </p:val>
                                        </p:tav>
                                        <p:tav tm="100000">
                                          <p:val>
                                            <p:strVal val="#ppt_w"/>
                                          </p:val>
                                        </p:tav>
                                      </p:tavLst>
                                    </p:anim>
                                    <p:anim calcmode="lin" valueType="num">
                                      <p:cBhvr>
                                        <p:cTn id="27" dur="600" fill="hold"/>
                                        <p:tgtEl>
                                          <p:spTgt spid="38"/>
                                        </p:tgtEl>
                                        <p:attrNameLst>
                                          <p:attrName>ppt_h</p:attrName>
                                        </p:attrNameLst>
                                      </p:cBhvr>
                                      <p:tavLst>
                                        <p:tav tm="0">
                                          <p:val>
                                            <p:fltVal val="0"/>
                                          </p:val>
                                        </p:tav>
                                        <p:tav tm="100000">
                                          <p:val>
                                            <p:strVal val="#ppt_h"/>
                                          </p:val>
                                        </p:tav>
                                      </p:tavLst>
                                    </p:anim>
                                    <p:anim calcmode="lin" valueType="num">
                                      <p:cBhvr>
                                        <p:cTn id="28" dur="600" fill="hold"/>
                                        <p:tgtEl>
                                          <p:spTgt spid="38"/>
                                        </p:tgtEl>
                                        <p:attrNameLst>
                                          <p:attrName>style.rotation</p:attrName>
                                        </p:attrNameLst>
                                      </p:cBhvr>
                                      <p:tavLst>
                                        <p:tav tm="0">
                                          <p:val>
                                            <p:fltVal val="90"/>
                                          </p:val>
                                        </p:tav>
                                        <p:tav tm="100000">
                                          <p:val>
                                            <p:fltVal val="0"/>
                                          </p:val>
                                        </p:tav>
                                      </p:tavLst>
                                    </p:anim>
                                    <p:animEffect transition="in" filter="fade">
                                      <p:cBhvr>
                                        <p:cTn id="29" dur="600"/>
                                        <p:tgtEl>
                                          <p:spTgt spid="38"/>
                                        </p:tgtEl>
                                      </p:cBhvr>
                                    </p:animEffect>
                                  </p:childTnLst>
                                </p:cTn>
                              </p:par>
                            </p:childTnLst>
                          </p:cTn>
                        </p:par>
                        <p:par>
                          <p:cTn id="30" fill="hold">
                            <p:stCondLst>
                              <p:cond delay="16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43"/>
                                        </p:tgtEl>
                                        <p:attrNameLst>
                                          <p:attrName>style.visibility</p:attrName>
                                        </p:attrNameLst>
                                      </p:cBhvr>
                                      <p:to>
                                        <p:strVal val="visible"/>
                                      </p:to>
                                    </p:set>
                                    <p:anim calcmode="lin" valueType="num">
                                      <p:cBhvr>
                                        <p:cTn id="33" dur="600" fill="hold"/>
                                        <p:tgtEl>
                                          <p:spTgt spid="43"/>
                                        </p:tgtEl>
                                        <p:attrNameLst>
                                          <p:attrName>ppt_w</p:attrName>
                                        </p:attrNameLst>
                                      </p:cBhvr>
                                      <p:tavLst>
                                        <p:tav tm="0">
                                          <p:val>
                                            <p:fltVal val="0"/>
                                          </p:val>
                                        </p:tav>
                                        <p:tav tm="100000">
                                          <p:val>
                                            <p:strVal val="#ppt_w"/>
                                          </p:val>
                                        </p:tav>
                                      </p:tavLst>
                                    </p:anim>
                                    <p:anim calcmode="lin" valueType="num">
                                      <p:cBhvr>
                                        <p:cTn id="34" dur="600" fill="hold"/>
                                        <p:tgtEl>
                                          <p:spTgt spid="43"/>
                                        </p:tgtEl>
                                        <p:attrNameLst>
                                          <p:attrName>ppt_h</p:attrName>
                                        </p:attrNameLst>
                                      </p:cBhvr>
                                      <p:tavLst>
                                        <p:tav tm="0">
                                          <p:val>
                                            <p:fltVal val="0"/>
                                          </p:val>
                                        </p:tav>
                                        <p:tav tm="100000">
                                          <p:val>
                                            <p:strVal val="#ppt_h"/>
                                          </p:val>
                                        </p:tav>
                                      </p:tavLst>
                                    </p:anim>
                                    <p:anim calcmode="lin" valueType="num">
                                      <p:cBhvr>
                                        <p:cTn id="35" dur="600" fill="hold"/>
                                        <p:tgtEl>
                                          <p:spTgt spid="43"/>
                                        </p:tgtEl>
                                        <p:attrNameLst>
                                          <p:attrName>style.rotation</p:attrName>
                                        </p:attrNameLst>
                                      </p:cBhvr>
                                      <p:tavLst>
                                        <p:tav tm="0">
                                          <p:val>
                                            <p:fltVal val="90"/>
                                          </p:val>
                                        </p:tav>
                                        <p:tav tm="100000">
                                          <p:val>
                                            <p:fltVal val="0"/>
                                          </p:val>
                                        </p:tav>
                                      </p:tavLst>
                                    </p:anim>
                                    <p:animEffect transition="in" filter="fade">
                                      <p:cBhvr>
                                        <p:cTn id="36" dur="6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564904"/>
            <a:ext cx="69818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a:solidFill>
                  <a:srgbClr val="FFFFFF"/>
                </a:solidFill>
                <a:latin typeface="Microsoft YaHei" pitchFamily="34" charset="-122"/>
                <a:ea typeface="Microsoft YaHei" pitchFamily="34" charset="-122"/>
              </a:rPr>
              <a:t>مراحل الزواج</a:t>
            </a:r>
            <a:endParaRPr lang="zh-CN" altLang="en-US" sz="5000" b="1" dirty="0" smtClean="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31875092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المرحلة الأولى </a:t>
              </a:r>
              <a:endParaRPr lang="zh-CN" altLang="en-US" sz="3200" b="1" dirty="0" smtClean="0">
                <a:solidFill>
                  <a:srgbClr val="002060"/>
                </a:solidFill>
                <a:latin typeface="Microsoft YaHei" pitchFamily="34" charset="-122"/>
                <a:ea typeface="Microsoft YaHei" pitchFamily="34" charset="-122"/>
              </a:endParaRPr>
            </a:p>
          </p:txBody>
        </p:sp>
      </p:grpSp>
      <p:sp>
        <p:nvSpPr>
          <p:cNvPr id="2" name="Round Diagonal Corner Rectangle 1"/>
          <p:cNvSpPr/>
          <p:nvPr/>
        </p:nvSpPr>
        <p:spPr bwMode="auto">
          <a:xfrm>
            <a:off x="395536" y="2420888"/>
            <a:ext cx="8136904" cy="3744416"/>
          </a:xfrm>
          <a:prstGeom prst="round2DiagRect">
            <a:avLst/>
          </a:prstGeom>
          <a:solidFill>
            <a:srgbClr val="00CC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في السنة الأولى من الزواج التي تعتبر أول مراحل الحياة الزوجية يتكشف الزواج عن مشاعر ايجابية يغمرها التفاؤل ففي السنة الأولى من الزواج تزداد مشاعر الألفة والمودة بين الزوجين وهما يفكران سويا في المستقبل السعيد الذي ينتظرهما وهذه المشاعر الإيجابية التي لا تترك فرصة لأية مشاعر سلبية لكي تعبر عن نفسها تساعد الزوجين على معالجة أكثر نقاط الخلاف حساسية بينهما بطريقة ودية </a:t>
            </a:r>
            <a:r>
              <a:rPr lang="ar-EG" sz="2800" dirty="0" smtClean="0"/>
              <a:t>مثل </a:t>
            </a:r>
            <a:r>
              <a:rPr lang="ar-EG" sz="2800" dirty="0"/>
              <a:t>من يمسك بمفتاح تغير قنوات التلفزيون ومن يمسك بمسؤولية المنزل إلى أخره </a:t>
            </a:r>
          </a:p>
        </p:txBody>
      </p:sp>
    </p:spTree>
    <p:extLst>
      <p:ext uri="{BB962C8B-B14F-4D97-AF65-F5344CB8AC3E}">
        <p14:creationId xmlns:p14="http://schemas.microsoft.com/office/powerpoint/2010/main" val="166150815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المرحلة الثانية </a:t>
              </a:r>
              <a:endParaRPr lang="zh-CN" altLang="en-US" sz="3200" b="1" dirty="0" smtClean="0">
                <a:solidFill>
                  <a:srgbClr val="002060"/>
                </a:solidFill>
                <a:latin typeface="Microsoft YaHei" pitchFamily="34" charset="-122"/>
                <a:ea typeface="Microsoft YaHei" pitchFamily="34" charset="-122"/>
              </a:endParaRPr>
            </a:p>
          </p:txBody>
        </p:sp>
      </p:grpSp>
      <p:sp>
        <p:nvSpPr>
          <p:cNvPr id="2" name="Round Diagonal Corner Rectangle 1"/>
          <p:cNvSpPr/>
          <p:nvPr/>
        </p:nvSpPr>
        <p:spPr bwMode="auto">
          <a:xfrm>
            <a:off x="395536" y="2852936"/>
            <a:ext cx="8136904" cy="2880320"/>
          </a:xfrm>
          <a:prstGeom prst="round2DiagRect">
            <a:avLst/>
          </a:prstGeom>
          <a:solidFill>
            <a:srgbClr val="00CC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تبدأ مرحلة تشكيل رؤية كل من الزوجين لطبيعة الآخر وهي المرحلة التي يتعرف فيها كل من الزوجين على نقاط القوة والضعف في شخصية الأخر وفي بداية هذه المرحلة يقترح الزوج والزوجة بعمل قائمة بالأشياء الايجابية والسلبية التي يراها كل منهما في الأخر ثم يحاول كلاهما الوصول إلى نقطة اتفاق تمكنهما من الانتقال بهدوء الى المرحلة التالية</a:t>
            </a:r>
          </a:p>
        </p:txBody>
      </p:sp>
    </p:spTree>
    <p:extLst>
      <p:ext uri="{BB962C8B-B14F-4D97-AF65-F5344CB8AC3E}">
        <p14:creationId xmlns:p14="http://schemas.microsoft.com/office/powerpoint/2010/main" val="264856155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المرحلة الثالثة </a:t>
              </a:r>
              <a:endParaRPr lang="zh-CN" altLang="en-US" sz="3200" b="1" dirty="0" smtClean="0">
                <a:solidFill>
                  <a:srgbClr val="002060"/>
                </a:solidFill>
                <a:latin typeface="Microsoft YaHei" pitchFamily="34" charset="-122"/>
                <a:ea typeface="Microsoft YaHei" pitchFamily="34" charset="-122"/>
              </a:endParaRPr>
            </a:p>
          </p:txBody>
        </p:sp>
      </p:grpSp>
      <p:sp>
        <p:nvSpPr>
          <p:cNvPr id="2" name="Round Diagonal Corner Rectangle 1"/>
          <p:cNvSpPr/>
          <p:nvPr/>
        </p:nvSpPr>
        <p:spPr bwMode="auto">
          <a:xfrm>
            <a:off x="395536" y="2420888"/>
            <a:ext cx="8136904" cy="3528392"/>
          </a:xfrm>
          <a:prstGeom prst="round2DiagRect">
            <a:avLst/>
          </a:prstGeom>
          <a:solidFill>
            <a:srgbClr val="00CC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ومع قدوم طفل تتحول الزوجة مباشرة من الحبيبة اى ألام. وهذه مرحلة خطيرة من مراحل الحياة الزوجية لما تحملة من تغـيـير نفسي في شخصية الزوجة وحياتها. هذه المرحلة التي تبدأ بولادة طفل ويتغير فيها شكل الحياة الزوجية من زوج وزوجة إلى عائلة تنشأ فيها خلافات بين الزوج والزوجة من جديد حول اقتسام المسؤوليات الخاصة بالطفل وبأعمال المنزل وأيضا حول طريقة تربية الطفل وتنتهي هذه المرحلة باستسلام الزوجين</a:t>
            </a:r>
          </a:p>
        </p:txBody>
      </p:sp>
    </p:spTree>
    <p:extLst>
      <p:ext uri="{BB962C8B-B14F-4D97-AF65-F5344CB8AC3E}">
        <p14:creationId xmlns:p14="http://schemas.microsoft.com/office/powerpoint/2010/main" val="7366957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المرحلة الرابعة </a:t>
              </a:r>
              <a:endParaRPr lang="zh-CN" altLang="en-US" sz="3200" b="1" dirty="0" smtClean="0">
                <a:solidFill>
                  <a:srgbClr val="002060"/>
                </a:solidFill>
                <a:latin typeface="Microsoft YaHei" pitchFamily="34" charset="-122"/>
                <a:ea typeface="Microsoft YaHei" pitchFamily="34" charset="-122"/>
              </a:endParaRPr>
            </a:p>
          </p:txBody>
        </p:sp>
      </p:grpSp>
      <p:sp>
        <p:nvSpPr>
          <p:cNvPr id="2" name="Round Diagonal Corner Rectangle 1"/>
          <p:cNvSpPr/>
          <p:nvPr/>
        </p:nvSpPr>
        <p:spPr bwMode="auto">
          <a:xfrm>
            <a:off x="395536" y="2852936"/>
            <a:ext cx="8136904" cy="2664296"/>
          </a:xfrm>
          <a:prstGeom prst="round2DiagRect">
            <a:avLst/>
          </a:prstGeom>
          <a:solidFill>
            <a:srgbClr val="00CC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ثم تأتي مرحلة التغيرات الكبرى في الحياة الزوجية وهي المرحلة التي يكبر فيها الأولاد وتعود الزوجة إلى عملها وتشارك من جديد في إعالة أسرتها مثل زوجها يعدان كانت تشارك فقط في رعاية البيت والأولاد وربما تنجح الزوجة في عملها وقد يواجه الزوج بعض المشاكل في عمله مما قد يؤدي إلى تركه العمل </a:t>
            </a:r>
          </a:p>
        </p:txBody>
      </p:sp>
    </p:spTree>
    <p:extLst>
      <p:ext uri="{BB962C8B-B14F-4D97-AF65-F5344CB8AC3E}">
        <p14:creationId xmlns:p14="http://schemas.microsoft.com/office/powerpoint/2010/main" val="173857204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0645" y="404664"/>
            <a:ext cx="6562725" cy="962744"/>
            <a:chOff x="0" y="0"/>
            <a:chExt cx="6562725" cy="546100"/>
          </a:xfrm>
        </p:grpSpPr>
        <p:sp>
          <p:nvSpPr>
            <p:cNvPr id="5" name="AutoShape 3"/>
            <p:cNvSpPr>
              <a:spLocks noChangeArrowheads="1"/>
            </p:cNvSpPr>
            <p:nvPr/>
          </p:nvSpPr>
          <p:spPr bwMode="auto">
            <a:xfrm>
              <a:off x="0" y="192088"/>
              <a:ext cx="6562725" cy="354012"/>
            </a:xfrm>
            <a:prstGeom prst="rect">
              <a:avLst/>
            </a:prstGeom>
            <a:solidFill>
              <a:srgbClr val="00CC00"/>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6" name="AutoShape 3"/>
            <p:cNvSpPr>
              <a:spLocks noChangeArrowheads="1"/>
            </p:cNvSpPr>
            <p:nvPr/>
          </p:nvSpPr>
          <p:spPr bwMode="auto">
            <a:xfrm>
              <a:off x="65087" y="0"/>
              <a:ext cx="6432550" cy="481013"/>
            </a:xfrm>
            <a:prstGeom prst="rect">
              <a:avLst/>
            </a:prstGeom>
            <a:solidFill>
              <a:srgbClr val="00FF00">
                <a:alpha val="88000"/>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7" name="Rectangle 13"/>
            <p:cNvSpPr>
              <a:spLocks noChangeArrowheads="1"/>
            </p:cNvSpPr>
            <p:nvPr/>
          </p:nvSpPr>
          <p:spPr bwMode="auto">
            <a:xfrm>
              <a:off x="65088" y="84138"/>
              <a:ext cx="6432550" cy="3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3200" b="1" dirty="0">
                  <a:solidFill>
                    <a:srgbClr val="002060"/>
                  </a:solidFill>
                  <a:latin typeface="Microsoft YaHei" pitchFamily="34" charset="-122"/>
                  <a:ea typeface="Microsoft YaHei" pitchFamily="34" charset="-122"/>
                </a:rPr>
                <a:t>المرحلة </a:t>
              </a:r>
              <a:r>
                <a:rPr lang="ar-EG" altLang="zh-CN" sz="3200" b="1" dirty="0" smtClean="0">
                  <a:solidFill>
                    <a:srgbClr val="002060"/>
                  </a:solidFill>
                  <a:latin typeface="Microsoft YaHei" pitchFamily="34" charset="-122"/>
                  <a:ea typeface="Microsoft YaHei" pitchFamily="34" charset="-122"/>
                </a:rPr>
                <a:t>الخامسة</a:t>
              </a:r>
              <a:endParaRPr lang="zh-CN" altLang="en-US" sz="3200" b="1" dirty="0" smtClean="0">
                <a:solidFill>
                  <a:srgbClr val="002060"/>
                </a:solidFill>
                <a:latin typeface="Microsoft YaHei" pitchFamily="34" charset="-122"/>
                <a:ea typeface="Microsoft YaHei" pitchFamily="34" charset="-122"/>
              </a:endParaRPr>
            </a:p>
          </p:txBody>
        </p:sp>
      </p:grpSp>
      <p:sp>
        <p:nvSpPr>
          <p:cNvPr id="2" name="Round Diagonal Corner Rectangle 1"/>
          <p:cNvSpPr/>
          <p:nvPr/>
        </p:nvSpPr>
        <p:spPr bwMode="auto">
          <a:xfrm>
            <a:off x="395536" y="2708920"/>
            <a:ext cx="8136904" cy="2952328"/>
          </a:xfrm>
          <a:prstGeom prst="round2DiagRect">
            <a:avLst/>
          </a:prstGeom>
          <a:solidFill>
            <a:srgbClr val="00CC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مرحلة الجوائز وهي المرحلة التي يترك فيها الأولاد المنزل والتي يكون الزوجان فيها قد تمرسا على عبور الخطط الشائكة في سيرة زوجهما إلى إن أصبحا أكثر نضجا وحكمة ومن ثم يمكنهما التمتع بزوجهما دون مسؤوليات التربية ولذلك انصح الزوجين في هذه المرحلة أن يحاولا الاستمتاع بحياتهما بأقصى قدر مستعينين بخبرتهما في أبعاد الملل عن علاقتهما الزوجية </a:t>
            </a:r>
          </a:p>
        </p:txBody>
      </p:sp>
    </p:spTree>
    <p:extLst>
      <p:ext uri="{BB962C8B-B14F-4D97-AF65-F5344CB8AC3E}">
        <p14:creationId xmlns:p14="http://schemas.microsoft.com/office/powerpoint/2010/main" val="262795338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600" fill="hold"/>
                                        <p:tgtEl>
                                          <p:spTgt spid="4"/>
                                        </p:tgtEl>
                                        <p:attrNameLst>
                                          <p:attrName>ppt_w</p:attrName>
                                        </p:attrNameLst>
                                      </p:cBhvr>
                                      <p:tavLst>
                                        <p:tav tm="0">
                                          <p:val>
                                            <p:fltVal val="0"/>
                                          </p:val>
                                        </p:tav>
                                        <p:tav tm="100000">
                                          <p:val>
                                            <p:strVal val="#ppt_w"/>
                                          </p:val>
                                        </p:tav>
                                      </p:tavLst>
                                    </p:anim>
                                    <p:anim calcmode="lin" valueType="num">
                                      <p:cBhvr>
                                        <p:cTn id="8" dur="600" fill="hold"/>
                                        <p:tgtEl>
                                          <p:spTgt spid="4"/>
                                        </p:tgtEl>
                                        <p:attrNameLst>
                                          <p:attrName>ppt_h</p:attrName>
                                        </p:attrNameLst>
                                      </p:cBhvr>
                                      <p:tavLst>
                                        <p:tav tm="0">
                                          <p:val>
                                            <p:fltVal val="0"/>
                                          </p:val>
                                        </p:tav>
                                        <p:tav tm="100000">
                                          <p:val>
                                            <p:strVal val="#ppt_h"/>
                                          </p:val>
                                        </p:tav>
                                      </p:tavLst>
                                    </p:anim>
                                    <p:anim calcmode="lin" valueType="num">
                                      <p:cBhvr>
                                        <p:cTn id="9" dur="600" fill="hold"/>
                                        <p:tgtEl>
                                          <p:spTgt spid="4"/>
                                        </p:tgtEl>
                                        <p:attrNameLst>
                                          <p:attrName>style.rotation</p:attrName>
                                        </p:attrNameLst>
                                      </p:cBhvr>
                                      <p:tavLst>
                                        <p:tav tm="0">
                                          <p:val>
                                            <p:fltVal val="90"/>
                                          </p:val>
                                        </p:tav>
                                        <p:tav tm="100000">
                                          <p:val>
                                            <p:fltVal val="0"/>
                                          </p:val>
                                        </p:tav>
                                      </p:tavLst>
                                    </p:anim>
                                    <p:animEffect transition="in" filter="fade">
                                      <p:cBhvr>
                                        <p:cTn id="10" dur="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1728238"/>
            <a:ext cx="7524750" cy="2817496"/>
          </a:xfrm>
          <a:prstGeom prst="rect">
            <a:avLst/>
          </a:prstGeom>
          <a:solidFill>
            <a:srgbClr val="92D050">
              <a:alpha val="78000"/>
            </a:srgbClr>
          </a:solidFill>
          <a:ln w="12700" cmpd="sng">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5" name="AutoShape 3"/>
          <p:cNvSpPr>
            <a:spLocks noChangeArrowheads="1"/>
          </p:cNvSpPr>
          <p:nvPr/>
        </p:nvSpPr>
        <p:spPr bwMode="auto">
          <a:xfrm>
            <a:off x="914400" y="1556792"/>
            <a:ext cx="7315200" cy="2853690"/>
          </a:xfrm>
          <a:prstGeom prst="rect">
            <a:avLst/>
          </a:prstGeom>
          <a:solidFill>
            <a:srgbClr val="00CC00">
              <a:alpha val="87451"/>
            </a:srgbClr>
          </a:solidFill>
          <a:ln w="12700" cmpd="sng">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95" y="2564904"/>
            <a:ext cx="69818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5000" b="1" dirty="0">
                <a:solidFill>
                  <a:srgbClr val="FFFFFF"/>
                </a:solidFill>
                <a:latin typeface="Microsoft YaHei" pitchFamily="34" charset="-122"/>
                <a:ea typeface="Microsoft YaHei" pitchFamily="34" charset="-122"/>
              </a:rPr>
              <a:t>عشرة أسرار للزواج الناجح</a:t>
            </a:r>
            <a:endParaRPr lang="zh-CN" altLang="en-US" sz="5000" b="1" dirty="0" smtClean="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242175695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bwMode="auto">
          <a:xfrm>
            <a:off x="179512" y="1916832"/>
            <a:ext cx="8568952" cy="2448272"/>
          </a:xfrm>
          <a:prstGeom prst="beve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t>ركز على نقاط التوافق التي تربطك بزوجتك، واحرص على تقويتها </a:t>
            </a:r>
            <a:r>
              <a:rPr lang="ar-EG" sz="3200" b="1" dirty="0" smtClean="0"/>
              <a:t>عبر تخصيص </a:t>
            </a:r>
            <a:r>
              <a:rPr lang="ar-EG" sz="3200" b="1" dirty="0"/>
              <a:t>وقت لممارسة الأنشطة التي تفضلانها معا</a:t>
            </a:r>
          </a:p>
        </p:txBody>
      </p:sp>
    </p:spTree>
    <p:extLst>
      <p:ext uri="{BB962C8B-B14F-4D97-AF65-F5344CB8AC3E}">
        <p14:creationId xmlns:p14="http://schemas.microsoft.com/office/powerpoint/2010/main" val="18546030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bwMode="auto">
          <a:xfrm>
            <a:off x="179512" y="1196752"/>
            <a:ext cx="8568952" cy="3888432"/>
          </a:xfrm>
          <a:prstGeom prst="beve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3200" b="1" dirty="0"/>
              <a:t>احترم الاختلافات بينكما، ولا تحاول تغيير </a:t>
            </a:r>
            <a:r>
              <a:rPr lang="ar-EG" sz="3200" b="1" dirty="0" smtClean="0"/>
              <a:t>شخصيتها</a:t>
            </a:r>
            <a:br>
              <a:rPr lang="ar-EG" sz="3200" b="1" dirty="0" smtClean="0"/>
            </a:br>
            <a:r>
              <a:rPr lang="ar-EG" sz="3200" b="1" dirty="0" smtClean="0"/>
              <a:t>أو </a:t>
            </a:r>
            <a:r>
              <a:rPr lang="ar-EG" sz="3200" b="1" dirty="0"/>
              <a:t>اهتماماتها، واذا </a:t>
            </a:r>
            <a:r>
              <a:rPr lang="ar-EG" sz="3200" b="1" dirty="0" smtClean="0"/>
              <a:t>طلبت </a:t>
            </a:r>
            <a:r>
              <a:rPr lang="ar-EG" sz="3200" b="1" dirty="0"/>
              <a:t>منك هي أن تغير بعضا من صفاتك، تحدث إليها في هدوء، واخبرها </a:t>
            </a:r>
            <a:r>
              <a:rPr lang="ar-EG" sz="3200" b="1" dirty="0" smtClean="0"/>
              <a:t>أن </a:t>
            </a:r>
            <a:r>
              <a:rPr lang="ar-EG" sz="3200" b="1" dirty="0"/>
              <a:t>كل شخص به بعض العيوب، وطالما أنها قبلت الزواج منك من البداية،  </a:t>
            </a:r>
            <a:r>
              <a:rPr lang="ar-EG" sz="3200" b="1" dirty="0" smtClean="0"/>
              <a:t>فهذا </a:t>
            </a:r>
            <a:r>
              <a:rPr lang="ar-EG" sz="3200" b="1" dirty="0"/>
              <a:t>معناه أنها يمكنها تحمل هذه العيوب التي إن كانت قاتلة</a:t>
            </a:r>
          </a:p>
        </p:txBody>
      </p:sp>
    </p:spTree>
    <p:extLst>
      <p:ext uri="{BB962C8B-B14F-4D97-AF65-F5344CB8AC3E}">
        <p14:creationId xmlns:p14="http://schemas.microsoft.com/office/powerpoint/2010/main" val="2694055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0192" y="188640"/>
            <a:ext cx="2843808" cy="720080"/>
          </a:xfrm>
          <a:prstGeom prst="rect">
            <a:avLst/>
          </a:prstGeom>
          <a:solidFill>
            <a:srgbClr val="00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smtClean="0">
                <a:latin typeface="Microsoft YaHei" pitchFamily="34" charset="-122"/>
                <a:ea typeface="Microsoft YaHei" pitchFamily="34" charset="-122"/>
              </a:rPr>
              <a:t>الدافع الديني</a:t>
            </a:r>
            <a:endParaRPr lang="ar-EG" sz="3200" b="1" dirty="0">
              <a:latin typeface="Microsoft YaHei" pitchFamily="34" charset="-122"/>
              <a:ea typeface="Microsoft YaHei" pitchFamily="34" charset="-122"/>
            </a:endParaRPr>
          </a:p>
        </p:txBody>
      </p:sp>
      <p:sp>
        <p:nvSpPr>
          <p:cNvPr id="16" name="Rounded Rectangle 15"/>
          <p:cNvSpPr/>
          <p:nvPr/>
        </p:nvSpPr>
        <p:spPr bwMode="auto">
          <a:xfrm>
            <a:off x="323528" y="2996952"/>
            <a:ext cx="8424936" cy="2376264"/>
          </a:xfrm>
          <a:prstGeom prst="roundRect">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dirty="0"/>
              <a:t>على كل شاب او فتاة مقبل على الزواج ان يضعا رب العالمين بينهما وأن يبتغو رضى ربهم بهذا الزواج</a:t>
            </a:r>
          </a:p>
          <a:p>
            <a:pPr algn="justLow" rtl="1"/>
            <a:r>
              <a:rPr lang="ar-EG" sz="2800" dirty="0"/>
              <a:t>(قول رسول الله صلى الله عليه وسلم : من استطاع منكم الباءة فليتزوج)</a:t>
            </a:r>
          </a:p>
          <a:p>
            <a:pPr algn="justLow" rtl="1"/>
            <a:r>
              <a:rPr lang="ar-EG" sz="2800" dirty="0"/>
              <a:t>(قول الله سبحانه وتعالى : وأنكحو الأيامى منكم والصالحين من إمائكم وعبادكم)</a:t>
            </a:r>
          </a:p>
        </p:txBody>
      </p:sp>
    </p:spTree>
    <p:extLst>
      <p:ext uri="{BB962C8B-B14F-4D97-AF65-F5344CB8AC3E}">
        <p14:creationId xmlns:p14="http://schemas.microsoft.com/office/powerpoint/2010/main" val="210427787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bwMode="auto">
          <a:xfrm>
            <a:off x="179512" y="2132856"/>
            <a:ext cx="8568952" cy="2016224"/>
          </a:xfrm>
          <a:prstGeom prst="beve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3200" b="1" dirty="0"/>
              <a:t>عندما تفاجئك زوجتك بتصرف غريب أو قرار غير حكيم، خاصة في الشهور الأولى للزواج.. التزم الصبر والحكمة</a:t>
            </a:r>
          </a:p>
        </p:txBody>
      </p:sp>
    </p:spTree>
    <p:extLst>
      <p:ext uri="{BB962C8B-B14F-4D97-AF65-F5344CB8AC3E}">
        <p14:creationId xmlns:p14="http://schemas.microsoft.com/office/powerpoint/2010/main" val="7894325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bwMode="auto">
          <a:xfrm>
            <a:off x="179512" y="2132856"/>
            <a:ext cx="8568952" cy="2016224"/>
          </a:xfrm>
          <a:prstGeom prst="beve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t>لغة العين : تمرن مع زوجتك على أن تتفهما بعضكما بمجرد النظر </a:t>
            </a:r>
            <a:r>
              <a:rPr lang="ar-EG" sz="3200" b="1" dirty="0" smtClean="0"/>
              <a:t>إلى </a:t>
            </a:r>
            <a:r>
              <a:rPr lang="ar-EG" sz="3200" b="1" dirty="0"/>
              <a:t>الآخر</a:t>
            </a:r>
          </a:p>
        </p:txBody>
      </p:sp>
    </p:spTree>
    <p:extLst>
      <p:ext uri="{BB962C8B-B14F-4D97-AF65-F5344CB8AC3E}">
        <p14:creationId xmlns:p14="http://schemas.microsoft.com/office/powerpoint/2010/main" val="34650017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bwMode="auto">
          <a:xfrm>
            <a:off x="179512" y="2132856"/>
            <a:ext cx="8568952" cy="2016224"/>
          </a:xfrm>
          <a:prstGeom prst="beve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3200" b="1" dirty="0"/>
              <a:t>خصصا وقتا معينا كل أسبوع لتتحدثا فيه وتناقشا مختلف شئون حياتكما معا بكل صراحة، بل خصصا وقتا للترفيه والتحدث في أمور تافهة مثل أخبار الفن والرياضة</a:t>
            </a:r>
          </a:p>
        </p:txBody>
      </p:sp>
    </p:spTree>
    <p:extLst>
      <p:ext uri="{BB962C8B-B14F-4D97-AF65-F5344CB8AC3E}">
        <p14:creationId xmlns:p14="http://schemas.microsoft.com/office/powerpoint/2010/main" val="35709373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bwMode="auto">
          <a:xfrm>
            <a:off x="179512" y="2132856"/>
            <a:ext cx="8568952" cy="2016224"/>
          </a:xfrm>
          <a:prstGeom prst="beve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EG" sz="3200" b="1" dirty="0"/>
              <a:t>ركز على مديح زوجتك لك، واشكرها عليه، ولا تلومها كلما انتقدتك في لحظات انفعالها</a:t>
            </a:r>
          </a:p>
        </p:txBody>
      </p:sp>
    </p:spTree>
    <p:extLst>
      <p:ext uri="{BB962C8B-B14F-4D97-AF65-F5344CB8AC3E}">
        <p14:creationId xmlns:p14="http://schemas.microsoft.com/office/powerpoint/2010/main" val="42789346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bwMode="auto">
          <a:xfrm>
            <a:off x="179512" y="2132856"/>
            <a:ext cx="8568952" cy="2016224"/>
          </a:xfrm>
          <a:prstGeom prst="beve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t>اذا كنتما على خلاف حاد، فلا تصر على حل المشكلة في وقتها اذا كانت زوجتك لا ترغب في ذلك</a:t>
            </a:r>
          </a:p>
        </p:txBody>
      </p:sp>
    </p:spTree>
    <p:extLst>
      <p:ext uri="{BB962C8B-B14F-4D97-AF65-F5344CB8AC3E}">
        <p14:creationId xmlns:p14="http://schemas.microsoft.com/office/powerpoint/2010/main" val="34920734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bwMode="auto">
          <a:xfrm>
            <a:off x="179512" y="2132856"/>
            <a:ext cx="8568952" cy="2016224"/>
          </a:xfrm>
          <a:prstGeom prst="beve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t>عندما تطلب منك زوجتك التحدث في أمر ما، لا تقم تلقائيا ببرمجة ردود  أفعالك بحيث تكون عدائية أو حتى دفاعية، عليك بالاستماع أولا لما ستقوله هي، فأنت لست متهما</a:t>
            </a:r>
          </a:p>
        </p:txBody>
      </p:sp>
    </p:spTree>
    <p:extLst>
      <p:ext uri="{BB962C8B-B14F-4D97-AF65-F5344CB8AC3E}">
        <p14:creationId xmlns:p14="http://schemas.microsoft.com/office/powerpoint/2010/main" val="12316230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bwMode="auto">
          <a:xfrm>
            <a:off x="179512" y="2132856"/>
            <a:ext cx="8568952" cy="2016224"/>
          </a:xfrm>
          <a:prstGeom prst="beve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t>وجه لزوجتك الشكر على الأشياء البسيطة التي تفعلها من أجلك، فإن ذلك  سيدخل السرور على قلبها وسيقوي علاقتكما ويمنحكما السعادة</a:t>
            </a:r>
          </a:p>
        </p:txBody>
      </p:sp>
    </p:spTree>
    <p:extLst>
      <p:ext uri="{BB962C8B-B14F-4D97-AF65-F5344CB8AC3E}">
        <p14:creationId xmlns:p14="http://schemas.microsoft.com/office/powerpoint/2010/main" val="18089083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bwMode="auto">
          <a:xfrm>
            <a:off x="179512" y="2132856"/>
            <a:ext cx="8568952" cy="2016224"/>
          </a:xfrm>
          <a:prstGeom prst="bevel">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3200" b="1" dirty="0"/>
              <a:t>تخلصا من الرتابة والملل، بتغيير أنشطتكما المعتادة من وقت </a:t>
            </a:r>
            <a:r>
              <a:rPr lang="ar-EG" sz="3200" b="1" dirty="0" smtClean="0"/>
              <a:t>لآخر خذ </a:t>
            </a:r>
            <a:r>
              <a:rPr lang="ar-EG" sz="3200" b="1" dirty="0"/>
              <a:t>زوجتك لنزهة أو اجازة قصيرة من وقت لآخر، واحرصا على تغيير تنظيم غرف المنزل كل عدة أشهر</a:t>
            </a:r>
          </a:p>
        </p:txBody>
      </p:sp>
    </p:spTree>
    <p:extLst>
      <p:ext uri="{BB962C8B-B14F-4D97-AF65-F5344CB8AC3E}">
        <p14:creationId xmlns:p14="http://schemas.microsoft.com/office/powerpoint/2010/main" val="533851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4078288"/>
            <a:ext cx="9144000" cy="27813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ar-EG">
              <a:solidFill>
                <a:schemeClr val="bg2"/>
              </a:solidFill>
            </a:endParaRPr>
          </a:p>
        </p:txBody>
      </p:sp>
      <p:sp>
        <p:nvSpPr>
          <p:cNvPr id="6" name="Rectangle 14"/>
          <p:cNvSpPr>
            <a:spLocks noChangeArrowheads="1"/>
          </p:cNvSpPr>
          <p:nvPr/>
        </p:nvSpPr>
        <p:spPr bwMode="auto">
          <a:xfrm>
            <a:off x="-35370" y="980728"/>
            <a:ext cx="90718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sz="6000" b="1" i="1" dirty="0">
                <a:solidFill>
                  <a:schemeClr val="folHlink"/>
                </a:solidFill>
                <a:ea typeface="Microsoft YaHei" pitchFamily="34" charset="-122"/>
              </a:rPr>
              <a:t>نلقاكم فى مواد علمية اخرى </a:t>
            </a:r>
            <a:r>
              <a:rPr lang="ar-EG" sz="6000" b="1" i="1">
                <a:solidFill>
                  <a:schemeClr val="folHlink"/>
                </a:solidFill>
                <a:ea typeface="Microsoft YaHei" pitchFamily="34" charset="-122"/>
              </a:rPr>
              <a:t>,,, </a:t>
            </a:r>
            <a:endParaRPr lang="en-US" sz="6000" b="1" i="1" dirty="0">
              <a:solidFill>
                <a:schemeClr val="folHlink"/>
              </a:solidFill>
              <a:ea typeface="Microsoft YaHei"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157255591</TotalTime>
  <Pages>0</Pages>
  <Words>2083</Words>
  <Characters>0</Characters>
  <Application>Microsoft Office PowerPoint</Application>
  <DocSecurity>0</DocSecurity>
  <PresentationFormat>On-screen Show (4:3)</PresentationFormat>
  <Lines>0</Lines>
  <Paragraphs>302</Paragraphs>
  <Slides>98</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98</vt:i4>
      </vt:variant>
    </vt:vector>
  </HeadingPairs>
  <TitlesOfParts>
    <vt:vector size="109" baseType="lpstr">
      <vt:lpstr>Arial Unicode MS</vt:lpstr>
      <vt:lpstr>Microsoft YaHei</vt:lpstr>
      <vt:lpstr>SimSun</vt:lpstr>
      <vt:lpstr>Arial</vt:lpstr>
      <vt:lpstr>Calibri</vt:lpstr>
      <vt:lpstr>DecoType Thuluth</vt:lpstr>
      <vt:lpstr>HY헤드라인M</vt:lpstr>
      <vt:lpstr>Times New Roman</vt:lpstr>
      <vt:lpstr>Verdana</vt:lpstr>
      <vt:lpstr>默认设计模板</vt:lpstr>
      <vt:lpstr>默认设计模板_2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Protection</dc:title>
  <dc:creator>Administrator</dc:creator>
  <cp:lastModifiedBy>aly mostafa</cp:lastModifiedBy>
  <cp:revision>77</cp:revision>
  <cp:lastPrinted>1899-12-30T00:00:00Z</cp:lastPrinted>
  <dcterms:created xsi:type="dcterms:W3CDTF">2012-04-20T16:02:50Z</dcterms:created>
  <dcterms:modified xsi:type="dcterms:W3CDTF">2014-03-09T21:12:15Z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