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42" r:id="rId3"/>
    <p:sldId id="34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6" r:id="rId63"/>
    <p:sldId id="315" r:id="rId64"/>
    <p:sldId id="317" r:id="rId65"/>
    <p:sldId id="318" r:id="rId66"/>
    <p:sldId id="319" r:id="rId67"/>
    <p:sldId id="321" r:id="rId68"/>
    <p:sldId id="320"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DDC7-3353-427B-9F23-FDE91EC1395F}" type="doc">
      <dgm:prSet loTypeId="urn:microsoft.com/office/officeart/2005/8/layout/cycle5" loCatId="cycle" qsTypeId="urn:microsoft.com/office/officeart/2005/8/quickstyle/3d2" qsCatId="3D" csTypeId="urn:microsoft.com/office/officeart/2005/8/colors/colorful4" csCatId="colorful" phldr="1"/>
      <dgm:spPr/>
      <dgm:t>
        <a:bodyPr/>
        <a:lstStyle/>
        <a:p>
          <a:pPr rtl="1"/>
          <a:endParaRPr lang="ar-EG"/>
        </a:p>
      </dgm:t>
    </dgm:pt>
    <dgm:pt modelId="{0C634B6C-2D1F-4F2C-99D4-CFEFBA29BAA6}">
      <dgm:prSet phldrT="[Text]"/>
      <dgm:spPr/>
      <dgm:t>
        <a:bodyPr/>
        <a:lstStyle/>
        <a:p>
          <a:pPr rtl="1"/>
          <a:r>
            <a:rPr lang="ar-EG" dirty="0" smtClean="0"/>
            <a:t>معرفة العقل</a:t>
          </a:r>
          <a:endParaRPr lang="ar-EG" dirty="0"/>
        </a:p>
      </dgm:t>
    </dgm:pt>
    <dgm:pt modelId="{A9C75A50-7E87-4E6D-898D-D93759EC1ABF}" type="parTrans" cxnId="{9168A811-D298-42B7-8E7C-D6228FE071BB}">
      <dgm:prSet/>
      <dgm:spPr/>
      <dgm:t>
        <a:bodyPr/>
        <a:lstStyle/>
        <a:p>
          <a:pPr rtl="1"/>
          <a:endParaRPr lang="ar-EG"/>
        </a:p>
      </dgm:t>
    </dgm:pt>
    <dgm:pt modelId="{77D3307C-F595-40BE-B1D0-BE5A79EDB552}" type="sibTrans" cxnId="{9168A811-D298-42B7-8E7C-D6228FE071BB}">
      <dgm:prSet/>
      <dgm:spPr/>
      <dgm:t>
        <a:bodyPr/>
        <a:lstStyle/>
        <a:p>
          <a:pPr rtl="1"/>
          <a:endParaRPr lang="ar-EG"/>
        </a:p>
      </dgm:t>
    </dgm:pt>
    <dgm:pt modelId="{BE089CEA-7F70-4F2B-A686-C6DBFAC6A1E8}">
      <dgm:prSet phldrT="[Text]"/>
      <dgm:spPr/>
      <dgm:t>
        <a:bodyPr/>
        <a:lstStyle/>
        <a:p>
          <a:pPr rtl="1"/>
          <a:r>
            <a:rPr lang="ar-EG" b="1" dirty="0" smtClean="0"/>
            <a:t>العقل بين الفهم والاستيعاب </a:t>
          </a:r>
          <a:endParaRPr lang="ar-EG" dirty="0"/>
        </a:p>
      </dgm:t>
    </dgm:pt>
    <dgm:pt modelId="{E26CB3AF-D9C1-4FEE-B616-02EA6BB82F33}" type="parTrans" cxnId="{4CDAC90B-8448-494E-BD08-EA58C5F89DF7}">
      <dgm:prSet/>
      <dgm:spPr/>
      <dgm:t>
        <a:bodyPr/>
        <a:lstStyle/>
        <a:p>
          <a:pPr rtl="1"/>
          <a:endParaRPr lang="ar-EG"/>
        </a:p>
      </dgm:t>
    </dgm:pt>
    <dgm:pt modelId="{DC690D93-6EE2-4C68-8E55-96B7151CC016}" type="sibTrans" cxnId="{4CDAC90B-8448-494E-BD08-EA58C5F89DF7}">
      <dgm:prSet/>
      <dgm:spPr/>
      <dgm:t>
        <a:bodyPr/>
        <a:lstStyle/>
        <a:p>
          <a:pPr rtl="1"/>
          <a:endParaRPr lang="ar-EG"/>
        </a:p>
      </dgm:t>
    </dgm:pt>
    <dgm:pt modelId="{37A78A16-35AC-425B-ACC9-4C6CC40DA08B}">
      <dgm:prSet phldrT="[Text]"/>
      <dgm:spPr/>
      <dgm:t>
        <a:bodyPr/>
        <a:lstStyle/>
        <a:p>
          <a:pPr rtl="1"/>
          <a:r>
            <a:rPr lang="ar-EG" b="1" dirty="0" smtClean="0"/>
            <a:t>اﻟﻔروق اﻟدﻣﺎﻏﯾﺔ ﺑﯾن اﻷﻧﺛﻰ واﻟذﻛر </a:t>
          </a:r>
          <a:endParaRPr lang="ar-EG" dirty="0"/>
        </a:p>
      </dgm:t>
    </dgm:pt>
    <dgm:pt modelId="{189E6FDE-17F2-4B9F-AA4D-9698EF636B19}" type="parTrans" cxnId="{35740820-21FA-4F5C-AC55-54A60E39A2F6}">
      <dgm:prSet/>
      <dgm:spPr/>
      <dgm:t>
        <a:bodyPr/>
        <a:lstStyle/>
        <a:p>
          <a:pPr rtl="1"/>
          <a:endParaRPr lang="ar-EG"/>
        </a:p>
      </dgm:t>
    </dgm:pt>
    <dgm:pt modelId="{437B6FEC-129D-45EA-803D-376BF1FEA9AD}" type="sibTrans" cxnId="{35740820-21FA-4F5C-AC55-54A60E39A2F6}">
      <dgm:prSet/>
      <dgm:spPr/>
      <dgm:t>
        <a:bodyPr/>
        <a:lstStyle/>
        <a:p>
          <a:pPr rtl="1"/>
          <a:endParaRPr lang="ar-EG"/>
        </a:p>
      </dgm:t>
    </dgm:pt>
    <dgm:pt modelId="{A0373FFD-260D-4DFA-AF8D-174405F0E330}">
      <dgm:prSet phldrT="[Text]"/>
      <dgm:spPr/>
      <dgm:t>
        <a:bodyPr/>
        <a:lstStyle/>
        <a:p>
          <a:pPr rtl="1"/>
          <a:r>
            <a:rPr lang="ar-EG" b="1" dirty="0" smtClean="0"/>
            <a:t>العقل والانتباه والتركيز </a:t>
          </a:r>
          <a:endParaRPr lang="ar-EG" dirty="0"/>
        </a:p>
      </dgm:t>
    </dgm:pt>
    <dgm:pt modelId="{E875F32D-3B99-4CFD-BE13-455695C6C964}" type="parTrans" cxnId="{1FB3308E-E943-451C-BEEE-00C53C678A9C}">
      <dgm:prSet/>
      <dgm:spPr/>
      <dgm:t>
        <a:bodyPr/>
        <a:lstStyle/>
        <a:p>
          <a:pPr rtl="1"/>
          <a:endParaRPr lang="ar-EG"/>
        </a:p>
      </dgm:t>
    </dgm:pt>
    <dgm:pt modelId="{9997B136-90AF-481E-982E-C6086B23D68D}" type="sibTrans" cxnId="{1FB3308E-E943-451C-BEEE-00C53C678A9C}">
      <dgm:prSet/>
      <dgm:spPr/>
      <dgm:t>
        <a:bodyPr/>
        <a:lstStyle/>
        <a:p>
          <a:pPr rtl="1"/>
          <a:endParaRPr lang="ar-EG"/>
        </a:p>
      </dgm:t>
    </dgm:pt>
    <dgm:pt modelId="{ECCB2A94-B2F8-4F78-A279-FB5C7684AA64}">
      <dgm:prSet phldrT="[Text]"/>
      <dgm:spPr/>
      <dgm:t>
        <a:bodyPr/>
        <a:lstStyle/>
        <a:p>
          <a:pPr rtl="1"/>
          <a:r>
            <a:rPr lang="ar-EG" b="1" dirty="0" smtClean="0"/>
            <a:t>كيف يتعلم الانسان </a:t>
          </a:r>
          <a:endParaRPr lang="ar-EG" dirty="0"/>
        </a:p>
      </dgm:t>
    </dgm:pt>
    <dgm:pt modelId="{E07A7585-AE67-44D7-84D4-22277B46D6F1}" type="parTrans" cxnId="{FD674D4D-BBC1-4566-9790-28ABD909A54C}">
      <dgm:prSet/>
      <dgm:spPr/>
      <dgm:t>
        <a:bodyPr/>
        <a:lstStyle/>
        <a:p>
          <a:pPr rtl="1"/>
          <a:endParaRPr lang="ar-EG"/>
        </a:p>
      </dgm:t>
    </dgm:pt>
    <dgm:pt modelId="{8059574A-C249-4275-BF77-8B8A967C012A}" type="sibTrans" cxnId="{FD674D4D-BBC1-4566-9790-28ABD909A54C}">
      <dgm:prSet/>
      <dgm:spPr/>
      <dgm:t>
        <a:bodyPr/>
        <a:lstStyle/>
        <a:p>
          <a:pPr rtl="1"/>
          <a:endParaRPr lang="ar-EG"/>
        </a:p>
      </dgm:t>
    </dgm:pt>
    <dgm:pt modelId="{EB8B7F6D-8517-4FDD-B5A5-5046DD04C504}">
      <dgm:prSet phldrT="[Text]"/>
      <dgm:spPr/>
      <dgm:t>
        <a:bodyPr/>
        <a:lstStyle/>
        <a:p>
          <a:pPr rtl="1"/>
          <a:r>
            <a:rPr lang="ar-EG" b="1" dirty="0" smtClean="0"/>
            <a:t>العقل الباطن والعقل الواعي </a:t>
          </a:r>
          <a:endParaRPr lang="ar-EG" dirty="0"/>
        </a:p>
      </dgm:t>
    </dgm:pt>
    <dgm:pt modelId="{953342E5-AC51-411E-AF41-707B4653AEEB}" type="parTrans" cxnId="{1454C73B-3F40-428E-BDE4-9129EF50219D}">
      <dgm:prSet/>
      <dgm:spPr/>
      <dgm:t>
        <a:bodyPr/>
        <a:lstStyle/>
        <a:p>
          <a:pPr rtl="1"/>
          <a:endParaRPr lang="ar-EG"/>
        </a:p>
      </dgm:t>
    </dgm:pt>
    <dgm:pt modelId="{6A707763-4F64-4318-ACC9-BE66C5679D9E}" type="sibTrans" cxnId="{1454C73B-3F40-428E-BDE4-9129EF50219D}">
      <dgm:prSet/>
      <dgm:spPr/>
      <dgm:t>
        <a:bodyPr/>
        <a:lstStyle/>
        <a:p>
          <a:pPr rtl="1"/>
          <a:endParaRPr lang="ar-EG"/>
        </a:p>
      </dgm:t>
    </dgm:pt>
    <dgm:pt modelId="{B2D8C774-872C-4CF5-9B74-CE14E49E6514}">
      <dgm:prSet phldrT="[Text]"/>
      <dgm:spPr/>
      <dgm:t>
        <a:bodyPr/>
        <a:lstStyle/>
        <a:p>
          <a:pPr rtl="1"/>
          <a:r>
            <a:rPr lang="ar-EG" b="1" dirty="0" smtClean="0"/>
            <a:t>عوامل النسيان </a:t>
          </a:r>
        </a:p>
        <a:p>
          <a:pPr rtl="1"/>
          <a:r>
            <a:rPr lang="ar-EG" b="1" dirty="0" smtClean="0"/>
            <a:t>ومهارات تحسين الذاكرة </a:t>
          </a:r>
          <a:endParaRPr lang="ar-EG" dirty="0"/>
        </a:p>
      </dgm:t>
    </dgm:pt>
    <dgm:pt modelId="{ED0A3D14-0DED-44C7-86E3-DDAB329C1DE7}" type="parTrans" cxnId="{8146A919-FB17-417C-9B69-54294F6C1468}">
      <dgm:prSet/>
      <dgm:spPr/>
      <dgm:t>
        <a:bodyPr/>
        <a:lstStyle/>
        <a:p>
          <a:pPr rtl="1"/>
          <a:endParaRPr lang="ar-EG"/>
        </a:p>
      </dgm:t>
    </dgm:pt>
    <dgm:pt modelId="{8DA68418-7487-4653-A8BE-0CF48B9AF016}" type="sibTrans" cxnId="{8146A919-FB17-417C-9B69-54294F6C1468}">
      <dgm:prSet/>
      <dgm:spPr/>
      <dgm:t>
        <a:bodyPr/>
        <a:lstStyle/>
        <a:p>
          <a:pPr rtl="1"/>
          <a:endParaRPr lang="ar-EG"/>
        </a:p>
      </dgm:t>
    </dgm:pt>
    <dgm:pt modelId="{E5C19BE9-C9C2-451F-B0A4-2A210823A5F4}" type="pres">
      <dgm:prSet presAssocID="{6FFADDC7-3353-427B-9F23-FDE91EC1395F}" presName="cycle" presStyleCnt="0">
        <dgm:presLayoutVars>
          <dgm:dir/>
          <dgm:resizeHandles val="exact"/>
        </dgm:presLayoutVars>
      </dgm:prSet>
      <dgm:spPr/>
      <dgm:t>
        <a:bodyPr/>
        <a:lstStyle/>
        <a:p>
          <a:pPr rtl="1"/>
          <a:endParaRPr lang="ar-EG"/>
        </a:p>
      </dgm:t>
    </dgm:pt>
    <dgm:pt modelId="{4EF8EE62-ADCB-417D-AD7D-6FC0353CA66D}" type="pres">
      <dgm:prSet presAssocID="{0C634B6C-2D1F-4F2C-99D4-CFEFBA29BAA6}" presName="node" presStyleLbl="node1" presStyleIdx="0" presStyleCnt="7" custScaleX="164374">
        <dgm:presLayoutVars>
          <dgm:bulletEnabled val="1"/>
        </dgm:presLayoutVars>
      </dgm:prSet>
      <dgm:spPr/>
      <dgm:t>
        <a:bodyPr/>
        <a:lstStyle/>
        <a:p>
          <a:pPr rtl="1"/>
          <a:endParaRPr lang="ar-EG"/>
        </a:p>
      </dgm:t>
    </dgm:pt>
    <dgm:pt modelId="{A2CE4F07-2054-43D9-A0CB-F40EBBFDE8FB}" type="pres">
      <dgm:prSet presAssocID="{0C634B6C-2D1F-4F2C-99D4-CFEFBA29BAA6}" presName="spNode" presStyleCnt="0"/>
      <dgm:spPr/>
      <dgm:t>
        <a:bodyPr/>
        <a:lstStyle/>
        <a:p>
          <a:pPr rtl="1"/>
          <a:endParaRPr lang="ar-EG"/>
        </a:p>
      </dgm:t>
    </dgm:pt>
    <dgm:pt modelId="{9E7485E3-AE55-47E1-8930-B91AA8074FEA}" type="pres">
      <dgm:prSet presAssocID="{77D3307C-F595-40BE-B1D0-BE5A79EDB552}" presName="sibTrans" presStyleLbl="sibTrans1D1" presStyleIdx="0" presStyleCnt="7"/>
      <dgm:spPr/>
      <dgm:t>
        <a:bodyPr/>
        <a:lstStyle/>
        <a:p>
          <a:pPr rtl="1"/>
          <a:endParaRPr lang="ar-EG"/>
        </a:p>
      </dgm:t>
    </dgm:pt>
    <dgm:pt modelId="{105FCC6C-CE5B-4E11-8548-B2B51249DA0E}" type="pres">
      <dgm:prSet presAssocID="{BE089CEA-7F70-4F2B-A686-C6DBFAC6A1E8}" presName="node" presStyleLbl="node1" presStyleIdx="1" presStyleCnt="7" custScaleX="164374">
        <dgm:presLayoutVars>
          <dgm:bulletEnabled val="1"/>
        </dgm:presLayoutVars>
      </dgm:prSet>
      <dgm:spPr/>
      <dgm:t>
        <a:bodyPr/>
        <a:lstStyle/>
        <a:p>
          <a:pPr rtl="1"/>
          <a:endParaRPr lang="ar-EG"/>
        </a:p>
      </dgm:t>
    </dgm:pt>
    <dgm:pt modelId="{C51375C0-55EE-428B-B66B-496951EF9034}" type="pres">
      <dgm:prSet presAssocID="{BE089CEA-7F70-4F2B-A686-C6DBFAC6A1E8}" presName="spNode" presStyleCnt="0"/>
      <dgm:spPr/>
      <dgm:t>
        <a:bodyPr/>
        <a:lstStyle/>
        <a:p>
          <a:pPr rtl="1"/>
          <a:endParaRPr lang="ar-EG"/>
        </a:p>
      </dgm:t>
    </dgm:pt>
    <dgm:pt modelId="{0DE78AF3-9632-44A4-A702-82AA9598CB2F}" type="pres">
      <dgm:prSet presAssocID="{DC690D93-6EE2-4C68-8E55-96B7151CC016}" presName="sibTrans" presStyleLbl="sibTrans1D1" presStyleIdx="1" presStyleCnt="7"/>
      <dgm:spPr/>
      <dgm:t>
        <a:bodyPr/>
        <a:lstStyle/>
        <a:p>
          <a:pPr rtl="1"/>
          <a:endParaRPr lang="ar-EG"/>
        </a:p>
      </dgm:t>
    </dgm:pt>
    <dgm:pt modelId="{F42AE337-B047-4F30-ACD0-879946FDE8EE}" type="pres">
      <dgm:prSet presAssocID="{37A78A16-35AC-425B-ACC9-4C6CC40DA08B}" presName="node" presStyleLbl="node1" presStyleIdx="2" presStyleCnt="7" custScaleX="164374">
        <dgm:presLayoutVars>
          <dgm:bulletEnabled val="1"/>
        </dgm:presLayoutVars>
      </dgm:prSet>
      <dgm:spPr/>
      <dgm:t>
        <a:bodyPr/>
        <a:lstStyle/>
        <a:p>
          <a:pPr rtl="1"/>
          <a:endParaRPr lang="ar-EG"/>
        </a:p>
      </dgm:t>
    </dgm:pt>
    <dgm:pt modelId="{554656A2-4BBA-42F0-B39F-5ACFDABF4F15}" type="pres">
      <dgm:prSet presAssocID="{37A78A16-35AC-425B-ACC9-4C6CC40DA08B}" presName="spNode" presStyleCnt="0"/>
      <dgm:spPr/>
      <dgm:t>
        <a:bodyPr/>
        <a:lstStyle/>
        <a:p>
          <a:pPr rtl="1"/>
          <a:endParaRPr lang="ar-EG"/>
        </a:p>
      </dgm:t>
    </dgm:pt>
    <dgm:pt modelId="{2C483B3E-07A3-452A-B243-8FF543D5E9EF}" type="pres">
      <dgm:prSet presAssocID="{437B6FEC-129D-45EA-803D-376BF1FEA9AD}" presName="sibTrans" presStyleLbl="sibTrans1D1" presStyleIdx="2" presStyleCnt="7"/>
      <dgm:spPr/>
      <dgm:t>
        <a:bodyPr/>
        <a:lstStyle/>
        <a:p>
          <a:pPr rtl="1"/>
          <a:endParaRPr lang="ar-EG"/>
        </a:p>
      </dgm:t>
    </dgm:pt>
    <dgm:pt modelId="{780BC165-D1B4-4708-98AA-1C48530A6A78}" type="pres">
      <dgm:prSet presAssocID="{A0373FFD-260D-4DFA-AF8D-174405F0E330}" presName="node" presStyleLbl="node1" presStyleIdx="3" presStyleCnt="7" custScaleX="164374" custRadScaleRad="101111" custRadScaleInc="-7455">
        <dgm:presLayoutVars>
          <dgm:bulletEnabled val="1"/>
        </dgm:presLayoutVars>
      </dgm:prSet>
      <dgm:spPr/>
      <dgm:t>
        <a:bodyPr/>
        <a:lstStyle/>
        <a:p>
          <a:pPr rtl="1"/>
          <a:endParaRPr lang="ar-EG"/>
        </a:p>
      </dgm:t>
    </dgm:pt>
    <dgm:pt modelId="{B4CCD63F-5B86-4B00-89AD-FD1AC331AF07}" type="pres">
      <dgm:prSet presAssocID="{A0373FFD-260D-4DFA-AF8D-174405F0E330}" presName="spNode" presStyleCnt="0"/>
      <dgm:spPr/>
      <dgm:t>
        <a:bodyPr/>
        <a:lstStyle/>
        <a:p>
          <a:pPr rtl="1"/>
          <a:endParaRPr lang="ar-EG"/>
        </a:p>
      </dgm:t>
    </dgm:pt>
    <dgm:pt modelId="{641AAB2D-D505-4249-808C-095368CCFCA6}" type="pres">
      <dgm:prSet presAssocID="{9997B136-90AF-481E-982E-C6086B23D68D}" presName="sibTrans" presStyleLbl="sibTrans1D1" presStyleIdx="3" presStyleCnt="7"/>
      <dgm:spPr/>
      <dgm:t>
        <a:bodyPr/>
        <a:lstStyle/>
        <a:p>
          <a:pPr rtl="1"/>
          <a:endParaRPr lang="ar-EG"/>
        </a:p>
      </dgm:t>
    </dgm:pt>
    <dgm:pt modelId="{420B7A63-8302-4146-85D8-005404CAF824}" type="pres">
      <dgm:prSet presAssocID="{ECCB2A94-B2F8-4F78-A279-FB5C7684AA64}" presName="node" presStyleLbl="node1" presStyleIdx="4" presStyleCnt="7" custScaleX="164374" custRadScaleRad="102272" custRadScaleInc="14748">
        <dgm:presLayoutVars>
          <dgm:bulletEnabled val="1"/>
        </dgm:presLayoutVars>
      </dgm:prSet>
      <dgm:spPr/>
      <dgm:t>
        <a:bodyPr/>
        <a:lstStyle/>
        <a:p>
          <a:pPr rtl="1"/>
          <a:endParaRPr lang="ar-EG"/>
        </a:p>
      </dgm:t>
    </dgm:pt>
    <dgm:pt modelId="{02267AF1-621B-4532-9DB8-6AF3F335BDAB}" type="pres">
      <dgm:prSet presAssocID="{ECCB2A94-B2F8-4F78-A279-FB5C7684AA64}" presName="spNode" presStyleCnt="0"/>
      <dgm:spPr/>
      <dgm:t>
        <a:bodyPr/>
        <a:lstStyle/>
        <a:p>
          <a:pPr rtl="1"/>
          <a:endParaRPr lang="ar-EG"/>
        </a:p>
      </dgm:t>
    </dgm:pt>
    <dgm:pt modelId="{EFB9F688-92F3-438E-93FA-2D494C7D6E44}" type="pres">
      <dgm:prSet presAssocID="{8059574A-C249-4275-BF77-8B8A967C012A}" presName="sibTrans" presStyleLbl="sibTrans1D1" presStyleIdx="4" presStyleCnt="7"/>
      <dgm:spPr/>
      <dgm:t>
        <a:bodyPr/>
        <a:lstStyle/>
        <a:p>
          <a:pPr rtl="1"/>
          <a:endParaRPr lang="ar-EG"/>
        </a:p>
      </dgm:t>
    </dgm:pt>
    <dgm:pt modelId="{021BBA3D-2BC6-40AB-B191-BF330658C783}" type="pres">
      <dgm:prSet presAssocID="{B2D8C774-872C-4CF5-9B74-CE14E49E6514}" presName="node" presStyleLbl="node1" presStyleIdx="5" presStyleCnt="7" custScaleX="164374">
        <dgm:presLayoutVars>
          <dgm:bulletEnabled val="1"/>
        </dgm:presLayoutVars>
      </dgm:prSet>
      <dgm:spPr/>
      <dgm:t>
        <a:bodyPr/>
        <a:lstStyle/>
        <a:p>
          <a:pPr rtl="1"/>
          <a:endParaRPr lang="ar-EG"/>
        </a:p>
      </dgm:t>
    </dgm:pt>
    <dgm:pt modelId="{7F5DF079-2178-4BB4-94F0-402B3D2F389A}" type="pres">
      <dgm:prSet presAssocID="{B2D8C774-872C-4CF5-9B74-CE14E49E6514}" presName="spNode" presStyleCnt="0"/>
      <dgm:spPr/>
      <dgm:t>
        <a:bodyPr/>
        <a:lstStyle/>
        <a:p>
          <a:pPr rtl="1"/>
          <a:endParaRPr lang="ar-EG"/>
        </a:p>
      </dgm:t>
    </dgm:pt>
    <dgm:pt modelId="{F9F9510A-5D5E-4140-BF08-027F5CA857D4}" type="pres">
      <dgm:prSet presAssocID="{8DA68418-7487-4653-A8BE-0CF48B9AF016}" presName="sibTrans" presStyleLbl="sibTrans1D1" presStyleIdx="5" presStyleCnt="7"/>
      <dgm:spPr/>
      <dgm:t>
        <a:bodyPr/>
        <a:lstStyle/>
        <a:p>
          <a:pPr rtl="1"/>
          <a:endParaRPr lang="ar-EG"/>
        </a:p>
      </dgm:t>
    </dgm:pt>
    <dgm:pt modelId="{AC8C3C44-81FB-4FC3-B34B-F651F49AAB9A}" type="pres">
      <dgm:prSet presAssocID="{EB8B7F6D-8517-4FDD-B5A5-5046DD04C504}" presName="node" presStyleLbl="node1" presStyleIdx="6" presStyleCnt="7" custScaleX="164374">
        <dgm:presLayoutVars>
          <dgm:bulletEnabled val="1"/>
        </dgm:presLayoutVars>
      </dgm:prSet>
      <dgm:spPr/>
      <dgm:t>
        <a:bodyPr/>
        <a:lstStyle/>
        <a:p>
          <a:pPr rtl="1"/>
          <a:endParaRPr lang="ar-EG"/>
        </a:p>
      </dgm:t>
    </dgm:pt>
    <dgm:pt modelId="{30391101-1896-4F76-8BE5-B10819783856}" type="pres">
      <dgm:prSet presAssocID="{EB8B7F6D-8517-4FDD-B5A5-5046DD04C504}" presName="spNode" presStyleCnt="0"/>
      <dgm:spPr/>
      <dgm:t>
        <a:bodyPr/>
        <a:lstStyle/>
        <a:p>
          <a:pPr rtl="1"/>
          <a:endParaRPr lang="ar-EG"/>
        </a:p>
      </dgm:t>
    </dgm:pt>
    <dgm:pt modelId="{3524A544-5415-47C3-A01C-EA6794767E16}" type="pres">
      <dgm:prSet presAssocID="{6A707763-4F64-4318-ACC9-BE66C5679D9E}" presName="sibTrans" presStyleLbl="sibTrans1D1" presStyleIdx="6" presStyleCnt="7"/>
      <dgm:spPr/>
      <dgm:t>
        <a:bodyPr/>
        <a:lstStyle/>
        <a:p>
          <a:pPr rtl="1"/>
          <a:endParaRPr lang="ar-EG"/>
        </a:p>
      </dgm:t>
    </dgm:pt>
  </dgm:ptLst>
  <dgm:cxnLst>
    <dgm:cxn modelId="{2EF43BE3-4019-4CF7-8A3B-832809AFD1C5}" type="presOf" srcId="{DC690D93-6EE2-4C68-8E55-96B7151CC016}" destId="{0DE78AF3-9632-44A4-A702-82AA9598CB2F}" srcOrd="0" destOrd="0" presId="urn:microsoft.com/office/officeart/2005/8/layout/cycle5"/>
    <dgm:cxn modelId="{D7E9A595-80FD-4B44-97DE-578942770582}" type="presOf" srcId="{BE089CEA-7F70-4F2B-A686-C6DBFAC6A1E8}" destId="{105FCC6C-CE5B-4E11-8548-B2B51249DA0E}" srcOrd="0" destOrd="0" presId="urn:microsoft.com/office/officeart/2005/8/layout/cycle5"/>
    <dgm:cxn modelId="{C91B9898-7A67-4A62-AEB4-FBD1F9894FF8}" type="presOf" srcId="{6FFADDC7-3353-427B-9F23-FDE91EC1395F}" destId="{E5C19BE9-C9C2-451F-B0A4-2A210823A5F4}" srcOrd="0" destOrd="0" presId="urn:microsoft.com/office/officeart/2005/8/layout/cycle5"/>
    <dgm:cxn modelId="{DEDDD77C-26AF-46BD-B03C-FB28F08512DB}" type="presOf" srcId="{ECCB2A94-B2F8-4F78-A279-FB5C7684AA64}" destId="{420B7A63-8302-4146-85D8-005404CAF824}" srcOrd="0" destOrd="0" presId="urn:microsoft.com/office/officeart/2005/8/layout/cycle5"/>
    <dgm:cxn modelId="{86FA98D0-AE71-4EDE-A299-5F542B7A7F5B}" type="presOf" srcId="{437B6FEC-129D-45EA-803D-376BF1FEA9AD}" destId="{2C483B3E-07A3-452A-B243-8FF543D5E9EF}" srcOrd="0" destOrd="0" presId="urn:microsoft.com/office/officeart/2005/8/layout/cycle5"/>
    <dgm:cxn modelId="{CFE9887A-CDE5-4520-B50D-3D352A30D0E5}" type="presOf" srcId="{9997B136-90AF-481E-982E-C6086B23D68D}" destId="{641AAB2D-D505-4249-808C-095368CCFCA6}" srcOrd="0" destOrd="0" presId="urn:microsoft.com/office/officeart/2005/8/layout/cycle5"/>
    <dgm:cxn modelId="{B8B01B18-0A3B-4AFB-86FB-4E257A67D672}" type="presOf" srcId="{37A78A16-35AC-425B-ACC9-4C6CC40DA08B}" destId="{F42AE337-B047-4F30-ACD0-879946FDE8EE}" srcOrd="0" destOrd="0" presId="urn:microsoft.com/office/officeart/2005/8/layout/cycle5"/>
    <dgm:cxn modelId="{4775613E-B70F-4EB5-AF1A-6DA061A7000E}" type="presOf" srcId="{8059574A-C249-4275-BF77-8B8A967C012A}" destId="{EFB9F688-92F3-438E-93FA-2D494C7D6E44}" srcOrd="0" destOrd="0" presId="urn:microsoft.com/office/officeart/2005/8/layout/cycle5"/>
    <dgm:cxn modelId="{35740820-21FA-4F5C-AC55-54A60E39A2F6}" srcId="{6FFADDC7-3353-427B-9F23-FDE91EC1395F}" destId="{37A78A16-35AC-425B-ACC9-4C6CC40DA08B}" srcOrd="2" destOrd="0" parTransId="{189E6FDE-17F2-4B9F-AA4D-9698EF636B19}" sibTransId="{437B6FEC-129D-45EA-803D-376BF1FEA9AD}"/>
    <dgm:cxn modelId="{73AD4712-9B91-41E9-BEBC-B20BCA4D1484}" type="presOf" srcId="{0C634B6C-2D1F-4F2C-99D4-CFEFBA29BAA6}" destId="{4EF8EE62-ADCB-417D-AD7D-6FC0353CA66D}" srcOrd="0" destOrd="0" presId="urn:microsoft.com/office/officeart/2005/8/layout/cycle5"/>
    <dgm:cxn modelId="{226A7600-57A1-426C-8CE3-9FCE0191F225}" type="presOf" srcId="{6A707763-4F64-4318-ACC9-BE66C5679D9E}" destId="{3524A544-5415-47C3-A01C-EA6794767E16}" srcOrd="0" destOrd="0" presId="urn:microsoft.com/office/officeart/2005/8/layout/cycle5"/>
    <dgm:cxn modelId="{FD674D4D-BBC1-4566-9790-28ABD909A54C}" srcId="{6FFADDC7-3353-427B-9F23-FDE91EC1395F}" destId="{ECCB2A94-B2F8-4F78-A279-FB5C7684AA64}" srcOrd="4" destOrd="0" parTransId="{E07A7585-AE67-44D7-84D4-22277B46D6F1}" sibTransId="{8059574A-C249-4275-BF77-8B8A967C012A}"/>
    <dgm:cxn modelId="{A0079854-8E70-442A-9F77-921252B76C95}" type="presOf" srcId="{B2D8C774-872C-4CF5-9B74-CE14E49E6514}" destId="{021BBA3D-2BC6-40AB-B191-BF330658C783}" srcOrd="0" destOrd="0" presId="urn:microsoft.com/office/officeart/2005/8/layout/cycle5"/>
    <dgm:cxn modelId="{9168A811-D298-42B7-8E7C-D6228FE071BB}" srcId="{6FFADDC7-3353-427B-9F23-FDE91EC1395F}" destId="{0C634B6C-2D1F-4F2C-99D4-CFEFBA29BAA6}" srcOrd="0" destOrd="0" parTransId="{A9C75A50-7E87-4E6D-898D-D93759EC1ABF}" sibTransId="{77D3307C-F595-40BE-B1D0-BE5A79EDB552}"/>
    <dgm:cxn modelId="{4CDAC90B-8448-494E-BD08-EA58C5F89DF7}" srcId="{6FFADDC7-3353-427B-9F23-FDE91EC1395F}" destId="{BE089CEA-7F70-4F2B-A686-C6DBFAC6A1E8}" srcOrd="1" destOrd="0" parTransId="{E26CB3AF-D9C1-4FEE-B616-02EA6BB82F33}" sibTransId="{DC690D93-6EE2-4C68-8E55-96B7151CC016}"/>
    <dgm:cxn modelId="{1454C73B-3F40-428E-BDE4-9129EF50219D}" srcId="{6FFADDC7-3353-427B-9F23-FDE91EC1395F}" destId="{EB8B7F6D-8517-4FDD-B5A5-5046DD04C504}" srcOrd="6" destOrd="0" parTransId="{953342E5-AC51-411E-AF41-707B4653AEEB}" sibTransId="{6A707763-4F64-4318-ACC9-BE66C5679D9E}"/>
    <dgm:cxn modelId="{1FB3308E-E943-451C-BEEE-00C53C678A9C}" srcId="{6FFADDC7-3353-427B-9F23-FDE91EC1395F}" destId="{A0373FFD-260D-4DFA-AF8D-174405F0E330}" srcOrd="3" destOrd="0" parTransId="{E875F32D-3B99-4CFD-BE13-455695C6C964}" sibTransId="{9997B136-90AF-481E-982E-C6086B23D68D}"/>
    <dgm:cxn modelId="{BBB7C60B-72DE-49E4-A842-EA669E07BD83}" type="presOf" srcId="{77D3307C-F595-40BE-B1D0-BE5A79EDB552}" destId="{9E7485E3-AE55-47E1-8930-B91AA8074FEA}" srcOrd="0" destOrd="0" presId="urn:microsoft.com/office/officeart/2005/8/layout/cycle5"/>
    <dgm:cxn modelId="{E559A012-0DDE-4421-B3F3-F9D93AB2CE1F}" type="presOf" srcId="{EB8B7F6D-8517-4FDD-B5A5-5046DD04C504}" destId="{AC8C3C44-81FB-4FC3-B34B-F651F49AAB9A}" srcOrd="0" destOrd="0" presId="urn:microsoft.com/office/officeart/2005/8/layout/cycle5"/>
    <dgm:cxn modelId="{8146A919-FB17-417C-9B69-54294F6C1468}" srcId="{6FFADDC7-3353-427B-9F23-FDE91EC1395F}" destId="{B2D8C774-872C-4CF5-9B74-CE14E49E6514}" srcOrd="5" destOrd="0" parTransId="{ED0A3D14-0DED-44C7-86E3-DDAB329C1DE7}" sibTransId="{8DA68418-7487-4653-A8BE-0CF48B9AF016}"/>
    <dgm:cxn modelId="{6D44428E-4F5B-40A7-B7CD-E46DCC8EBD25}" type="presOf" srcId="{A0373FFD-260D-4DFA-AF8D-174405F0E330}" destId="{780BC165-D1B4-4708-98AA-1C48530A6A78}" srcOrd="0" destOrd="0" presId="urn:microsoft.com/office/officeart/2005/8/layout/cycle5"/>
    <dgm:cxn modelId="{77E29E71-4F2B-413C-B844-AAEED412B987}" type="presOf" srcId="{8DA68418-7487-4653-A8BE-0CF48B9AF016}" destId="{F9F9510A-5D5E-4140-BF08-027F5CA857D4}" srcOrd="0" destOrd="0" presId="urn:microsoft.com/office/officeart/2005/8/layout/cycle5"/>
    <dgm:cxn modelId="{37F6C286-92EA-4068-A763-005822B1B404}" type="presParOf" srcId="{E5C19BE9-C9C2-451F-B0A4-2A210823A5F4}" destId="{4EF8EE62-ADCB-417D-AD7D-6FC0353CA66D}" srcOrd="0" destOrd="0" presId="urn:microsoft.com/office/officeart/2005/8/layout/cycle5"/>
    <dgm:cxn modelId="{61FEC978-F10C-409E-B870-03914C9E9313}" type="presParOf" srcId="{E5C19BE9-C9C2-451F-B0A4-2A210823A5F4}" destId="{A2CE4F07-2054-43D9-A0CB-F40EBBFDE8FB}" srcOrd="1" destOrd="0" presId="urn:microsoft.com/office/officeart/2005/8/layout/cycle5"/>
    <dgm:cxn modelId="{3E4B4C56-4BD6-48A4-A743-A162B9B4247D}" type="presParOf" srcId="{E5C19BE9-C9C2-451F-B0A4-2A210823A5F4}" destId="{9E7485E3-AE55-47E1-8930-B91AA8074FEA}" srcOrd="2" destOrd="0" presId="urn:microsoft.com/office/officeart/2005/8/layout/cycle5"/>
    <dgm:cxn modelId="{697595E9-0AA0-4E3B-A609-329F6EAA78C2}" type="presParOf" srcId="{E5C19BE9-C9C2-451F-B0A4-2A210823A5F4}" destId="{105FCC6C-CE5B-4E11-8548-B2B51249DA0E}" srcOrd="3" destOrd="0" presId="urn:microsoft.com/office/officeart/2005/8/layout/cycle5"/>
    <dgm:cxn modelId="{FC0282A0-E4C0-4216-8C04-1ABE884584FB}" type="presParOf" srcId="{E5C19BE9-C9C2-451F-B0A4-2A210823A5F4}" destId="{C51375C0-55EE-428B-B66B-496951EF9034}" srcOrd="4" destOrd="0" presId="urn:microsoft.com/office/officeart/2005/8/layout/cycle5"/>
    <dgm:cxn modelId="{89597F72-37E6-4051-89FA-56ABCA2DDA41}" type="presParOf" srcId="{E5C19BE9-C9C2-451F-B0A4-2A210823A5F4}" destId="{0DE78AF3-9632-44A4-A702-82AA9598CB2F}" srcOrd="5" destOrd="0" presId="urn:microsoft.com/office/officeart/2005/8/layout/cycle5"/>
    <dgm:cxn modelId="{B5C5AE50-908E-439B-B6E3-0E766AACF330}" type="presParOf" srcId="{E5C19BE9-C9C2-451F-B0A4-2A210823A5F4}" destId="{F42AE337-B047-4F30-ACD0-879946FDE8EE}" srcOrd="6" destOrd="0" presId="urn:microsoft.com/office/officeart/2005/8/layout/cycle5"/>
    <dgm:cxn modelId="{091975AE-2C63-4248-9C70-D3198B33F8B6}" type="presParOf" srcId="{E5C19BE9-C9C2-451F-B0A4-2A210823A5F4}" destId="{554656A2-4BBA-42F0-B39F-5ACFDABF4F15}" srcOrd="7" destOrd="0" presId="urn:microsoft.com/office/officeart/2005/8/layout/cycle5"/>
    <dgm:cxn modelId="{0B5942D7-2606-4507-8928-206650C95B2E}" type="presParOf" srcId="{E5C19BE9-C9C2-451F-B0A4-2A210823A5F4}" destId="{2C483B3E-07A3-452A-B243-8FF543D5E9EF}" srcOrd="8" destOrd="0" presId="urn:microsoft.com/office/officeart/2005/8/layout/cycle5"/>
    <dgm:cxn modelId="{F0622626-D060-4993-BDF9-B73878F9E520}" type="presParOf" srcId="{E5C19BE9-C9C2-451F-B0A4-2A210823A5F4}" destId="{780BC165-D1B4-4708-98AA-1C48530A6A78}" srcOrd="9" destOrd="0" presId="urn:microsoft.com/office/officeart/2005/8/layout/cycle5"/>
    <dgm:cxn modelId="{29A987EF-BF21-412A-9395-0204679C2A01}" type="presParOf" srcId="{E5C19BE9-C9C2-451F-B0A4-2A210823A5F4}" destId="{B4CCD63F-5B86-4B00-89AD-FD1AC331AF07}" srcOrd="10" destOrd="0" presId="urn:microsoft.com/office/officeart/2005/8/layout/cycle5"/>
    <dgm:cxn modelId="{92FB0B5D-7235-4B68-8D8D-B7C74B201050}" type="presParOf" srcId="{E5C19BE9-C9C2-451F-B0A4-2A210823A5F4}" destId="{641AAB2D-D505-4249-808C-095368CCFCA6}" srcOrd="11" destOrd="0" presId="urn:microsoft.com/office/officeart/2005/8/layout/cycle5"/>
    <dgm:cxn modelId="{F440214E-D477-465F-A327-57D9EED365D9}" type="presParOf" srcId="{E5C19BE9-C9C2-451F-B0A4-2A210823A5F4}" destId="{420B7A63-8302-4146-85D8-005404CAF824}" srcOrd="12" destOrd="0" presId="urn:microsoft.com/office/officeart/2005/8/layout/cycle5"/>
    <dgm:cxn modelId="{A3723B73-BE2E-4E71-A667-9654D4AB14F0}" type="presParOf" srcId="{E5C19BE9-C9C2-451F-B0A4-2A210823A5F4}" destId="{02267AF1-621B-4532-9DB8-6AF3F335BDAB}" srcOrd="13" destOrd="0" presId="urn:microsoft.com/office/officeart/2005/8/layout/cycle5"/>
    <dgm:cxn modelId="{1FF22D56-A5FD-4299-8B82-2BA8257D3A11}" type="presParOf" srcId="{E5C19BE9-C9C2-451F-B0A4-2A210823A5F4}" destId="{EFB9F688-92F3-438E-93FA-2D494C7D6E44}" srcOrd="14" destOrd="0" presId="urn:microsoft.com/office/officeart/2005/8/layout/cycle5"/>
    <dgm:cxn modelId="{8F01EA36-1A00-44C9-84A1-A396E5A6390C}" type="presParOf" srcId="{E5C19BE9-C9C2-451F-B0A4-2A210823A5F4}" destId="{021BBA3D-2BC6-40AB-B191-BF330658C783}" srcOrd="15" destOrd="0" presId="urn:microsoft.com/office/officeart/2005/8/layout/cycle5"/>
    <dgm:cxn modelId="{A04A0475-F7A0-42B1-BC5F-34D6E352F117}" type="presParOf" srcId="{E5C19BE9-C9C2-451F-B0A4-2A210823A5F4}" destId="{7F5DF079-2178-4BB4-94F0-402B3D2F389A}" srcOrd="16" destOrd="0" presId="urn:microsoft.com/office/officeart/2005/8/layout/cycle5"/>
    <dgm:cxn modelId="{1A43D07E-218D-4DF8-A5CE-D0FF06456352}" type="presParOf" srcId="{E5C19BE9-C9C2-451F-B0A4-2A210823A5F4}" destId="{F9F9510A-5D5E-4140-BF08-027F5CA857D4}" srcOrd="17" destOrd="0" presId="urn:microsoft.com/office/officeart/2005/8/layout/cycle5"/>
    <dgm:cxn modelId="{94B72C5F-1628-4152-824D-7523DC2AFE16}" type="presParOf" srcId="{E5C19BE9-C9C2-451F-B0A4-2A210823A5F4}" destId="{AC8C3C44-81FB-4FC3-B34B-F651F49AAB9A}" srcOrd="18" destOrd="0" presId="urn:microsoft.com/office/officeart/2005/8/layout/cycle5"/>
    <dgm:cxn modelId="{888233C0-DD95-4218-AD4E-9E6A8F89F1A0}" type="presParOf" srcId="{E5C19BE9-C9C2-451F-B0A4-2A210823A5F4}" destId="{30391101-1896-4F76-8BE5-B10819783856}" srcOrd="19" destOrd="0" presId="urn:microsoft.com/office/officeart/2005/8/layout/cycle5"/>
    <dgm:cxn modelId="{80BEFBCC-CF7E-415E-A730-48F9A73552D6}" type="presParOf" srcId="{E5C19BE9-C9C2-451F-B0A4-2A210823A5F4}" destId="{3524A544-5415-47C3-A01C-EA6794767E16}" srcOrd="20"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A745E7-0154-4B93-B3A4-4072E83ED179}" type="datetimeFigureOut">
              <a:rPr lang="ar-EG" smtClean="0"/>
              <a:pPr/>
              <a:t>28/05/1436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F6BBCC-DF76-4D45-8408-4AF98CCDFBF7}" type="slidenum">
              <a:rPr lang="ar-EG" smtClean="0"/>
              <a:pPr/>
              <a:t>‹#›</a:t>
            </a:fld>
            <a:endParaRPr lang="ar-EG"/>
          </a:p>
        </p:txBody>
      </p:sp>
    </p:spTree>
    <p:extLst>
      <p:ext uri="{BB962C8B-B14F-4D97-AF65-F5344CB8AC3E}">
        <p14:creationId xmlns:p14="http://schemas.microsoft.com/office/powerpoint/2010/main" xmlns="" val="30965931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9318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3138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evel 1"/>
          <p:cNvSpPr/>
          <p:nvPr/>
        </p:nvSpPr>
        <p:spPr>
          <a:xfrm>
            <a:off x="990600" y="2667000"/>
            <a:ext cx="7239000" cy="1752600"/>
          </a:xfrm>
          <a:prstGeom prst="bevel">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6600" b="1" dirty="0"/>
              <a:t>دورة ادارة العقل</a:t>
            </a:r>
          </a:p>
        </p:txBody>
      </p:sp>
    </p:spTree>
    <p:extLst>
      <p:ext uri="{BB962C8B-B14F-4D97-AF65-F5344CB8AC3E}">
        <p14:creationId xmlns:p14="http://schemas.microsoft.com/office/powerpoint/2010/main" xmlns="" val="68978058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الجلاء السمعي </a:t>
            </a:r>
          </a:p>
        </p:txBody>
      </p:sp>
      <p:sp>
        <p:nvSpPr>
          <p:cNvPr id="3" name="Rectangle 2"/>
          <p:cNvSpPr/>
          <p:nvPr/>
        </p:nvSpPr>
        <p:spPr>
          <a:xfrm>
            <a:off x="4800600" y="1828800"/>
            <a:ext cx="4038600" cy="457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300" b="1" dirty="0"/>
              <a:t>هو قدرة الحصول على معلومات عن أحداث أو أشخاص من خلال حاسة سمعية داخلية ، ليس لها علاقة بحاسة السمع التقليدية . و قد تأتي بشكل همسات محببة جميلة ، كألحان موسيقية أو أجراس أو غناء . و يمكن أن تأتي على شكل طرقات قوية على الخشب </a:t>
            </a:r>
            <a:r>
              <a:rPr lang="ar-EG" sz="2300" b="1" dirty="0" smtClean="0"/>
              <a:t>أو </a:t>
            </a:r>
            <a:r>
              <a:rPr lang="ar-EG" sz="2300" b="1" dirty="0"/>
              <a:t>الحديد مثلاً ، أو صفّارة إنذار أو أي صوت مزعج آخر يعمل على لفت الانتباه . و أحياناً كثيرة ، بدلاً من أن يأتي الصوت من داخل الذهن ، يتجلّى </a:t>
            </a:r>
            <a:r>
              <a:rPr lang="ar-EG" sz="2300" b="1" dirty="0" smtClean="0"/>
              <a:t/>
            </a:r>
            <a:br>
              <a:rPr lang="ar-EG" sz="2300" b="1" dirty="0" smtClean="0"/>
            </a:br>
            <a:r>
              <a:rPr lang="ar-EG" sz="2300" b="1" dirty="0" smtClean="0"/>
              <a:t>بشكل </a:t>
            </a:r>
            <a:r>
              <a:rPr lang="ar-EG" sz="2300" b="1" dirty="0"/>
              <a:t>واضح مما يجعله مسموع عن طريق الأذن </a:t>
            </a:r>
            <a:endParaRPr lang="en-US" sz="2300" dirty="0"/>
          </a:p>
        </p:txBody>
      </p:sp>
      <p:pic>
        <p:nvPicPr>
          <p:cNvPr id="81922" name="Picture 2" descr="http://www.hdc.com.sa/thumbnail.php?file=2012_05_12_19_03_40_593750369.jpg&amp;size=article_mediu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828800"/>
            <a:ext cx="36195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373237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324100" y="304800"/>
            <a:ext cx="44958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الشعور باليقين من أمر معيّن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350" b="1" dirty="0"/>
              <a:t>هذه الحاسة هي الأكثر شيوعاً بين الناس </a:t>
            </a:r>
            <a:r>
              <a:rPr lang="ar-EG" sz="2350" b="1" dirty="0" smtClean="0"/>
              <a:t> </a:t>
            </a:r>
            <a:r>
              <a:rPr lang="ar-EG" sz="2350" b="1" dirty="0"/>
              <a:t>يمكن أن تتجلّى بظهور فجائي لجواب على سؤال معيّن ( ذكرناها سابقاً ) ، </a:t>
            </a:r>
            <a:r>
              <a:rPr lang="ar-EG" sz="2350" b="1" dirty="0" smtClean="0"/>
              <a:t/>
            </a:r>
            <a:br>
              <a:rPr lang="ar-EG" sz="2350" b="1" dirty="0" smtClean="0"/>
            </a:br>
            <a:r>
              <a:rPr lang="ar-EG" sz="2350" b="1" dirty="0" smtClean="0"/>
              <a:t>و </a:t>
            </a:r>
            <a:r>
              <a:rPr lang="ar-EG" sz="2350" b="1" dirty="0"/>
              <a:t>يمكن أن يظهر كإنذار مسبق بحصول حادثة معيّنة أو خطر ما ، أو المعرفة المسبقة لنتيجة عمل ما . غالباً ما يترافق مع هذا الشعور ، ( خاصة قبل حصول شيء غير محبّب ) ، انفعالات فيزيائية أو جسدية ، كشعور غريب في منطقة القلب </a:t>
            </a:r>
            <a:r>
              <a:rPr lang="ar-EG" sz="2350" b="1" dirty="0" smtClean="0"/>
              <a:t>، </a:t>
            </a:r>
            <a:r>
              <a:rPr lang="ar-EG" sz="2350" b="1" dirty="0"/>
              <a:t>أو إحساس غريب في المعدة ( البطن ) ، أو تنميل الجلد </a:t>
            </a:r>
            <a:r>
              <a:rPr lang="ar-EG" sz="2350" b="1" dirty="0" smtClean="0"/>
              <a:t/>
            </a:r>
            <a:br>
              <a:rPr lang="ar-EG" sz="2350" b="1" dirty="0" smtClean="0"/>
            </a:br>
            <a:r>
              <a:rPr lang="ar-EG" sz="2350" b="1" dirty="0" smtClean="0"/>
              <a:t>( </a:t>
            </a:r>
            <a:r>
              <a:rPr lang="ar-EG" sz="2350" b="1" dirty="0"/>
              <a:t>الشعور بوخزات خفيفة </a:t>
            </a:r>
            <a:r>
              <a:rPr lang="ar-EG" sz="2350" b="1" dirty="0" smtClean="0"/>
              <a:t>في </a:t>
            </a:r>
            <a:r>
              <a:rPr lang="ar-EG" sz="2350" b="1" dirty="0"/>
              <a:t>الجلد ) </a:t>
            </a:r>
          </a:p>
        </p:txBody>
      </p:sp>
      <p:pic>
        <p:nvPicPr>
          <p:cNvPr id="80898" name="Picture 2" descr="http://www.traidnt.net/vb/attachments/666844d1349019532-%D8%B7%C2%AE%D8%B7%C2%A7%D8%B8%E2%80%9E%D8%B8%D9%B9%D8%B7%C2%A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4900" y="274320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246032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324100" y="152400"/>
            <a:ext cx="4610100" cy="1600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قدرة الإدراك </a:t>
            </a:r>
            <a:r>
              <a:rPr lang="ar-EG" sz="3600" b="1" dirty="0" smtClean="0">
                <a:latin typeface="Sakkal Majalla" pitchFamily="2" charset="-78"/>
                <a:cs typeface="Sakkal Majalla" pitchFamily="2" charset="-78"/>
              </a:rPr>
              <a:t>بواسطة</a:t>
            </a:r>
          </a:p>
          <a:p>
            <a:pPr algn="ctr" rtl="1"/>
            <a:r>
              <a:rPr lang="ar-EG" sz="3600" b="1" dirty="0" smtClean="0">
                <a:latin typeface="Sakkal Majalla" pitchFamily="2" charset="-78"/>
                <a:cs typeface="Sakkal Majalla" pitchFamily="2" charset="-78"/>
              </a:rPr>
              <a:t> </a:t>
            </a:r>
            <a:r>
              <a:rPr lang="ar-EG" sz="3600" b="1" dirty="0">
                <a:latin typeface="Sakkal Majalla" pitchFamily="2" charset="-78"/>
                <a:cs typeface="Sakkal Majalla" pitchFamily="2" charset="-78"/>
              </a:rPr>
              <a:t>"الذوق" و "الشم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350" b="1" dirty="0"/>
              <a:t>هذه القدرات هي الأقلّ شيوعاً بين البشر ، لكنها مشابهة لتلك التي عند الكلاب </a:t>
            </a:r>
          </a:p>
          <a:p>
            <a:pPr algn="ctr" rtl="1"/>
            <a:r>
              <a:rPr lang="ar-EG" sz="2350" b="1" dirty="0"/>
              <a:t>والكائنات الأخرى </a:t>
            </a:r>
          </a:p>
        </p:txBody>
      </p:sp>
      <p:pic>
        <p:nvPicPr>
          <p:cNvPr id="7987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 y="1783080"/>
            <a:ext cx="3962400" cy="44577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273588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التخاطر و توارد الأفكار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هي عملية انتقال الأفكار من شخص لآخر على المستوى اللّاوعي ، </a:t>
            </a:r>
            <a:r>
              <a:rPr lang="ar-EG" sz="2400" b="1" dirty="0" smtClean="0"/>
              <a:t/>
            </a:r>
            <a:br>
              <a:rPr lang="ar-EG" sz="2400" b="1" dirty="0" smtClean="0"/>
            </a:br>
            <a:r>
              <a:rPr lang="ar-EG" sz="2400" b="1" dirty="0" smtClean="0"/>
              <a:t>دون </a:t>
            </a:r>
            <a:r>
              <a:rPr lang="ar-EG" sz="2400" b="1" dirty="0"/>
              <a:t>أن يشعران بذلك . أو على </a:t>
            </a:r>
            <a:r>
              <a:rPr lang="ar-EG" sz="2400" b="1" dirty="0" smtClean="0"/>
              <a:t>المستوى </a:t>
            </a:r>
            <a:r>
              <a:rPr lang="ar-EG" sz="2400" b="1" dirty="0"/>
              <a:t>الواعي ، كعملية قراءة الأفكار ، </a:t>
            </a:r>
            <a:r>
              <a:rPr lang="ar-EG" sz="2400" b="1" dirty="0" smtClean="0"/>
              <a:t>أو </a:t>
            </a:r>
            <a:r>
              <a:rPr lang="ar-EG" sz="2400" b="1" dirty="0"/>
              <a:t>التحكّم عن بعد </a:t>
            </a:r>
            <a:r>
              <a:rPr lang="ar-EG" sz="2400" b="1" dirty="0" smtClean="0"/>
              <a:t/>
            </a:r>
            <a:br>
              <a:rPr lang="ar-EG" sz="2400" b="1" dirty="0" smtClean="0"/>
            </a:br>
            <a:endParaRPr lang="ar-EG" sz="2400" b="1" dirty="0" smtClean="0"/>
          </a:p>
          <a:p>
            <a:pPr algn="ctr" rtl="1"/>
            <a:r>
              <a:rPr lang="ar-EG" sz="2400" b="1" dirty="0" smtClean="0"/>
              <a:t>( </a:t>
            </a:r>
            <a:r>
              <a:rPr lang="ar-EG" sz="2400" b="1" dirty="0"/>
              <a:t>برمجة عقول </a:t>
            </a:r>
            <a:r>
              <a:rPr lang="ar-EG" sz="2400" b="1" dirty="0" smtClean="0"/>
              <a:t>الآخرين</a:t>
            </a:r>
            <a:r>
              <a:rPr lang="ar-EG" sz="2400" b="1" dirty="0"/>
              <a:t>)</a:t>
            </a:r>
            <a:endParaRPr lang="en-US" sz="2400" dirty="0"/>
          </a:p>
        </p:txBody>
      </p:sp>
      <p:pic>
        <p:nvPicPr>
          <p:cNvPr id="7884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810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2617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324100" y="304800"/>
            <a:ext cx="44958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القدرة على إدراك عوالم أخرى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هي القدرة على الإنتقال إلى عوالم غريبة ، أو رؤية كائنات غريبة ، خارجة عن منظومتنا الحياتية . وهذه الكائنات قد تشمل أشخاص فارقوا الحياة ، أرواح مرشدة ، ملائكة ، جنّ ، </a:t>
            </a:r>
            <a:r>
              <a:rPr lang="ar-EG" sz="2400" b="1" dirty="0" smtClean="0"/>
              <a:t>و </a:t>
            </a:r>
            <a:r>
              <a:rPr lang="ar-EG" sz="2400" b="1" dirty="0"/>
              <a:t>كائنات أخرى </a:t>
            </a:r>
          </a:p>
        </p:txBody>
      </p:sp>
      <p:pic>
        <p:nvPicPr>
          <p:cNvPr id="77825" name="Picture 1"/>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27838" y="1905000"/>
            <a:ext cx="4192524" cy="4267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7414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133600" y="228600"/>
            <a:ext cx="4876800" cy="1600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القدرة على استخلاص المعلومات من خلال الأشياء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يمكن عن طريق حمل شيء معيّن في اليد ، استخلاص المعلومات عن هذا الشيء </a:t>
            </a:r>
            <a:r>
              <a:rPr lang="ar-EG" sz="2400" b="1" dirty="0" smtClean="0"/>
              <a:t>أو </a:t>
            </a:r>
            <a:r>
              <a:rPr lang="ar-EG" sz="2400" b="1" dirty="0"/>
              <a:t>معلومات عن صاحب هذا الشيء ، مهما كان بعيداً . و قد تأتي هذه المعلومات بشكل انطباعات مرئية أو صوتية أو أفكار أو شعور مشابه لشعور صاحب الشيء </a:t>
            </a:r>
          </a:p>
        </p:txBody>
      </p:sp>
      <p:pic>
        <p:nvPicPr>
          <p:cNvPr id="768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905000"/>
            <a:ext cx="3581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028975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تجاوز حاجز الزمن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هذه القدرات ليست محدودة ضمن حاجز مكاني أو زماني محدّد . أي أنه ليس لها مسافة محدودة ، كما رأينا . </a:t>
            </a:r>
            <a:r>
              <a:rPr lang="ar-EG" sz="2400" b="1" dirty="0" smtClean="0"/>
              <a:t/>
            </a:r>
            <a:br>
              <a:rPr lang="ar-EG" sz="2400" b="1" dirty="0" smtClean="0"/>
            </a:br>
            <a:r>
              <a:rPr lang="ar-EG" sz="2400" b="1" dirty="0" smtClean="0"/>
              <a:t>لكن </a:t>
            </a:r>
            <a:r>
              <a:rPr lang="ar-EG" sz="2400" b="1" dirty="0"/>
              <a:t>بنفس الوقت ، فهي تجتاز الحاجز لزمني أيضاً </a:t>
            </a:r>
            <a:r>
              <a:rPr lang="ar-EG" sz="2400" b="1" dirty="0" smtClean="0"/>
              <a:t>, حيث </a:t>
            </a:r>
            <a:r>
              <a:rPr lang="ar-EG" sz="2400" b="1" dirty="0"/>
              <a:t>يستطيع الشخص النظر إلى الأمام و الوراء في </a:t>
            </a:r>
            <a:r>
              <a:rPr lang="ar-EG" sz="2400" b="1" dirty="0" smtClean="0"/>
              <a:t/>
            </a:r>
            <a:br>
              <a:rPr lang="ar-EG" sz="2400" b="1" dirty="0" smtClean="0"/>
            </a:br>
            <a:r>
              <a:rPr lang="ar-EG" sz="2400" b="1" dirty="0" smtClean="0"/>
              <a:t>الزمن </a:t>
            </a:r>
            <a:r>
              <a:rPr lang="ar-EG" sz="2400" b="1" dirty="0"/>
              <a:t>بنفس الوقت </a:t>
            </a:r>
            <a:endParaRPr lang="en-US" sz="2400" dirty="0"/>
          </a:p>
        </p:txBody>
      </p:sp>
      <p:pic>
        <p:nvPicPr>
          <p:cNvPr id="757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905000"/>
            <a:ext cx="34671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017333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الإدراك </a:t>
            </a:r>
            <a:r>
              <a:rPr lang="ar-EG" sz="3600" b="1" dirty="0" smtClean="0">
                <a:latin typeface="Sakkal Majalla" pitchFamily="2" charset="-78"/>
                <a:cs typeface="Sakkal Majalla" pitchFamily="2" charset="-78"/>
              </a:rPr>
              <a:t>المسبق</a:t>
            </a:r>
            <a:endParaRPr lang="ar-EG" sz="3600" b="1" dirty="0">
              <a:latin typeface="Sakkal Majalla" pitchFamily="2" charset="-78"/>
              <a:cs typeface="Sakkal Majalla" pitchFamily="2" charset="-78"/>
            </a:endParaRP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هو القدرة على معرفة حادثة قبل حصولها . و قد تتجلّى هذه القدرة أثناء الصحو ، أو النوم </a:t>
            </a:r>
            <a:r>
              <a:rPr lang="ar-EG" sz="2400" b="1" dirty="0" smtClean="0"/>
              <a:t>( </a:t>
            </a:r>
            <a:r>
              <a:rPr lang="ar-EG" sz="2400" b="1" dirty="0"/>
              <a:t>الحلم ) </a:t>
            </a:r>
            <a:r>
              <a:rPr lang="ar-EG" sz="2400" b="1" dirty="0" smtClean="0"/>
              <a:t>و </a:t>
            </a:r>
            <a:r>
              <a:rPr lang="ar-EG" sz="2400" b="1" dirty="0"/>
              <a:t>يمكن أن تتخذ أي شكل من الأشكال الإدراكية التي ذكرناها سابقاً </a:t>
            </a:r>
          </a:p>
        </p:txBody>
      </p:sp>
      <p:pic>
        <p:nvPicPr>
          <p:cNvPr id="747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1470" y="1905000"/>
            <a:ext cx="4164330" cy="4419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409613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الإدراك الإسترجاعي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هو القدرة على معرفة معلومات تفصيلية معيّنة عن حادثة حصلت في الماضي ، دون الاستعانة بأي من الوسائل التقليدية </a:t>
            </a:r>
            <a:r>
              <a:rPr lang="ar-EG" sz="2400" b="1" dirty="0" smtClean="0"/>
              <a:t>المعروفة </a:t>
            </a:r>
            <a:r>
              <a:rPr lang="ar-EG" sz="2400" b="1" dirty="0"/>
              <a:t>و يمكن أن تتخذ أي شكل من الأشكال الإدراكية التي ذكرناها سابقاً </a:t>
            </a:r>
          </a:p>
        </p:txBody>
      </p:sp>
      <p:pic>
        <p:nvPicPr>
          <p:cNvPr id="7372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0" y="1905001"/>
            <a:ext cx="3762375" cy="44196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831687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14600" y="0"/>
            <a:ext cx="4114800" cy="1752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قدرة التأثير على الأشياء بواسطة الفكر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هي القدرة على إحداث تغييرات في حالة الأشياء الفيزيائية بواسطة الفكر ، و تتجلّى هذه القدرة بجعل الأشياء ترتفع في الهواء أو تتحرّك من مكان إلى آخر ، أو حتى تختفي من مكانها </a:t>
            </a:r>
            <a:r>
              <a:rPr lang="ar-EG" sz="2400" b="1" dirty="0" smtClean="0"/>
              <a:t/>
            </a:r>
            <a:br>
              <a:rPr lang="ar-EG" sz="2400" b="1" dirty="0" smtClean="0"/>
            </a:br>
            <a:r>
              <a:rPr lang="ar-EG" sz="2400" b="1" dirty="0" smtClean="0"/>
              <a:t>و </a:t>
            </a:r>
            <a:r>
              <a:rPr lang="ar-EG" sz="2400" b="1" dirty="0"/>
              <a:t>تظهر في مكان آخر ! </a:t>
            </a:r>
            <a:r>
              <a:rPr lang="ar-EG" sz="2400" b="1" dirty="0" smtClean="0"/>
              <a:t/>
            </a:r>
            <a:br>
              <a:rPr lang="ar-EG" sz="2400" b="1" dirty="0" smtClean="0"/>
            </a:br>
            <a:r>
              <a:rPr lang="ar-EG" sz="2400" b="1" dirty="0" smtClean="0"/>
              <a:t>أو </a:t>
            </a:r>
            <a:r>
              <a:rPr lang="ar-EG" sz="2400" b="1" dirty="0"/>
              <a:t>اختراق الجدران ، أو يمكن أن تتجلّى بالقدرة على إجراء تغييرات واضحة في محلول كيميائي معيّن ! أو غيرها من أمور </a:t>
            </a:r>
            <a:r>
              <a:rPr lang="ar-EG" sz="2400" b="1" dirty="0" smtClean="0"/>
              <a:t>و </a:t>
            </a:r>
            <a:r>
              <a:rPr lang="ar-EG" sz="2400" b="1" dirty="0"/>
              <a:t>إنجازات مخالفة للقوانين الفيزيائية المألوفة </a:t>
            </a:r>
          </a:p>
        </p:txBody>
      </p:sp>
      <p:pic>
        <p:nvPicPr>
          <p:cNvPr id="7270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1" y="1905000"/>
            <a:ext cx="3962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783987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ounded Rectangle 41"/>
          <p:cNvSpPr/>
          <p:nvPr/>
        </p:nvSpPr>
        <p:spPr>
          <a:xfrm>
            <a:off x="2286000" y="228600"/>
            <a:ext cx="4572000" cy="722334"/>
          </a:xfrm>
          <a:prstGeom prst="roundRect">
            <a:avLst/>
          </a:prstGeom>
          <a:solidFill>
            <a:srgbClr val="00B0F0"/>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الحضور </a:t>
            </a:r>
            <a:r>
              <a:rPr lang="ar-EG" sz="2400" b="1" dirty="0" smtClean="0">
                <a:latin typeface="Verdana" panose="020B0604030504040204" pitchFamily="34" charset="0"/>
                <a:ea typeface="HY헤드라인M" pitchFamily="2" charset="-127"/>
              </a:rPr>
              <a:t>والانصراف</a:t>
            </a:r>
          </a:p>
          <a:p>
            <a:pPr algn="ctr"/>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754498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الارتفاع في الهواء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a:t>القدرة على الارتفاع عن الأرض دون الاعتماد على أي وسيلة فيزيائية معروفة </a:t>
            </a:r>
          </a:p>
        </p:txBody>
      </p:sp>
      <p:pic>
        <p:nvPicPr>
          <p:cNvPr id="7168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1905000"/>
            <a:ext cx="3743325"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1370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1600200" y="304800"/>
            <a:ext cx="5943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القدرة على إحداث تغيرات بايولوجية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القدرة على إحداث تغيرات بايولوجية </a:t>
            </a:r>
            <a:r>
              <a:rPr lang="ar-EG" sz="2400" b="1" dirty="0" smtClean="0"/>
              <a:t/>
            </a:r>
            <a:br>
              <a:rPr lang="ar-EG" sz="2400" b="1" dirty="0" smtClean="0"/>
            </a:br>
            <a:r>
              <a:rPr lang="ar-EG" sz="2400" b="1" dirty="0" smtClean="0"/>
              <a:t>وجسدية والتحكم </a:t>
            </a:r>
            <a:r>
              <a:rPr lang="ar-EG" sz="2400" b="1" dirty="0"/>
              <a:t>بوظائف الأعضاء الجسدية و تجاهل الألم ، عن طريق الفكر </a:t>
            </a:r>
            <a:r>
              <a:rPr lang="ar-EG" sz="2400" b="1" dirty="0" smtClean="0"/>
              <a:t>:</a:t>
            </a:r>
          </a:p>
          <a:p>
            <a:pPr algn="justLow" rtl="1"/>
            <a:r>
              <a:rPr lang="ar-EG" sz="2400" b="1" dirty="0"/>
              <a:t>تجلّت هذه القدرة في مذاهب صوفية مختلفة عند جميع الشعوب . و تتمثّل هذه القدرة بمظاهر مختلفة كالمشي على النار عاري القدمين أو غرس السيوف في أماكن مختلفة من الجسم </a:t>
            </a:r>
            <a:br>
              <a:rPr lang="ar-EG" sz="2400" b="1" dirty="0"/>
            </a:br>
            <a:r>
              <a:rPr lang="ar-EG" sz="2400" b="1" dirty="0"/>
              <a:t>أو التحكّم بوظائف الأعضاء الجسدية المختلفة كإبطاء عملية </a:t>
            </a:r>
            <a:r>
              <a:rPr lang="ar-EG" sz="2400" b="1" dirty="0" smtClean="0"/>
              <a:t>التنفّس</a:t>
            </a:r>
            <a:endParaRPr lang="ar-EG" sz="2400" b="1" dirty="0"/>
          </a:p>
        </p:txBody>
      </p:sp>
      <p:pic>
        <p:nvPicPr>
          <p:cNvPr id="7065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905000"/>
            <a:ext cx="40386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874185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العقل بين الفهم والاستيعاب</a:t>
            </a:r>
            <a:endParaRPr lang="ar-EG" altLang="en-US" sz="4400" b="1" dirty="0">
              <a:solidFill>
                <a:schemeClr val="bg1"/>
              </a:solidFill>
            </a:endParaRPr>
          </a:p>
        </p:txBody>
      </p:sp>
    </p:spTree>
    <p:extLst>
      <p:ext uri="{BB962C8B-B14F-4D97-AF65-F5344CB8AC3E}">
        <p14:creationId xmlns:p14="http://schemas.microsoft.com/office/powerpoint/2010/main" xmlns="" val="186719186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524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الوالدين</a:t>
            </a:r>
            <a:endParaRPr lang="ar-EG" dirty="0"/>
          </a:p>
        </p:txBody>
      </p:sp>
      <p:sp>
        <p:nvSpPr>
          <p:cNvPr id="4" name="Hexagon 3"/>
          <p:cNvSpPr/>
          <p:nvPr/>
        </p:nvSpPr>
        <p:spPr>
          <a:xfrm>
            <a:off x="4953000" y="3429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الأصدقاء</a:t>
            </a:r>
            <a:endParaRPr lang="ar-EG" dirty="0"/>
          </a:p>
        </p:txBody>
      </p:sp>
      <p:sp>
        <p:nvSpPr>
          <p:cNvPr id="5" name="Hexagon 4"/>
          <p:cNvSpPr/>
          <p:nvPr/>
        </p:nvSpPr>
        <p:spPr>
          <a:xfrm>
            <a:off x="1752600" y="1524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الإعلام</a:t>
            </a:r>
            <a:endParaRPr lang="ar-EG" dirty="0"/>
          </a:p>
        </p:txBody>
      </p:sp>
      <p:sp>
        <p:nvSpPr>
          <p:cNvPr id="6" name="Hexagon 5"/>
          <p:cNvSpPr/>
          <p:nvPr/>
        </p:nvSpPr>
        <p:spPr>
          <a:xfrm>
            <a:off x="1752600" y="3429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الإنسان </a:t>
            </a:r>
            <a:r>
              <a:rPr lang="ar-SA" sz="2800" b="1" dirty="0" smtClean="0"/>
              <a:t>نفسه</a:t>
            </a:r>
            <a:endParaRPr lang="ar-EG" dirty="0"/>
          </a:p>
        </p:txBody>
      </p:sp>
      <p:sp>
        <p:nvSpPr>
          <p:cNvPr id="7" name="Hexagon 6"/>
          <p:cNvSpPr/>
          <p:nvPr/>
        </p:nvSpPr>
        <p:spPr>
          <a:xfrm>
            <a:off x="3352800" y="24384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المدرسة</a:t>
            </a:r>
            <a:endParaRPr lang="ar-EG" dirty="0"/>
          </a:p>
        </p:txBody>
      </p:sp>
    </p:spTree>
    <p:extLst>
      <p:ext uri="{BB962C8B-B14F-4D97-AF65-F5344CB8AC3E}">
        <p14:creationId xmlns:p14="http://schemas.microsoft.com/office/powerpoint/2010/main" xmlns="" val="74599949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 ما الذي يبرمج الإنسان..؟</a:t>
            </a:r>
          </a:p>
        </p:txBody>
      </p:sp>
    </p:spTree>
    <p:extLst>
      <p:ext uri="{BB962C8B-B14F-4D97-AF65-F5344CB8AC3E}">
        <p14:creationId xmlns:p14="http://schemas.microsoft.com/office/powerpoint/2010/main" xmlns="" val="92005523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الجوانب الثلاثة للإنسان</a:t>
            </a:r>
          </a:p>
        </p:txBody>
      </p:sp>
    </p:spTree>
    <p:extLst>
      <p:ext uri="{BB962C8B-B14F-4D97-AF65-F5344CB8AC3E}">
        <p14:creationId xmlns:p14="http://schemas.microsoft.com/office/powerpoint/2010/main" xmlns="" val="40178085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3"/>
          <p:cNvSpPr>
            <a:spLocks noChangeArrowheads="1"/>
          </p:cNvSpPr>
          <p:nvPr/>
        </p:nvSpPr>
        <p:spPr bwMode="auto">
          <a:xfrm flipH="1">
            <a:off x="990600" y="1219200"/>
            <a:ext cx="5715000" cy="901700"/>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يفهم من خلال الحركة، </a:t>
            </a:r>
            <a:r>
              <a:rPr lang="ar-EG" sz="2400" b="1" dirty="0" smtClean="0">
                <a:solidFill>
                  <a:schemeClr val="bg1"/>
                </a:solidFill>
                <a:cs typeface="Arial" panose="020B0604020202020204" pitchFamily="34" charset="0"/>
                <a:sym typeface="宋体" panose="02010600030101010101" pitchFamily="2" charset="-122"/>
              </a:rPr>
              <a:t>والنشاط </a:t>
            </a:r>
            <a:r>
              <a:rPr lang="ar-EG" sz="2400" b="1" dirty="0">
                <a:solidFill>
                  <a:schemeClr val="bg1"/>
                </a:solidFill>
                <a:cs typeface="Arial" panose="020B0604020202020204" pitchFamily="34" charset="0"/>
                <a:sym typeface="宋体" panose="02010600030101010101" pitchFamily="2" charset="-122"/>
              </a:rPr>
              <a:t>والممارسة،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يميل </a:t>
            </a:r>
            <a:r>
              <a:rPr lang="ar-EG" sz="2400" b="1" dirty="0">
                <a:solidFill>
                  <a:schemeClr val="bg1"/>
                </a:solidFill>
                <a:cs typeface="Arial" panose="020B0604020202020204" pitchFamily="34" charset="0"/>
                <a:sym typeface="宋体" panose="02010600030101010101" pitchFamily="2" charset="-122"/>
              </a:rPr>
              <a:t>للعب والتجريب </a:t>
            </a:r>
          </a:p>
        </p:txBody>
      </p:sp>
      <p:sp>
        <p:nvSpPr>
          <p:cNvPr id="4" name="AutoShape 4"/>
          <p:cNvSpPr>
            <a:spLocks noChangeArrowheads="1"/>
          </p:cNvSpPr>
          <p:nvPr/>
        </p:nvSpPr>
        <p:spPr bwMode="auto">
          <a:xfrm flipH="1">
            <a:off x="6003130" y="1066800"/>
            <a:ext cx="1921669" cy="1131887"/>
          </a:xfrm>
          <a:prstGeom prst="homePlate">
            <a:avLst>
              <a:gd name="adj" fmla="val 51590"/>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السلوكي</a:t>
            </a:r>
            <a:endParaRPr lang="ar-EG" sz="3200" dirty="0">
              <a:solidFill>
                <a:srgbClr val="000000"/>
              </a:solidFill>
              <a:latin typeface="Simplified Arabic" pitchFamily="18" charset="-78"/>
              <a:cs typeface="Simplified Arabic" pitchFamily="18" charset="-78"/>
              <a:sym typeface="宋体" panose="02010600030101010101" pitchFamily="2" charset="-122"/>
            </a:endParaRPr>
          </a:p>
        </p:txBody>
      </p:sp>
      <p:grpSp>
        <p:nvGrpSpPr>
          <p:cNvPr id="5" name="Group 5"/>
          <p:cNvGrpSpPr>
            <a:grpSpLocks/>
          </p:cNvGrpSpPr>
          <p:nvPr/>
        </p:nvGrpSpPr>
        <p:grpSpPr bwMode="auto">
          <a:xfrm>
            <a:off x="7591425" y="914400"/>
            <a:ext cx="1323975" cy="1320800"/>
            <a:chOff x="0" y="0"/>
            <a:chExt cx="1360" cy="1356"/>
          </a:xfrm>
        </p:grpSpPr>
        <p:grpSp>
          <p:nvGrpSpPr>
            <p:cNvPr id="6" name="Group 6"/>
            <p:cNvGrpSpPr>
              <a:grpSpLocks/>
            </p:cNvGrpSpPr>
            <p:nvPr/>
          </p:nvGrpSpPr>
          <p:grpSpPr bwMode="auto">
            <a:xfrm>
              <a:off x="0" y="0"/>
              <a:ext cx="1360" cy="1356"/>
              <a:chOff x="0" y="0"/>
              <a:chExt cx="1248" cy="1240"/>
            </a:xfrm>
          </p:grpSpPr>
          <p:sp>
            <p:nvSpPr>
              <p:cNvPr id="8"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9"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0"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1"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7"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13" name="Group 13"/>
          <p:cNvGrpSpPr>
            <a:grpSpLocks/>
          </p:cNvGrpSpPr>
          <p:nvPr/>
        </p:nvGrpSpPr>
        <p:grpSpPr bwMode="auto">
          <a:xfrm>
            <a:off x="7821613" y="1122363"/>
            <a:ext cx="879475" cy="885825"/>
            <a:chOff x="0" y="0"/>
            <a:chExt cx="876" cy="882"/>
          </a:xfrm>
        </p:grpSpPr>
        <p:sp>
          <p:nvSpPr>
            <p:cNvPr id="14" name="Oval 14"/>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5"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6"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7" name="Freeform 17"/>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8" name="Freeform 18"/>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9" name="Freeform 19"/>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0" name="Freeform 20"/>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1" name="Rectangle 21"/>
          <p:cNvSpPr>
            <a:spLocks noChangeArrowheads="1"/>
          </p:cNvSpPr>
          <p:nvPr/>
        </p:nvSpPr>
        <p:spPr bwMode="auto">
          <a:xfrm>
            <a:off x="8064852" y="13779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1</a:t>
            </a:r>
            <a:endParaRPr lang="ar-EG" altLang="en-US" sz="2800" dirty="0">
              <a:solidFill>
                <a:srgbClr val="000000"/>
              </a:solidFill>
              <a:latin typeface="Arial" panose="020B0604020202020204" pitchFamily="34" charset="0"/>
              <a:cs typeface="Arial" panose="020B0604020202020204" pitchFamily="34" charset="0"/>
            </a:endParaRPr>
          </a:p>
        </p:txBody>
      </p:sp>
      <p:sp>
        <p:nvSpPr>
          <p:cNvPr id="24" name="AutoShape 24"/>
          <p:cNvSpPr>
            <a:spLocks noChangeArrowheads="1"/>
          </p:cNvSpPr>
          <p:nvPr/>
        </p:nvSpPr>
        <p:spPr bwMode="auto">
          <a:xfrm flipH="1">
            <a:off x="990600" y="2906713"/>
            <a:ext cx="5715000" cy="901700"/>
          </a:xfrm>
          <a:prstGeom prst="chevron">
            <a:avLst>
              <a:gd name="adj" fmla="val 53146"/>
            </a:avLst>
          </a:prstGeom>
          <a:gradFill rotWithShape="1">
            <a:gsLst>
              <a:gs pos="0">
                <a:srgbClr val="833635"/>
              </a:gs>
              <a:gs pos="100000">
                <a:srgbClr val="C0504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يحب أولا ثم يبدأ بالتنفيذ،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مخاطبة </a:t>
            </a:r>
            <a:r>
              <a:rPr lang="ar-EG" sz="2400" b="1" dirty="0">
                <a:solidFill>
                  <a:schemeClr val="bg1"/>
                </a:solidFill>
                <a:cs typeface="Arial" panose="020B0604020202020204" pitchFamily="34" charset="0"/>
                <a:sym typeface="宋体" panose="02010600030101010101" pitchFamily="2" charset="-122"/>
              </a:rPr>
              <a:t>مشاعره طريق لكسبه</a:t>
            </a:r>
          </a:p>
        </p:txBody>
      </p:sp>
      <p:sp>
        <p:nvSpPr>
          <p:cNvPr id="25" name="AutoShape 25"/>
          <p:cNvSpPr>
            <a:spLocks noChangeArrowheads="1"/>
          </p:cNvSpPr>
          <p:nvPr/>
        </p:nvSpPr>
        <p:spPr bwMode="auto">
          <a:xfrm flipH="1">
            <a:off x="6003130" y="2754311"/>
            <a:ext cx="1921669" cy="1131888"/>
          </a:xfrm>
          <a:prstGeom prst="homePlate">
            <a:avLst>
              <a:gd name="adj" fmla="val 51624"/>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المشاعري</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26" name="Group 26"/>
          <p:cNvGrpSpPr>
            <a:grpSpLocks/>
          </p:cNvGrpSpPr>
          <p:nvPr/>
        </p:nvGrpSpPr>
        <p:grpSpPr bwMode="auto">
          <a:xfrm>
            <a:off x="7591425" y="2601912"/>
            <a:ext cx="1323975" cy="1320800"/>
            <a:chOff x="0" y="0"/>
            <a:chExt cx="1360" cy="1356"/>
          </a:xfrm>
        </p:grpSpPr>
        <p:grpSp>
          <p:nvGrpSpPr>
            <p:cNvPr id="27" name="Group 27"/>
            <p:cNvGrpSpPr>
              <a:grpSpLocks/>
            </p:cNvGrpSpPr>
            <p:nvPr/>
          </p:nvGrpSpPr>
          <p:grpSpPr bwMode="auto">
            <a:xfrm>
              <a:off x="0" y="0"/>
              <a:ext cx="1360" cy="1356"/>
              <a:chOff x="0" y="0"/>
              <a:chExt cx="1248" cy="1240"/>
            </a:xfrm>
          </p:grpSpPr>
          <p:sp>
            <p:nvSpPr>
              <p:cNvPr id="29"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0"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1"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2"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3"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8"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34" name="Group 34"/>
          <p:cNvGrpSpPr>
            <a:grpSpLocks/>
          </p:cNvGrpSpPr>
          <p:nvPr/>
        </p:nvGrpSpPr>
        <p:grpSpPr bwMode="auto">
          <a:xfrm>
            <a:off x="7805738" y="2809876"/>
            <a:ext cx="879475" cy="885825"/>
            <a:chOff x="0" y="0"/>
            <a:chExt cx="876" cy="882"/>
          </a:xfrm>
        </p:grpSpPr>
        <p:sp>
          <p:nvSpPr>
            <p:cNvPr id="35"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6"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7"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8"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9"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0"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1"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2" name="Rectangle 42"/>
          <p:cNvSpPr>
            <a:spLocks noChangeArrowheads="1"/>
          </p:cNvSpPr>
          <p:nvPr/>
        </p:nvSpPr>
        <p:spPr bwMode="auto">
          <a:xfrm>
            <a:off x="8064852" y="3065462"/>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2</a:t>
            </a:r>
            <a:endParaRPr lang="ar-EG" altLang="en-US" dirty="0">
              <a:solidFill>
                <a:srgbClr val="000000"/>
              </a:solidFill>
              <a:latin typeface="Arial" panose="020B0604020202020204" pitchFamily="34" charset="0"/>
              <a:cs typeface="Arial" panose="020B0604020202020204" pitchFamily="34" charset="0"/>
            </a:endParaRPr>
          </a:p>
        </p:txBody>
      </p:sp>
      <p:sp>
        <p:nvSpPr>
          <p:cNvPr id="45" name="AutoShape 45"/>
          <p:cNvSpPr>
            <a:spLocks noChangeArrowheads="1"/>
          </p:cNvSpPr>
          <p:nvPr/>
        </p:nvSpPr>
        <p:spPr bwMode="auto">
          <a:xfrm flipH="1">
            <a:off x="990600" y="4584700"/>
            <a:ext cx="5715000" cy="901700"/>
          </a:xfrm>
          <a:prstGeom prst="chevron">
            <a:avLst>
              <a:gd name="adj" fmla="val 53146"/>
            </a:avLst>
          </a:prstGeom>
          <a:gradFill rotWithShape="1">
            <a:gsLst>
              <a:gs pos="0">
                <a:srgbClr val="355982"/>
              </a:gs>
              <a:gs pos="100000">
                <a:srgbClr val="4F81B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SA" sz="2400" b="1" dirty="0">
                <a:solidFill>
                  <a:schemeClr val="bg1"/>
                </a:solidFill>
                <a:cs typeface="Arial" panose="020B0604020202020204" pitchFamily="34" charset="0"/>
              </a:rPr>
              <a:t>تفكير منطقي، يهتم بالنظريات والأرقام، </a:t>
            </a:r>
            <a:endParaRPr lang="ar-EG" sz="2400" b="1" dirty="0" smtClean="0">
              <a:solidFill>
                <a:schemeClr val="bg1"/>
              </a:solidFill>
              <a:cs typeface="Arial" panose="020B0604020202020204" pitchFamily="34" charset="0"/>
            </a:endParaRPr>
          </a:p>
          <a:p>
            <a:pPr algn="ctr" rtl="1" fontAlgn="base">
              <a:spcBef>
                <a:spcPct val="0"/>
              </a:spcBef>
              <a:spcAft>
                <a:spcPct val="0"/>
              </a:spcAft>
            </a:pPr>
            <a:r>
              <a:rPr lang="ar-SA" sz="2400" b="1" dirty="0" smtClean="0">
                <a:solidFill>
                  <a:schemeClr val="bg1"/>
                </a:solidFill>
                <a:cs typeface="Arial" panose="020B0604020202020204" pitchFamily="34" charset="0"/>
              </a:rPr>
              <a:t>محلل </a:t>
            </a:r>
            <a:r>
              <a:rPr lang="ar-SA" sz="2400" b="1" dirty="0">
                <a:solidFill>
                  <a:schemeClr val="bg1"/>
                </a:solidFill>
                <a:cs typeface="Arial" panose="020B0604020202020204" pitchFamily="34" charset="0"/>
              </a:rPr>
              <a:t>بارع، ينفذ تبعا لاقتناعه بحقيقة</a:t>
            </a:r>
            <a:endParaRPr lang="ar-EG" sz="2400" b="1" dirty="0">
              <a:solidFill>
                <a:schemeClr val="bg1"/>
              </a:solidFill>
              <a:cs typeface="Arial" panose="020B0604020202020204" pitchFamily="34" charset="0"/>
              <a:sym typeface="宋体" panose="02010600030101010101" pitchFamily="2" charset="-122"/>
            </a:endParaRPr>
          </a:p>
        </p:txBody>
      </p:sp>
      <p:sp>
        <p:nvSpPr>
          <p:cNvPr id="46" name="AutoShape 46"/>
          <p:cNvSpPr>
            <a:spLocks noChangeArrowheads="1"/>
          </p:cNvSpPr>
          <p:nvPr/>
        </p:nvSpPr>
        <p:spPr bwMode="auto">
          <a:xfrm flipH="1">
            <a:off x="6003130" y="4432300"/>
            <a:ext cx="1921669" cy="1131887"/>
          </a:xfrm>
          <a:prstGeom prst="homePlate">
            <a:avLst>
              <a:gd name="adj" fmla="val 51590"/>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smtClean="0">
                <a:latin typeface="Simplified Arabic" pitchFamily="18" charset="-78"/>
                <a:cs typeface="Simplified Arabic" pitchFamily="18" charset="-78"/>
              </a:rPr>
              <a:t>التفكيري</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47" name="Group 47"/>
          <p:cNvGrpSpPr>
            <a:grpSpLocks/>
          </p:cNvGrpSpPr>
          <p:nvPr/>
        </p:nvGrpSpPr>
        <p:grpSpPr bwMode="auto">
          <a:xfrm>
            <a:off x="7591425" y="4279900"/>
            <a:ext cx="1323975" cy="1320800"/>
            <a:chOff x="0" y="0"/>
            <a:chExt cx="1360" cy="1356"/>
          </a:xfrm>
        </p:grpSpPr>
        <p:grpSp>
          <p:nvGrpSpPr>
            <p:cNvPr id="48" name="Group 48"/>
            <p:cNvGrpSpPr>
              <a:grpSpLocks/>
            </p:cNvGrpSpPr>
            <p:nvPr/>
          </p:nvGrpSpPr>
          <p:grpSpPr bwMode="auto">
            <a:xfrm>
              <a:off x="0" y="0"/>
              <a:ext cx="1360" cy="1356"/>
              <a:chOff x="0" y="0"/>
              <a:chExt cx="1248" cy="1240"/>
            </a:xfrm>
          </p:grpSpPr>
          <p:sp>
            <p:nvSpPr>
              <p:cNvPr id="50" name="Oval 4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1" name="Oval 5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2" name="Oval 5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3" name="Oval 5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4" name="Oval 5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9"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55" name="Group 55"/>
          <p:cNvGrpSpPr>
            <a:grpSpLocks/>
          </p:cNvGrpSpPr>
          <p:nvPr/>
        </p:nvGrpSpPr>
        <p:grpSpPr bwMode="auto">
          <a:xfrm>
            <a:off x="7805738" y="4487863"/>
            <a:ext cx="879475" cy="885825"/>
            <a:chOff x="0" y="0"/>
            <a:chExt cx="876" cy="882"/>
          </a:xfrm>
        </p:grpSpPr>
        <p:sp>
          <p:nvSpPr>
            <p:cNvPr id="56" name="Oval 56"/>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7"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8"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9" name="Freeform 59"/>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0" name="Freeform 60"/>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1" name="Freeform 61"/>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2" name="Freeform 62"/>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63" name="Rectangle 63"/>
          <p:cNvSpPr>
            <a:spLocks noChangeArrowheads="1"/>
          </p:cNvSpPr>
          <p:nvPr/>
        </p:nvSpPr>
        <p:spPr bwMode="auto">
          <a:xfrm>
            <a:off x="8064853" y="47434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2800" b="1" dirty="0" smtClean="0">
                <a:solidFill>
                  <a:srgbClr val="F8F8F8"/>
                </a:solidFill>
                <a:cs typeface="Arial" panose="020B0604020202020204" pitchFamily="34" charset="0"/>
                <a:sym typeface="Calibri" panose="020F0502020204030204" pitchFamily="34" charset="0"/>
              </a:rPr>
              <a:t>3</a:t>
            </a:r>
            <a:endParaRPr lang="ar-EG" alt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67238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par>
                                <p:cTn id="31" presetID="16" presetClass="entr" presetSubtype="21"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arn(inVertical)">
                                      <p:cBhvr>
                                        <p:cTn id="44" dur="500"/>
                                        <p:tgtEl>
                                          <p:spTgt spid="46"/>
                                        </p:tgtEl>
                                      </p:cBhvr>
                                    </p:animEffect>
                                  </p:childTnLst>
                                </p:cTn>
                              </p:par>
                              <p:par>
                                <p:cTn id="45" presetID="16" presetClass="entr" presetSubtype="21"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arn(inVertical)">
                                      <p:cBhvr>
                                        <p:cTn id="50" dur="500"/>
                                        <p:tgtEl>
                                          <p:spTgt spid="5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barn(inVertical)">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24" grpId="0" animBg="1"/>
      <p:bldP spid="25" grpId="0" animBg="1"/>
      <p:bldP spid="42" grpId="0"/>
      <p:bldP spid="45" grpId="0" animBg="1"/>
      <p:bldP spid="46" grpId="0" animBg="1"/>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النظام التمثيلي</a:t>
            </a:r>
          </a:p>
        </p:txBody>
      </p:sp>
    </p:spTree>
    <p:extLst>
      <p:ext uri="{BB962C8B-B14F-4D97-AF65-F5344CB8AC3E}">
        <p14:creationId xmlns:p14="http://schemas.microsoft.com/office/powerpoint/2010/main" xmlns="" val="358438027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3"/>
          <p:cNvSpPr>
            <a:spLocks noChangeArrowheads="1"/>
          </p:cNvSpPr>
          <p:nvPr/>
        </p:nvSpPr>
        <p:spPr bwMode="auto">
          <a:xfrm flipH="1">
            <a:off x="990600" y="1219200"/>
            <a:ext cx="5715000" cy="901700"/>
          </a:xfrm>
          <a:prstGeom prst="chevron">
            <a:avLst>
              <a:gd name="adj" fmla="val 53146"/>
            </a:avLst>
          </a:prstGeom>
          <a:gradFill rotWithShape="1">
            <a:gsLst>
              <a:gs pos="0">
                <a:srgbClr val="580058"/>
              </a:gs>
              <a:gs pos="100000">
                <a:srgbClr val="800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هم الأشخاص الذين يدركون العالم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من خلال </a:t>
            </a:r>
            <a:r>
              <a:rPr lang="ar-EG" sz="2400" b="1" dirty="0">
                <a:solidFill>
                  <a:schemeClr val="bg1"/>
                </a:solidFill>
                <a:cs typeface="Arial" panose="020B0604020202020204" pitchFamily="34" charset="0"/>
                <a:sym typeface="宋体" panose="02010600030101010101" pitchFamily="2" charset="-122"/>
              </a:rPr>
              <a:t>حاسة الابصار</a:t>
            </a:r>
          </a:p>
        </p:txBody>
      </p:sp>
      <p:sp>
        <p:nvSpPr>
          <p:cNvPr id="4" name="AutoShape 4"/>
          <p:cNvSpPr>
            <a:spLocks noChangeArrowheads="1"/>
          </p:cNvSpPr>
          <p:nvPr/>
        </p:nvSpPr>
        <p:spPr bwMode="auto">
          <a:xfrm flipH="1">
            <a:off x="6003130" y="1066800"/>
            <a:ext cx="1921669" cy="1131887"/>
          </a:xfrm>
          <a:prstGeom prst="homePlate">
            <a:avLst>
              <a:gd name="adj" fmla="val 51590"/>
            </a:avLst>
          </a:prstGeom>
          <a:gradFill rotWithShape="1">
            <a:gsLst>
              <a:gs pos="0">
                <a:srgbClr val="800080"/>
              </a:gs>
              <a:gs pos="100000">
                <a:srgbClr val="CD9AC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a:latin typeface="Simplified Arabic" pitchFamily="18" charset="-78"/>
                <a:cs typeface="Simplified Arabic" pitchFamily="18" charset="-78"/>
              </a:rPr>
              <a:t>البصري </a:t>
            </a:r>
            <a:endParaRPr lang="ar-EG" sz="3200" dirty="0">
              <a:solidFill>
                <a:srgbClr val="000000"/>
              </a:solidFill>
              <a:latin typeface="Simplified Arabic" pitchFamily="18" charset="-78"/>
              <a:cs typeface="Simplified Arabic" pitchFamily="18" charset="-78"/>
              <a:sym typeface="宋体" panose="02010600030101010101" pitchFamily="2" charset="-122"/>
            </a:endParaRPr>
          </a:p>
        </p:txBody>
      </p:sp>
      <p:grpSp>
        <p:nvGrpSpPr>
          <p:cNvPr id="5" name="Group 5"/>
          <p:cNvGrpSpPr>
            <a:grpSpLocks/>
          </p:cNvGrpSpPr>
          <p:nvPr/>
        </p:nvGrpSpPr>
        <p:grpSpPr bwMode="auto">
          <a:xfrm>
            <a:off x="7591425" y="914400"/>
            <a:ext cx="1323975" cy="1320800"/>
            <a:chOff x="0" y="0"/>
            <a:chExt cx="1360" cy="1356"/>
          </a:xfrm>
        </p:grpSpPr>
        <p:grpSp>
          <p:nvGrpSpPr>
            <p:cNvPr id="6" name="Group 6"/>
            <p:cNvGrpSpPr>
              <a:grpSpLocks/>
            </p:cNvGrpSpPr>
            <p:nvPr/>
          </p:nvGrpSpPr>
          <p:grpSpPr bwMode="auto">
            <a:xfrm>
              <a:off x="0" y="0"/>
              <a:ext cx="1360" cy="1356"/>
              <a:chOff x="0" y="0"/>
              <a:chExt cx="1248" cy="1240"/>
            </a:xfrm>
          </p:grpSpPr>
          <p:sp>
            <p:nvSpPr>
              <p:cNvPr id="8" name="Oval 7"/>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9" name="Oval 8"/>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0" name="Oval 9"/>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1" name="Oval 10"/>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2" name="Oval 11"/>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7" name="Oval 12"/>
            <p:cNvSpPr>
              <a:spLocks noChangeArrowheads="1"/>
            </p:cNvSpPr>
            <p:nvPr/>
          </p:nvSpPr>
          <p:spPr bwMode="auto">
            <a:xfrm>
              <a:off x="161" y="148"/>
              <a:ext cx="1052" cy="1054"/>
            </a:xfrm>
            <a:prstGeom prst="ellipse">
              <a:avLst/>
            </a:prstGeom>
            <a:gradFill rotWithShape="1">
              <a:gsLst>
                <a:gs pos="0">
                  <a:srgbClr val="3A003A"/>
                </a:gs>
                <a:gs pos="100000">
                  <a:srgbClr val="80008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13" name="Group 13"/>
          <p:cNvGrpSpPr>
            <a:grpSpLocks/>
          </p:cNvGrpSpPr>
          <p:nvPr/>
        </p:nvGrpSpPr>
        <p:grpSpPr bwMode="auto">
          <a:xfrm>
            <a:off x="7821613" y="1122363"/>
            <a:ext cx="879475" cy="885825"/>
            <a:chOff x="0" y="0"/>
            <a:chExt cx="876" cy="882"/>
          </a:xfrm>
        </p:grpSpPr>
        <p:sp>
          <p:nvSpPr>
            <p:cNvPr id="14" name="Oval 14"/>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5" name="Line 15"/>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6" name="Line 16"/>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7" name="Freeform 17"/>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8" name="Freeform 18"/>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19" name="Freeform 19"/>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20" name="Freeform 20"/>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1" name="Rectangle 21"/>
          <p:cNvSpPr>
            <a:spLocks noChangeArrowheads="1"/>
          </p:cNvSpPr>
          <p:nvPr/>
        </p:nvSpPr>
        <p:spPr bwMode="auto">
          <a:xfrm>
            <a:off x="8064852" y="13779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1</a:t>
            </a:r>
            <a:endParaRPr lang="ar-EG" altLang="en-US" sz="2800" dirty="0">
              <a:solidFill>
                <a:srgbClr val="000000"/>
              </a:solidFill>
              <a:latin typeface="Arial" panose="020B0604020202020204" pitchFamily="34" charset="0"/>
              <a:cs typeface="Arial" panose="020B0604020202020204" pitchFamily="34" charset="0"/>
            </a:endParaRPr>
          </a:p>
        </p:txBody>
      </p:sp>
      <p:sp>
        <p:nvSpPr>
          <p:cNvPr id="24" name="AutoShape 24"/>
          <p:cNvSpPr>
            <a:spLocks noChangeArrowheads="1"/>
          </p:cNvSpPr>
          <p:nvPr/>
        </p:nvSpPr>
        <p:spPr bwMode="auto">
          <a:xfrm flipH="1">
            <a:off x="990600" y="2906713"/>
            <a:ext cx="5715000" cy="901700"/>
          </a:xfrm>
          <a:prstGeom prst="chevron">
            <a:avLst>
              <a:gd name="adj" fmla="val 53146"/>
            </a:avLst>
          </a:prstGeom>
          <a:gradFill rotWithShape="1">
            <a:gsLst>
              <a:gs pos="0">
                <a:srgbClr val="833635"/>
              </a:gs>
              <a:gs pos="100000">
                <a:srgbClr val="C0504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2400" b="1" dirty="0">
                <a:solidFill>
                  <a:schemeClr val="bg1"/>
                </a:solidFill>
                <a:cs typeface="Arial" panose="020B0604020202020204" pitchFamily="34" charset="0"/>
                <a:sym typeface="宋体" panose="02010600030101010101" pitchFamily="2" charset="-122"/>
              </a:rPr>
              <a:t>هم الأشخاص الذين يدركون العالم </a:t>
            </a:r>
            <a:endParaRPr lang="ar-EG" sz="2400" b="1" dirty="0" smtClean="0">
              <a:solidFill>
                <a:schemeClr val="bg1"/>
              </a:solidFill>
              <a:cs typeface="Arial" panose="020B0604020202020204" pitchFamily="34" charset="0"/>
              <a:sym typeface="宋体" panose="02010600030101010101" pitchFamily="2" charset="-122"/>
            </a:endParaRPr>
          </a:p>
          <a:p>
            <a:pPr algn="ctr" rtl="1" fontAlgn="base">
              <a:spcBef>
                <a:spcPct val="0"/>
              </a:spcBef>
              <a:spcAft>
                <a:spcPct val="0"/>
              </a:spcAft>
            </a:pPr>
            <a:r>
              <a:rPr lang="ar-EG" sz="2400" b="1" dirty="0" smtClean="0">
                <a:solidFill>
                  <a:schemeClr val="bg1"/>
                </a:solidFill>
                <a:cs typeface="Arial" panose="020B0604020202020204" pitchFamily="34" charset="0"/>
                <a:sym typeface="宋体" panose="02010600030101010101" pitchFamily="2" charset="-122"/>
              </a:rPr>
              <a:t>من </a:t>
            </a:r>
            <a:r>
              <a:rPr lang="ar-EG" sz="2400" b="1" dirty="0">
                <a:solidFill>
                  <a:schemeClr val="bg1"/>
                </a:solidFill>
                <a:cs typeface="Arial" panose="020B0604020202020204" pitchFamily="34" charset="0"/>
                <a:sym typeface="宋体" panose="02010600030101010101" pitchFamily="2" charset="-122"/>
              </a:rPr>
              <a:t>خلال الإحساس (الشم، اللمس، الذوق) </a:t>
            </a:r>
          </a:p>
        </p:txBody>
      </p:sp>
      <p:sp>
        <p:nvSpPr>
          <p:cNvPr id="25" name="AutoShape 25"/>
          <p:cNvSpPr>
            <a:spLocks noChangeArrowheads="1"/>
          </p:cNvSpPr>
          <p:nvPr/>
        </p:nvSpPr>
        <p:spPr bwMode="auto">
          <a:xfrm flipH="1">
            <a:off x="6003130" y="2754311"/>
            <a:ext cx="1921669" cy="1131888"/>
          </a:xfrm>
          <a:prstGeom prst="homePlate">
            <a:avLst>
              <a:gd name="adj" fmla="val 51624"/>
            </a:avLst>
          </a:prstGeom>
          <a:gradFill rotWithShape="1">
            <a:gsLst>
              <a:gs pos="0">
                <a:srgbClr val="C0504D"/>
              </a:gs>
              <a:gs pos="100000">
                <a:srgbClr val="E5BAB8"/>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a:latin typeface="Simplified Arabic" pitchFamily="18" charset="-78"/>
                <a:cs typeface="Simplified Arabic" pitchFamily="18" charset="-78"/>
              </a:rPr>
              <a:t>الحسي </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26" name="Group 26"/>
          <p:cNvGrpSpPr>
            <a:grpSpLocks/>
          </p:cNvGrpSpPr>
          <p:nvPr/>
        </p:nvGrpSpPr>
        <p:grpSpPr bwMode="auto">
          <a:xfrm>
            <a:off x="7591425" y="2601912"/>
            <a:ext cx="1323975" cy="1320800"/>
            <a:chOff x="0" y="0"/>
            <a:chExt cx="1360" cy="1356"/>
          </a:xfrm>
        </p:grpSpPr>
        <p:grpSp>
          <p:nvGrpSpPr>
            <p:cNvPr id="27" name="Group 27"/>
            <p:cNvGrpSpPr>
              <a:grpSpLocks/>
            </p:cNvGrpSpPr>
            <p:nvPr/>
          </p:nvGrpSpPr>
          <p:grpSpPr bwMode="auto">
            <a:xfrm>
              <a:off x="0" y="0"/>
              <a:ext cx="1360" cy="1356"/>
              <a:chOff x="0" y="0"/>
              <a:chExt cx="1248" cy="1240"/>
            </a:xfrm>
          </p:grpSpPr>
          <p:sp>
            <p:nvSpPr>
              <p:cNvPr id="29" name="Oval 28"/>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0" name="Oval 2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1" name="Oval 30"/>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2" name="Oval 31"/>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3" name="Oval 3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28" name="Oval 33"/>
            <p:cNvSpPr>
              <a:spLocks noChangeArrowheads="1"/>
            </p:cNvSpPr>
            <p:nvPr/>
          </p:nvSpPr>
          <p:spPr bwMode="auto">
            <a:xfrm>
              <a:off x="161" y="148"/>
              <a:ext cx="1052" cy="1054"/>
            </a:xfrm>
            <a:prstGeom prst="ellipse">
              <a:avLst/>
            </a:prstGeom>
            <a:gradFill rotWithShape="1">
              <a:gsLst>
                <a:gs pos="0">
                  <a:srgbClr val="572423"/>
                </a:gs>
                <a:gs pos="100000">
                  <a:srgbClr val="C0504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34" name="Group 34"/>
          <p:cNvGrpSpPr>
            <a:grpSpLocks/>
          </p:cNvGrpSpPr>
          <p:nvPr/>
        </p:nvGrpSpPr>
        <p:grpSpPr bwMode="auto">
          <a:xfrm>
            <a:off x="7805738" y="2809876"/>
            <a:ext cx="879475" cy="885825"/>
            <a:chOff x="0" y="0"/>
            <a:chExt cx="876" cy="882"/>
          </a:xfrm>
        </p:grpSpPr>
        <p:sp>
          <p:nvSpPr>
            <p:cNvPr id="35" name="Oval 35"/>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6" name="Line 36"/>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7" name="Line 37"/>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8" name="Freeform 38"/>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39" name="Freeform 39"/>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0" name="Freeform 40"/>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41" name="Freeform 41"/>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2" name="Rectangle 42"/>
          <p:cNvSpPr>
            <a:spLocks noChangeArrowheads="1"/>
          </p:cNvSpPr>
          <p:nvPr/>
        </p:nvSpPr>
        <p:spPr bwMode="auto">
          <a:xfrm>
            <a:off x="8064852" y="3065462"/>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altLang="en-US" sz="2800" b="1" dirty="0">
                <a:solidFill>
                  <a:srgbClr val="F8F8F8"/>
                </a:solidFill>
                <a:cs typeface="Arial" panose="020B0604020202020204" pitchFamily="34" charset="0"/>
                <a:sym typeface="Calibri" panose="020F0502020204030204" pitchFamily="34" charset="0"/>
              </a:rPr>
              <a:t>2</a:t>
            </a:r>
            <a:endParaRPr lang="ar-EG" altLang="en-US" dirty="0">
              <a:solidFill>
                <a:srgbClr val="000000"/>
              </a:solidFill>
              <a:latin typeface="Arial" panose="020B0604020202020204" pitchFamily="34" charset="0"/>
              <a:cs typeface="Arial" panose="020B0604020202020204" pitchFamily="34" charset="0"/>
            </a:endParaRPr>
          </a:p>
        </p:txBody>
      </p:sp>
      <p:sp>
        <p:nvSpPr>
          <p:cNvPr id="45" name="AutoShape 45"/>
          <p:cNvSpPr>
            <a:spLocks noChangeArrowheads="1"/>
          </p:cNvSpPr>
          <p:nvPr/>
        </p:nvSpPr>
        <p:spPr bwMode="auto">
          <a:xfrm flipH="1">
            <a:off x="990600" y="4584700"/>
            <a:ext cx="5715000" cy="901700"/>
          </a:xfrm>
          <a:prstGeom prst="chevron">
            <a:avLst>
              <a:gd name="adj" fmla="val 53146"/>
            </a:avLst>
          </a:prstGeom>
          <a:gradFill rotWithShape="1">
            <a:gsLst>
              <a:gs pos="0">
                <a:srgbClr val="355982"/>
              </a:gs>
              <a:gs pos="100000">
                <a:srgbClr val="4F81B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SA" sz="2400" b="1" dirty="0">
                <a:solidFill>
                  <a:schemeClr val="bg1"/>
                </a:solidFill>
                <a:cs typeface="Arial" panose="020B0604020202020204" pitchFamily="34" charset="0"/>
              </a:rPr>
              <a:t>الأشخاص الذين يدركون العالم </a:t>
            </a:r>
            <a:endParaRPr lang="ar-EG" sz="2400" b="1" dirty="0" smtClean="0">
              <a:solidFill>
                <a:schemeClr val="bg1"/>
              </a:solidFill>
              <a:cs typeface="Arial" panose="020B0604020202020204" pitchFamily="34" charset="0"/>
            </a:endParaRPr>
          </a:p>
          <a:p>
            <a:pPr algn="ctr" rtl="1" fontAlgn="base">
              <a:spcBef>
                <a:spcPct val="0"/>
              </a:spcBef>
              <a:spcAft>
                <a:spcPct val="0"/>
              </a:spcAft>
            </a:pPr>
            <a:r>
              <a:rPr lang="ar-SA" sz="2400" b="1" dirty="0" smtClean="0">
                <a:solidFill>
                  <a:schemeClr val="bg1"/>
                </a:solidFill>
                <a:cs typeface="Arial" panose="020B0604020202020204" pitchFamily="34" charset="0"/>
              </a:rPr>
              <a:t>من </a:t>
            </a:r>
            <a:r>
              <a:rPr lang="ar-SA" sz="2400" b="1" dirty="0">
                <a:solidFill>
                  <a:schemeClr val="bg1"/>
                </a:solidFill>
                <a:cs typeface="Arial" panose="020B0604020202020204" pitchFamily="34" charset="0"/>
              </a:rPr>
              <a:t>خلال السماع </a:t>
            </a:r>
            <a:endParaRPr lang="ar-EG" sz="2400" b="1" dirty="0">
              <a:solidFill>
                <a:schemeClr val="bg1"/>
              </a:solidFill>
              <a:cs typeface="Arial" panose="020B0604020202020204" pitchFamily="34" charset="0"/>
              <a:sym typeface="宋体" panose="02010600030101010101" pitchFamily="2" charset="-122"/>
            </a:endParaRPr>
          </a:p>
        </p:txBody>
      </p:sp>
      <p:sp>
        <p:nvSpPr>
          <p:cNvPr id="46" name="AutoShape 46"/>
          <p:cNvSpPr>
            <a:spLocks noChangeArrowheads="1"/>
          </p:cNvSpPr>
          <p:nvPr/>
        </p:nvSpPr>
        <p:spPr bwMode="auto">
          <a:xfrm flipH="1">
            <a:off x="6003130" y="4432300"/>
            <a:ext cx="1921669" cy="1131887"/>
          </a:xfrm>
          <a:prstGeom prst="homePlate">
            <a:avLst>
              <a:gd name="adj" fmla="val 51590"/>
            </a:avLst>
          </a:prstGeom>
          <a:gradFill rotWithShape="1">
            <a:gsLst>
              <a:gs pos="0">
                <a:srgbClr val="4F81BD"/>
              </a:gs>
              <a:gs pos="100000">
                <a:srgbClr val="B8CD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rtl="1" fontAlgn="base">
              <a:spcBef>
                <a:spcPct val="0"/>
              </a:spcBef>
              <a:spcAft>
                <a:spcPct val="0"/>
              </a:spcAft>
            </a:pPr>
            <a:r>
              <a:rPr lang="ar-EG" sz="3200" b="1" dirty="0" smtClean="0">
                <a:latin typeface="Simplified Arabic" pitchFamily="18" charset="-78"/>
                <a:cs typeface="Simplified Arabic" pitchFamily="18" charset="-78"/>
              </a:rPr>
              <a:t>   </a:t>
            </a:r>
            <a:r>
              <a:rPr lang="ar-SA" sz="3200" b="1" dirty="0">
                <a:latin typeface="Simplified Arabic" pitchFamily="18" charset="-78"/>
                <a:cs typeface="Simplified Arabic" pitchFamily="18" charset="-78"/>
              </a:rPr>
              <a:t>السمعي </a:t>
            </a:r>
            <a:endParaRPr lang="ar-EG" sz="3200" b="1" dirty="0">
              <a:latin typeface="Simplified Arabic" pitchFamily="18" charset="-78"/>
              <a:cs typeface="Simplified Arabic" pitchFamily="18" charset="-78"/>
              <a:sym typeface="宋体" panose="02010600030101010101" pitchFamily="2" charset="-122"/>
            </a:endParaRPr>
          </a:p>
        </p:txBody>
      </p:sp>
      <p:grpSp>
        <p:nvGrpSpPr>
          <p:cNvPr id="47" name="Group 47"/>
          <p:cNvGrpSpPr>
            <a:grpSpLocks/>
          </p:cNvGrpSpPr>
          <p:nvPr/>
        </p:nvGrpSpPr>
        <p:grpSpPr bwMode="auto">
          <a:xfrm>
            <a:off x="7591425" y="4279900"/>
            <a:ext cx="1323975" cy="1320800"/>
            <a:chOff x="0" y="0"/>
            <a:chExt cx="1360" cy="1356"/>
          </a:xfrm>
        </p:grpSpPr>
        <p:grpSp>
          <p:nvGrpSpPr>
            <p:cNvPr id="48" name="Group 48"/>
            <p:cNvGrpSpPr>
              <a:grpSpLocks/>
            </p:cNvGrpSpPr>
            <p:nvPr/>
          </p:nvGrpSpPr>
          <p:grpSpPr bwMode="auto">
            <a:xfrm>
              <a:off x="0" y="0"/>
              <a:ext cx="1360" cy="1356"/>
              <a:chOff x="0" y="0"/>
              <a:chExt cx="1248" cy="1240"/>
            </a:xfrm>
          </p:grpSpPr>
          <p:sp>
            <p:nvSpPr>
              <p:cNvPr id="50" name="Oval 49"/>
              <p:cNvSpPr>
                <a:spLocks noChangeArrowheads="1"/>
              </p:cNvSpPr>
              <p:nvPr/>
            </p:nvSpPr>
            <p:spPr bwMode="auto">
              <a:xfrm>
                <a:off x="0" y="0"/>
                <a:ext cx="1248" cy="1240"/>
              </a:xfrm>
              <a:prstGeom prst="ellipse">
                <a:avLst/>
              </a:pr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1" name="Oval 5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2" name="Oval 51"/>
              <p:cNvSpPr>
                <a:spLocks noChangeArrowheads="1"/>
              </p:cNvSpPr>
              <p:nvPr/>
            </p:nvSpPr>
            <p:spPr bwMode="auto">
              <a:xfrm>
                <a:off x="82" y="74"/>
                <a:ext cx="1092" cy="1092"/>
              </a:xfrm>
              <a:prstGeom prst="ellipse">
                <a:avLst/>
              </a:prstGeom>
              <a:solidFill>
                <a:srgbClr val="808080">
                  <a:alpha val="2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3" name="Oval 52"/>
              <p:cNvSpPr>
                <a:spLocks noChangeArrowheads="1"/>
              </p:cNvSpPr>
              <p:nvPr/>
            </p:nvSpPr>
            <p:spPr bwMode="auto">
              <a:xfrm>
                <a:off x="115" y="99"/>
                <a:ext cx="1026" cy="1026"/>
              </a:xfrm>
              <a:prstGeom prst="ellipse">
                <a:avLst/>
              </a:prstGeom>
              <a:solidFill>
                <a:srgbClr val="808080">
                  <a:alpha val="2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4" name="Oval 5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49" name="Oval 54"/>
            <p:cNvSpPr>
              <a:spLocks noChangeArrowheads="1"/>
            </p:cNvSpPr>
            <p:nvPr/>
          </p:nvSpPr>
          <p:spPr bwMode="auto">
            <a:xfrm>
              <a:off x="161" y="148"/>
              <a:ext cx="1052" cy="1054"/>
            </a:xfrm>
            <a:prstGeom prst="ellipse">
              <a:avLst/>
            </a:prstGeom>
            <a:gradFill rotWithShape="1">
              <a:gsLst>
                <a:gs pos="0">
                  <a:srgbClr val="233B57"/>
                </a:gs>
                <a:gs pos="100000">
                  <a:srgbClr val="4F81B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grpSp>
        <p:nvGrpSpPr>
          <p:cNvPr id="55" name="Group 55"/>
          <p:cNvGrpSpPr>
            <a:grpSpLocks/>
          </p:cNvGrpSpPr>
          <p:nvPr/>
        </p:nvGrpSpPr>
        <p:grpSpPr bwMode="auto">
          <a:xfrm>
            <a:off x="7805738" y="4487863"/>
            <a:ext cx="879475" cy="885825"/>
            <a:chOff x="0" y="0"/>
            <a:chExt cx="876" cy="882"/>
          </a:xfrm>
        </p:grpSpPr>
        <p:sp>
          <p:nvSpPr>
            <p:cNvPr id="56" name="Oval 56"/>
            <p:cNvSpPr>
              <a:spLocks noChangeArrowheads="1"/>
            </p:cNvSpPr>
            <p:nvPr/>
          </p:nvSpPr>
          <p:spPr bwMode="auto">
            <a:xfrm>
              <a:off x="0" y="0"/>
              <a:ext cx="876" cy="876"/>
            </a:xfrm>
            <a:prstGeom prst="ellipse">
              <a:avLst/>
            </a:prstGeom>
            <a:noFill/>
            <a:ln w="19050" cmpd="sng">
              <a:solidFill>
                <a:srgbClr val="FFFFFF">
                  <a:alpha val="17000"/>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7" name="Line 57"/>
            <p:cNvSpPr>
              <a:spLocks noChangeShapeType="1"/>
            </p:cNvSpPr>
            <p:nvPr/>
          </p:nvSpPr>
          <p:spPr bwMode="auto">
            <a:xfrm>
              <a:off x="441" y="0"/>
              <a:ext cx="1" cy="870"/>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8" name="Line 58"/>
            <p:cNvSpPr>
              <a:spLocks noChangeShapeType="1"/>
            </p:cNvSpPr>
            <p:nvPr/>
          </p:nvSpPr>
          <p:spPr bwMode="auto">
            <a:xfrm>
              <a:off x="0" y="435"/>
              <a:ext cx="876" cy="1"/>
            </a:xfrm>
            <a:prstGeom prst="line">
              <a:avLst/>
            </a:prstGeom>
            <a:noFill/>
            <a:ln w="19050" cmpd="sng">
              <a:solidFill>
                <a:srgbClr val="FFFFFF">
                  <a:alpha val="17000"/>
                </a:srgbClr>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59" name="Freeform 59"/>
            <p:cNvSpPr>
              <a:spLocks noChangeArrowheads="1"/>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0" name="Freeform 60"/>
            <p:cNvSpPr>
              <a:spLocks noChangeArrowheads="1"/>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1" name="Freeform 61"/>
            <p:cNvSpPr>
              <a:spLocks noChangeArrowheads="1"/>
            </p:cNvSpPr>
            <p:nvPr/>
          </p:nvSpPr>
          <p:spPr bwMode="auto">
            <a:xfrm rot="5400000">
              <a:off x="366" y="358"/>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sp>
          <p:nvSpPr>
            <p:cNvPr id="62" name="Freeform 62"/>
            <p:cNvSpPr>
              <a:spLocks noChangeArrowheads="1"/>
            </p:cNvSpPr>
            <p:nvPr/>
          </p:nvSpPr>
          <p:spPr bwMode="auto">
            <a:xfrm rot="16200000" flipV="1">
              <a:off x="374" y="-142"/>
              <a:ext cx="114" cy="653"/>
            </a:xfrm>
            <a:custGeom>
              <a:avLst/>
              <a:gdLst>
                <a:gd name="T0" fmla="*/ 1 w 197"/>
                <a:gd name="T1" fmla="*/ 0 h 870"/>
                <a:gd name="T2" fmla="*/ 0 w 197"/>
                <a:gd name="T3" fmla="*/ 19 h 870"/>
                <a:gd name="T4" fmla="*/ 1 w 197"/>
                <a:gd name="T5" fmla="*/ 3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custGeom>
            <a:noFill/>
            <a:ln w="19050" cmpd="sng">
              <a:solidFill>
                <a:srgbClr val="FFFFFF">
                  <a:alpha val="17000"/>
                </a:srgbClr>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rtl="0" fontAlgn="base">
                <a:spcBef>
                  <a:spcPct val="0"/>
                </a:spcBef>
                <a:spcAft>
                  <a:spcPct val="0"/>
                </a:spcAft>
              </a:pPr>
              <a:endParaRPr lang="ar-EG">
                <a:solidFill>
                  <a:srgbClr val="000000"/>
                </a:solidFill>
                <a:cs typeface="Arial" panose="020B0604020202020204" pitchFamily="34" charset="0"/>
                <a:sym typeface="宋体" panose="02010600030101010101" pitchFamily="2" charset="-122"/>
              </a:endParaRPr>
            </a:p>
          </p:txBody>
        </p:sp>
      </p:grpSp>
      <p:sp>
        <p:nvSpPr>
          <p:cNvPr id="63" name="Rectangle 63"/>
          <p:cNvSpPr>
            <a:spLocks noChangeArrowheads="1"/>
          </p:cNvSpPr>
          <p:nvPr/>
        </p:nvSpPr>
        <p:spPr bwMode="auto">
          <a:xfrm>
            <a:off x="8064853" y="4743450"/>
            <a:ext cx="3866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rtl="0" fontAlgn="base">
              <a:spcBef>
                <a:spcPct val="0"/>
              </a:spcBef>
              <a:spcAft>
                <a:spcPct val="0"/>
              </a:spcAft>
            </a:pPr>
            <a:r>
              <a:rPr lang="ar-EG" sz="2800" b="1" dirty="0" smtClean="0">
                <a:solidFill>
                  <a:srgbClr val="F8F8F8"/>
                </a:solidFill>
                <a:cs typeface="Arial" panose="020B0604020202020204" pitchFamily="34" charset="0"/>
                <a:sym typeface="Calibri" panose="020F0502020204030204" pitchFamily="34" charset="0"/>
              </a:rPr>
              <a:t>3</a:t>
            </a:r>
            <a:endParaRPr lang="ar-EG" alt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07226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barn(inVertical)">
                                      <p:cBhvr>
                                        <p:cTn id="38" dur="500"/>
                                        <p:tgtEl>
                                          <p:spTgt spid="4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par>
                                <p:cTn id="42" presetID="16" presetClass="entr" presetSubtype="21"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arn(inVertical)">
                                      <p:cBhvr>
                                        <p:cTn id="44" dur="500"/>
                                        <p:tgtEl>
                                          <p:spTgt spid="47"/>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arn(inVertical)">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24" grpId="0" animBg="1"/>
      <p:bldP spid="25" grpId="0" animBg="1"/>
      <p:bldP spid="42" grpId="0"/>
      <p:bldP spid="45" grpId="0" animBg="1"/>
      <p:bldP spid="46" grpId="0" animBg="1"/>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lded Corner 2"/>
          <p:cNvSpPr/>
          <p:nvPr/>
        </p:nvSpPr>
        <p:spPr>
          <a:xfrm>
            <a:off x="1905000" y="2133600"/>
            <a:ext cx="5562600" cy="2286000"/>
          </a:xfrm>
          <a:prstGeom prst="foldedCorner">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endParaRPr lang="ar-EG" sz="2400" b="1" dirty="0" smtClean="0">
              <a:latin typeface="Simplified Arabic" pitchFamily="18" charset="-78"/>
              <a:cs typeface="Simplified Arabic" pitchFamily="18" charset="-78"/>
            </a:endParaRPr>
          </a:p>
          <a:p>
            <a:pPr algn="ctr" rtl="1"/>
            <a:r>
              <a:rPr lang="ar-EG" sz="2800" b="1" dirty="0" smtClean="0">
                <a:latin typeface="Simplified Arabic" pitchFamily="18" charset="-78"/>
                <a:cs typeface="Simplified Arabic" pitchFamily="18" charset="-78"/>
              </a:rPr>
              <a:t>كيفية </a:t>
            </a:r>
            <a:r>
              <a:rPr lang="ar-EG" sz="2800" b="1" dirty="0">
                <a:latin typeface="Simplified Arabic" pitchFamily="18" charset="-78"/>
                <a:cs typeface="Simplified Arabic" pitchFamily="18" charset="-78"/>
              </a:rPr>
              <a:t>التعرف على النظام التمثيلي </a:t>
            </a:r>
          </a:p>
        </p:txBody>
      </p:sp>
    </p:spTree>
    <p:extLst>
      <p:ext uri="{BB962C8B-B14F-4D97-AF65-F5344CB8AC3E}">
        <p14:creationId xmlns:p14="http://schemas.microsoft.com/office/powerpoint/2010/main" xmlns="" val="10094911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 val="3256157489"/>
              </p:ext>
            </p:extLst>
          </p:nvPr>
        </p:nvGraphicFramePr>
        <p:xfrm>
          <a:off x="533400" y="647700"/>
          <a:ext cx="8077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935788" y="304800"/>
            <a:ext cx="220821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محاور الدورة</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14088895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524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الوقفة</a:t>
            </a:r>
            <a:endParaRPr lang="ar-EG" dirty="0"/>
          </a:p>
        </p:txBody>
      </p:sp>
      <p:sp>
        <p:nvSpPr>
          <p:cNvPr id="4" name="Hexagon 3"/>
          <p:cNvSpPr/>
          <p:nvPr/>
        </p:nvSpPr>
        <p:spPr>
          <a:xfrm>
            <a:off x="4953000" y="3429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إشارات الوصول</a:t>
            </a:r>
            <a:endParaRPr lang="ar-EG" dirty="0"/>
          </a:p>
        </p:txBody>
      </p:sp>
      <p:sp>
        <p:nvSpPr>
          <p:cNvPr id="5" name="Hexagon 4"/>
          <p:cNvSpPr/>
          <p:nvPr/>
        </p:nvSpPr>
        <p:spPr>
          <a:xfrm>
            <a:off x="1752600" y="15240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حركة العينين</a:t>
            </a:r>
            <a:endParaRPr lang="ar-EG" dirty="0"/>
          </a:p>
        </p:txBody>
      </p:sp>
      <p:sp>
        <p:nvSpPr>
          <p:cNvPr id="6" name="Hexagon 5"/>
          <p:cNvSpPr/>
          <p:nvPr/>
        </p:nvSpPr>
        <p:spPr>
          <a:xfrm>
            <a:off x="1752600" y="34290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اللغة</a:t>
            </a:r>
            <a:endParaRPr lang="ar-EG" dirty="0"/>
          </a:p>
        </p:txBody>
      </p:sp>
      <p:sp>
        <p:nvSpPr>
          <p:cNvPr id="7" name="Hexagon 6"/>
          <p:cNvSpPr/>
          <p:nvPr/>
        </p:nvSpPr>
        <p:spPr>
          <a:xfrm>
            <a:off x="3352800" y="24384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الايماءات</a:t>
            </a:r>
            <a:endParaRPr lang="ar-EG" dirty="0"/>
          </a:p>
        </p:txBody>
      </p:sp>
    </p:spTree>
    <p:extLst>
      <p:ext uri="{BB962C8B-B14F-4D97-AF65-F5344CB8AC3E}">
        <p14:creationId xmlns:p14="http://schemas.microsoft.com/office/powerpoint/2010/main" xmlns="" val="35813642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80">
                                          <p:stCondLst>
                                            <p:cond delay="0"/>
                                          </p:stCondLst>
                                        </p:cTn>
                                        <p:tgtEl>
                                          <p:spTgt spid="4"/>
                                        </p:tgtEl>
                                      </p:cBhvr>
                                    </p:animEffect>
                                    <p:anim calcmode="lin" valueType="num">
                                      <p:cBhvr>
                                        <p:cTn id="8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gtEl>
                                      </p:cBhvr>
                                      <p:to x="100000" y="60000"/>
                                    </p:animScale>
                                    <p:animScale>
                                      <p:cBhvr>
                                        <p:cTn id="86" dur="166" decel="50000">
                                          <p:stCondLst>
                                            <p:cond delay="676"/>
                                          </p:stCondLst>
                                        </p:cTn>
                                        <p:tgtEl>
                                          <p:spTgt spid="4"/>
                                        </p:tgtEl>
                                      </p:cBhvr>
                                      <p:to x="100000" y="100000"/>
                                    </p:animScale>
                                    <p:animScale>
                                      <p:cBhvr>
                                        <p:cTn id="87" dur="26">
                                          <p:stCondLst>
                                            <p:cond delay="1312"/>
                                          </p:stCondLst>
                                        </p:cTn>
                                        <p:tgtEl>
                                          <p:spTgt spid="4"/>
                                        </p:tgtEl>
                                      </p:cBhvr>
                                      <p:to x="100000" y="80000"/>
                                    </p:animScale>
                                    <p:animScale>
                                      <p:cBhvr>
                                        <p:cTn id="88" dur="166" decel="50000">
                                          <p:stCondLst>
                                            <p:cond delay="1338"/>
                                          </p:stCondLst>
                                        </p:cTn>
                                        <p:tgtEl>
                                          <p:spTgt spid="4"/>
                                        </p:tgtEl>
                                      </p:cBhvr>
                                      <p:to x="100000" y="100000"/>
                                    </p:animScale>
                                    <p:animScale>
                                      <p:cBhvr>
                                        <p:cTn id="89" dur="26">
                                          <p:stCondLst>
                                            <p:cond delay="1642"/>
                                          </p:stCondLst>
                                        </p:cTn>
                                        <p:tgtEl>
                                          <p:spTgt spid="4"/>
                                        </p:tgtEl>
                                      </p:cBhvr>
                                      <p:to x="100000" y="90000"/>
                                    </p:animScale>
                                    <p:animScale>
                                      <p:cBhvr>
                                        <p:cTn id="90" dur="166" decel="50000">
                                          <p:stCondLst>
                                            <p:cond delay="1668"/>
                                          </p:stCondLst>
                                        </p:cTn>
                                        <p:tgtEl>
                                          <p:spTgt spid="4"/>
                                        </p:tgtEl>
                                      </p:cBhvr>
                                      <p:to x="100000" y="100000"/>
                                    </p:animScale>
                                    <p:animScale>
                                      <p:cBhvr>
                                        <p:cTn id="91" dur="26">
                                          <p:stCondLst>
                                            <p:cond delay="1808"/>
                                          </p:stCondLst>
                                        </p:cTn>
                                        <p:tgtEl>
                                          <p:spTgt spid="4"/>
                                        </p:tgtEl>
                                      </p:cBhvr>
                                      <p:to x="100000" y="95000"/>
                                    </p:animScale>
                                    <p:animScale>
                                      <p:cBhvr>
                                        <p:cTn id="92" dur="166" decel="50000">
                                          <p:stCondLst>
                                            <p:cond delay="1834"/>
                                          </p:stCondLst>
                                        </p:cTn>
                                        <p:tgtEl>
                                          <p:spTgt spid="4"/>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الاطار المرجعي</a:t>
            </a:r>
          </a:p>
        </p:txBody>
      </p:sp>
    </p:spTree>
    <p:extLst>
      <p:ext uri="{BB962C8B-B14F-4D97-AF65-F5344CB8AC3E}">
        <p14:creationId xmlns:p14="http://schemas.microsoft.com/office/powerpoint/2010/main" xmlns="" val="81302401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2438400" y="1828800"/>
            <a:ext cx="4343400" cy="2895600"/>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200" b="1" dirty="0"/>
              <a:t>المرجعية الداخلية </a:t>
            </a:r>
          </a:p>
        </p:txBody>
      </p:sp>
    </p:spTree>
    <p:extLst>
      <p:ext uri="{BB962C8B-B14F-4D97-AF65-F5344CB8AC3E}">
        <p14:creationId xmlns:p14="http://schemas.microsoft.com/office/powerpoint/2010/main" xmlns="" val="351604908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15017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27305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0020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35671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1179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15113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يقيم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حكمه على أساس مايراه </a:t>
            </a: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هو</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27257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تحفزه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ذاتي ويصنع قراراته بنفسه</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0211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يمنح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شرعية ومكانة لما يقوم به</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3048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2590800" y="6019800"/>
            <a:ext cx="3858749"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أنا، فكرت، رأيي، قررت، اعتمد </a:t>
            </a:r>
          </a:p>
        </p:txBody>
      </p:sp>
    </p:spTree>
    <p:extLst>
      <p:ext uri="{BB962C8B-B14F-4D97-AF65-F5344CB8AC3E}">
        <p14:creationId xmlns:p14="http://schemas.microsoft.com/office/powerpoint/2010/main" xmlns="" val="195088991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9" grpId="0" animBg="1"/>
      <p:bldP spid="11" grpId="0"/>
      <p:bldP spid="12" grpId="0"/>
      <p:bldP spid="13" grpId="0"/>
      <p:bldP spid="14"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2438400" y="1828800"/>
            <a:ext cx="4343400" cy="2895600"/>
          </a:xfrm>
          <a:prstGeom prst="flowChartMultidocumen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t>موقف المراقب </a:t>
            </a:r>
          </a:p>
        </p:txBody>
      </p:sp>
    </p:spTree>
    <p:extLst>
      <p:ext uri="{BB962C8B-B14F-4D97-AF65-F5344CB8AC3E}">
        <p14:creationId xmlns:p14="http://schemas.microsoft.com/office/powerpoint/2010/main" xmlns="" val="397558864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15017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27305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0020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35671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1179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15113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يقيم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حكمه على اساس مايصلح للجميع </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27257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لديه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رؤية عميقة وواسعة للأمر</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0211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كثير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التنظير والطرح قليل التنفيذ</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3048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1565137" y="6019800"/>
            <a:ext cx="6054863"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رأيي، أنصحك، مشروع، فكرة جديدة، اسمع كلامي </a:t>
            </a:r>
          </a:p>
        </p:txBody>
      </p:sp>
    </p:spTree>
    <p:extLst>
      <p:ext uri="{BB962C8B-B14F-4D97-AF65-F5344CB8AC3E}">
        <p14:creationId xmlns:p14="http://schemas.microsoft.com/office/powerpoint/2010/main" xmlns="" val="15691777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9" grpId="0" animBg="1"/>
      <p:bldP spid="11" grpId="0"/>
      <p:bldP spid="12" grpId="0"/>
      <p:bldP spid="13" grpId="0"/>
      <p:bldP spid="14"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2438400" y="1828800"/>
            <a:ext cx="4343400" cy="2895600"/>
          </a:xfrm>
          <a:prstGeom prst="flowChartMultidocumen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t>المرجعية الخارجية </a:t>
            </a:r>
          </a:p>
        </p:txBody>
      </p:sp>
    </p:spTree>
    <p:extLst>
      <p:ext uri="{BB962C8B-B14F-4D97-AF65-F5344CB8AC3E}">
        <p14:creationId xmlns:p14="http://schemas.microsoft.com/office/powerpoint/2010/main" xmlns="" val="325410658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695701" y="1501775"/>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114676" y="2730500"/>
            <a:ext cx="49291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9" name="圆角矩形 12"/>
          <p:cNvSpPr>
            <a:spLocks noChangeArrowheads="1"/>
          </p:cNvSpPr>
          <p:nvPr/>
        </p:nvSpPr>
        <p:spPr bwMode="auto">
          <a:xfrm>
            <a:off x="2667000" y="4002089"/>
            <a:ext cx="49291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0"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935788" y="3567113"/>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4"/>
          <p:cNvSpPr txBox="1">
            <a:spLocks noChangeArrowheads="1"/>
          </p:cNvSpPr>
          <p:nvPr/>
        </p:nvSpPr>
        <p:spPr bwMode="auto">
          <a:xfrm>
            <a:off x="7156451" y="4117975"/>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2" name="内容占位符 2"/>
          <p:cNvSpPr txBox="1">
            <a:spLocks/>
          </p:cNvSpPr>
          <p:nvPr/>
        </p:nvSpPr>
        <p:spPr>
          <a:xfrm>
            <a:off x="3695701" y="1511300"/>
            <a:ext cx="474503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يتراجع عن قراره أكثر من مرة</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3144838" y="2725738"/>
            <a:ext cx="47990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خدوم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يعمل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بإخلاص</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ويعشق الاختفاء</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noChangeArrowheads="1"/>
          </p:cNvSpPr>
          <p:nvPr/>
        </p:nvSpPr>
        <p:spPr bwMode="auto">
          <a:xfrm>
            <a:off x="2667000" y="4021138"/>
            <a:ext cx="4806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يسند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ويحيل على آراء الآخرين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3048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2667000" y="6019800"/>
            <a:ext cx="3757759"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أنت، رأيك، ساعدني، ماذا تقول</a:t>
            </a:r>
          </a:p>
        </p:txBody>
      </p:sp>
    </p:spTree>
    <p:extLst>
      <p:ext uri="{BB962C8B-B14F-4D97-AF65-F5344CB8AC3E}">
        <p14:creationId xmlns:p14="http://schemas.microsoft.com/office/powerpoint/2010/main" xmlns="" val="2027948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9" grpId="0" animBg="1"/>
      <p:bldP spid="11" grpId="0"/>
      <p:bldP spid="12" grpId="0"/>
      <p:bldP spid="13" grpId="0"/>
      <p:bldP spid="14"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الإجمال والتفصيل</a:t>
            </a:r>
          </a:p>
        </p:txBody>
      </p:sp>
    </p:spTree>
    <p:extLst>
      <p:ext uri="{BB962C8B-B14F-4D97-AF65-F5344CB8AC3E}">
        <p14:creationId xmlns:p14="http://schemas.microsoft.com/office/powerpoint/2010/main" xmlns="" val="209287122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1" y="3124200"/>
            <a:ext cx="8243888" cy="1647826"/>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内容占位符 2"/>
          <p:cNvSpPr txBox="1">
            <a:spLocks/>
          </p:cNvSpPr>
          <p:nvPr/>
        </p:nvSpPr>
        <p:spPr>
          <a:xfrm>
            <a:off x="381000" y="3238500"/>
            <a:ext cx="8059737" cy="571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يفضل رؤية الصورة الكلية (الإطار العام) مفكر </a:t>
            </a:r>
            <a:r>
              <a:rPr lang="ar-EG" altLang="zh-CN"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استدلالي</a:t>
            </a:r>
          </a:p>
          <a:p>
            <a:pPr marL="0" indent="0" algn="ctr" rtl="1">
              <a:buNone/>
            </a:pPr>
            <a:r>
              <a:rPr lang="ar-EG" altLang="zh-CN" sz="28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هات الفكرة العامة واترك الباقي علي“ يتعرف على الأحكام التفصيلية من المفاهيم الكلية </a:t>
            </a:r>
            <a:endParaRPr lang="zh-CN"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21844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1726182" y="6019800"/>
            <a:ext cx="5817618"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إجمالا، عموما، الصورة الكلية، المفاهيم، المبادئ</a:t>
            </a:r>
          </a:p>
        </p:txBody>
      </p:sp>
      <p:sp>
        <p:nvSpPr>
          <p:cNvPr id="18" name="Wave 17"/>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الإجمالي </a:t>
            </a:r>
            <a:endParaRPr lang="ar-EG" sz="3600" b="1" dirty="0">
              <a:latin typeface="Sakkal Majalla" pitchFamily="2" charset="-78"/>
              <a:cs typeface="Sakkal Majalla" pitchFamily="2" charset="-78"/>
            </a:endParaRPr>
          </a:p>
        </p:txBody>
      </p:sp>
    </p:spTree>
    <p:extLst>
      <p:ext uri="{BB962C8B-B14F-4D97-AF65-F5344CB8AC3E}">
        <p14:creationId xmlns:p14="http://schemas.microsoft.com/office/powerpoint/2010/main" xmlns="" val="306361130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معنى العقل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جوهر بسيط مدرك للأشياء بحقائقها</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قوة النفس التي بها يحصل تصور المعاني، وتأليف القضايا والأقيسة</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هو "قوة الإصابة في الحكم</a:t>
            </a:r>
            <a:r>
              <a:rPr lang="ar-EG" sz="2800" b="1" dirty="0" smtClean="0">
                <a:solidFill>
                  <a:srgbClr val="FFFFFF"/>
                </a:solidFill>
                <a:latin typeface="Simplified Arabic" pitchFamily="18" charset="-78"/>
                <a:cs typeface="Simplified Arabic" pitchFamily="18" charset="-78"/>
              </a:rPr>
              <a:t>"</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pic>
        <p:nvPicPr>
          <p:cNvPr id="12" name="Picture 2" descr="http://www.alphanews1.com/upload/images/1328730353530141.jpg"/>
          <p:cNvPicPr>
            <a:picLocks noChangeAspect="1" noChangeArrowheads="1"/>
          </p:cNvPicPr>
          <p:nvPr/>
        </p:nvPicPr>
        <p:blipFill>
          <a:blip r:embed="rId3">
            <a:clrChange>
              <a:clrFrom>
                <a:srgbClr val="03001C"/>
              </a:clrFrom>
              <a:clrTo>
                <a:srgbClr val="03001C">
                  <a:alpha val="0"/>
                </a:srgbClr>
              </a:clrTo>
            </a:clrChange>
            <a:extLst>
              <a:ext uri="{28A0092B-C50C-407E-A947-70E740481C1C}">
                <a14:useLocalDpi xmlns:a14="http://schemas.microsoft.com/office/drawing/2010/main" xmlns="" val="0"/>
              </a:ext>
            </a:extLst>
          </a:blip>
          <a:srcRect/>
          <a:stretch>
            <a:fillRect/>
          </a:stretch>
        </p:blipFill>
        <p:spPr bwMode="auto">
          <a:xfrm>
            <a:off x="-152400" y="4941880"/>
            <a:ext cx="2438400" cy="208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228813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1" y="3124200"/>
            <a:ext cx="8243888" cy="1647826"/>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内容占位符 2"/>
          <p:cNvSpPr txBox="1">
            <a:spLocks/>
          </p:cNvSpPr>
          <p:nvPr/>
        </p:nvSpPr>
        <p:spPr>
          <a:xfrm>
            <a:off x="381000" y="3238500"/>
            <a:ext cx="8059737" cy="1533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يفضلون ترتيب المعلومات بشكل وحدات صغيرة مفكر استحثاثي ” وماذا بعد“ ” طيب وبعدين..؟“ لديه قدرة على إيجاد معنى علاقة بين الوحدات الصغيرة</a:t>
            </a:r>
            <a:endParaRPr lang="zh-CN"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935788" y="21844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خصائه</a:t>
            </a:r>
            <a:endParaRPr lang="ar-EG" sz="3200" b="1" dirty="0">
              <a:latin typeface="Simplified Arabic" pitchFamily="18" charset="-78"/>
              <a:cs typeface="Simplified Arabic" pitchFamily="18" charset="-78"/>
            </a:endParaRPr>
          </a:p>
        </p:txBody>
      </p:sp>
      <p:sp>
        <p:nvSpPr>
          <p:cNvPr id="16" name="Rectangle 15"/>
          <p:cNvSpPr/>
          <p:nvPr/>
        </p:nvSpPr>
        <p:spPr>
          <a:xfrm>
            <a:off x="6934200" y="5029200"/>
            <a:ext cx="2208212"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لغته</a:t>
            </a:r>
            <a:endParaRPr lang="ar-EG" sz="3200" b="1" dirty="0">
              <a:latin typeface="Simplified Arabic" pitchFamily="18" charset="-78"/>
              <a:cs typeface="Simplified Arabic" pitchFamily="18" charset="-78"/>
            </a:endParaRPr>
          </a:p>
        </p:txBody>
      </p:sp>
      <p:sp>
        <p:nvSpPr>
          <p:cNvPr id="17" name="Rectangle 16"/>
          <p:cNvSpPr/>
          <p:nvPr/>
        </p:nvSpPr>
        <p:spPr>
          <a:xfrm>
            <a:off x="2386790" y="6019800"/>
            <a:ext cx="4318810"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ar-EG" sz="2800" b="1" dirty="0">
                <a:solidFill>
                  <a:schemeClr val="tx2"/>
                </a:solidFill>
              </a:rPr>
              <a:t>حبه حبه، بالتفصيل، النقاط المحددة </a:t>
            </a:r>
          </a:p>
        </p:txBody>
      </p:sp>
      <p:sp>
        <p:nvSpPr>
          <p:cNvPr id="18" name="Wave 17"/>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التفصيلي </a:t>
            </a:r>
          </a:p>
        </p:txBody>
      </p:sp>
    </p:spTree>
    <p:extLst>
      <p:ext uri="{BB962C8B-B14F-4D97-AF65-F5344CB8AC3E}">
        <p14:creationId xmlns:p14="http://schemas.microsoft.com/office/powerpoint/2010/main" xmlns="" val="36037346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الفروق الدماغية بين الانثى والذكر</a:t>
            </a:r>
            <a:endParaRPr lang="ar-EG" altLang="en-US" sz="4400" b="1" dirty="0">
              <a:solidFill>
                <a:schemeClr val="bg1"/>
              </a:solidFill>
            </a:endParaRPr>
          </a:p>
        </p:txBody>
      </p:sp>
    </p:spTree>
    <p:extLst>
      <p:ext uri="{BB962C8B-B14F-4D97-AF65-F5344CB8AC3E}">
        <p14:creationId xmlns:p14="http://schemas.microsoft.com/office/powerpoint/2010/main" xmlns="" val="121698746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تعدد المهام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smtClean="0"/>
              <a:t>*المرأه </a:t>
            </a:r>
            <a:r>
              <a:rPr lang="ar-EG" sz="2400" b="1" dirty="0"/>
              <a:t>– عمليات متعدده</a:t>
            </a:r>
          </a:p>
          <a:p>
            <a:pPr algn="justLow" rtl="1"/>
            <a:r>
              <a:rPr lang="ar-EG" sz="2400" b="1" dirty="0"/>
              <a:t>فقد صُمم مخ المرأه لتركيز في اكثر من شيء في وقت واحد فيمكنها متابعه التليفزيون والتكلم في </a:t>
            </a:r>
            <a:r>
              <a:rPr lang="ar-EG" sz="2400" b="1" dirty="0" smtClean="0"/>
              <a:t>التيليفون</a:t>
            </a:r>
            <a:br>
              <a:rPr lang="ar-EG" sz="2400" b="1" dirty="0" smtClean="0"/>
            </a:br>
            <a:r>
              <a:rPr lang="ar-EG" sz="2400" b="1" dirty="0" smtClean="0"/>
              <a:t>او </a:t>
            </a:r>
            <a:r>
              <a:rPr lang="ar-EG" sz="2400" b="1" dirty="0"/>
              <a:t>ممارسه اعمال المنزل في نفس الوقت</a:t>
            </a:r>
          </a:p>
          <a:p>
            <a:pPr algn="justLow" rtl="1"/>
            <a:endParaRPr lang="ar-EG" sz="2400" b="1" dirty="0" smtClean="0"/>
          </a:p>
          <a:p>
            <a:pPr algn="justLow" rtl="1"/>
            <a:endParaRPr lang="ar-EG" sz="1000" b="1" dirty="0"/>
          </a:p>
          <a:p>
            <a:pPr algn="justLow" rtl="1"/>
            <a:r>
              <a:rPr lang="ar-EG" sz="2400" b="1" dirty="0" smtClean="0"/>
              <a:t>*الرجل </a:t>
            </a:r>
            <a:r>
              <a:rPr lang="ar-EG" sz="2400" b="1" dirty="0"/>
              <a:t>– أُحادي العمليه</a:t>
            </a:r>
          </a:p>
          <a:p>
            <a:pPr algn="justLow" rtl="1"/>
            <a:r>
              <a:rPr lang="ar-EG" sz="2400" b="1" dirty="0"/>
              <a:t>صُمم عقل الرجل للتركيز في عمل واحد فقط فلايستطيع الرجل مثلا التحدث في التيليفون اثناء مشاهدة التيلفزيون</a:t>
            </a: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905000"/>
            <a:ext cx="3962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825291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9153"/>
                                        </p:tgtEl>
                                        <p:attrNameLst>
                                          <p:attrName>style.visibility</p:attrName>
                                        </p:attrNameLst>
                                      </p:cBhvr>
                                      <p:to>
                                        <p:strVal val="visible"/>
                                      </p:to>
                                    </p:set>
                                    <p:animEffect transition="in" filter="barn(inVertical)">
                                      <p:cBhvr>
                                        <p:cTn id="11" dur="500"/>
                                        <p:tgtEl>
                                          <p:spTgt spid="4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اللغه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من السهل علي المرأه تعلم لغات جديده ولكن من الصعب عليها ايجاد حلول للمشاكل, بعكس الرجل فمن الصعب عليه تعلم اللغات الجديده ولكن يمكنه ايجاد حل لمشكله ما بسهوله.. </a:t>
            </a:r>
            <a:r>
              <a:rPr lang="ar-EG" sz="2400" b="1" dirty="0" smtClean="0"/>
              <a:t/>
            </a:r>
            <a:br>
              <a:rPr lang="ar-EG" sz="2400" b="1" dirty="0" smtClean="0"/>
            </a:br>
            <a:r>
              <a:rPr lang="ar-EG" sz="2400" b="1" dirty="0" smtClean="0"/>
              <a:t>ولذلك </a:t>
            </a:r>
            <a:r>
              <a:rPr lang="ar-EG" sz="2400" b="1" dirty="0"/>
              <a:t>تكون الطفله الانثي اذكي من الطفل الذكر</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810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941499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المهارات التحليليه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يحتوي عقل الرجل علي مساحه كافيه للمهارات التحليليه, فاذا عرضت عليه خريطه يمكنه تحليل الخريطه وفهم المشكله وايجاد حل او خطه بديله لاعاده البناء بعكس المرأه فمن الصعب عليها ادراك التفاصيل الموجوده في الخريطه وهيا بالنسبه لها مجرد خطوط</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7338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152931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قياده السيارات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تُستخدم المساحه التحليله في عقل الرجل اثناء القياده فيمكنه القياده مسرعا والتحكم في السياره والاتجاهات واذا قابله اي عائق يمكنه التفكير بسرعه وتفاديه اما المرأه فيلزمها الوقت لادراك وجود عائق علي الطريق والتفكير فيه ولكن بسبب عدم قدرة تركيز الرجل علي اكثر من شيئ في نفس الوقت فنجد انه يقوم بخفض صوت الراديو او اغلاقه للتركيز </a:t>
            </a:r>
            <a:r>
              <a:rPr lang="ar-EG" sz="2400" b="1" dirty="0" smtClean="0"/>
              <a:t/>
            </a:r>
            <a:br>
              <a:rPr lang="ar-EG" sz="2400" b="1" dirty="0" smtClean="0"/>
            </a:br>
            <a:r>
              <a:rPr lang="ar-EG" sz="2400" b="1" dirty="0" smtClean="0"/>
              <a:t>فيما </a:t>
            </a:r>
            <a:r>
              <a:rPr lang="ar-EG" sz="2400" b="1" dirty="0"/>
              <a:t>امامه</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5325" y="1905000"/>
            <a:ext cx="379095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18278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inVertical)">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الكذب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يفشل الرجل في الكذب علي المرأه </a:t>
            </a:r>
            <a:r>
              <a:rPr lang="ar-EG" sz="2400" b="1" dirty="0" smtClean="0"/>
              <a:t/>
            </a:r>
            <a:br>
              <a:rPr lang="ar-EG" sz="2400" b="1" dirty="0" smtClean="0"/>
            </a:br>
            <a:r>
              <a:rPr lang="ar-EG" sz="2400" b="1" dirty="0" smtClean="0"/>
              <a:t>اذا </a:t>
            </a:r>
            <a:r>
              <a:rPr lang="ar-EG" sz="2400" b="1" dirty="0"/>
              <a:t>كانت امامه لان عقل المرأه يمكنه ملاحظه 70% من تعابير الوجه , 20% من لغه الجسد , 10 % من حركة الشفاه بعكس الرجل فهو لا يمتلك تلك الهبه ويمكن للمرأه ان تكذب عليه بسهوله وهيا امامه</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 y="1905000"/>
            <a:ext cx="406146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838634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حل المشاكل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Low" rtl="1">
              <a:buFont typeface="Wingdings" pitchFamily="2" charset="2"/>
              <a:buChar char="v"/>
            </a:pPr>
            <a:r>
              <a:rPr lang="ar-EG" sz="2400" b="1" dirty="0"/>
              <a:t>عند مواجهة الرجل للعديد من المشاكل يقوم عقله تلقائيا بتصنيف المشاكل وفصل كل مشكله ثم يبدء في التفكير في حلول لكل مشكله علي حده</a:t>
            </a:r>
          </a:p>
          <a:p>
            <a:pPr marL="342900" indent="-342900" algn="justLow" rtl="1">
              <a:buFont typeface="Wingdings" pitchFamily="2" charset="2"/>
              <a:buChar char="v"/>
            </a:pPr>
            <a:r>
              <a:rPr lang="ar-EG" sz="2400" b="1" dirty="0"/>
              <a:t>بعكس المرأه فلا يستطيع عقلها تصنيف المشكله وغالبا ماتلجأ لمساعدة الاخرين وتحتاج دائما الي من يسمعها وبمجرد البوح عن مكنونتها يخف عنها حمل المشاكل بغض النظر عن اذا وجدت حل لها او لا</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905000"/>
            <a:ext cx="3810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79064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مالذي يريده الرجل والمرأه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Low" rtl="1">
              <a:buFont typeface="Wingdings" pitchFamily="2" charset="2"/>
              <a:buChar char="v"/>
            </a:pPr>
            <a:r>
              <a:rPr lang="ar-EG" sz="2400" b="1" dirty="0"/>
              <a:t>غالبا مايريد الرجل المال والمنصب والنجاح وايجاد حلول للمشاكل</a:t>
            </a:r>
          </a:p>
          <a:p>
            <a:pPr marL="342900" indent="-342900" algn="justLow" rtl="1">
              <a:buFont typeface="Wingdings" pitchFamily="2" charset="2"/>
              <a:buChar char="v"/>
            </a:pPr>
            <a:r>
              <a:rPr lang="ar-EG" sz="2400" b="1" dirty="0"/>
              <a:t>بينما تريد المرأه الحب والعلاقات الاجتماعيه والاسريه الناجحه</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889760"/>
            <a:ext cx="3706178"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193752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الاستياء</a:t>
            </a:r>
            <a:endParaRPr lang="ar-EG" sz="3600" b="1" dirty="0">
              <a:latin typeface="Sakkal Majalla" pitchFamily="2" charset="-78"/>
              <a:cs typeface="Sakkal Majalla" pitchFamily="2" charset="-78"/>
            </a:endParaRP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اذا لم تشعر المرأه بالسعاده في علاقاتها فلا تستطيع التركيز في عملها.. واذا لم يكن الرجل سعيد في عمله فلا يسطيع التركيز في العلاقات الخارجيه</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905000"/>
            <a:ext cx="3505200" cy="44196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4251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معنى العقل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هو قوة طبيعية للنفس متهيئة لتحصيل المعرفة العلمية</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700" b="1" dirty="0">
                <a:solidFill>
                  <a:srgbClr val="FFFFFF"/>
                </a:solidFill>
                <a:latin typeface="Simplified Arabic" pitchFamily="18" charset="-78"/>
                <a:cs typeface="Simplified Arabic" pitchFamily="18" charset="-78"/>
              </a:rPr>
              <a:t>العقل هو مجموع المبادئ القبلية المنظمة للمعرفة، كمبدأ عدم التناقض ومبدأ السببية والغائية </a:t>
            </a:r>
            <a:endParaRPr lang="en-US" sz="27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هو الملكة التي يحصل بها للنفس علم مباشر بالحقائق المطلقة</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4</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5</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6</a:t>
            </a:r>
            <a:endParaRPr lang="en-US" sz="2800" b="1" dirty="0">
              <a:solidFill>
                <a:srgbClr val="FFFFFF"/>
              </a:solidFill>
              <a:latin typeface="Simplified Arabic" pitchFamily="18" charset="-78"/>
              <a:cs typeface="Simplified Arabic" pitchFamily="18" charset="-78"/>
            </a:endParaRPr>
          </a:p>
        </p:txBody>
      </p:sp>
      <p:pic>
        <p:nvPicPr>
          <p:cNvPr id="12" name="Picture 2" descr="http://www.alphanews1.com/upload/images/1328730353530141.jpg"/>
          <p:cNvPicPr>
            <a:picLocks noChangeAspect="1" noChangeArrowheads="1"/>
          </p:cNvPicPr>
          <p:nvPr/>
        </p:nvPicPr>
        <p:blipFill>
          <a:blip r:embed="rId3">
            <a:clrChange>
              <a:clrFrom>
                <a:srgbClr val="03001C"/>
              </a:clrFrom>
              <a:clrTo>
                <a:srgbClr val="03001C">
                  <a:alpha val="0"/>
                </a:srgbClr>
              </a:clrTo>
            </a:clrChange>
            <a:extLst>
              <a:ext uri="{28A0092B-C50C-407E-A947-70E740481C1C}">
                <a14:useLocalDpi xmlns:a14="http://schemas.microsoft.com/office/drawing/2010/main" xmlns="" val="0"/>
              </a:ext>
            </a:extLst>
          </a:blip>
          <a:srcRect/>
          <a:stretch>
            <a:fillRect/>
          </a:stretch>
        </p:blipFill>
        <p:spPr bwMode="auto">
          <a:xfrm>
            <a:off x="-152400" y="4941880"/>
            <a:ext cx="2438400" cy="208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5427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الحديث</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تستخدم المرأه طريقه غير مباشره في الحديث .. بينما يستخدم الرجل طريقه مباشره في الحديث</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1935480"/>
            <a:ext cx="3733800" cy="438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66153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590800" y="304800"/>
            <a:ext cx="39624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السيطره علي المشاعر </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a:t>تتحدث المرأه كثيرا ودون تفكير.. بينما يحرص الرجل علي التفكير في كل حرف قبل نطقه</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38862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863016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endParaRPr lang="ar-EG" altLang="zh-CN" sz="1600" b="1" dirty="0" smtClean="0">
              <a:solidFill>
                <a:schemeClr val="bg1"/>
              </a:solidFill>
            </a:endParaRPr>
          </a:p>
          <a:p>
            <a:pPr marL="0" indent="0" algn="ctr" rtl="1">
              <a:buNone/>
            </a:pPr>
            <a:r>
              <a:rPr lang="ar-EG" altLang="zh-CN" sz="4400" b="1" dirty="0" smtClean="0">
                <a:solidFill>
                  <a:schemeClr val="bg1"/>
                </a:solidFill>
              </a:rPr>
              <a:t>العقل </a:t>
            </a:r>
            <a:r>
              <a:rPr lang="ar-EG" altLang="zh-CN" sz="4400" b="1" dirty="0">
                <a:solidFill>
                  <a:schemeClr val="bg1"/>
                </a:solidFill>
              </a:rPr>
              <a:t>والانتباه والتركيز</a:t>
            </a:r>
            <a:endParaRPr lang="ar-EG" altLang="en-US" sz="4400" b="1" dirty="0">
              <a:solidFill>
                <a:schemeClr val="bg1"/>
              </a:solidFill>
            </a:endParaRPr>
          </a:p>
        </p:txBody>
      </p:sp>
    </p:spTree>
    <p:extLst>
      <p:ext uri="{BB962C8B-B14F-4D97-AF65-F5344CB8AC3E}">
        <p14:creationId xmlns:p14="http://schemas.microsoft.com/office/powerpoint/2010/main" xmlns="" val="38663430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الانتباه</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419600"/>
            <a:ext cx="8331498" cy="19812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هو استجابة موجهة نحو مثير معين نتيجة لعملية الانتقاء، فالمعلومات التي يلتفت لها الفرد أو يشعر بأنها مهمة، سواء كانت الأهمية من وجهة نظر الشخص نفسه، أو من وجهة نظر الأشخاص الآخرين المهمين بالنسبة له </a:t>
            </a:r>
            <a:r>
              <a:rPr lang="ar-EG" sz="2800" b="1" dirty="0" smtClean="0">
                <a:solidFill>
                  <a:srgbClr val="FFFFFF"/>
                </a:solidFill>
                <a:latin typeface="Simplified Arabic" pitchFamily="18" charset="-78"/>
                <a:cs typeface="Simplified Arabic" pitchFamily="18" charset="-78"/>
              </a:rPr>
              <a:t>كالمعلمٍ</a:t>
            </a:r>
            <a:endParaRPr lang="en-US" sz="2800" b="1" dirty="0">
              <a:solidFill>
                <a:srgbClr val="FFFFFF"/>
              </a:solidFill>
              <a:latin typeface="Simplified Arabic" pitchFamily="18" charset="-78"/>
              <a:cs typeface="Simplified Arabic" pitchFamily="18"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0302" y="1781175"/>
            <a:ext cx="4826298" cy="21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5283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طبيعة عملية الانتباه </a:t>
            </a:r>
          </a:p>
        </p:txBody>
      </p:sp>
    </p:spTree>
    <p:extLst>
      <p:ext uri="{BB962C8B-B14F-4D97-AF65-F5344CB8AC3E}">
        <p14:creationId xmlns:p14="http://schemas.microsoft.com/office/powerpoint/2010/main" xmlns="" val="405426393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طبيعة عملية الانتباه </a:t>
            </a:r>
          </a:p>
        </p:txBody>
      </p:sp>
      <p:sp>
        <p:nvSpPr>
          <p:cNvPr id="5" name="AutoShape 1"/>
          <p:cNvSpPr>
            <a:spLocks noChangeArrowheads="1"/>
          </p:cNvSpPr>
          <p:nvPr/>
        </p:nvSpPr>
        <p:spPr bwMode="auto">
          <a:xfrm>
            <a:off x="609600" y="2105502"/>
            <a:ext cx="6980157"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ينظر إلى الانتباه على انه عملية اختيار تنفيذية لحدث أو مثير والتركيز فيه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609033" y="3309468"/>
            <a:ext cx="6983605"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ينظر إلى الانتباه على انه عملية شعورية في الأصل تتمثل في تركيز </a:t>
            </a:r>
            <a:r>
              <a:rPr lang="ar-EG" sz="2800" b="1" dirty="0" smtClean="0">
                <a:solidFill>
                  <a:srgbClr val="FFFFFF"/>
                </a:solidFill>
                <a:latin typeface="Simplified Arabic" pitchFamily="18" charset="-78"/>
                <a:cs typeface="Simplified Arabic" pitchFamily="18" charset="-78"/>
              </a:rPr>
              <a:t>الوعي</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609033" y="4532157"/>
            <a:ext cx="6983605"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هناك من ينظر إلى الانتباه على انه مجهود أو حالة استثارة تحدث عندما تصل الانطباعات الحسية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02572070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طبيعة عملية الانتباه </a:t>
            </a:r>
          </a:p>
        </p:txBody>
      </p:sp>
      <p:sp>
        <p:nvSpPr>
          <p:cNvPr id="5" name="AutoShape 1"/>
          <p:cNvSpPr>
            <a:spLocks noChangeArrowheads="1"/>
          </p:cNvSpPr>
          <p:nvPr/>
        </p:nvSpPr>
        <p:spPr bwMode="auto">
          <a:xfrm>
            <a:off x="609600" y="2105502"/>
            <a:ext cx="6980157"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ينظر إلى الانتباه على انه طاقة أو مصدر محدود السعة </a:t>
            </a:r>
            <a:r>
              <a:rPr lang="ar-EG" sz="2800" b="1" dirty="0" smtClean="0">
                <a:solidFill>
                  <a:srgbClr val="FFFFFF"/>
                </a:solidFill>
                <a:latin typeface="Simplified Arabic" pitchFamily="18" charset="-78"/>
                <a:cs typeface="Simplified Arabic" pitchFamily="18" charset="-78"/>
              </a:rPr>
              <a:t/>
            </a:r>
            <a:br>
              <a:rPr lang="ar-EG" sz="2800" b="1" dirty="0" smtClean="0">
                <a:solidFill>
                  <a:srgbClr val="FFFFFF"/>
                </a:solidFill>
                <a:latin typeface="Simplified Arabic" pitchFamily="18" charset="-78"/>
                <a:cs typeface="Simplified Arabic" pitchFamily="18" charset="-78"/>
              </a:rPr>
            </a:br>
            <a:r>
              <a:rPr lang="ar-EG" sz="2800" b="1" dirty="0" smtClean="0">
                <a:solidFill>
                  <a:srgbClr val="FFFFFF"/>
                </a:solidFill>
                <a:latin typeface="Simplified Arabic" pitchFamily="18" charset="-78"/>
                <a:cs typeface="Simplified Arabic" pitchFamily="18" charset="-78"/>
              </a:rPr>
              <a:t>لا </a:t>
            </a:r>
            <a:r>
              <a:rPr lang="ar-EG" sz="2800" b="1" dirty="0">
                <a:solidFill>
                  <a:srgbClr val="FFFFFF"/>
                </a:solidFill>
                <a:latin typeface="Simplified Arabic" pitchFamily="18" charset="-78"/>
                <a:cs typeface="Simplified Arabic" pitchFamily="18" charset="-78"/>
              </a:rPr>
              <a:t>يمكن تشتيتها لتنفيذ أكثر من مهمة بنفس الوقت </a:t>
            </a:r>
            <a:endParaRPr lang="en-US" sz="2800" b="1" dirty="0">
              <a:solidFill>
                <a:srgbClr val="FFFFFF"/>
              </a:solidFill>
              <a:latin typeface="Simplified Arabic" pitchFamily="18" charset="-78"/>
              <a:cs typeface="Simplified Arabic" pitchFamily="18" charset="-78"/>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963049957"/>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نظريات الانتباه </a:t>
            </a:r>
          </a:p>
        </p:txBody>
      </p:sp>
    </p:spTree>
    <p:extLst>
      <p:ext uri="{BB962C8B-B14F-4D97-AF65-F5344CB8AC3E}">
        <p14:creationId xmlns:p14="http://schemas.microsoft.com/office/powerpoint/2010/main" xmlns="" val="16225258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مجموعة نظريات الانتباه احادية </a:t>
            </a:r>
            <a:r>
              <a:rPr lang="ar-SA" sz="3600" b="1" dirty="0" smtClean="0">
                <a:latin typeface="Sakkal Majalla" pitchFamily="2" charset="-78"/>
                <a:cs typeface="Sakkal Majalla" pitchFamily="2" charset="-78"/>
              </a:rPr>
              <a:t>القناة</a:t>
            </a:r>
            <a:endParaRPr lang="ar-SA" sz="3600" b="1" dirty="0">
              <a:latin typeface="Sakkal Majalla" pitchFamily="2" charset="-78"/>
              <a:cs typeface="Sakkal Majalla" pitchFamily="2" charset="-78"/>
            </a:endParaRPr>
          </a:p>
        </p:txBody>
      </p:sp>
      <p:sp>
        <p:nvSpPr>
          <p:cNvPr id="5" name="AutoShape 1"/>
          <p:cNvSpPr>
            <a:spLocks noChangeArrowheads="1"/>
          </p:cNvSpPr>
          <p:nvPr/>
        </p:nvSpPr>
        <p:spPr bwMode="auto">
          <a:xfrm>
            <a:off x="609600" y="2105502"/>
            <a:ext cx="6980157"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المعلومات تمر في عدة مراحل أثناء معالجتها</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609033" y="3309468"/>
            <a:ext cx="6983605"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الانتباه طاقة أحادية القناة لا يمكن توجيهها إلى أكثر من مثيرين او عمليتين بالوقت نفسه</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609033" y="4532157"/>
            <a:ext cx="6983605"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هناك مرشحا </a:t>
            </a:r>
            <a:r>
              <a:rPr lang="en-US" sz="2800" b="1" dirty="0">
                <a:solidFill>
                  <a:srgbClr val="FFFFFF"/>
                </a:solidFill>
                <a:latin typeface="Simplified Arabic" pitchFamily="18" charset="-78"/>
                <a:cs typeface="Simplified Arabic" pitchFamily="18" charset="-78"/>
              </a:rPr>
              <a:t>Filter </a:t>
            </a:r>
            <a:r>
              <a:rPr lang="ar-EG" sz="2800" b="1" dirty="0" smtClean="0">
                <a:solidFill>
                  <a:srgbClr val="FFFFFF"/>
                </a:solidFill>
                <a:latin typeface="Simplified Arabic" pitchFamily="18" charset="-78"/>
                <a:cs typeface="Simplified Arabic" pitchFamily="18" charset="-78"/>
              </a:rPr>
              <a:t> يعمل </a:t>
            </a:r>
            <a:r>
              <a:rPr lang="ar-EG" sz="2800" b="1" dirty="0">
                <a:solidFill>
                  <a:srgbClr val="FFFFFF"/>
                </a:solidFill>
                <a:latin typeface="Simplified Arabic" pitchFamily="18" charset="-78"/>
                <a:cs typeface="Simplified Arabic" pitchFamily="18" charset="-78"/>
              </a:rPr>
              <a:t>كستارة يسمح لمعالجة بعض المعلومات من خلال تركيز الانتباه عليها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9590732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نظرية التوزيع المرن لسعة الانتباه </a:t>
            </a:r>
          </a:p>
        </p:txBody>
      </p:sp>
      <p:sp>
        <p:nvSpPr>
          <p:cNvPr id="6" name="AutoShape 2"/>
          <p:cNvSpPr>
            <a:spLocks noChangeArrowheads="1"/>
          </p:cNvSpPr>
          <p:nvPr/>
        </p:nvSpPr>
        <p:spPr bwMode="auto">
          <a:xfrm>
            <a:off x="1093595" y="4833468"/>
            <a:ext cx="6983605" cy="1262532"/>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الانتباه يمكن توزيعه على عدة مهمات في نفس الوقت </a:t>
            </a:r>
            <a:endParaRPr lang="ar-EG" sz="2800" b="1" dirty="0" smtClean="0">
              <a:solidFill>
                <a:srgbClr val="FFFFFF"/>
              </a:solidFill>
              <a:latin typeface="Simplified Arabic" pitchFamily="18" charset="-78"/>
              <a:cs typeface="Simplified Arabic" pitchFamily="18" charset="-78"/>
            </a:endParaRPr>
          </a:p>
          <a:p>
            <a:pPr algn="ctr" defTabSz="407571" rtl="1" eaLnBrk="1" fontAlgn="base" hangingPunct="0">
              <a:lnSpc>
                <a:spcPct val="93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و </a:t>
            </a:r>
            <a:r>
              <a:rPr lang="ar-EG" sz="2800" b="1" dirty="0">
                <a:solidFill>
                  <a:srgbClr val="FFFFFF"/>
                </a:solidFill>
                <a:latin typeface="Simplified Arabic" pitchFamily="18" charset="-78"/>
                <a:cs typeface="Simplified Arabic" pitchFamily="18" charset="-78"/>
              </a:rPr>
              <a:t>ذلك اعتمادا على أهمية أو صعوبة الموقف أو مدى ارتباط الشخص بالموقف</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28549416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معنى العقل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ويطلق لفظ العقل أيضاً على مجموع الوظائف النفسية المتعلقة بتحصيل المعرفة، </a:t>
            </a:r>
            <a:r>
              <a:rPr lang="ar-EG" sz="2800" b="1" dirty="0" smtClean="0">
                <a:solidFill>
                  <a:srgbClr val="FFFFFF"/>
                </a:solidFill>
                <a:latin typeface="Simplified Arabic" pitchFamily="18" charset="-78"/>
                <a:cs typeface="Simplified Arabic" pitchFamily="18" charset="-78"/>
              </a:rPr>
              <a:t>كالإدراك</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المحض والعقل العملي: يطلق كانط هذين الاصطلاحين على كل ما هو قبلي في الفكر</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العقل المؤلِّف والعقل المؤلَّف</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7</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8</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9</a:t>
            </a:r>
            <a:endParaRPr lang="en-US" sz="2800" b="1" dirty="0">
              <a:solidFill>
                <a:srgbClr val="FFFFFF"/>
              </a:solidFill>
              <a:latin typeface="Simplified Arabic" pitchFamily="18" charset="-78"/>
              <a:cs typeface="Simplified Arabic" pitchFamily="18" charset="-78"/>
            </a:endParaRPr>
          </a:p>
        </p:txBody>
      </p:sp>
      <p:pic>
        <p:nvPicPr>
          <p:cNvPr id="12" name="Picture 2" descr="http://www.alphanews1.com/upload/images/1328730353530141.jpg"/>
          <p:cNvPicPr>
            <a:picLocks noChangeAspect="1" noChangeArrowheads="1"/>
          </p:cNvPicPr>
          <p:nvPr/>
        </p:nvPicPr>
        <p:blipFill>
          <a:blip r:embed="rId3">
            <a:clrChange>
              <a:clrFrom>
                <a:srgbClr val="03001C"/>
              </a:clrFrom>
              <a:clrTo>
                <a:srgbClr val="03001C">
                  <a:alpha val="0"/>
                </a:srgbClr>
              </a:clrTo>
            </a:clrChange>
            <a:extLst>
              <a:ext uri="{28A0092B-C50C-407E-A947-70E740481C1C}">
                <a14:useLocalDpi xmlns:a14="http://schemas.microsoft.com/office/drawing/2010/main" xmlns="" val="0"/>
              </a:ext>
            </a:extLst>
          </a:blip>
          <a:srcRect/>
          <a:stretch>
            <a:fillRect/>
          </a:stretch>
        </p:blipFill>
        <p:spPr bwMode="auto">
          <a:xfrm>
            <a:off x="-152400" y="4941880"/>
            <a:ext cx="2438400" cy="208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73411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نظرية الانتباه متعددة المصادر </a:t>
            </a:r>
          </a:p>
        </p:txBody>
      </p:sp>
      <p:sp>
        <p:nvSpPr>
          <p:cNvPr id="6" name="AutoShape 2"/>
          <p:cNvSpPr>
            <a:spLocks noChangeArrowheads="1"/>
          </p:cNvSpPr>
          <p:nvPr/>
        </p:nvSpPr>
        <p:spPr bwMode="auto">
          <a:xfrm>
            <a:off x="1093595" y="4833468"/>
            <a:ext cx="6983605" cy="1262532"/>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ترفض هذه النظريات فكرة أن الانتباه طاقة محددة السعة، بل تنظر إلى الانتباه على انه مصادر متعددة القنوات، لكل منها سعة مخصصة لمعالجة نوع معين من المعلومات</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14135796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289607" y="609600"/>
            <a:ext cx="664098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نظرية اختيار الفعل </a:t>
            </a:r>
          </a:p>
        </p:txBody>
      </p:sp>
      <p:sp>
        <p:nvSpPr>
          <p:cNvPr id="6" name="AutoShape 2"/>
          <p:cNvSpPr>
            <a:spLocks noChangeArrowheads="1"/>
          </p:cNvSpPr>
          <p:nvPr/>
        </p:nvSpPr>
        <p:spPr bwMode="auto">
          <a:xfrm>
            <a:off x="1093595" y="4833468"/>
            <a:ext cx="6983605" cy="1262532"/>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التداخل بين مهمتين لا يحدث بسبب الطاقة المحدودة للانتباه، بل بسبب عملية اختيار الفعل و بالتالي توجيه الانتباه يعتمد على أهمية الفعل و الحاجة إليه</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98953707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العوامل المؤثرة في الانتباه </a:t>
            </a:r>
          </a:p>
        </p:txBody>
      </p:sp>
    </p:spTree>
    <p:extLst>
      <p:ext uri="{BB962C8B-B14F-4D97-AF65-F5344CB8AC3E}">
        <p14:creationId xmlns:p14="http://schemas.microsoft.com/office/powerpoint/2010/main" xmlns="" val="105129860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964775" y="1501775"/>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383750" y="2730500"/>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1066800" y="1511300"/>
            <a:ext cx="7373937"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الحالة الانفعالية والمزاجية التي يمر بها الفرد</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486032" y="2725738"/>
            <a:ext cx="7457819"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الحاجات و الدوافع الشخصية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4213807" y="304800"/>
            <a:ext cx="4930193"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العوامل المرتبطة بالفرد </a:t>
            </a:r>
          </a:p>
        </p:txBody>
      </p:sp>
      <p:sp>
        <p:nvSpPr>
          <p:cNvPr id="18" name="圆角矩形 4"/>
          <p:cNvSpPr>
            <a:spLocks noChangeArrowheads="1"/>
          </p:cNvSpPr>
          <p:nvPr/>
        </p:nvSpPr>
        <p:spPr bwMode="auto">
          <a:xfrm>
            <a:off x="964775" y="4910137"/>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9"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4475162"/>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5"/>
          <p:cNvSpPr txBox="1">
            <a:spLocks noChangeArrowheads="1"/>
          </p:cNvSpPr>
          <p:nvPr/>
        </p:nvSpPr>
        <p:spPr bwMode="auto">
          <a:xfrm>
            <a:off x="8297862" y="5026026"/>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1" name="圆角矩形 8"/>
          <p:cNvSpPr>
            <a:spLocks noChangeArrowheads="1"/>
          </p:cNvSpPr>
          <p:nvPr/>
        </p:nvSpPr>
        <p:spPr bwMode="auto">
          <a:xfrm>
            <a:off x="383750" y="6138862"/>
            <a:ext cx="76601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5689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10"/>
          <p:cNvSpPr txBox="1">
            <a:spLocks noChangeArrowheads="1"/>
          </p:cNvSpPr>
          <p:nvPr/>
        </p:nvSpPr>
        <p:spPr bwMode="auto">
          <a:xfrm>
            <a:off x="7688262" y="6254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24" name="内容占位符 2"/>
          <p:cNvSpPr txBox="1">
            <a:spLocks/>
          </p:cNvSpPr>
          <p:nvPr/>
        </p:nvSpPr>
        <p:spPr>
          <a:xfrm>
            <a:off x="1066800" y="4919662"/>
            <a:ext cx="7373937"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الخصائص الفيزيائية للمثير ( اللون – الشكل – الحجم – الشدة </a:t>
            </a: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内容占位符 2"/>
          <p:cNvSpPr txBox="1">
            <a:spLocks noChangeArrowheads="1"/>
          </p:cNvSpPr>
          <p:nvPr/>
        </p:nvSpPr>
        <p:spPr bwMode="auto">
          <a:xfrm>
            <a:off x="486032" y="6134100"/>
            <a:ext cx="7457819"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الجدة و الحداثة و الغرابة في المثيرات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Rectangle 25"/>
          <p:cNvSpPr/>
          <p:nvPr/>
        </p:nvSpPr>
        <p:spPr>
          <a:xfrm>
            <a:off x="4213807" y="3713162"/>
            <a:ext cx="4930193"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العوامل المرتبطة بالمثير او الموقف </a:t>
            </a:r>
          </a:p>
        </p:txBody>
      </p:sp>
    </p:spTree>
    <p:extLst>
      <p:ext uri="{BB962C8B-B14F-4D97-AF65-F5344CB8AC3E}">
        <p14:creationId xmlns:p14="http://schemas.microsoft.com/office/powerpoint/2010/main" xmlns="" val="3893077419"/>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1)">
                                      <p:cBhvr>
                                        <p:cTn id="39" dur="2000"/>
                                        <p:tgtEl>
                                          <p:spTgt spid="1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2000"/>
                                        <p:tgtEl>
                                          <p:spTgt spid="20"/>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2000"/>
                                        <p:tgtEl>
                                          <p:spTgt spid="2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heel(1)">
                                      <p:cBhvr>
                                        <p:cTn id="58" dur="2000"/>
                                        <p:tgtEl>
                                          <p:spTgt spid="23"/>
                                        </p:tgtEl>
                                      </p:cBhvr>
                                    </p:animEffect>
                                  </p:childTnLst>
                                </p:cTn>
                              </p:par>
                            </p:childTnLst>
                          </p:cTn>
                        </p:par>
                        <p:par>
                          <p:cTn id="59" fill="hold">
                            <p:stCondLst>
                              <p:cond delay="2000"/>
                            </p:stCondLst>
                            <p:childTnLst>
                              <p:par>
                                <p:cTn id="60" presetID="16" presetClass="entr" presetSubtype="2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par>
                          <p:cTn id="63" fill="hold">
                            <p:stCondLst>
                              <p:cond delay="2500"/>
                            </p:stCondLst>
                            <p:childTnLst>
                              <p:par>
                                <p:cTn id="64" presetID="16" presetClass="entr" presetSubtype="2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18" grpId="0" animBg="1"/>
      <p:bldP spid="20" grpId="0"/>
      <p:bldP spid="21" grpId="0" animBg="1"/>
      <p:bldP spid="23" grpId="0"/>
      <p:bldP spid="24" grpId="0"/>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smtClean="0">
                <a:solidFill>
                  <a:schemeClr val="bg1"/>
                </a:solidFill>
              </a:rPr>
              <a:t>كيف </a:t>
            </a:r>
            <a:r>
              <a:rPr lang="ar-EG" altLang="zh-CN" sz="4400" b="1" dirty="0">
                <a:solidFill>
                  <a:schemeClr val="bg1"/>
                </a:solidFill>
              </a:rPr>
              <a:t>يتعلم الانسان ( فصي الدماغ)</a:t>
            </a:r>
            <a:endParaRPr lang="ar-EG" altLang="en-US" sz="4400" b="1" dirty="0">
              <a:solidFill>
                <a:schemeClr val="bg1"/>
              </a:solidFill>
            </a:endParaRPr>
          </a:p>
        </p:txBody>
      </p:sp>
    </p:spTree>
    <p:extLst>
      <p:ext uri="{BB962C8B-B14F-4D97-AF65-F5344CB8AC3E}">
        <p14:creationId xmlns:p14="http://schemas.microsoft.com/office/powerpoint/2010/main" xmlns="" val="10129870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762000" y="2949575"/>
            <a:ext cx="7660114" cy="1165225"/>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内容占位符 2"/>
          <p:cNvSpPr txBox="1">
            <a:spLocks/>
          </p:cNvSpPr>
          <p:nvPr/>
        </p:nvSpPr>
        <p:spPr>
          <a:xfrm>
            <a:off x="864025" y="2959100"/>
            <a:ext cx="7373937" cy="10357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نعلم أن الفص الأيمن يتحكم في الجزء الأيسر من الجسم والفص الأيسر يتحكم في الجزء الأيمن</a:t>
            </a:r>
            <a:endParaRPr lang="zh-CN" altLang="en-US" sz="2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6096000" y="304800"/>
            <a:ext cx="3048000"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معلومة</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17848356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5410199" y="15017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4829174" y="27305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5346147" y="15113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التناسق</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4814058" y="27257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الالوان</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4213807" y="304800"/>
            <a:ext cx="493019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العوامل المرتبطة بالفرد </a:t>
            </a:r>
          </a:p>
        </p:txBody>
      </p:sp>
      <p:sp>
        <p:nvSpPr>
          <p:cNvPr id="26" name="Rectangle 25"/>
          <p:cNvSpPr/>
          <p:nvPr/>
        </p:nvSpPr>
        <p:spPr>
          <a:xfrm>
            <a:off x="4213807" y="3713162"/>
            <a:ext cx="493019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وظائف الفص الايسر</a:t>
            </a:r>
          </a:p>
        </p:txBody>
      </p:sp>
      <p:sp>
        <p:nvSpPr>
          <p:cNvPr id="27" name="圆角矩形 4"/>
          <p:cNvSpPr>
            <a:spLocks noChangeArrowheads="1"/>
          </p:cNvSpPr>
          <p:nvPr/>
        </p:nvSpPr>
        <p:spPr bwMode="auto">
          <a:xfrm>
            <a:off x="900941" y="15017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3567942" y="1066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5"/>
          <p:cNvSpPr txBox="1">
            <a:spLocks noChangeArrowheads="1"/>
          </p:cNvSpPr>
          <p:nvPr/>
        </p:nvSpPr>
        <p:spPr bwMode="auto">
          <a:xfrm>
            <a:off x="3788604" y="16176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圆角矩形 8"/>
          <p:cNvSpPr>
            <a:spLocks noChangeArrowheads="1"/>
          </p:cNvSpPr>
          <p:nvPr/>
        </p:nvSpPr>
        <p:spPr bwMode="auto">
          <a:xfrm>
            <a:off x="319916" y="27305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1"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2958342" y="22812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Box 10"/>
          <p:cNvSpPr txBox="1">
            <a:spLocks noChangeArrowheads="1"/>
          </p:cNvSpPr>
          <p:nvPr/>
        </p:nvSpPr>
        <p:spPr bwMode="auto">
          <a:xfrm>
            <a:off x="3179004" y="28463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内容占位符 2"/>
          <p:cNvSpPr txBox="1">
            <a:spLocks/>
          </p:cNvSpPr>
          <p:nvPr/>
        </p:nvSpPr>
        <p:spPr>
          <a:xfrm>
            <a:off x="836889" y="15113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الخيال</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内容占位符 2"/>
          <p:cNvSpPr txBox="1">
            <a:spLocks noChangeArrowheads="1"/>
          </p:cNvSpPr>
          <p:nvPr/>
        </p:nvSpPr>
        <p:spPr bwMode="auto">
          <a:xfrm>
            <a:off x="304800" y="27257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احلام اليقظة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圆角矩形 4"/>
          <p:cNvSpPr>
            <a:spLocks noChangeArrowheads="1"/>
          </p:cNvSpPr>
          <p:nvPr/>
        </p:nvSpPr>
        <p:spPr bwMode="auto">
          <a:xfrm>
            <a:off x="5410199" y="48545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6"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4419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5"/>
          <p:cNvSpPr txBox="1">
            <a:spLocks noChangeArrowheads="1"/>
          </p:cNvSpPr>
          <p:nvPr/>
        </p:nvSpPr>
        <p:spPr bwMode="auto">
          <a:xfrm>
            <a:off x="8297862" y="4970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38" name="圆角矩形 8"/>
          <p:cNvSpPr>
            <a:spLocks noChangeArrowheads="1"/>
          </p:cNvSpPr>
          <p:nvPr/>
        </p:nvSpPr>
        <p:spPr bwMode="auto">
          <a:xfrm>
            <a:off x="4829174" y="60833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9"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56340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extBox 10"/>
          <p:cNvSpPr txBox="1">
            <a:spLocks noChangeArrowheads="1"/>
          </p:cNvSpPr>
          <p:nvPr/>
        </p:nvSpPr>
        <p:spPr bwMode="auto">
          <a:xfrm>
            <a:off x="7688262" y="61991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41" name="内容占位符 2"/>
          <p:cNvSpPr txBox="1">
            <a:spLocks/>
          </p:cNvSpPr>
          <p:nvPr/>
        </p:nvSpPr>
        <p:spPr>
          <a:xfrm>
            <a:off x="5346147" y="48641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الكلمات</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2" name="内容占位符 2"/>
          <p:cNvSpPr txBox="1">
            <a:spLocks noChangeArrowheads="1"/>
          </p:cNvSpPr>
          <p:nvPr/>
        </p:nvSpPr>
        <p:spPr bwMode="auto">
          <a:xfrm>
            <a:off x="4814058" y="60785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المنطق</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3" name="圆角矩形 4"/>
          <p:cNvSpPr>
            <a:spLocks noChangeArrowheads="1"/>
          </p:cNvSpPr>
          <p:nvPr/>
        </p:nvSpPr>
        <p:spPr bwMode="auto">
          <a:xfrm>
            <a:off x="900941" y="4854575"/>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3567942" y="4419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xtBox 5"/>
          <p:cNvSpPr txBox="1">
            <a:spLocks noChangeArrowheads="1"/>
          </p:cNvSpPr>
          <p:nvPr/>
        </p:nvSpPr>
        <p:spPr bwMode="auto">
          <a:xfrm>
            <a:off x="3788604" y="4970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6" name="圆角矩形 8"/>
          <p:cNvSpPr>
            <a:spLocks noChangeArrowheads="1"/>
          </p:cNvSpPr>
          <p:nvPr/>
        </p:nvSpPr>
        <p:spPr bwMode="auto">
          <a:xfrm>
            <a:off x="319916" y="6083300"/>
            <a:ext cx="321468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2958342" y="563403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TextBox 10"/>
          <p:cNvSpPr txBox="1">
            <a:spLocks noChangeArrowheads="1"/>
          </p:cNvSpPr>
          <p:nvPr/>
        </p:nvSpPr>
        <p:spPr bwMode="auto">
          <a:xfrm>
            <a:off x="3179004" y="6199189"/>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9" name="内容占位符 2"/>
          <p:cNvSpPr txBox="1">
            <a:spLocks/>
          </p:cNvSpPr>
          <p:nvPr/>
        </p:nvSpPr>
        <p:spPr>
          <a:xfrm>
            <a:off x="836889" y="4864100"/>
            <a:ext cx="309459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التحليل</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0" name="内容占位符 2"/>
          <p:cNvSpPr txBox="1">
            <a:spLocks noChangeArrowheads="1"/>
          </p:cNvSpPr>
          <p:nvPr/>
        </p:nvSpPr>
        <p:spPr bwMode="auto">
          <a:xfrm>
            <a:off x="304800" y="6078538"/>
            <a:ext cx="312979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الترتيب</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19384071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arn(inVertical)">
                                      <p:cBhvr>
                                        <p:cTn id="49" dur="500"/>
                                        <p:tgtEl>
                                          <p:spTgt spid="3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par>
                                <p:cTn id="58" presetID="16" presetClass="entr" presetSubtype="21"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par>
                                <p:cTn id="67" presetID="16" presetClass="entr" presetSubtype="21"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arn(inVertical)">
                                      <p:cBhvr>
                                        <p:cTn id="75" dur="500"/>
                                        <p:tgtEl>
                                          <p:spTgt spid="41"/>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arn(inVertical)">
                                      <p:cBhvr>
                                        <p:cTn id="78" dur="500"/>
                                        <p:tgtEl>
                                          <p:spTgt spid="4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barn(inVertical)">
                                      <p:cBhvr>
                                        <p:cTn id="81" dur="500"/>
                                        <p:tgtEl>
                                          <p:spTgt spid="43"/>
                                        </p:tgtEl>
                                      </p:cBhvr>
                                    </p:animEffect>
                                  </p:childTnLst>
                                </p:cTn>
                              </p:par>
                              <p:par>
                                <p:cTn id="82" presetID="16" presetClass="entr" presetSubtype="21"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arn(inVertical)">
                                      <p:cBhvr>
                                        <p:cTn id="84" dur="500"/>
                                        <p:tgtEl>
                                          <p:spTgt spid="4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arn(inVertical)">
                                      <p:cBhvr>
                                        <p:cTn id="87" dur="500"/>
                                        <p:tgtEl>
                                          <p:spTgt spid="45"/>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barn(inVertical)">
                                      <p:cBhvr>
                                        <p:cTn id="90" dur="500"/>
                                        <p:tgtEl>
                                          <p:spTgt spid="46"/>
                                        </p:tgtEl>
                                      </p:cBhvr>
                                    </p:animEffect>
                                  </p:childTnLst>
                                </p:cTn>
                              </p:par>
                              <p:par>
                                <p:cTn id="91" presetID="16" presetClass="entr" presetSubtype="21"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inVertical)">
                                      <p:cBhvr>
                                        <p:cTn id="96" dur="500"/>
                                        <p:tgtEl>
                                          <p:spTgt spid="48"/>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barn(inVertical)">
                                      <p:cBhvr>
                                        <p:cTn id="99" dur="500"/>
                                        <p:tgtEl>
                                          <p:spTgt spid="49"/>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barn(inVertical)">
                                      <p:cBhvr>
                                        <p:cTn id="10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27" grpId="0" animBg="1"/>
      <p:bldP spid="29" grpId="0"/>
      <p:bldP spid="30" grpId="0" animBg="1"/>
      <p:bldP spid="32" grpId="0"/>
      <p:bldP spid="33" grpId="0"/>
      <p:bldP spid="34" grpId="0"/>
      <p:bldP spid="35" grpId="0" animBg="1"/>
      <p:bldP spid="37" grpId="0"/>
      <p:bldP spid="38" grpId="0" animBg="1"/>
      <p:bldP spid="40" grpId="0"/>
      <p:bldP spid="41" grpId="0"/>
      <p:bldP spid="42" grpId="0"/>
      <p:bldP spid="43" grpId="0" animBg="1"/>
      <p:bldP spid="45" grpId="0"/>
      <p:bldP spid="46" grpId="0" animBg="1"/>
      <p:bldP spid="48" grpId="0"/>
      <p:bldP spid="49" grpId="0"/>
      <p:bldP spid="5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أصحاب الفص الأيسر يفضلون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يفضلون الشرح اللفظي اللغوي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يستخدمون اللغة والتركيز</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يعالجون المعلومات بالتتالي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9933630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خصائص من يستخدمون النصف الأيمن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يفضلون الشرح العملي المرئي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يستخدمون الصور العقلية </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يعالجون المعلومات بطريقة كلية </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59740395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752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الكلمات</a:t>
            </a:r>
            <a:endParaRPr lang="ar-EG" dirty="0"/>
          </a:p>
        </p:txBody>
      </p:sp>
      <p:sp>
        <p:nvSpPr>
          <p:cNvPr id="4" name="Hexagon 3"/>
          <p:cNvSpPr/>
          <p:nvPr/>
        </p:nvSpPr>
        <p:spPr>
          <a:xfrm>
            <a:off x="4953000" y="3657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الأرقام</a:t>
            </a:r>
            <a:endParaRPr lang="ar-EG" dirty="0"/>
          </a:p>
        </p:txBody>
      </p:sp>
      <p:sp>
        <p:nvSpPr>
          <p:cNvPr id="5" name="Hexagon 4"/>
          <p:cNvSpPr/>
          <p:nvPr/>
        </p:nvSpPr>
        <p:spPr>
          <a:xfrm>
            <a:off x="1752600" y="1752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التحليل</a:t>
            </a:r>
            <a:endParaRPr lang="ar-EG" dirty="0"/>
          </a:p>
        </p:txBody>
      </p:sp>
      <p:sp>
        <p:nvSpPr>
          <p:cNvPr id="6" name="Hexagon 5"/>
          <p:cNvSpPr/>
          <p:nvPr/>
        </p:nvSpPr>
        <p:spPr>
          <a:xfrm>
            <a:off x="1752600" y="3657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الترتيب</a:t>
            </a:r>
            <a:endParaRPr lang="ar-EG" dirty="0"/>
          </a:p>
        </p:txBody>
      </p:sp>
      <p:sp>
        <p:nvSpPr>
          <p:cNvPr id="7" name="Hexagon 6"/>
          <p:cNvSpPr/>
          <p:nvPr/>
        </p:nvSpPr>
        <p:spPr>
          <a:xfrm>
            <a:off x="3352800" y="26670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المنطق</a:t>
            </a:r>
            <a:endParaRPr lang="ar-EG" dirty="0"/>
          </a:p>
        </p:txBody>
      </p:sp>
      <p:sp>
        <p:nvSpPr>
          <p:cNvPr id="8" name="Rounded Rectangle 7"/>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أصحاب الفص الأيسر يفضلون </a:t>
            </a:r>
            <a:endParaRPr lang="ar-EG" sz="3600" dirty="0">
              <a:latin typeface="Sakkal Majalla" pitchFamily="2" charset="-78"/>
              <a:cs typeface="Sakkal Majalla" pitchFamily="2" charset="-78"/>
            </a:endParaRPr>
          </a:p>
        </p:txBody>
      </p:sp>
    </p:spTree>
    <p:extLst>
      <p:ext uri="{BB962C8B-B14F-4D97-AF65-F5344CB8AC3E}">
        <p14:creationId xmlns:p14="http://schemas.microsoft.com/office/powerpoint/2010/main" xmlns="" val="339007099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كيف يعمل العقل البشري ؟</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038600"/>
            <a:ext cx="8331498" cy="19812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justLow"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يميل عقلنا البشري إلى تحويل كل ما يتعامل معه إلى مجموعة من </a:t>
            </a:r>
            <a:r>
              <a:rPr lang="ar-EG" sz="2800" b="1" dirty="0" smtClean="0">
                <a:solidFill>
                  <a:srgbClr val="FFFFFF"/>
                </a:solidFill>
                <a:latin typeface="Simplified Arabic" pitchFamily="18" charset="-78"/>
                <a:cs typeface="Simplified Arabic" pitchFamily="18" charset="-78"/>
              </a:rPr>
              <a:t>الأنماط التي </a:t>
            </a:r>
            <a:r>
              <a:rPr lang="ar-EG" sz="2800" b="1" dirty="0">
                <a:solidFill>
                  <a:srgbClr val="FFFFFF"/>
                </a:solidFill>
                <a:latin typeface="Simplified Arabic" pitchFamily="18" charset="-78"/>
                <a:cs typeface="Simplified Arabic" pitchFamily="18" charset="-78"/>
              </a:rPr>
              <a:t>تمثل له منطقا مقبولا خلال تعامله معها، لاحظ كيف يستطيع عقلك إيجاد النغمات التي تعجبه خلال مقطوعة موسيقية</a:t>
            </a:r>
            <a:r>
              <a:rPr lang="ar-EG" sz="2800" b="1" dirty="0" smtClean="0">
                <a:solidFill>
                  <a:srgbClr val="FFFFFF"/>
                </a:solidFill>
                <a:latin typeface="Simplified Arabic" pitchFamily="18" charset="-78"/>
                <a:cs typeface="Simplified Arabic" pitchFamily="18" charset="-78"/>
              </a:rPr>
              <a:t>،</a:t>
            </a:r>
            <a:br>
              <a:rPr lang="ar-EG" sz="2800" b="1" dirty="0" smtClean="0">
                <a:solidFill>
                  <a:srgbClr val="FFFFFF"/>
                </a:solidFill>
                <a:latin typeface="Simplified Arabic" pitchFamily="18" charset="-78"/>
                <a:cs typeface="Simplified Arabic" pitchFamily="18" charset="-78"/>
              </a:rPr>
            </a:br>
            <a:r>
              <a:rPr lang="ar-EG" sz="2800" b="1" dirty="0" smtClean="0">
                <a:solidFill>
                  <a:srgbClr val="FFFFFF"/>
                </a:solidFill>
                <a:latin typeface="Simplified Arabic" pitchFamily="18" charset="-78"/>
                <a:cs typeface="Simplified Arabic" pitchFamily="18" charset="-78"/>
              </a:rPr>
              <a:t>أو </a:t>
            </a:r>
            <a:r>
              <a:rPr lang="ar-EG" sz="2800" b="1" dirty="0">
                <a:solidFill>
                  <a:srgbClr val="FFFFFF"/>
                </a:solidFill>
                <a:latin typeface="Simplified Arabic" pitchFamily="18" charset="-78"/>
                <a:cs typeface="Simplified Arabic" pitchFamily="18" charset="-78"/>
              </a:rPr>
              <a:t>كيف يقوم بالتعامل مع الصور وتركيباتها، وهو يقوم بذلك تلقائيا </a:t>
            </a:r>
            <a:endParaRPr lang="ar-EG" sz="2800" b="1" dirty="0" smtClean="0">
              <a:solidFill>
                <a:srgbClr val="FFFFFF"/>
              </a:solidFill>
              <a:latin typeface="Simplified Arabic" pitchFamily="18" charset="-78"/>
              <a:cs typeface="Simplified Arabic" pitchFamily="18" charset="-78"/>
            </a:endParaRPr>
          </a:p>
          <a:p>
            <a:pPr algn="ctr" defTabSz="407571" rtl="1" eaLnBrk="1" fontAlgn="base" hangingPunct="0">
              <a:lnSpc>
                <a:spcPct val="93000"/>
              </a:lnSpc>
              <a:spcBef>
                <a:spcPct val="0"/>
              </a:spcBef>
              <a:spcAft>
                <a:spcPct val="0"/>
              </a:spcAft>
              <a:buSzPct val="100000"/>
            </a:pPr>
            <a:r>
              <a:rPr lang="ar-EG" sz="2800" b="1" dirty="0" smtClean="0">
                <a:solidFill>
                  <a:srgbClr val="FFFFFF"/>
                </a:solidFill>
                <a:latin typeface="Simplified Arabic" pitchFamily="18" charset="-78"/>
                <a:cs typeface="Simplified Arabic" pitchFamily="18" charset="-78"/>
              </a:rPr>
              <a:t>ليوجد </a:t>
            </a:r>
            <a:r>
              <a:rPr lang="ar-EG" sz="2800" b="1" dirty="0">
                <a:solidFill>
                  <a:srgbClr val="FFFFFF"/>
                </a:solidFill>
                <a:latin typeface="Simplified Arabic" pitchFamily="18" charset="-78"/>
                <a:cs typeface="Simplified Arabic" pitchFamily="18" charset="-78"/>
              </a:rPr>
              <a:t>متعة ما في ما يتعامل معه</a:t>
            </a:r>
            <a:endParaRPr lang="en-US" sz="2800" b="1" dirty="0">
              <a:solidFill>
                <a:srgbClr val="FFFFFF"/>
              </a:solidFill>
              <a:latin typeface="Simplified Arabic" pitchFamily="18" charset="-78"/>
              <a:cs typeface="Simplified Arabic" pitchFamily="18" charset="-78"/>
            </a:endParaRPr>
          </a:p>
        </p:txBody>
      </p:sp>
      <p:pic>
        <p:nvPicPr>
          <p:cNvPr id="8499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4651" y="1600199"/>
            <a:ext cx="3657600" cy="21336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71504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wheel(1)">
                                      <p:cBhvr>
                                        <p:cTn id="7" dur="2000"/>
                                        <p:tgtEl>
                                          <p:spTgt spid="849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Hexagon 2"/>
          <p:cNvSpPr/>
          <p:nvPr/>
        </p:nvSpPr>
        <p:spPr>
          <a:xfrm>
            <a:off x="4953000" y="1752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التناسق</a:t>
            </a:r>
            <a:endParaRPr lang="ar-EG" dirty="0"/>
          </a:p>
        </p:txBody>
      </p:sp>
      <p:sp>
        <p:nvSpPr>
          <p:cNvPr id="4" name="Hexagon 3"/>
          <p:cNvSpPr/>
          <p:nvPr/>
        </p:nvSpPr>
        <p:spPr>
          <a:xfrm>
            <a:off x="4953000" y="3657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الألوان</a:t>
            </a:r>
            <a:endParaRPr lang="ar-EG" dirty="0"/>
          </a:p>
        </p:txBody>
      </p:sp>
      <p:sp>
        <p:nvSpPr>
          <p:cNvPr id="5" name="Hexagon 4"/>
          <p:cNvSpPr/>
          <p:nvPr/>
        </p:nvSpPr>
        <p:spPr>
          <a:xfrm>
            <a:off x="1752600" y="1752600"/>
            <a:ext cx="1981200" cy="1828800"/>
          </a:xfrm>
          <a:prstGeom prst="hexagon">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800" b="1" dirty="0"/>
              <a:t>أحلام اليقظة</a:t>
            </a:r>
            <a:endParaRPr lang="ar-EG" dirty="0"/>
          </a:p>
        </p:txBody>
      </p:sp>
      <p:sp>
        <p:nvSpPr>
          <p:cNvPr id="6" name="Hexagon 5"/>
          <p:cNvSpPr/>
          <p:nvPr/>
        </p:nvSpPr>
        <p:spPr>
          <a:xfrm>
            <a:off x="1752600" y="3657600"/>
            <a:ext cx="1981200" cy="1828800"/>
          </a:xfrm>
          <a:prstGeom prst="hexagon">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2800" b="1" dirty="0"/>
              <a:t>الأبعاد</a:t>
            </a:r>
            <a:endParaRPr lang="ar-EG" dirty="0"/>
          </a:p>
        </p:txBody>
      </p:sp>
      <p:sp>
        <p:nvSpPr>
          <p:cNvPr id="7" name="Hexagon 6"/>
          <p:cNvSpPr/>
          <p:nvPr/>
        </p:nvSpPr>
        <p:spPr>
          <a:xfrm>
            <a:off x="3352800" y="2667000"/>
            <a:ext cx="1981200" cy="18288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800" b="1" dirty="0"/>
              <a:t>الخيال</a:t>
            </a:r>
            <a:endParaRPr lang="ar-EG" dirty="0"/>
          </a:p>
        </p:txBody>
      </p:sp>
      <p:sp>
        <p:nvSpPr>
          <p:cNvPr id="8" name="Rounded Rectangle 7"/>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3600" b="1" dirty="0">
                <a:latin typeface="Sakkal Majalla" pitchFamily="2" charset="-78"/>
                <a:cs typeface="Sakkal Majalla" pitchFamily="2" charset="-78"/>
              </a:rPr>
              <a:t>أصحاب الفص الأيمن يفضلون</a:t>
            </a:r>
            <a:endParaRPr lang="ar-EG" sz="3600" dirty="0">
              <a:latin typeface="Sakkal Majalla" pitchFamily="2" charset="-78"/>
              <a:cs typeface="Sakkal Majalla" pitchFamily="2" charset="-78"/>
            </a:endParaRPr>
          </a:p>
        </p:txBody>
      </p:sp>
    </p:spTree>
    <p:extLst>
      <p:ext uri="{BB962C8B-B14F-4D97-AF65-F5344CB8AC3E}">
        <p14:creationId xmlns:p14="http://schemas.microsoft.com/office/powerpoint/2010/main" xmlns="" val="16371818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تمارين فصى الدماغ </a:t>
            </a:r>
          </a:p>
        </p:txBody>
      </p:sp>
    </p:spTree>
    <p:extLst>
      <p:ext uri="{BB962C8B-B14F-4D97-AF65-F5344CB8AC3E}">
        <p14:creationId xmlns:p14="http://schemas.microsoft.com/office/powerpoint/2010/main" xmlns="" val="17579884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052" name="Rectangle 4" descr="نسيج زهري"/>
          <p:cNvSpPr>
            <a:spLocks noChangeArrowheads="1"/>
          </p:cNvSpPr>
          <p:nvPr/>
        </p:nvSpPr>
        <p:spPr bwMode="auto">
          <a:xfrm>
            <a:off x="4500563" y="2525713"/>
            <a:ext cx="4103687" cy="2870200"/>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nchor="ctr">
            <a:spAutoFit/>
          </a:bodyPr>
          <a:lstStyle/>
          <a:p>
            <a:pPr algn="r" rtl="1"/>
            <a:r>
              <a:rPr lang="en-US" dirty="0"/>
              <a:t/>
            </a:r>
            <a:br>
              <a:rPr lang="en-US" dirty="0"/>
            </a:br>
            <a:r>
              <a:rPr lang="ar-SA" sz="2400" b="1" dirty="0">
                <a:solidFill>
                  <a:srgbClr val="FF0000"/>
                </a:solidFill>
                <a:cs typeface="PT Bold Heading" pitchFamily="2" charset="-78"/>
              </a:rPr>
              <a:t>تمارين فصي الدماغ  الأول :</a:t>
            </a:r>
            <a:endParaRPr lang="en-US" sz="2400" b="1" dirty="0">
              <a:solidFill>
                <a:srgbClr val="FF0000"/>
              </a:solidFill>
              <a:cs typeface="PT Bold Heading" pitchFamily="2" charset="-78"/>
            </a:endParaRPr>
          </a:p>
          <a:p>
            <a:pPr algn="r" rtl="1"/>
            <a:r>
              <a:rPr lang="en-US" sz="2400" b="1" dirty="0">
                <a:cs typeface="PT Bold Heading" pitchFamily="2" charset="-78"/>
              </a:rPr>
              <a:t/>
            </a:r>
            <a:br>
              <a:rPr lang="en-US" sz="2400" b="1" dirty="0">
                <a:cs typeface="PT Bold Heading" pitchFamily="2" charset="-78"/>
              </a:rPr>
            </a:br>
            <a:r>
              <a:rPr lang="ar-SA" sz="2400" b="1" dirty="0">
                <a:cs typeface="PT Bold Heading" pitchFamily="2" charset="-78"/>
              </a:rPr>
              <a:t>رسم دائرتين في الهواء</a:t>
            </a:r>
            <a:r>
              <a:rPr lang="en-US" sz="2400" b="1" dirty="0">
                <a:cs typeface="PT Bold Heading" pitchFamily="2" charset="-78"/>
              </a:rPr>
              <a:t> – </a:t>
            </a:r>
            <a:r>
              <a:rPr lang="ar-SA" sz="2400" b="1" dirty="0">
                <a:cs typeface="PT Bold Heading" pitchFamily="2" charset="-78"/>
              </a:rPr>
              <a:t>أو على سبورة </a:t>
            </a:r>
          </a:p>
          <a:p>
            <a:pPr algn="r" rtl="1"/>
            <a:r>
              <a:rPr lang="ar-SA" sz="2400" b="1" dirty="0">
                <a:cs typeface="PT Bold Heading" pitchFamily="2" charset="-78"/>
              </a:rPr>
              <a:t>كما في الصورة – لمدة دقيقة لكل جهة</a:t>
            </a:r>
            <a:r>
              <a:rPr lang="en-US" sz="2400" b="1" dirty="0">
                <a:cs typeface="PT Bold Heading" pitchFamily="2" charset="-78"/>
              </a:rPr>
              <a:t/>
            </a:r>
            <a:br>
              <a:rPr lang="en-US" sz="2400" b="1" dirty="0">
                <a:cs typeface="PT Bold Heading" pitchFamily="2" charset="-78"/>
              </a:rPr>
            </a:br>
            <a:endParaRPr lang="en-US" dirty="0"/>
          </a:p>
        </p:txBody>
      </p:sp>
      <p:pic>
        <p:nvPicPr>
          <p:cNvPr id="2053" name="Picture 5"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650" y="1484313"/>
            <a:ext cx="3419475" cy="5084762"/>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054" name="Rectangle 6"/>
          <p:cNvSpPr>
            <a:spLocks noChangeArrowheads="1"/>
          </p:cNvSpPr>
          <p:nvPr/>
        </p:nvSpPr>
        <p:spPr bwMode="auto">
          <a:xfrm>
            <a:off x="2743200" y="188913"/>
            <a:ext cx="6400800" cy="519112"/>
          </a:xfrm>
          <a:prstGeom prst="rect">
            <a:avLst/>
          </a:prstGeom>
          <a:ln/>
          <a:extLst/>
        </p:spPr>
        <p:style>
          <a:lnRef idx="3">
            <a:schemeClr val="lt1"/>
          </a:lnRef>
          <a:fillRef idx="1">
            <a:schemeClr val="accent5"/>
          </a:fillRef>
          <a:effectRef idx="1">
            <a:schemeClr val="accent5"/>
          </a:effectRef>
          <a:fontRef idx="minor">
            <a:schemeClr val="lt1"/>
          </a:fontRef>
        </p:style>
        <p:txBody>
          <a:bodyPr wrap="square" anchor="ctr">
            <a:spAutoFit/>
          </a:bodyPr>
          <a:lstStyle/>
          <a:p>
            <a:pPr algn="r" rtl="1"/>
            <a:r>
              <a:rPr lang="ar-SA" sz="2800" dirty="0">
                <a:cs typeface="PT Bold Heading" pitchFamily="2" charset="-78"/>
              </a:rPr>
              <a:t>تمارين فصي الدماغ ( مجموعة تمارين</a:t>
            </a:r>
            <a:r>
              <a:rPr lang="en-US" sz="2800" dirty="0">
                <a:cs typeface="PT Bold Heading" pitchFamily="2" charset="-78"/>
              </a:rPr>
              <a:t> (</a:t>
            </a:r>
            <a:r>
              <a:rPr lang="ar-SA" sz="2800" dirty="0">
                <a:cs typeface="PT Bold Heading" pitchFamily="2" charset="-78"/>
              </a:rPr>
              <a:t>تمارين اللياقة الذهنية </a:t>
            </a:r>
            <a:endParaRPr lang="en-US" sz="2800" dirty="0">
              <a:cs typeface="PT Bold Heading" pitchFamily="2" charset="-78"/>
            </a:endParaRPr>
          </a:p>
        </p:txBody>
      </p:sp>
    </p:spTree>
    <p:extLst>
      <p:ext uri="{BB962C8B-B14F-4D97-AF65-F5344CB8AC3E}">
        <p14:creationId xmlns:p14="http://schemas.microsoft.com/office/powerpoint/2010/main" xmlns="" val="181943662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2" descr="نسيج زهري"/>
          <p:cNvSpPr>
            <a:spLocks noChangeArrowheads="1"/>
          </p:cNvSpPr>
          <p:nvPr/>
        </p:nvSpPr>
        <p:spPr bwMode="auto">
          <a:xfrm>
            <a:off x="4932363" y="1341438"/>
            <a:ext cx="3238500" cy="2139950"/>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nchor="ctr">
            <a:spAutoFit/>
          </a:bodyPr>
          <a:lstStyle/>
          <a:p>
            <a:pPr algn="r"/>
            <a:r>
              <a:rPr lang="en-US" dirty="0"/>
              <a:t/>
            </a:r>
            <a:br>
              <a:rPr lang="en-US" dirty="0"/>
            </a:br>
            <a:r>
              <a:rPr lang="ar-SA" sz="2400" b="1" dirty="0">
                <a:solidFill>
                  <a:srgbClr val="FF0000"/>
                </a:solidFill>
                <a:cs typeface="PT Bold Heading" pitchFamily="2" charset="-78"/>
              </a:rPr>
              <a:t>تمارين فصي الدماغ  الأول :</a:t>
            </a:r>
            <a:r>
              <a:rPr lang="en-US" sz="2400" b="1" dirty="0">
                <a:cs typeface="PT Bold Heading" pitchFamily="2" charset="-78"/>
              </a:rPr>
              <a:t/>
            </a:r>
            <a:br>
              <a:rPr lang="en-US" sz="2400" b="1" dirty="0">
                <a:cs typeface="PT Bold Heading" pitchFamily="2" charset="-78"/>
              </a:rPr>
            </a:br>
            <a:r>
              <a:rPr lang="ar-SA" sz="2400" b="1" dirty="0">
                <a:cs typeface="PT Bold Heading" pitchFamily="2" charset="-78"/>
              </a:rPr>
              <a:t>باتجاه متناظر</a:t>
            </a:r>
            <a:r>
              <a:rPr lang="en-US" sz="2400" b="1" dirty="0">
                <a:cs typeface="PT Bold Heading" pitchFamily="2" charset="-78"/>
              </a:rPr>
              <a:t> &amp; </a:t>
            </a:r>
            <a:r>
              <a:rPr lang="ar-SA" sz="2400" b="1" dirty="0">
                <a:cs typeface="PT Bold Heading" pitchFamily="2" charset="-78"/>
              </a:rPr>
              <a:t>متعاكس</a:t>
            </a:r>
            <a:r>
              <a:rPr lang="en-US" sz="2400" b="1" dirty="0">
                <a:cs typeface="PT Bold Heading" pitchFamily="2" charset="-78"/>
              </a:rPr>
              <a:t> </a:t>
            </a:r>
          </a:p>
          <a:p>
            <a:pPr algn="r"/>
            <a:r>
              <a:rPr lang="en-US" sz="2400" b="1" dirty="0">
                <a:cs typeface="PT Bold Heading" pitchFamily="2" charset="-78"/>
              </a:rPr>
              <a:t>&amp; </a:t>
            </a:r>
            <a:r>
              <a:rPr lang="ar-SA" sz="2400" b="1" dirty="0">
                <a:cs typeface="PT Bold Heading" pitchFamily="2" charset="-78"/>
              </a:rPr>
              <a:t>رسمة رقم 8 مائل بكل يد على حدة</a:t>
            </a:r>
            <a:r>
              <a:rPr lang="en-US" sz="2400" b="1" dirty="0">
                <a:cs typeface="PT Bold Heading" pitchFamily="2" charset="-78"/>
              </a:rPr>
              <a:t/>
            </a:r>
            <a:br>
              <a:rPr lang="en-US" sz="2400" b="1" dirty="0">
                <a:cs typeface="PT Bold Heading" pitchFamily="2" charset="-78"/>
              </a:rPr>
            </a:br>
            <a:endParaRPr lang="en-US" dirty="0"/>
          </a:p>
        </p:txBody>
      </p:sp>
      <p:sp>
        <p:nvSpPr>
          <p:cNvPr id="63492" name="Rectangle 4"/>
          <p:cNvSpPr>
            <a:spLocks noChangeArrowheads="1"/>
          </p:cNvSpPr>
          <p:nvPr/>
        </p:nvSpPr>
        <p:spPr bwMode="auto">
          <a:xfrm>
            <a:off x="4114800" y="188913"/>
            <a:ext cx="5029200" cy="519112"/>
          </a:xfrm>
          <a:prstGeom prst="rect">
            <a:avLst/>
          </a:prstGeom>
          <a:ln/>
          <a:extLst>
            <a:ext uri="{91240B29-F687-4F45-9708-019B960494DF}">
              <a14:hiddenLine xmlns:a14="http://schemas.microsoft.com/office/drawing/2010/main" xmlns="" w="9525">
                <a:solidFill>
                  <a:schemeClr val="tx1"/>
                </a:solidFill>
                <a:miter lim="800000"/>
                <a:headEnd/>
                <a:tailEnd/>
              </a14:hiddenLine>
            </a:ext>
          </a:extLst>
        </p:spPr>
        <p:style>
          <a:lnRef idx="3">
            <a:schemeClr val="lt1"/>
          </a:lnRef>
          <a:fillRef idx="1">
            <a:schemeClr val="accent5"/>
          </a:fillRef>
          <a:effectRef idx="1">
            <a:schemeClr val="accent5"/>
          </a:effectRef>
          <a:fontRef idx="minor">
            <a:schemeClr val="lt1"/>
          </a:fontRef>
        </p:style>
        <p:txBody>
          <a:bodyPr wrap="square" anchor="ctr">
            <a:spAutoFit/>
          </a:bodyPr>
          <a:lstStyle/>
          <a:p>
            <a:pPr algn="r" rtl="1"/>
            <a:r>
              <a:rPr lang="ar-SA" sz="2800">
                <a:solidFill>
                  <a:schemeClr val="lt1"/>
                </a:solidFill>
                <a:cs typeface="PT Bold Heading" pitchFamily="2" charset="-78"/>
              </a:rPr>
              <a:t>تمارين فصي الدماغ :</a:t>
            </a:r>
            <a:r>
              <a:rPr lang="en-US" sz="2800">
                <a:solidFill>
                  <a:schemeClr val="lt1"/>
                </a:solidFill>
                <a:cs typeface="PT Bold Heading" pitchFamily="2" charset="-78"/>
              </a:rPr>
              <a:t> </a:t>
            </a:r>
            <a:r>
              <a:rPr lang="ar-SA" sz="2800">
                <a:solidFill>
                  <a:schemeClr val="lt1"/>
                </a:solidFill>
                <a:cs typeface="PT Bold Heading" pitchFamily="2" charset="-78"/>
              </a:rPr>
              <a:t>تمارين اللياقة الذهنية </a:t>
            </a:r>
            <a:endParaRPr lang="en-US" sz="2800">
              <a:solidFill>
                <a:schemeClr val="lt1"/>
              </a:solidFill>
              <a:cs typeface="PT Bold Heading" pitchFamily="2" charset="-78"/>
            </a:endParaRPr>
          </a:p>
        </p:txBody>
      </p:sp>
      <p:sp>
        <p:nvSpPr>
          <p:cNvPr id="63494" name="Rectangle 6"/>
          <p:cNvSpPr>
            <a:spLocks noChangeArrowheads="1"/>
          </p:cNvSpPr>
          <p:nvPr/>
        </p:nvSpPr>
        <p:spPr bwMode="auto">
          <a:xfrm rot="16200000">
            <a:off x="2495550" y="754063"/>
            <a:ext cx="1008063" cy="1462087"/>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8800" b="1"/>
              <a:t>&amp;</a:t>
            </a:r>
          </a:p>
        </p:txBody>
      </p:sp>
      <p:grpSp>
        <p:nvGrpSpPr>
          <p:cNvPr id="63500" name="Group 12"/>
          <p:cNvGrpSpPr>
            <a:grpSpLocks/>
          </p:cNvGrpSpPr>
          <p:nvPr/>
        </p:nvGrpSpPr>
        <p:grpSpPr bwMode="auto">
          <a:xfrm>
            <a:off x="395288" y="2636838"/>
            <a:ext cx="1800225" cy="3095625"/>
            <a:chOff x="204" y="1616"/>
            <a:chExt cx="1425" cy="2086"/>
          </a:xfrm>
        </p:grpSpPr>
        <p:pic>
          <p:nvPicPr>
            <p:cNvPr id="63495" name="Picture 7" descr="صورة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 y="1616"/>
              <a:ext cx="1425" cy="2086"/>
            </a:xfrm>
            <a:prstGeom prst="rect">
              <a:avLst/>
            </a:prstGeom>
            <a:noFill/>
            <a:extLst>
              <a:ext uri="{909E8E84-426E-40DD-AFC4-6F175D3DCCD1}">
                <a14:hiddenFill xmlns:a14="http://schemas.microsoft.com/office/drawing/2010/main" xmlns="">
                  <a:solidFill>
                    <a:srgbClr val="FFFFFF"/>
                  </a:solidFill>
                </a14:hiddenFill>
              </a:ext>
            </a:extLst>
          </p:spPr>
        </p:pic>
        <p:sp>
          <p:nvSpPr>
            <p:cNvPr id="63493" name="Rectangle 5"/>
            <p:cNvSpPr>
              <a:spLocks noChangeArrowheads="1"/>
            </p:cNvSpPr>
            <p:nvPr/>
          </p:nvSpPr>
          <p:spPr bwMode="auto">
            <a:xfrm rot="5400000">
              <a:off x="630" y="2365"/>
              <a:ext cx="636" cy="1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8800" b="1"/>
                <a:t>&amp;</a:t>
              </a:r>
            </a:p>
          </p:txBody>
        </p:sp>
      </p:grpSp>
      <p:sp>
        <p:nvSpPr>
          <p:cNvPr id="63496" name="Rectangle 8" descr="نسيج زهري"/>
          <p:cNvSpPr>
            <a:spLocks noChangeArrowheads="1"/>
          </p:cNvSpPr>
          <p:nvPr/>
        </p:nvSpPr>
        <p:spPr bwMode="auto">
          <a:xfrm>
            <a:off x="5003800" y="4076700"/>
            <a:ext cx="3167063" cy="1590675"/>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nchor="ctr">
            <a:spAutoFit/>
          </a:bodyPr>
          <a:lstStyle/>
          <a:p>
            <a:pPr algn="r" rtl="1"/>
            <a:r>
              <a:rPr lang="ar-SA" sz="2400" b="1" dirty="0">
                <a:cs typeface="PT Bold Heading" pitchFamily="2" charset="-78"/>
              </a:rPr>
              <a:t>ملاحظة : </a:t>
            </a:r>
          </a:p>
          <a:p>
            <a:pPr algn="r" rtl="1"/>
            <a:r>
              <a:rPr lang="ar-SA" sz="2400" b="1" dirty="0">
                <a:cs typeface="PT Bold Heading" pitchFamily="2" charset="-78"/>
              </a:rPr>
              <a:t>هذا التمرين يوازن فصي الدماغ</a:t>
            </a:r>
          </a:p>
          <a:p>
            <a:pPr algn="r" rtl="1"/>
            <a:r>
              <a:rPr lang="ar-SA" sz="2400" b="1" dirty="0">
                <a:cs typeface="PT Bold Heading" pitchFamily="2" charset="-78"/>
              </a:rPr>
              <a:t> وهو رائع للأطفال أيضاً</a:t>
            </a:r>
            <a:r>
              <a:rPr lang="en-US" sz="2400" b="1" dirty="0">
                <a:cs typeface="PT Bold Heading" pitchFamily="2" charset="-78"/>
              </a:rPr>
              <a:t> </a:t>
            </a:r>
            <a:endParaRPr lang="en-US" dirty="0"/>
          </a:p>
        </p:txBody>
      </p:sp>
      <p:grpSp>
        <p:nvGrpSpPr>
          <p:cNvPr id="63499" name="Group 11"/>
          <p:cNvGrpSpPr>
            <a:grpSpLocks/>
          </p:cNvGrpSpPr>
          <p:nvPr/>
        </p:nvGrpSpPr>
        <p:grpSpPr bwMode="auto">
          <a:xfrm>
            <a:off x="2987675" y="2708275"/>
            <a:ext cx="1728788" cy="3024188"/>
            <a:chOff x="1701" y="1706"/>
            <a:chExt cx="1515" cy="2086"/>
          </a:xfrm>
        </p:grpSpPr>
        <p:pic>
          <p:nvPicPr>
            <p:cNvPr id="63497" name="Picture 9" descr="صورة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01" y="1706"/>
              <a:ext cx="1515" cy="2086"/>
            </a:xfrm>
            <a:prstGeom prst="rect">
              <a:avLst/>
            </a:prstGeom>
            <a:noFill/>
            <a:extLst>
              <a:ext uri="{909E8E84-426E-40DD-AFC4-6F175D3DCCD1}">
                <a14:hiddenFill xmlns:a14="http://schemas.microsoft.com/office/drawing/2010/main" xmlns="">
                  <a:solidFill>
                    <a:srgbClr val="FFFFFF"/>
                  </a:solidFill>
                </a14:hiddenFill>
              </a:ext>
            </a:extLst>
          </p:spPr>
        </p:pic>
        <p:sp>
          <p:nvSpPr>
            <p:cNvPr id="63498" name="Rectangle 10"/>
            <p:cNvSpPr>
              <a:spLocks noChangeArrowheads="1"/>
            </p:cNvSpPr>
            <p:nvPr/>
          </p:nvSpPr>
          <p:spPr bwMode="auto">
            <a:xfrm rot="-5148326">
              <a:off x="2192" y="2678"/>
              <a:ext cx="456" cy="1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8800" b="1"/>
                <a:t>&amp;</a:t>
              </a:r>
            </a:p>
          </p:txBody>
        </p:sp>
      </p:grpSp>
    </p:spTree>
    <p:extLst>
      <p:ext uri="{BB962C8B-B14F-4D97-AF65-F5344CB8AC3E}">
        <p14:creationId xmlns:p14="http://schemas.microsoft.com/office/powerpoint/2010/main" xmlns="" val="14357617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6322"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SA" u="sng" dirty="0">
                <a:solidFill>
                  <a:srgbClr val="FF0000"/>
                </a:solidFill>
                <a:cs typeface="PT Bold Heading" pitchFamily="2" charset="-78"/>
              </a:rPr>
              <a:t>تمارين فصي الدماغ :التمرين الثاني</a:t>
            </a:r>
            <a:endParaRPr lang="en-US" u="sng" dirty="0">
              <a:solidFill>
                <a:srgbClr val="FF0000"/>
              </a:solidFill>
              <a:cs typeface="PT Bold Heading" pitchFamily="2" charset="-78"/>
            </a:endParaRPr>
          </a:p>
        </p:txBody>
      </p:sp>
      <p:sp>
        <p:nvSpPr>
          <p:cNvPr id="56324" name="Rectangle 4"/>
          <p:cNvSpPr>
            <a:spLocks noChangeArrowheads="1"/>
          </p:cNvSpPr>
          <p:nvPr/>
        </p:nvSpPr>
        <p:spPr bwMode="auto">
          <a:xfrm>
            <a:off x="1258888" y="1598613"/>
            <a:ext cx="7200900" cy="4876800"/>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a:spAutoFit/>
          </a:bodyPr>
          <a:lstStyle/>
          <a:p>
            <a:pPr algn="r"/>
            <a:r>
              <a:rPr lang="en-US" sz="2400" dirty="0">
                <a:cs typeface="PT Bold Heading" pitchFamily="2" charset="-78"/>
              </a:rPr>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كتابة عبارة على ورقة أو سبورة بطريقة متعاكسة </a:t>
            </a:r>
          </a:p>
          <a:p>
            <a:pPr algn="r"/>
            <a:r>
              <a:rPr lang="ar-SA" sz="2400" dirty="0">
                <a:cs typeface="PT Bold Heading" pitchFamily="2" charset="-78"/>
              </a:rPr>
              <a:t>طريقته سهلة جداً</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المهم أن تكتب باليد – غير المعتادة</a:t>
            </a:r>
            <a:r>
              <a:rPr lang="en-US" sz="2400" dirty="0">
                <a:cs typeface="PT Bold Heading" pitchFamily="2" charset="-78"/>
              </a:rPr>
              <a:t> – </a:t>
            </a:r>
            <a:r>
              <a:rPr lang="ar-SA" sz="2400" dirty="0">
                <a:cs typeface="PT Bold Heading" pitchFamily="2" charset="-78"/>
              </a:rPr>
              <a:t>باللاواعي</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بمعنى أن تترك اليد _ غير المعتادة – تمشي بدون تفكير بتناظر مع الأخرى</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ستفاجأ بهول نجاح التجربة</a:t>
            </a:r>
            <a:r>
              <a:rPr lang="en-US" sz="2400" dirty="0">
                <a:cs typeface="PT Bold Heading" pitchFamily="2" charset="-78"/>
              </a:rPr>
              <a:t> ...</a:t>
            </a:r>
            <a:br>
              <a:rPr lang="en-US" sz="2400" dirty="0">
                <a:cs typeface="PT Bold Heading" pitchFamily="2" charset="-78"/>
              </a:rPr>
            </a:br>
            <a:r>
              <a:rPr lang="en-US" sz="2400" dirty="0">
                <a:cs typeface="PT Bold Heading" pitchFamily="2" charset="-78"/>
              </a:rPr>
              <a:t/>
            </a:r>
            <a:br>
              <a:rPr lang="en-US" sz="2400" dirty="0">
                <a:cs typeface="PT Bold Heading" pitchFamily="2" charset="-78"/>
              </a:rPr>
            </a:br>
            <a:r>
              <a:rPr lang="ar-SA" sz="2400" dirty="0">
                <a:cs typeface="PT Bold Heading" pitchFamily="2" charset="-78"/>
              </a:rPr>
              <a:t>وبمجرد تركيزك على اليدين تفسد عليك التجربة</a:t>
            </a:r>
            <a:endParaRPr lang="en-US" sz="2400" dirty="0">
              <a:cs typeface="PT Bold Heading" pitchFamily="2" charset="-78"/>
            </a:endParaRPr>
          </a:p>
        </p:txBody>
      </p:sp>
    </p:spTree>
    <p:extLst>
      <p:ext uri="{BB962C8B-B14F-4D97-AF65-F5344CB8AC3E}">
        <p14:creationId xmlns:p14="http://schemas.microsoft.com/office/powerpoint/2010/main" xmlns="" val="402009616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عوامل النسيان </a:t>
            </a:r>
            <a:endParaRPr lang="ar-EG" altLang="zh-CN" sz="4400" b="1" dirty="0" smtClean="0">
              <a:solidFill>
                <a:schemeClr val="bg1"/>
              </a:solidFill>
            </a:endParaRPr>
          </a:p>
          <a:p>
            <a:pPr marL="0" indent="0" algn="ctr" rtl="1">
              <a:buNone/>
            </a:pPr>
            <a:r>
              <a:rPr lang="ar-EG" altLang="zh-CN" sz="4400" b="1" dirty="0" smtClean="0">
                <a:solidFill>
                  <a:schemeClr val="bg1"/>
                </a:solidFill>
              </a:rPr>
              <a:t>ومهارات </a:t>
            </a:r>
            <a:r>
              <a:rPr lang="ar-EG" altLang="zh-CN" sz="4400" b="1" dirty="0">
                <a:solidFill>
                  <a:schemeClr val="bg1"/>
                </a:solidFill>
              </a:rPr>
              <a:t>تحسين الذاكرة</a:t>
            </a:r>
            <a:endParaRPr lang="ar-EG" altLang="en-US" sz="4400" b="1" dirty="0">
              <a:solidFill>
                <a:schemeClr val="bg1"/>
              </a:solidFill>
            </a:endParaRPr>
          </a:p>
        </p:txBody>
      </p:sp>
    </p:spTree>
    <p:extLst>
      <p:ext uri="{BB962C8B-B14F-4D97-AF65-F5344CB8AC3E}">
        <p14:creationId xmlns:p14="http://schemas.microsoft.com/office/powerpoint/2010/main" xmlns="" val="318203364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2590800" y="609600"/>
            <a:ext cx="4038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معنى النسيان</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507702" y="4800600"/>
            <a:ext cx="8331498" cy="1524000"/>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النسيان هو الجانب السلبي للتذكر،او هو الفشل في القدره على تذكر بعض الخبرات التي سبق تعلمها ان النسيان امر مفيد والنسيان يحدث لنا جميعاً ولكن بدرجات متفاوتة</a:t>
            </a:r>
            <a:endParaRPr lang="en-US" sz="2800" b="1" dirty="0">
              <a:solidFill>
                <a:srgbClr val="FFFFFF"/>
              </a:solidFill>
              <a:latin typeface="Simplified Arabic" pitchFamily="18" charset="-78"/>
              <a:cs typeface="Simplified Arabic" pitchFamily="18" charset="-78"/>
            </a:endParaRPr>
          </a:p>
        </p:txBody>
      </p:sp>
      <p:pic>
        <p:nvPicPr>
          <p:cNvPr id="1126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31701" y="1378586"/>
            <a:ext cx="5283500" cy="334581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224012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العوامل التي تؤثر في النسيان </a:t>
            </a:r>
          </a:p>
        </p:txBody>
      </p:sp>
    </p:spTree>
    <p:extLst>
      <p:ext uri="{BB962C8B-B14F-4D97-AF65-F5344CB8AC3E}">
        <p14:creationId xmlns:p14="http://schemas.microsoft.com/office/powerpoint/2010/main" xmlns="" val="9501757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2487919" y="663575"/>
            <a:ext cx="613696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22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779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2057400" y="1947862"/>
            <a:ext cx="598646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149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063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2533041" y="673100"/>
            <a:ext cx="590769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مرور </a:t>
            </a: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الزمن الطويل على الخبرات التي سبق </a:t>
            </a:r>
            <a:r>
              <a:rPr lang="ar-EG" altLang="zh-CN" sz="2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تعلمها</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2115483" y="1943100"/>
            <a:ext cx="582836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اختلاط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الخبرات المراد تذكرها بخبرات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اخرى</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圆角矩形 8"/>
          <p:cNvSpPr>
            <a:spLocks noChangeArrowheads="1"/>
          </p:cNvSpPr>
          <p:nvPr/>
        </p:nvSpPr>
        <p:spPr bwMode="auto">
          <a:xfrm>
            <a:off x="1692090" y="3395662"/>
            <a:ext cx="5510823"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626650" y="294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0"/>
          <p:cNvSpPr txBox="1">
            <a:spLocks noChangeArrowheads="1"/>
          </p:cNvSpPr>
          <p:nvPr/>
        </p:nvSpPr>
        <p:spPr bwMode="auto">
          <a:xfrm>
            <a:off x="6847312" y="35115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内容占位符 2"/>
          <p:cNvSpPr txBox="1">
            <a:spLocks noChangeArrowheads="1"/>
          </p:cNvSpPr>
          <p:nvPr/>
        </p:nvSpPr>
        <p:spPr bwMode="auto">
          <a:xfrm>
            <a:off x="1737613" y="3390900"/>
            <a:ext cx="53652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نتيجة تغيير اهتمام الشخص بالموضوع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圆角矩形 8"/>
          <p:cNvSpPr>
            <a:spLocks noChangeArrowheads="1"/>
          </p:cNvSpPr>
          <p:nvPr/>
        </p:nvSpPr>
        <p:spPr bwMode="auto">
          <a:xfrm>
            <a:off x="1260694" y="4843462"/>
            <a:ext cx="5101270"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5785700" y="43942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10"/>
          <p:cNvSpPr txBox="1">
            <a:spLocks noChangeArrowheads="1"/>
          </p:cNvSpPr>
          <p:nvPr/>
        </p:nvSpPr>
        <p:spPr bwMode="auto">
          <a:xfrm>
            <a:off x="6006362" y="49593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内容占位符 2"/>
          <p:cNvSpPr txBox="1">
            <a:spLocks noChangeArrowheads="1"/>
          </p:cNvSpPr>
          <p:nvPr/>
        </p:nvSpPr>
        <p:spPr bwMode="auto">
          <a:xfrm>
            <a:off x="1295400" y="4838700"/>
            <a:ext cx="4966551"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غياب التدريب ونقص التعليم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圆角矩形 8"/>
          <p:cNvSpPr>
            <a:spLocks noChangeArrowheads="1"/>
          </p:cNvSpPr>
          <p:nvPr/>
        </p:nvSpPr>
        <p:spPr bwMode="auto">
          <a:xfrm>
            <a:off x="304800" y="6011862"/>
            <a:ext cx="52162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6"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4944750" y="5562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10"/>
          <p:cNvSpPr txBox="1">
            <a:spLocks noChangeArrowheads="1"/>
          </p:cNvSpPr>
          <p:nvPr/>
        </p:nvSpPr>
        <p:spPr bwMode="auto">
          <a:xfrm>
            <a:off x="5165412" y="6127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内容占位符 2"/>
          <p:cNvSpPr txBox="1">
            <a:spLocks noChangeArrowheads="1"/>
          </p:cNvSpPr>
          <p:nvPr/>
        </p:nvSpPr>
        <p:spPr bwMode="auto">
          <a:xfrm>
            <a:off x="342541" y="6007100"/>
            <a:ext cx="507846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عدم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الاستعمال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للخبره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السابقه</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55331540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heel(1)">
                                      <p:cBhvr>
                                        <p:cTn id="55" dur="2000"/>
                                        <p:tgtEl>
                                          <p:spTgt spid="3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heel(1)">
                                      <p:cBhvr>
                                        <p:cTn id="58" dur="2000"/>
                                        <p:tgtEl>
                                          <p:spTgt spid="3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arn(inVertical)">
                                      <p:cBhvr>
                                        <p:cTn id="61" dur="500"/>
                                        <p:tgtEl>
                                          <p:spTgt spid="3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heel(1)">
                                      <p:cBhvr>
                                        <p:cTn id="69" dur="2000"/>
                                        <p:tgtEl>
                                          <p:spTgt spid="36"/>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heel(1)">
                                      <p:cBhvr>
                                        <p:cTn id="72" dur="2000"/>
                                        <p:tgtEl>
                                          <p:spTgt spid="37"/>
                                        </p:tgtEl>
                                      </p:cBhvr>
                                    </p:animEffect>
                                  </p:childTnLst>
                                </p:cTn>
                              </p:par>
                            </p:childTnLst>
                          </p:cTn>
                        </p:par>
                        <p:par>
                          <p:cTn id="73" fill="hold">
                            <p:stCondLst>
                              <p:cond delay="2000"/>
                            </p:stCondLst>
                            <p:childTnLst>
                              <p:par>
                                <p:cTn id="74" presetID="16" presetClass="entr" presetSubtype="21"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arn(inVertical)">
                                      <p:cBhvr>
                                        <p:cTn id="76" dur="500"/>
                                        <p:tgtEl>
                                          <p:spTgt spid="38"/>
                                        </p:tgtEl>
                                      </p:cBhvr>
                                    </p:animEffect>
                                  </p:childTnLst>
                                </p:cTn>
                              </p:par>
                            </p:childTnLst>
                          </p:cTn>
                        </p:par>
                        <p:par>
                          <p:cTn id="77" fill="hold">
                            <p:stCondLst>
                              <p:cond delay="2500"/>
                            </p:stCondLst>
                            <p:childTnLst>
                              <p:par>
                                <p:cTn id="78" presetID="16" presetClass="entr" presetSubtype="21"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barn(inVertical)">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27" grpId="0" animBg="1"/>
      <p:bldP spid="29" grpId="0"/>
      <p:bldP spid="30" grpId="0"/>
      <p:bldP spid="31" grpId="0" animBg="1"/>
      <p:bldP spid="33" grpId="0"/>
      <p:bldP spid="34" grpId="0"/>
      <p:bldP spid="35" grpId="0" animBg="1"/>
      <p:bldP spid="37" grpId="0"/>
      <p:bldP spid="3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905000" y="1905000"/>
            <a:ext cx="5105400" cy="2438400"/>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ar-EG" sz="3600" b="1" dirty="0">
                <a:latin typeface="Simplified Arabic" pitchFamily="18" charset="-78"/>
                <a:cs typeface="Simplified Arabic" pitchFamily="18" charset="-78"/>
              </a:rPr>
              <a:t>طرق تحسين </a:t>
            </a:r>
            <a:r>
              <a:rPr lang="ar-EG" sz="3600" b="1" dirty="0" smtClean="0">
                <a:latin typeface="Simplified Arabic" pitchFamily="18" charset="-78"/>
                <a:cs typeface="Simplified Arabic" pitchFamily="18" charset="-78"/>
              </a:rPr>
              <a:t>الذاكره</a:t>
            </a:r>
            <a:endParaRPr lang="ar-EG" sz="36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302117784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2284207" y="2767005"/>
            <a:ext cx="428286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rtl="1">
              <a:buNone/>
            </a:pPr>
            <a:r>
              <a:rPr lang="ar-EG" altLang="zh-CN" sz="4400" b="1" dirty="0">
                <a:solidFill>
                  <a:schemeClr val="bg1"/>
                </a:solidFill>
              </a:rPr>
              <a:t>قدرات العقل البشري ؟</a:t>
            </a:r>
            <a:endParaRPr lang="ar-EG" altLang="en-US" sz="4400" b="1" dirty="0">
              <a:solidFill>
                <a:schemeClr val="bg1"/>
              </a:solidFill>
            </a:endParaRPr>
          </a:p>
        </p:txBody>
      </p:sp>
    </p:spTree>
    <p:extLst>
      <p:ext uri="{BB962C8B-B14F-4D97-AF65-F5344CB8AC3E}">
        <p14:creationId xmlns:p14="http://schemas.microsoft.com/office/powerpoint/2010/main" xmlns="" val="370443646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2487919" y="663575"/>
            <a:ext cx="6136969"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8077200" y="22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5"/>
          <p:cNvSpPr txBox="1">
            <a:spLocks noChangeArrowheads="1"/>
          </p:cNvSpPr>
          <p:nvPr/>
        </p:nvSpPr>
        <p:spPr bwMode="auto">
          <a:xfrm>
            <a:off x="8297862" y="779464"/>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6" name="圆角矩形 8"/>
          <p:cNvSpPr>
            <a:spLocks noChangeArrowheads="1"/>
          </p:cNvSpPr>
          <p:nvPr/>
        </p:nvSpPr>
        <p:spPr bwMode="auto">
          <a:xfrm>
            <a:off x="2057400" y="1947862"/>
            <a:ext cx="598646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7467600" y="1498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7688262" y="2063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2" name="内容占位符 2"/>
          <p:cNvSpPr txBox="1">
            <a:spLocks/>
          </p:cNvSpPr>
          <p:nvPr/>
        </p:nvSpPr>
        <p:spPr>
          <a:xfrm>
            <a:off x="2533041" y="673100"/>
            <a:ext cx="5907696"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EG"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العمل على تقوية الدافع للمعرفة الجديدة وتعلمها</a:t>
            </a:r>
            <a:endParaRPr lang="zh-CN" altLang="en-US"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内容占位符 2"/>
          <p:cNvSpPr txBox="1">
            <a:spLocks noChangeArrowheads="1"/>
          </p:cNvSpPr>
          <p:nvPr/>
        </p:nvSpPr>
        <p:spPr bwMode="auto">
          <a:xfrm>
            <a:off x="2115483" y="1943100"/>
            <a:ext cx="582836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تركيز الانتباه عند الادراك والمعرفة الاولى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圆角矩形 8"/>
          <p:cNvSpPr>
            <a:spLocks noChangeArrowheads="1"/>
          </p:cNvSpPr>
          <p:nvPr/>
        </p:nvSpPr>
        <p:spPr bwMode="auto">
          <a:xfrm>
            <a:off x="1692090" y="3395662"/>
            <a:ext cx="5510823"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6626650" y="2946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0"/>
          <p:cNvSpPr txBox="1">
            <a:spLocks noChangeArrowheads="1"/>
          </p:cNvSpPr>
          <p:nvPr/>
        </p:nvSpPr>
        <p:spPr bwMode="auto">
          <a:xfrm>
            <a:off x="6847312" y="35115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内容占位符 2"/>
          <p:cNvSpPr txBox="1">
            <a:spLocks noChangeArrowheads="1"/>
          </p:cNvSpPr>
          <p:nvPr/>
        </p:nvSpPr>
        <p:spPr bwMode="auto">
          <a:xfrm>
            <a:off x="1737613" y="3390900"/>
            <a:ext cx="53652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التخلص من الانفعالات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السلبية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圆角矩形 8"/>
          <p:cNvSpPr>
            <a:spLocks noChangeArrowheads="1"/>
          </p:cNvSpPr>
          <p:nvPr/>
        </p:nvSpPr>
        <p:spPr bwMode="auto">
          <a:xfrm>
            <a:off x="1260694" y="4716462"/>
            <a:ext cx="5101270"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2"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5785700" y="42672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10"/>
          <p:cNvSpPr txBox="1">
            <a:spLocks noChangeArrowheads="1"/>
          </p:cNvSpPr>
          <p:nvPr/>
        </p:nvSpPr>
        <p:spPr bwMode="auto">
          <a:xfrm>
            <a:off x="6006362" y="48323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内容占位符 2"/>
          <p:cNvSpPr txBox="1">
            <a:spLocks noChangeArrowheads="1"/>
          </p:cNvSpPr>
          <p:nvPr/>
        </p:nvSpPr>
        <p:spPr bwMode="auto">
          <a:xfrm>
            <a:off x="1295400" y="4711700"/>
            <a:ext cx="4966551"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التسميع الذاتي يساعد على التذكر </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圆角矩形 8"/>
          <p:cNvSpPr>
            <a:spLocks noChangeArrowheads="1"/>
          </p:cNvSpPr>
          <p:nvPr/>
        </p:nvSpPr>
        <p:spPr bwMode="auto">
          <a:xfrm>
            <a:off x="304800" y="6011862"/>
            <a:ext cx="5216214"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6" name="Picture 2" descr="C:\Documents and Settings\鱼不愚\桌面\3dicon1_zcool.com.cn [转换].png"/>
          <p:cNvPicPr>
            <a:picLocks noChangeAspect="1" noChangeArrowheads="1"/>
          </p:cNvPicPr>
          <p:nvPr/>
        </p:nvPicPr>
        <p:blipFill>
          <a:blip r:embed="rId3">
            <a:extLst>
              <a:ext uri="{28A0092B-C50C-407E-A947-70E740481C1C}">
                <a14:useLocalDpi xmlns:a14="http://schemas.microsoft.com/office/drawing/2010/main" xmlns="" val="0"/>
              </a:ext>
            </a:extLst>
          </a:blip>
          <a:srcRect l="38753" r="35728" b="62553"/>
          <a:stretch>
            <a:fillRect/>
          </a:stretch>
        </p:blipFill>
        <p:spPr bwMode="auto">
          <a:xfrm>
            <a:off x="4944750" y="5562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Box 10"/>
          <p:cNvSpPr txBox="1">
            <a:spLocks noChangeArrowheads="1"/>
          </p:cNvSpPr>
          <p:nvPr/>
        </p:nvSpPr>
        <p:spPr bwMode="auto">
          <a:xfrm>
            <a:off x="5165412" y="612775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内容占位符 2"/>
          <p:cNvSpPr txBox="1">
            <a:spLocks noChangeArrowheads="1"/>
          </p:cNvSpPr>
          <p:nvPr/>
        </p:nvSpPr>
        <p:spPr bwMode="auto">
          <a:xfrm>
            <a:off x="342541" y="6007100"/>
            <a:ext cx="507846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الاعتماد على اكثر من </a:t>
            </a:r>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حاسة</a:t>
            </a:r>
            <a:endParaRPr lang="zh-CN" altLang="en-US" sz="1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0219461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heel(1)">
                                      <p:cBhvr>
                                        <p:cTn id="55" dur="2000"/>
                                        <p:tgtEl>
                                          <p:spTgt spid="3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heel(1)">
                                      <p:cBhvr>
                                        <p:cTn id="58" dur="2000"/>
                                        <p:tgtEl>
                                          <p:spTgt spid="33"/>
                                        </p:tgtEl>
                                      </p:cBhvr>
                                    </p:animEffect>
                                  </p:childTnLst>
                                </p:cTn>
                              </p:par>
                            </p:childTnLst>
                          </p:cTn>
                        </p:par>
                        <p:par>
                          <p:cTn id="59" fill="hold">
                            <p:stCondLst>
                              <p:cond delay="2000"/>
                            </p:stCondLst>
                            <p:childTnLst>
                              <p:par>
                                <p:cTn id="60" presetID="16" presetClass="entr" presetSubtype="21"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par>
                          <p:cTn id="63" fill="hold">
                            <p:stCondLst>
                              <p:cond delay="2500"/>
                            </p:stCondLst>
                            <p:childTnLst>
                              <p:par>
                                <p:cTn id="64" presetID="16" presetClass="entr" presetSubtype="21"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arn(inVertical)">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heel(1)">
                                      <p:cBhvr>
                                        <p:cTn id="71" dur="2000"/>
                                        <p:tgtEl>
                                          <p:spTgt spid="36"/>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heel(1)">
                                      <p:cBhvr>
                                        <p:cTn id="74" dur="2000"/>
                                        <p:tgtEl>
                                          <p:spTgt spid="37"/>
                                        </p:tgtEl>
                                      </p:cBhvr>
                                    </p:animEffect>
                                  </p:childTnLst>
                                </p:cTn>
                              </p:par>
                            </p:childTnLst>
                          </p:cTn>
                        </p:par>
                        <p:par>
                          <p:cTn id="75" fill="hold">
                            <p:stCondLst>
                              <p:cond delay="2000"/>
                            </p:stCondLst>
                            <p:childTnLst>
                              <p:par>
                                <p:cTn id="76" presetID="16" presetClass="entr" presetSubtype="21"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par>
                          <p:cTn id="79" fill="hold">
                            <p:stCondLst>
                              <p:cond delay="2500"/>
                            </p:stCondLst>
                            <p:childTnLst>
                              <p:par>
                                <p:cTn id="80" presetID="16" presetClass="entr" presetSubtype="21"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arn(inVertical)">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P spid="12" grpId="0"/>
      <p:bldP spid="13" grpId="0"/>
      <p:bldP spid="27" grpId="0" animBg="1"/>
      <p:bldP spid="29" grpId="0"/>
      <p:bldP spid="30" grpId="0"/>
      <p:bldP spid="31" grpId="0" animBg="1"/>
      <p:bldP spid="33" grpId="0"/>
      <p:bldP spid="34" grpId="0"/>
      <p:bldP spid="35" grpId="0" animBg="1"/>
      <p:bldP spid="37" grpId="0"/>
      <p:bldP spid="3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630443" y="609600"/>
            <a:ext cx="5959314" cy="7620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600" b="1" dirty="0" smtClean="0">
                <a:latin typeface="Sakkal Majalla" pitchFamily="2" charset="-78"/>
                <a:cs typeface="Sakkal Majalla" pitchFamily="2" charset="-78"/>
              </a:rPr>
              <a:t>تمارين</a:t>
            </a:r>
            <a:endParaRPr lang="ar-EG" sz="3600" dirty="0">
              <a:latin typeface="Sakkal Majalla" pitchFamily="2" charset="-78"/>
              <a:cs typeface="Sakkal Majalla" pitchFamily="2" charset="-78"/>
            </a:endParaRPr>
          </a:p>
        </p:txBody>
      </p:sp>
      <p:sp>
        <p:nvSpPr>
          <p:cNvPr id="5" name="AutoShape 1"/>
          <p:cNvSpPr>
            <a:spLocks noChangeArrowheads="1"/>
          </p:cNvSpPr>
          <p:nvPr/>
        </p:nvSpPr>
        <p:spPr bwMode="auto">
          <a:xfrm>
            <a:off x="1757145" y="2105502"/>
            <a:ext cx="5832612" cy="815126"/>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تدريبات في التركيز البصري </a:t>
            </a:r>
            <a:endParaRPr lang="en-US" sz="2800" b="1" dirty="0">
              <a:solidFill>
                <a:srgbClr val="FFFFFF"/>
              </a:solidFill>
              <a:latin typeface="Simplified Arabic" pitchFamily="18" charset="-78"/>
              <a:cs typeface="Simplified Arabic" pitchFamily="18" charset="-78"/>
            </a:endParaRPr>
          </a:p>
        </p:txBody>
      </p:sp>
      <p:sp>
        <p:nvSpPr>
          <p:cNvPr id="6" name="AutoShape 2"/>
          <p:cNvSpPr>
            <a:spLocks noChangeArrowheads="1"/>
          </p:cNvSpPr>
          <p:nvPr/>
        </p:nvSpPr>
        <p:spPr bwMode="auto">
          <a:xfrm>
            <a:off x="1757145" y="3309468"/>
            <a:ext cx="5835493" cy="79784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تدريبات في التركيز السمعي</a:t>
            </a:r>
            <a:endParaRPr lang="en-US" sz="2800" b="1" dirty="0">
              <a:solidFill>
                <a:srgbClr val="FFFFFF"/>
              </a:solidFill>
              <a:latin typeface="Simplified Arabic" pitchFamily="18" charset="-78"/>
              <a:cs typeface="Simplified Arabic" pitchFamily="18" charset="-78"/>
            </a:endParaRPr>
          </a:p>
        </p:txBody>
      </p:sp>
      <p:sp>
        <p:nvSpPr>
          <p:cNvPr id="7" name="AutoShape 3"/>
          <p:cNvSpPr>
            <a:spLocks noChangeArrowheads="1"/>
          </p:cNvSpPr>
          <p:nvPr/>
        </p:nvSpPr>
        <p:spPr bwMode="auto">
          <a:xfrm>
            <a:off x="1757145" y="4532157"/>
            <a:ext cx="5835493" cy="81944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تدريبات في التركيز الفكري</a:t>
            </a:r>
            <a:endParaRPr lang="en-US" sz="1996" dirty="0">
              <a:solidFill>
                <a:srgbClr val="FFFFFF"/>
              </a:solidFill>
            </a:endParaRPr>
          </a:p>
        </p:txBody>
      </p:sp>
      <p:sp>
        <p:nvSpPr>
          <p:cNvPr id="8" name="AutoShape 5"/>
          <p:cNvSpPr>
            <a:spLocks noChangeArrowheads="1"/>
          </p:cNvSpPr>
          <p:nvPr/>
        </p:nvSpPr>
        <p:spPr bwMode="auto">
          <a:xfrm>
            <a:off x="7930593" y="2099741"/>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1</a:t>
            </a:r>
            <a:endParaRPr lang="en-US" sz="2800" b="1" dirty="0">
              <a:solidFill>
                <a:srgbClr val="FFFFFF"/>
              </a:solidFill>
              <a:latin typeface="Simplified Arabic" pitchFamily="18" charset="-78"/>
              <a:cs typeface="Simplified Arabic" pitchFamily="18" charset="-78"/>
            </a:endParaRPr>
          </a:p>
        </p:txBody>
      </p:sp>
      <p:sp>
        <p:nvSpPr>
          <p:cNvPr id="9" name="AutoShape 6"/>
          <p:cNvSpPr>
            <a:spLocks noChangeArrowheads="1"/>
          </p:cNvSpPr>
          <p:nvPr/>
        </p:nvSpPr>
        <p:spPr bwMode="auto">
          <a:xfrm>
            <a:off x="7930593" y="3320989"/>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2</a:t>
            </a:r>
            <a:endParaRPr lang="en-US" sz="2800" b="1" dirty="0">
              <a:solidFill>
                <a:srgbClr val="FFFFFF"/>
              </a:solidFill>
              <a:latin typeface="Simplified Arabic" pitchFamily="18" charset="-78"/>
              <a:cs typeface="Simplified Arabic" pitchFamily="18" charset="-78"/>
            </a:endParaRPr>
          </a:p>
        </p:txBody>
      </p:sp>
      <p:sp>
        <p:nvSpPr>
          <p:cNvPr id="10" name="AutoShape 7"/>
          <p:cNvSpPr>
            <a:spLocks noChangeArrowheads="1"/>
          </p:cNvSpPr>
          <p:nvPr/>
        </p:nvSpPr>
        <p:spPr bwMode="auto">
          <a:xfrm>
            <a:off x="7930593" y="454655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eaLnBrk="1" fontAlgn="base" hangingPunct="0">
              <a:lnSpc>
                <a:spcPct val="118000"/>
              </a:lnSpc>
              <a:spcBef>
                <a:spcPct val="0"/>
              </a:spcBef>
              <a:spcAft>
                <a:spcPct val="0"/>
              </a:spcAft>
              <a:buSzPct val="100000"/>
            </a:pPr>
            <a:r>
              <a:rPr lang="ar-EG" sz="2800" b="1" dirty="0">
                <a:solidFill>
                  <a:srgbClr val="FFFFFF"/>
                </a:solidFill>
                <a:latin typeface="Simplified Arabic" pitchFamily="18" charset="-78"/>
                <a:cs typeface="Simplified Arabic" pitchFamily="18" charset="-78"/>
              </a:rPr>
              <a:t>3</a:t>
            </a:r>
            <a:endParaRPr lang="en-US" sz="2800" b="1" dirty="0">
              <a:solidFill>
                <a:srgbClr val="FFFFFF"/>
              </a:solidFill>
              <a:latin typeface="Simplified Arabic" pitchFamily="18" charset="-78"/>
              <a:cs typeface="Simplified Arabic" pitchFamily="18" charset="-78"/>
            </a:endParaRPr>
          </a:p>
        </p:txBody>
      </p:sp>
      <p:sp>
        <p:nvSpPr>
          <p:cNvPr id="11" name="Rectangle 10"/>
          <p:cNvSpPr/>
          <p:nvPr/>
        </p:nvSpPr>
        <p:spPr>
          <a:xfrm>
            <a:off x="1" y="5715000"/>
            <a:ext cx="388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انظر الملزمة التدريبية</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07233191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10442041" flipH="1" flipV="1">
            <a:off x="1922556" y="2400950"/>
            <a:ext cx="4877060" cy="2375848"/>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flipH="1" flipV="1">
            <a:off x="6214532" y="1925550"/>
            <a:ext cx="7810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975170" y="2777738"/>
            <a:ext cx="4592277" cy="2036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700" b="1" dirty="0" smtClean="0">
              <a:solidFill>
                <a:schemeClr val="bg1"/>
              </a:solidFill>
            </a:endParaRPr>
          </a:p>
          <a:p>
            <a:pPr marL="0" indent="0" algn="ctr" rtl="1">
              <a:buNone/>
            </a:pPr>
            <a:r>
              <a:rPr lang="ar-EG" altLang="zh-CN" sz="4400" b="1" dirty="0">
                <a:solidFill>
                  <a:schemeClr val="bg1"/>
                </a:solidFill>
              </a:rPr>
              <a:t>الفرق بين العقل الباطن </a:t>
            </a:r>
            <a:r>
              <a:rPr lang="ar-EG" altLang="zh-CN" sz="4400" b="1" dirty="0" smtClean="0">
                <a:solidFill>
                  <a:schemeClr val="bg1"/>
                </a:solidFill>
              </a:rPr>
              <a:t>والعقل </a:t>
            </a:r>
            <a:r>
              <a:rPr lang="ar-EG" altLang="zh-CN" sz="4400" b="1" dirty="0">
                <a:solidFill>
                  <a:schemeClr val="bg1"/>
                </a:solidFill>
              </a:rPr>
              <a:t>و الواعى</a:t>
            </a:r>
            <a:endParaRPr lang="ar-EG" altLang="en-US" sz="4400" b="1" dirty="0">
              <a:solidFill>
                <a:schemeClr val="bg1"/>
              </a:solidFill>
            </a:endParaRPr>
          </a:p>
        </p:txBody>
      </p:sp>
    </p:spTree>
    <p:extLst>
      <p:ext uri="{BB962C8B-B14F-4D97-AF65-F5344CB8AC3E}">
        <p14:creationId xmlns:p14="http://schemas.microsoft.com/office/powerpoint/2010/main" xmlns="" val="180731648"/>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0" y="3352800"/>
            <a:ext cx="8152448" cy="3006408"/>
          </a:xfrm>
          <a:prstGeom prst="roundRect">
            <a:avLst>
              <a:gd name="adj" fmla="val 42741"/>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fontAlgn="base" hangingPunct="1">
              <a:spcBef>
                <a:spcPct val="0"/>
              </a:spcBef>
              <a:spcAft>
                <a:spcPct val="0"/>
              </a:spcAft>
            </a:pP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العقل الواعى هو الجزء المسئول عن الحساب و المنطق فى عقلك, فاذا سئلتك عن مجموع خمسه زائد خمسه فستسخدم عقلك الواعى لتحصل على النتيجه و هى عشره. عقلك الواعى أيضا مسئول عن كل الحركات التى تنتج منك عن قصد, فمثلا ان طلبت منك أن تحرك يدك و فعلت, فاعلم أنك أستخدمت عقلك الواعى لفعل هذا. أذا العقل الواعى مسئول عن المنطق و عن كل شىء تفعله و أنت واعى</a:t>
            </a:r>
            <a:endParaRPr lang="zh-CN"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p:cNvSpPr/>
          <p:nvPr/>
        </p:nvSpPr>
        <p:spPr>
          <a:xfrm>
            <a:off x="5867400" y="304800"/>
            <a:ext cx="3276600"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ما هو العقل الواعى</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4869" y="647700"/>
            <a:ext cx="3571875" cy="2124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8645174"/>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0" y="3352800"/>
            <a:ext cx="8152448" cy="3006408"/>
          </a:xfrm>
          <a:prstGeom prst="roundRect">
            <a:avLst>
              <a:gd name="adj" fmla="val 42741"/>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Low" rtl="1" eaLnBrk="1" fontAlgn="base" hangingPunct="1">
              <a:spcBef>
                <a:spcPct val="0"/>
              </a:spcBef>
              <a:spcAft>
                <a:spcPct val="0"/>
              </a:spcAft>
            </a:pP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عقلك الباطن هو المسئول عن كل الحركات و الانشطه اللااراديه التى تحدث لك مثل تغير مشاعرك, مثل دقات قلبك و عمليه تنفسك.عقلك الباطن هو المسئول أيضا عن تخزين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الزكريات</a:t>
            </a:r>
            <a:b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 المعتقدات التى تعتقد فيها. فمثلا ان كنت تعتقد أنك غير وسيم فاعلم أن هذا الاعتقاد مكانه هو عقلك الباطن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عن طريق التواصل مع عقلك الباطن يمكنك تغيير هذا المعتقد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rtl="1" eaLnBrk="1" fontAlgn="base" hangingPunct="1">
              <a:spcBef>
                <a:spcPct val="0"/>
              </a:spcBef>
              <a:spcAft>
                <a:spcPct val="0"/>
              </a:spcAft>
            </a:pP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بالتالى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يمكنك </a:t>
            </a: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زياده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ثقتك عن نفسك </a:t>
            </a:r>
          </a:p>
        </p:txBody>
      </p:sp>
      <p:sp>
        <p:nvSpPr>
          <p:cNvPr id="15" name="Rectangle 14"/>
          <p:cNvSpPr/>
          <p:nvPr/>
        </p:nvSpPr>
        <p:spPr>
          <a:xfrm>
            <a:off x="5867400" y="304800"/>
            <a:ext cx="3276600" cy="6858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ما هو العقل الباطن</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647700"/>
            <a:ext cx="2667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47905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圆角矩形 4"/>
          <p:cNvSpPr>
            <a:spLocks noChangeArrowheads="1"/>
          </p:cNvSpPr>
          <p:nvPr/>
        </p:nvSpPr>
        <p:spPr bwMode="auto">
          <a:xfrm>
            <a:off x="381000" y="3352800"/>
            <a:ext cx="8152448" cy="3006408"/>
          </a:xfrm>
          <a:prstGeom prst="roundRect">
            <a:avLst>
              <a:gd name="adj" fmla="val 42741"/>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Low" rtl="1" eaLnBrk="1" fontAlgn="base" hangingPunct="1">
              <a:spcBef>
                <a:spcPct val="0"/>
              </a:spcBef>
              <a:spcAft>
                <a:spcPct val="0"/>
              </a:spcAft>
            </a:pP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حينما تبدأ فى تعلم قياده سياره او تعلم اى شىء فانك تفعل ذلك بعقلك الواعى و لهذا تجد نفسك منتبه تماما لما تفعل اما حينما تتعود على هذا الشىء و يصبح جزء من عاداتك فانه ينتقل الى عقلك الباطن حتى تفعله بدون اى تركيز من عقلك الواعى. فبالتأكيد انت تقود سيارتك بسلاسه الان و بدون تفكير </a:t>
            </a:r>
            <a:endPar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eaLnBrk="1" fontAlgn="base" hangingPunct="1">
              <a:spcBef>
                <a:spcPct val="0"/>
              </a:spcBef>
              <a:spcAft>
                <a:spcPct val="0"/>
              </a:spcAft>
            </a:pPr>
            <a:r>
              <a:rPr lang="ar-EG" altLang="zh-CN" sz="2400"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مثلما </a:t>
            </a:r>
            <a:r>
              <a:rPr lang="ar-EG" altLang="zh-CN"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كنت تفعل اثناء تعلمك القياده اول مره</a:t>
            </a:r>
          </a:p>
        </p:txBody>
      </p:sp>
      <p:sp>
        <p:nvSpPr>
          <p:cNvPr id="15" name="Rectangle 14"/>
          <p:cNvSpPr/>
          <p:nvPr/>
        </p:nvSpPr>
        <p:spPr>
          <a:xfrm>
            <a:off x="3810000" y="304800"/>
            <a:ext cx="533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latin typeface="Simplified Arabic" pitchFamily="18" charset="-78"/>
                <a:cs typeface="Simplified Arabic" pitchFamily="18" charset="-78"/>
              </a:rPr>
              <a:t>العلاقه بين عقلك الباطن وعقلك الواعى</a:t>
            </a:r>
          </a:p>
        </p:txBody>
      </p:sp>
      <p:sp>
        <p:nvSpPr>
          <p:cNvPr id="6" name="Rectangle 5"/>
          <p:cNvSpPr/>
          <p:nvPr/>
        </p:nvSpPr>
        <p:spPr>
          <a:xfrm>
            <a:off x="7315200" y="1371600"/>
            <a:ext cx="1828800" cy="685800"/>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3200" b="1" dirty="0" smtClean="0">
                <a:latin typeface="Simplified Arabic" pitchFamily="18" charset="-78"/>
                <a:cs typeface="Simplified Arabic" pitchFamily="18" charset="-78"/>
              </a:rPr>
              <a:t>مثال</a:t>
            </a:r>
            <a:endParaRPr lang="ar-EG"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381617815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http://www.funstatic.com/static/wallpaper/1280x1024/hd-wallpapers-blue-abstract-ppt-1280x1024-wall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4818" name="Text Box 1"/>
          <p:cNvSpPr txBox="1">
            <a:spLocks noChangeArrowheads="1"/>
          </p:cNvSpPr>
          <p:nvPr/>
        </p:nvSpPr>
        <p:spPr bwMode="auto">
          <a:xfrm>
            <a:off x="914400" y="277813"/>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grpSp>
        <p:nvGrpSpPr>
          <p:cNvPr id="2" name="Group 2"/>
          <p:cNvGrpSpPr>
            <a:grpSpLocks/>
          </p:cNvGrpSpPr>
          <p:nvPr/>
        </p:nvGrpSpPr>
        <p:grpSpPr bwMode="auto">
          <a:xfrm>
            <a:off x="250825" y="5516563"/>
            <a:ext cx="922338" cy="979487"/>
            <a:chOff x="158" y="3475"/>
            <a:chExt cx="581" cy="617"/>
          </a:xfrm>
        </p:grpSpPr>
        <p:pic>
          <p:nvPicPr>
            <p:cNvPr id="3486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8" y="3475"/>
              <a:ext cx="5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4865" name="Text Box 4"/>
            <p:cNvSpPr txBox="1">
              <a:spLocks noChangeArrowheads="1"/>
            </p:cNvSpPr>
            <p:nvPr/>
          </p:nvSpPr>
          <p:spPr bwMode="auto">
            <a:xfrm>
              <a:off x="158" y="3475"/>
              <a:ext cx="5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FF9933"/>
                </a:buClr>
                <a:buSzPct val="100000"/>
                <a:buFont typeface="Arial" pitchFamily="34" charset="0"/>
                <a:defRPr>
                  <a:solidFill>
                    <a:schemeClr val="bg1"/>
                  </a:solidFill>
                  <a:latin typeface="Arial" pitchFamily="34" charset="0"/>
                  <a:cs typeface="Arial" pitchFamily="34" charset="0"/>
                </a:defRPr>
              </a:lvl9pPr>
            </a:lstStyle>
            <a:p>
              <a:pPr eaLnBrk="1" hangingPunct="1"/>
              <a:endParaRPr lang="en-US"/>
            </a:p>
          </p:txBody>
        </p:sp>
      </p:grpSp>
      <p:grpSp>
        <p:nvGrpSpPr>
          <p:cNvPr id="3" name="Group 5"/>
          <p:cNvGrpSpPr>
            <a:grpSpLocks/>
          </p:cNvGrpSpPr>
          <p:nvPr/>
        </p:nvGrpSpPr>
        <p:grpSpPr bwMode="auto">
          <a:xfrm>
            <a:off x="1403350" y="4005263"/>
            <a:ext cx="3998913" cy="2446337"/>
            <a:chOff x="884" y="2523"/>
            <a:chExt cx="2519" cy="1541"/>
          </a:xfrm>
        </p:grpSpPr>
        <p:sp>
          <p:nvSpPr>
            <p:cNvPr id="34848" name="Rectangle 6"/>
            <p:cNvSpPr>
              <a:spLocks noChangeArrowheads="1"/>
            </p:cNvSpPr>
            <p:nvPr/>
          </p:nvSpPr>
          <p:spPr bwMode="auto">
            <a:xfrm>
              <a:off x="2144" y="2523"/>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أهرامات</a:t>
              </a:r>
              <a:endParaRPr lang="en-GB" sz="2400" b="1">
                <a:solidFill>
                  <a:srgbClr val="FF9933"/>
                </a:solidFill>
                <a:cs typeface="Arabic Transparent" pitchFamily="2" charset="0"/>
              </a:endParaRPr>
            </a:p>
          </p:txBody>
        </p:sp>
        <p:sp>
          <p:nvSpPr>
            <p:cNvPr id="34849" name="Rectangle 7"/>
            <p:cNvSpPr>
              <a:spLocks noChangeArrowheads="1"/>
            </p:cNvSpPr>
            <p:nvPr/>
          </p:nvSpPr>
          <p:spPr bwMode="auto">
            <a:xfrm>
              <a:off x="884" y="2523"/>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ماهرات</a:t>
              </a:r>
              <a:endParaRPr lang="en-GB" sz="2400" b="1">
                <a:solidFill>
                  <a:srgbClr val="FF9933"/>
                </a:solidFill>
                <a:cs typeface="Arabic Transparent" pitchFamily="2" charset="0"/>
              </a:endParaRPr>
            </a:p>
          </p:txBody>
        </p:sp>
        <p:sp>
          <p:nvSpPr>
            <p:cNvPr id="34850" name="Rectangle 8"/>
            <p:cNvSpPr>
              <a:spLocks noChangeArrowheads="1"/>
            </p:cNvSpPr>
            <p:nvPr/>
          </p:nvSpPr>
          <p:spPr bwMode="auto">
            <a:xfrm>
              <a:off x="2144" y="2909"/>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7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a:solidFill>
                    <a:srgbClr val="FF9933"/>
                  </a:solidFill>
                  <a:cs typeface="Arabic Transparent" pitchFamily="2" charset="0"/>
                </a:rPr>
                <a:t>تدبير</a:t>
              </a:r>
              <a:r>
                <a:rPr lang="en-GB" sz="2800" b="1">
                  <a:solidFill>
                    <a:srgbClr val="FF9933"/>
                  </a:solidFill>
                  <a:cs typeface="Arabic Transparent" pitchFamily="2" charset="0"/>
                </a:rPr>
                <a:t> </a:t>
              </a:r>
            </a:p>
          </p:txBody>
        </p:sp>
        <p:sp>
          <p:nvSpPr>
            <p:cNvPr id="34851" name="Rectangle 9"/>
            <p:cNvSpPr>
              <a:spLocks noChangeArrowheads="1"/>
            </p:cNvSpPr>
            <p:nvPr/>
          </p:nvSpPr>
          <p:spPr bwMode="auto">
            <a:xfrm>
              <a:off x="884" y="2909"/>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تبريد</a:t>
              </a:r>
              <a:endParaRPr lang="en-GB" sz="2400" b="1">
                <a:solidFill>
                  <a:srgbClr val="FF9933"/>
                </a:solidFill>
                <a:cs typeface="Arabic Transparent" pitchFamily="2" charset="0"/>
              </a:endParaRPr>
            </a:p>
          </p:txBody>
        </p:sp>
        <p:sp>
          <p:nvSpPr>
            <p:cNvPr id="34852" name="Rectangle 10"/>
            <p:cNvSpPr>
              <a:spLocks noChangeArrowheads="1"/>
            </p:cNvSpPr>
            <p:nvPr/>
          </p:nvSpPr>
          <p:spPr bwMode="auto">
            <a:xfrm>
              <a:off x="2144" y="3294"/>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7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a:solidFill>
                    <a:srgbClr val="FF9933"/>
                  </a:solidFill>
                  <a:cs typeface="Arabic Transparent" pitchFamily="2" charset="0"/>
                </a:rPr>
                <a:t>صلوات</a:t>
              </a:r>
              <a:endParaRPr lang="en-GB" sz="2800" b="1">
                <a:solidFill>
                  <a:srgbClr val="FF9933"/>
                </a:solidFill>
                <a:cs typeface="Arabic Transparent" pitchFamily="2" charset="0"/>
              </a:endParaRPr>
            </a:p>
          </p:txBody>
        </p:sp>
        <p:sp>
          <p:nvSpPr>
            <p:cNvPr id="34853" name="Rectangle 11"/>
            <p:cNvSpPr>
              <a:spLocks noChangeArrowheads="1"/>
            </p:cNvSpPr>
            <p:nvPr/>
          </p:nvSpPr>
          <p:spPr bwMode="auto">
            <a:xfrm>
              <a:off x="884" y="3294"/>
              <a:ext cx="1260" cy="385"/>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وصلات</a:t>
              </a:r>
              <a:endParaRPr lang="en-GB" sz="2400" b="1">
                <a:solidFill>
                  <a:srgbClr val="FF9933"/>
                </a:solidFill>
                <a:cs typeface="Arabic Transparent" pitchFamily="2" charset="0"/>
              </a:endParaRPr>
            </a:p>
          </p:txBody>
        </p:sp>
        <p:sp>
          <p:nvSpPr>
            <p:cNvPr id="34854" name="Rectangle 12"/>
            <p:cNvSpPr>
              <a:spLocks noChangeArrowheads="1"/>
            </p:cNvSpPr>
            <p:nvPr/>
          </p:nvSpPr>
          <p:spPr bwMode="auto">
            <a:xfrm>
              <a:off x="2144" y="3679"/>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7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a:solidFill>
                    <a:srgbClr val="FF9933"/>
                  </a:solidFill>
                  <a:cs typeface="Arabic Transparent" pitchFamily="2" charset="0"/>
                </a:rPr>
                <a:t>مساء</a:t>
              </a:r>
              <a:endParaRPr lang="en-GB" sz="2800" b="1">
                <a:solidFill>
                  <a:srgbClr val="FF9933"/>
                </a:solidFill>
                <a:cs typeface="Arabic Transparent" pitchFamily="2" charset="0"/>
              </a:endParaRPr>
            </a:p>
          </p:txBody>
        </p:sp>
        <p:sp>
          <p:nvSpPr>
            <p:cNvPr id="34855" name="Rectangle 13"/>
            <p:cNvSpPr>
              <a:spLocks noChangeArrowheads="1"/>
            </p:cNvSpPr>
            <p:nvPr/>
          </p:nvSpPr>
          <p:spPr bwMode="auto">
            <a:xfrm>
              <a:off x="884" y="3679"/>
              <a:ext cx="1260" cy="386"/>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أسمى</a:t>
              </a:r>
              <a:endParaRPr lang="en-GB" sz="2400" b="1">
                <a:solidFill>
                  <a:srgbClr val="FF9933"/>
                </a:solidFill>
                <a:cs typeface="Arabic Transparent" pitchFamily="2" charset="0"/>
              </a:endParaRPr>
            </a:p>
          </p:txBody>
        </p:sp>
        <p:sp>
          <p:nvSpPr>
            <p:cNvPr id="34856" name="Line 14"/>
            <p:cNvSpPr>
              <a:spLocks noChangeShapeType="1"/>
            </p:cNvSpPr>
            <p:nvPr/>
          </p:nvSpPr>
          <p:spPr bwMode="auto">
            <a:xfrm>
              <a:off x="2144" y="2523"/>
              <a:ext cx="1" cy="1542"/>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57" name="Line 15"/>
            <p:cNvSpPr>
              <a:spLocks noChangeShapeType="1"/>
            </p:cNvSpPr>
            <p:nvPr/>
          </p:nvSpPr>
          <p:spPr bwMode="auto">
            <a:xfrm>
              <a:off x="884" y="2909"/>
              <a:ext cx="2520"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58" name="Line 16"/>
            <p:cNvSpPr>
              <a:spLocks noChangeShapeType="1"/>
            </p:cNvSpPr>
            <p:nvPr/>
          </p:nvSpPr>
          <p:spPr bwMode="auto">
            <a:xfrm>
              <a:off x="884" y="3294"/>
              <a:ext cx="2520"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59" name="Line 17"/>
            <p:cNvSpPr>
              <a:spLocks noChangeShapeType="1"/>
            </p:cNvSpPr>
            <p:nvPr/>
          </p:nvSpPr>
          <p:spPr bwMode="auto">
            <a:xfrm>
              <a:off x="884" y="3679"/>
              <a:ext cx="2520"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0" name="Line 18"/>
            <p:cNvSpPr>
              <a:spLocks noChangeShapeType="1"/>
            </p:cNvSpPr>
            <p:nvPr/>
          </p:nvSpPr>
          <p:spPr bwMode="auto">
            <a:xfrm>
              <a:off x="3404" y="2523"/>
              <a:ext cx="1" cy="1542"/>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1" name="Line 19"/>
            <p:cNvSpPr>
              <a:spLocks noChangeShapeType="1"/>
            </p:cNvSpPr>
            <p:nvPr/>
          </p:nvSpPr>
          <p:spPr bwMode="auto">
            <a:xfrm>
              <a:off x="884" y="2523"/>
              <a:ext cx="1" cy="1542"/>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2" name="Line 20"/>
            <p:cNvSpPr>
              <a:spLocks noChangeShapeType="1"/>
            </p:cNvSpPr>
            <p:nvPr/>
          </p:nvSpPr>
          <p:spPr bwMode="auto">
            <a:xfrm>
              <a:off x="884" y="2523"/>
              <a:ext cx="2520"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63" name="Line 21"/>
            <p:cNvSpPr>
              <a:spLocks noChangeShapeType="1"/>
            </p:cNvSpPr>
            <p:nvPr/>
          </p:nvSpPr>
          <p:spPr bwMode="auto">
            <a:xfrm>
              <a:off x="884" y="4065"/>
              <a:ext cx="2520"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grpSp>
      <p:sp>
        <p:nvSpPr>
          <p:cNvPr id="22550" name="AutoShape 22"/>
          <p:cNvSpPr>
            <a:spLocks noChangeArrowheads="1"/>
          </p:cNvSpPr>
          <p:nvPr/>
        </p:nvSpPr>
        <p:spPr bwMode="auto">
          <a:xfrm>
            <a:off x="0" y="260350"/>
            <a:ext cx="9144000" cy="1655763"/>
          </a:xfrm>
          <a:prstGeom prst="ribbon">
            <a:avLst>
              <a:gd name="adj1" fmla="val 87500"/>
              <a:gd name="adj2" fmla="val 50000"/>
            </a:avLst>
          </a:prstGeom>
          <a:ln>
            <a:headEnd/>
            <a:tailEnd/>
          </a:ln>
        </p:spPr>
        <p:style>
          <a:lnRef idx="2">
            <a:schemeClr val="accent5"/>
          </a:lnRef>
          <a:fillRef idx="1">
            <a:schemeClr val="lt1"/>
          </a:fillRef>
          <a:effectRef idx="0">
            <a:schemeClr val="accent5"/>
          </a:effectRef>
          <a:fontRef idx="minor">
            <a:schemeClr val="dk1"/>
          </a:fontRef>
        </p:style>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FFFFFF"/>
                </a:solidFill>
              </a:rPr>
              <a:t> </a:t>
            </a:r>
            <a:r>
              <a:rPr lang="en-GB" sz="6600" b="1" dirty="0">
                <a:solidFill>
                  <a:srgbClr val="FFFFFF"/>
                </a:solidFill>
              </a:rPr>
              <a:t> </a:t>
            </a:r>
            <a:r>
              <a:rPr lang="ar-SA" sz="6600" b="1" dirty="0">
                <a:solidFill>
                  <a:srgbClr val="FF9933"/>
                </a:solidFill>
              </a:rPr>
              <a:t>تدريب إبداعي</a:t>
            </a:r>
            <a:endParaRPr lang="en-GB" sz="6600" b="1" dirty="0">
              <a:solidFill>
                <a:srgbClr val="FF9933"/>
              </a:solidFill>
            </a:endParaRPr>
          </a:p>
        </p:txBody>
      </p:sp>
      <p:sp>
        <p:nvSpPr>
          <p:cNvPr id="22551" name="Rectangle 23"/>
          <p:cNvSpPr>
            <a:spLocks noChangeArrowheads="1"/>
          </p:cNvSpPr>
          <p:nvPr/>
        </p:nvSpPr>
        <p:spPr bwMode="auto">
          <a:xfrm>
            <a:off x="179388" y="2563843"/>
            <a:ext cx="8964612" cy="525401"/>
          </a:xfrm>
          <a:prstGeom prst="rect">
            <a:avLst/>
          </a:prstGeom>
          <a:solidFill>
            <a:srgbClr val="54547E"/>
          </a:solidFill>
          <a:ln w="9360">
            <a:solidFill>
              <a:srgbClr val="FF9933"/>
            </a:solidFill>
            <a:miter lim="800000"/>
            <a:headEnd/>
            <a:tailEnd/>
          </a:ln>
        </p:spPr>
        <p:txBody>
          <a:bodyPr lIns="90000" tIns="46800" rIns="90000" bIns="46800" anchor="ctr">
            <a:spAutoFit/>
          </a:bodyPr>
          <a:lstStyle/>
          <a:p>
            <a:pPr rtl="0">
              <a:spcBef>
                <a:spcPts val="700"/>
              </a:spcBef>
              <a:buClr>
                <a:srgbClr val="666699"/>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800" b="1" dirty="0" smtClean="0">
                <a:solidFill>
                  <a:srgbClr val="FF9933"/>
                </a:solidFill>
                <a:cs typeface="Traditional Arabic" pitchFamily="18" charset="-78"/>
              </a:rPr>
              <a:t>أعيد </a:t>
            </a:r>
            <a:r>
              <a:rPr lang="ar-SA" sz="2800" b="1" dirty="0">
                <a:solidFill>
                  <a:srgbClr val="FF9933"/>
                </a:solidFill>
                <a:cs typeface="Traditional Arabic" pitchFamily="18" charset="-78"/>
              </a:rPr>
              <a:t>ترتيب أحرف كل كلمة من الكلمات التالية بحيث يتم تشكيل كلمات جديدة لها معنى</a:t>
            </a:r>
            <a:endParaRPr lang="en-GB" sz="2800" b="1" dirty="0">
              <a:solidFill>
                <a:srgbClr val="FF9933"/>
              </a:solidFill>
              <a:cs typeface="Traditional Arabic" pitchFamily="18" charset="-78"/>
            </a:endParaRPr>
          </a:p>
        </p:txBody>
      </p:sp>
      <p:grpSp>
        <p:nvGrpSpPr>
          <p:cNvPr id="4" name="Group 24"/>
          <p:cNvGrpSpPr>
            <a:grpSpLocks/>
          </p:cNvGrpSpPr>
          <p:nvPr/>
        </p:nvGrpSpPr>
        <p:grpSpPr bwMode="auto">
          <a:xfrm>
            <a:off x="1403350" y="3357563"/>
            <a:ext cx="7488238" cy="3095625"/>
            <a:chOff x="884" y="2115"/>
            <a:chExt cx="4717" cy="1950"/>
          </a:xfrm>
        </p:grpSpPr>
        <p:sp>
          <p:nvSpPr>
            <p:cNvPr id="34824" name="Rectangle 25"/>
            <p:cNvSpPr>
              <a:spLocks noChangeArrowheads="1"/>
            </p:cNvSpPr>
            <p:nvPr/>
          </p:nvSpPr>
          <p:spPr bwMode="auto">
            <a:xfrm>
              <a:off x="4445" y="2115"/>
              <a:ext cx="1157" cy="40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الكلمة</a:t>
              </a:r>
              <a:r>
                <a:rPr lang="en-GB" sz="2400" b="1">
                  <a:solidFill>
                    <a:srgbClr val="FF9933"/>
                  </a:solidFill>
                  <a:latin typeface="Times New Roman" pitchFamily="18" charset="0"/>
                  <a:cs typeface="Arabic Transparent" pitchFamily="2" charset="0"/>
                </a:rPr>
                <a:t> </a:t>
              </a:r>
            </a:p>
          </p:txBody>
        </p:sp>
        <p:sp>
          <p:nvSpPr>
            <p:cNvPr id="34825" name="Rectangle 26"/>
            <p:cNvSpPr>
              <a:spLocks noChangeArrowheads="1"/>
            </p:cNvSpPr>
            <p:nvPr/>
          </p:nvSpPr>
          <p:spPr bwMode="auto">
            <a:xfrm>
              <a:off x="3397" y="2115"/>
              <a:ext cx="1048" cy="40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حروفها</a:t>
              </a:r>
              <a:r>
                <a:rPr lang="en-GB" sz="2400" b="1">
                  <a:solidFill>
                    <a:srgbClr val="FF9933"/>
                  </a:solidFill>
                  <a:latin typeface="Times New Roman" pitchFamily="18" charset="0"/>
                  <a:cs typeface="Arabic Transparent" pitchFamily="2" charset="0"/>
                </a:rPr>
                <a:t> </a:t>
              </a:r>
            </a:p>
          </p:txBody>
        </p:sp>
        <p:sp>
          <p:nvSpPr>
            <p:cNvPr id="34826" name="Rectangle 27"/>
            <p:cNvSpPr>
              <a:spLocks noChangeArrowheads="1"/>
            </p:cNvSpPr>
            <p:nvPr/>
          </p:nvSpPr>
          <p:spPr bwMode="auto">
            <a:xfrm>
              <a:off x="2154" y="2115"/>
              <a:ext cx="1243" cy="408"/>
            </a:xfrm>
            <a:prstGeom prst="rect">
              <a:avLst/>
            </a:prstGeom>
            <a:solidFill>
              <a:srgbClr val="6666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a:solidFill>
                    <a:srgbClr val="FFFFFF"/>
                  </a:solidFill>
                </a:rPr>
                <a:t>الكلمة الجديدة</a:t>
              </a:r>
              <a:endParaRPr lang="en-GB" sz="2400">
                <a:solidFill>
                  <a:srgbClr val="FFFFFF"/>
                </a:solidFill>
              </a:endParaRPr>
            </a:p>
          </p:txBody>
        </p:sp>
        <p:sp>
          <p:nvSpPr>
            <p:cNvPr id="34827" name="Rectangle 28"/>
            <p:cNvSpPr>
              <a:spLocks noChangeArrowheads="1"/>
            </p:cNvSpPr>
            <p:nvPr/>
          </p:nvSpPr>
          <p:spPr bwMode="auto">
            <a:xfrm>
              <a:off x="884" y="2115"/>
              <a:ext cx="1270" cy="408"/>
            </a:xfrm>
            <a:prstGeom prst="rect">
              <a:avLst/>
            </a:prstGeom>
            <a:solidFill>
              <a:srgbClr val="6666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a:solidFill>
                    <a:srgbClr val="FFFFFF"/>
                  </a:solidFill>
                </a:rPr>
                <a:t>الكلمة الجديدة</a:t>
              </a:r>
              <a:endParaRPr lang="en-GB" sz="2400">
                <a:solidFill>
                  <a:srgbClr val="FFFFFF"/>
                </a:solidFill>
              </a:endParaRPr>
            </a:p>
          </p:txBody>
        </p:sp>
        <p:sp>
          <p:nvSpPr>
            <p:cNvPr id="34828" name="Rectangle 29"/>
            <p:cNvSpPr>
              <a:spLocks noChangeArrowheads="1"/>
            </p:cNvSpPr>
            <p:nvPr/>
          </p:nvSpPr>
          <p:spPr bwMode="auto">
            <a:xfrm>
              <a:off x="4445" y="2523"/>
              <a:ext cx="1157"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مهارات</a:t>
              </a:r>
              <a:endParaRPr lang="en-GB" sz="2400" b="1">
                <a:solidFill>
                  <a:srgbClr val="FF9933"/>
                </a:solidFill>
                <a:cs typeface="Arabic Transparent" pitchFamily="2" charset="0"/>
              </a:endParaRPr>
            </a:p>
          </p:txBody>
        </p:sp>
        <p:sp>
          <p:nvSpPr>
            <p:cNvPr id="34829" name="Rectangle 30"/>
            <p:cNvSpPr>
              <a:spLocks noChangeArrowheads="1"/>
            </p:cNvSpPr>
            <p:nvPr/>
          </p:nvSpPr>
          <p:spPr bwMode="auto">
            <a:xfrm>
              <a:off x="3397" y="2523"/>
              <a:ext cx="1048"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م ه ا ر ا ت</a:t>
              </a:r>
              <a:endParaRPr lang="en-GB" sz="2400" b="1">
                <a:solidFill>
                  <a:srgbClr val="FF9933"/>
                </a:solidFill>
                <a:cs typeface="Arabic Transparent" pitchFamily="2" charset="0"/>
              </a:endParaRPr>
            </a:p>
          </p:txBody>
        </p:sp>
        <p:sp>
          <p:nvSpPr>
            <p:cNvPr id="34830" name="Rectangle 31"/>
            <p:cNvSpPr>
              <a:spLocks noChangeArrowheads="1"/>
            </p:cNvSpPr>
            <p:nvPr/>
          </p:nvSpPr>
          <p:spPr bwMode="auto">
            <a:xfrm>
              <a:off x="884" y="2523"/>
              <a:ext cx="2513" cy="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31" name="Rectangle 32"/>
            <p:cNvSpPr>
              <a:spLocks noChangeArrowheads="1"/>
            </p:cNvSpPr>
            <p:nvPr/>
          </p:nvSpPr>
          <p:spPr bwMode="auto">
            <a:xfrm>
              <a:off x="4445" y="2914"/>
              <a:ext cx="1157" cy="38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تدريب</a:t>
              </a:r>
              <a:endParaRPr lang="en-GB" sz="2400" b="1">
                <a:solidFill>
                  <a:srgbClr val="FF9933"/>
                </a:solidFill>
                <a:cs typeface="Arabic Transparent" pitchFamily="2" charset="0"/>
              </a:endParaRPr>
            </a:p>
          </p:txBody>
        </p:sp>
        <p:sp>
          <p:nvSpPr>
            <p:cNvPr id="34832" name="Rectangle 33"/>
            <p:cNvSpPr>
              <a:spLocks noChangeArrowheads="1"/>
            </p:cNvSpPr>
            <p:nvPr/>
          </p:nvSpPr>
          <p:spPr bwMode="auto">
            <a:xfrm>
              <a:off x="3397" y="2914"/>
              <a:ext cx="1048" cy="388"/>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cs typeface="Arabic Transparent" pitchFamily="2" charset="0"/>
                </a:rPr>
                <a:t>ت د ر ي ب</a:t>
              </a:r>
              <a:endParaRPr lang="en-GB" sz="2400" b="1">
                <a:solidFill>
                  <a:srgbClr val="FF9933"/>
                </a:solidFill>
                <a:cs typeface="Arabic Transparent" pitchFamily="2" charset="0"/>
              </a:endParaRPr>
            </a:p>
          </p:txBody>
        </p:sp>
        <p:sp>
          <p:nvSpPr>
            <p:cNvPr id="34833" name="Rectangle 34"/>
            <p:cNvSpPr>
              <a:spLocks noChangeArrowheads="1"/>
            </p:cNvSpPr>
            <p:nvPr/>
          </p:nvSpPr>
          <p:spPr bwMode="auto">
            <a:xfrm>
              <a:off x="4445" y="3302"/>
              <a:ext cx="1157"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تواصل</a:t>
              </a:r>
              <a:endParaRPr lang="en-GB" sz="2400" b="1">
                <a:solidFill>
                  <a:srgbClr val="FF9933"/>
                </a:solidFill>
                <a:latin typeface="Times New Roman" pitchFamily="18" charset="0"/>
                <a:cs typeface="Arabic Transparent" pitchFamily="2" charset="0"/>
              </a:endParaRPr>
            </a:p>
          </p:txBody>
        </p:sp>
        <p:sp>
          <p:nvSpPr>
            <p:cNvPr id="34834" name="Rectangle 35"/>
            <p:cNvSpPr>
              <a:spLocks noChangeArrowheads="1"/>
            </p:cNvSpPr>
            <p:nvPr/>
          </p:nvSpPr>
          <p:spPr bwMode="auto">
            <a:xfrm>
              <a:off x="3397" y="3302"/>
              <a:ext cx="1048" cy="391"/>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ت و ا ص ل</a:t>
              </a:r>
              <a:endParaRPr lang="en-GB" sz="2400" b="1">
                <a:solidFill>
                  <a:srgbClr val="FF9933"/>
                </a:solidFill>
                <a:latin typeface="Times New Roman" pitchFamily="18" charset="0"/>
                <a:cs typeface="Arabic Transparent" pitchFamily="2" charset="0"/>
              </a:endParaRPr>
            </a:p>
          </p:txBody>
        </p:sp>
        <p:sp>
          <p:nvSpPr>
            <p:cNvPr id="34835" name="Rectangle 36"/>
            <p:cNvSpPr>
              <a:spLocks noChangeArrowheads="1"/>
            </p:cNvSpPr>
            <p:nvPr/>
          </p:nvSpPr>
          <p:spPr bwMode="auto">
            <a:xfrm>
              <a:off x="4445" y="3693"/>
              <a:ext cx="1157" cy="373"/>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سماء</a:t>
              </a:r>
              <a:endParaRPr lang="en-GB" sz="2400" b="1">
                <a:solidFill>
                  <a:srgbClr val="FF9933"/>
                </a:solidFill>
                <a:latin typeface="Times New Roman" pitchFamily="18" charset="0"/>
                <a:cs typeface="Arabic Transparent" pitchFamily="2" charset="0"/>
              </a:endParaRPr>
            </a:p>
          </p:txBody>
        </p:sp>
        <p:sp>
          <p:nvSpPr>
            <p:cNvPr id="34836" name="Rectangle 37"/>
            <p:cNvSpPr>
              <a:spLocks noChangeArrowheads="1"/>
            </p:cNvSpPr>
            <p:nvPr/>
          </p:nvSpPr>
          <p:spPr bwMode="auto">
            <a:xfrm>
              <a:off x="3397" y="3693"/>
              <a:ext cx="1048" cy="373"/>
            </a:xfrm>
            <a:prstGeom prst="rect">
              <a:avLst/>
            </a:prstGeom>
            <a:solidFill>
              <a:srgbClr val="54547E"/>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spcBef>
                  <a:spcPts val="600"/>
                </a:spcBef>
                <a:buClr>
                  <a:srgbClr val="8CB0A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sz="2400" b="1">
                  <a:solidFill>
                    <a:srgbClr val="FF9933"/>
                  </a:solidFill>
                  <a:latin typeface="Times New Roman" pitchFamily="18" charset="0"/>
                  <a:cs typeface="Arabic Transparent" pitchFamily="2" charset="0"/>
                </a:rPr>
                <a:t>س م ا ء</a:t>
              </a:r>
              <a:endParaRPr lang="en-GB" sz="2400" b="1">
                <a:solidFill>
                  <a:srgbClr val="FF9933"/>
                </a:solidFill>
                <a:latin typeface="Times New Roman" pitchFamily="18" charset="0"/>
                <a:cs typeface="Arabic Transparent" pitchFamily="2" charset="0"/>
              </a:endParaRPr>
            </a:p>
          </p:txBody>
        </p:sp>
        <p:sp>
          <p:nvSpPr>
            <p:cNvPr id="34837" name="Line 38"/>
            <p:cNvSpPr>
              <a:spLocks noChangeShapeType="1"/>
            </p:cNvSpPr>
            <p:nvPr/>
          </p:nvSpPr>
          <p:spPr bwMode="auto">
            <a:xfrm>
              <a:off x="4445" y="2115"/>
              <a:ext cx="1" cy="195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38" name="Line 39"/>
            <p:cNvSpPr>
              <a:spLocks noChangeShapeType="1"/>
            </p:cNvSpPr>
            <p:nvPr/>
          </p:nvSpPr>
          <p:spPr bwMode="auto">
            <a:xfrm>
              <a:off x="3397" y="2115"/>
              <a:ext cx="1" cy="195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39" name="Line 40"/>
            <p:cNvSpPr>
              <a:spLocks noChangeShapeType="1"/>
            </p:cNvSpPr>
            <p:nvPr/>
          </p:nvSpPr>
          <p:spPr bwMode="auto">
            <a:xfrm>
              <a:off x="2154" y="2115"/>
              <a:ext cx="1" cy="408"/>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0" name="Line 41"/>
            <p:cNvSpPr>
              <a:spLocks noChangeShapeType="1"/>
            </p:cNvSpPr>
            <p:nvPr/>
          </p:nvSpPr>
          <p:spPr bwMode="auto">
            <a:xfrm>
              <a:off x="884" y="2523"/>
              <a:ext cx="4718"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1" name="Line 42"/>
            <p:cNvSpPr>
              <a:spLocks noChangeShapeType="1"/>
            </p:cNvSpPr>
            <p:nvPr/>
          </p:nvSpPr>
          <p:spPr bwMode="auto">
            <a:xfrm>
              <a:off x="3397" y="2914"/>
              <a:ext cx="2205"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2" name="Line 43"/>
            <p:cNvSpPr>
              <a:spLocks noChangeShapeType="1"/>
            </p:cNvSpPr>
            <p:nvPr/>
          </p:nvSpPr>
          <p:spPr bwMode="auto">
            <a:xfrm>
              <a:off x="3397" y="3302"/>
              <a:ext cx="2205"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3" name="Line 44"/>
            <p:cNvSpPr>
              <a:spLocks noChangeShapeType="1"/>
            </p:cNvSpPr>
            <p:nvPr/>
          </p:nvSpPr>
          <p:spPr bwMode="auto">
            <a:xfrm>
              <a:off x="3397" y="3693"/>
              <a:ext cx="2205" cy="1"/>
            </a:xfrm>
            <a:prstGeom prst="line">
              <a:avLst/>
            </a:prstGeom>
            <a:noFill/>
            <a:ln w="1260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4" name="Line 45"/>
            <p:cNvSpPr>
              <a:spLocks noChangeShapeType="1"/>
            </p:cNvSpPr>
            <p:nvPr/>
          </p:nvSpPr>
          <p:spPr bwMode="auto">
            <a:xfrm>
              <a:off x="5602" y="2115"/>
              <a:ext cx="1" cy="195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5" name="Line 46"/>
            <p:cNvSpPr>
              <a:spLocks noChangeShapeType="1"/>
            </p:cNvSpPr>
            <p:nvPr/>
          </p:nvSpPr>
          <p:spPr bwMode="auto">
            <a:xfrm>
              <a:off x="884" y="2115"/>
              <a:ext cx="1" cy="195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6" name="Line 47"/>
            <p:cNvSpPr>
              <a:spLocks noChangeShapeType="1"/>
            </p:cNvSpPr>
            <p:nvPr/>
          </p:nvSpPr>
          <p:spPr bwMode="auto">
            <a:xfrm>
              <a:off x="884" y="2115"/>
              <a:ext cx="4718"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sp>
          <p:nvSpPr>
            <p:cNvPr id="34847" name="Line 48"/>
            <p:cNvSpPr>
              <a:spLocks noChangeShapeType="1"/>
            </p:cNvSpPr>
            <p:nvPr/>
          </p:nvSpPr>
          <p:spPr bwMode="auto">
            <a:xfrm>
              <a:off x="884" y="4066"/>
              <a:ext cx="4718" cy="1"/>
            </a:xfrm>
            <a:prstGeom prst="line">
              <a:avLst/>
            </a:prstGeom>
            <a:noFill/>
            <a:ln w="2844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ar-EG"/>
            </a:p>
          </p:txBody>
        </p:sp>
      </p:grpSp>
    </p:spTree>
    <p:extLst>
      <p:ext uri="{BB962C8B-B14F-4D97-AF65-F5344CB8AC3E}">
        <p14:creationId xmlns:p14="http://schemas.microsoft.com/office/powerpoint/2010/main" xmlns="" val="290071919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additive="repl">
                                        <p:cTn id="10" dur="1" fill="hold">
                                          <p:stCondLst>
                                            <p:cond delay="0"/>
                                          </p:stCondLst>
                                        </p:cTn>
                                        <p:tgtEl>
                                          <p:spTgt spid="22551"/>
                                        </p:tgtEl>
                                        <p:attrNameLst>
                                          <p:attrName>style.visibility</p:attrName>
                                        </p:attrNameLst>
                                      </p:cBhvr>
                                      <p:to>
                                        <p:strVal val="visible"/>
                                      </p:to>
                                    </p:set>
                                    <p:animEffect transition="in" filter="randombar(horizontal)">
                                      <p:cBhvr additive="repl">
                                        <p:cTn id="11" dur="500"/>
                                        <p:tgtEl>
                                          <p:spTgt spid="225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wheel(4)">
                                      <p:cBhvr additive="repl">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90600" y="2514600"/>
            <a:ext cx="6858000" cy="2123658"/>
          </a:xfrm>
          <a:prstGeom prst="rect">
            <a:avLst/>
          </a:prstGeom>
          <a:noFill/>
        </p:spPr>
        <p:txBody>
          <a:bodyPr wrap="square" rtlCol="1">
            <a:spAutoFit/>
          </a:bodyPr>
          <a:lstStyle/>
          <a:p>
            <a:pPr algn="ctr" rtl="1"/>
            <a:r>
              <a:rPr lang="ar-EG" sz="6600" b="1" smtClean="0">
                <a:cs typeface="PT Bold Stars" pitchFamily="2" charset="-78"/>
              </a:rPr>
              <a:t>نلقاكم فى دورات اخرى</a:t>
            </a:r>
            <a:endParaRPr lang="ar-EG" sz="6600" b="1" dirty="0">
              <a:cs typeface="PT Bold Stars" pitchFamily="2" charset="-78"/>
            </a:endParaRPr>
          </a:p>
        </p:txBody>
      </p:sp>
    </p:spTree>
    <p:extLst>
      <p:ext uri="{BB962C8B-B14F-4D97-AF65-F5344CB8AC3E}">
        <p14:creationId xmlns:p14="http://schemas.microsoft.com/office/powerpoint/2010/main" xmlns="" val="1347822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static.com/static/wallpaper/1280x1024/hd-wallpapers-blue-abstract-ppt-1280x1024-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Wave 1"/>
          <p:cNvSpPr/>
          <p:nvPr/>
        </p:nvSpPr>
        <p:spPr>
          <a:xfrm>
            <a:off x="2743200" y="304800"/>
            <a:ext cx="36576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600" b="1" dirty="0">
                <a:latin typeface="Sakkal Majalla" pitchFamily="2" charset="-78"/>
                <a:cs typeface="Sakkal Majalla" pitchFamily="2" charset="-78"/>
              </a:rPr>
              <a:t>الاستبصار</a:t>
            </a:r>
          </a:p>
        </p:txBody>
      </p:sp>
      <p:sp>
        <p:nvSpPr>
          <p:cNvPr id="3" name="Rectangle 2"/>
          <p:cNvSpPr/>
          <p:nvPr/>
        </p:nvSpPr>
        <p:spPr>
          <a:xfrm>
            <a:off x="4800600" y="1905000"/>
            <a:ext cx="40386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b="1" dirty="0" smtClean="0"/>
              <a:t>و </a:t>
            </a:r>
            <a:r>
              <a:rPr lang="ar-EG" sz="2400" b="1" dirty="0"/>
              <a:t>هو القدرة على رؤية أحداث أو أشياء أو أشخاص ، ليس بواسطة العين العادية ، </a:t>
            </a:r>
            <a:r>
              <a:rPr lang="ar-EG" sz="2400" b="1" dirty="0" smtClean="0"/>
              <a:t>إنما </a:t>
            </a:r>
            <a:r>
              <a:rPr lang="ar-EG" sz="2400" b="1" dirty="0"/>
              <a:t>بحاسة داخلية يشار إليها ب"العين الثالثة" . هذه القدرة ليس لها مسافة محدّدة تلتزم </a:t>
            </a:r>
            <a:r>
              <a:rPr lang="ar-EG" sz="2400" b="1" dirty="0" smtClean="0"/>
              <a:t>بها </a:t>
            </a:r>
            <a:r>
              <a:rPr lang="ar-EG" sz="2400" b="1" dirty="0"/>
              <a:t>، فيمكن أن تتجلى برؤية شخص أو حادثة في غرفة مجاورة ، أو رؤية شخص </a:t>
            </a:r>
            <a:r>
              <a:rPr lang="ar-EG" sz="2400" b="1" dirty="0" smtClean="0"/>
              <a:t>أو </a:t>
            </a:r>
            <a:r>
              <a:rPr lang="ar-EG" sz="2400" b="1" dirty="0"/>
              <a:t>حادثة على بعد آلاف الكيلومترات ، لكن في كلا الحالتين ، هي عملية رؤيا خارجة عن مجال النظر العادي</a:t>
            </a:r>
            <a:r>
              <a:rPr lang="en-US" sz="2400" b="1" dirty="0"/>
              <a:t> </a:t>
            </a:r>
            <a:endParaRPr lang="en-US" sz="2400" dirty="0"/>
          </a:p>
        </p:txBody>
      </p:sp>
      <p:pic>
        <p:nvPicPr>
          <p:cNvPr id="82946" name="Picture 2" descr="http://www.hamsatq.com/kleeja/uploads/137251555191471.jp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533400" y="1905000"/>
            <a:ext cx="3810000" cy="4419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1682800"/>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2095</Words>
  <Application>Microsoft Office PowerPoint</Application>
  <PresentationFormat>On-screen Show (4:3)</PresentationFormat>
  <Paragraphs>369</Paragraphs>
  <Slides>87</Slides>
  <Notes>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تمارين فصي الدماغ :التمرين الثاني</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atar</cp:lastModifiedBy>
  <cp:revision>163</cp:revision>
  <dcterms:created xsi:type="dcterms:W3CDTF">2006-08-16T00:00:00Z</dcterms:created>
  <dcterms:modified xsi:type="dcterms:W3CDTF">2015-03-18T15:54:20Z</dcterms:modified>
</cp:coreProperties>
</file>