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758" r:id="rId2"/>
    <p:sldId id="764" r:id="rId3"/>
    <p:sldId id="969" r:id="rId4"/>
    <p:sldId id="970" r:id="rId5"/>
    <p:sldId id="975" r:id="rId6"/>
    <p:sldId id="976" r:id="rId7"/>
    <p:sldId id="977" r:id="rId8"/>
    <p:sldId id="978" r:id="rId9"/>
    <p:sldId id="979" r:id="rId10"/>
    <p:sldId id="971" r:id="rId11"/>
    <p:sldId id="972" r:id="rId12"/>
    <p:sldId id="974" r:id="rId13"/>
    <p:sldId id="815" r:id="rId14"/>
    <p:sldId id="873" r:id="rId15"/>
    <p:sldId id="785" r:id="rId16"/>
    <p:sldId id="874" r:id="rId17"/>
    <p:sldId id="875" r:id="rId18"/>
    <p:sldId id="766" r:id="rId19"/>
    <p:sldId id="877" r:id="rId20"/>
    <p:sldId id="767" r:id="rId21"/>
    <p:sldId id="878" r:id="rId22"/>
    <p:sldId id="876" r:id="rId23"/>
    <p:sldId id="879" r:id="rId24"/>
    <p:sldId id="880" r:id="rId25"/>
    <p:sldId id="817" r:id="rId26"/>
    <p:sldId id="881" r:id="rId27"/>
    <p:sldId id="882" r:id="rId28"/>
    <p:sldId id="883" r:id="rId29"/>
    <p:sldId id="884" r:id="rId30"/>
    <p:sldId id="885" r:id="rId31"/>
    <p:sldId id="848" r:id="rId32"/>
    <p:sldId id="886" r:id="rId33"/>
    <p:sldId id="887" r:id="rId34"/>
    <p:sldId id="888" r:id="rId35"/>
    <p:sldId id="889" r:id="rId36"/>
    <p:sldId id="773" r:id="rId37"/>
    <p:sldId id="823" r:id="rId38"/>
    <p:sldId id="890" r:id="rId39"/>
    <p:sldId id="891" r:id="rId40"/>
    <p:sldId id="892" r:id="rId41"/>
    <p:sldId id="893" r:id="rId42"/>
    <p:sldId id="894" r:id="rId43"/>
    <p:sldId id="895" r:id="rId44"/>
    <p:sldId id="896" r:id="rId45"/>
    <p:sldId id="897" r:id="rId46"/>
    <p:sldId id="898" r:id="rId47"/>
    <p:sldId id="899" r:id="rId48"/>
    <p:sldId id="900" r:id="rId49"/>
    <p:sldId id="901" r:id="rId50"/>
    <p:sldId id="902" r:id="rId51"/>
    <p:sldId id="798" r:id="rId52"/>
    <p:sldId id="903" r:id="rId53"/>
    <p:sldId id="904" r:id="rId54"/>
    <p:sldId id="905" r:id="rId55"/>
    <p:sldId id="906" r:id="rId56"/>
    <p:sldId id="907" r:id="rId57"/>
    <p:sldId id="908" r:id="rId58"/>
    <p:sldId id="909" r:id="rId59"/>
    <p:sldId id="910" r:id="rId60"/>
    <p:sldId id="911" r:id="rId61"/>
    <p:sldId id="912" r:id="rId62"/>
    <p:sldId id="913" r:id="rId63"/>
    <p:sldId id="914" r:id="rId64"/>
    <p:sldId id="915" r:id="rId65"/>
    <p:sldId id="916" r:id="rId66"/>
    <p:sldId id="917" r:id="rId67"/>
    <p:sldId id="918" r:id="rId68"/>
    <p:sldId id="919" r:id="rId69"/>
    <p:sldId id="920" r:id="rId70"/>
    <p:sldId id="921" r:id="rId71"/>
    <p:sldId id="922" r:id="rId72"/>
    <p:sldId id="923" r:id="rId73"/>
    <p:sldId id="924" r:id="rId74"/>
    <p:sldId id="925" r:id="rId75"/>
    <p:sldId id="926" r:id="rId76"/>
    <p:sldId id="928" r:id="rId77"/>
    <p:sldId id="927" r:id="rId78"/>
    <p:sldId id="929" r:id="rId79"/>
    <p:sldId id="930" r:id="rId80"/>
    <p:sldId id="791" r:id="rId81"/>
    <p:sldId id="931" r:id="rId82"/>
    <p:sldId id="932" r:id="rId83"/>
    <p:sldId id="933" r:id="rId84"/>
    <p:sldId id="844" r:id="rId85"/>
    <p:sldId id="934" r:id="rId86"/>
    <p:sldId id="935" r:id="rId87"/>
    <p:sldId id="936" r:id="rId88"/>
    <p:sldId id="937" r:id="rId89"/>
    <p:sldId id="938" r:id="rId90"/>
    <p:sldId id="939" r:id="rId91"/>
    <p:sldId id="940" r:id="rId92"/>
    <p:sldId id="941" r:id="rId93"/>
    <p:sldId id="942" r:id="rId94"/>
    <p:sldId id="943" r:id="rId95"/>
    <p:sldId id="944" r:id="rId96"/>
    <p:sldId id="945" r:id="rId97"/>
    <p:sldId id="819" r:id="rId98"/>
    <p:sldId id="946" r:id="rId99"/>
    <p:sldId id="947" r:id="rId100"/>
    <p:sldId id="948" r:id="rId101"/>
    <p:sldId id="949" r:id="rId102"/>
    <p:sldId id="950" r:id="rId103"/>
    <p:sldId id="951" r:id="rId104"/>
    <p:sldId id="952" r:id="rId105"/>
    <p:sldId id="953" r:id="rId106"/>
    <p:sldId id="954" r:id="rId107"/>
    <p:sldId id="955" r:id="rId108"/>
    <p:sldId id="956" r:id="rId109"/>
    <p:sldId id="957" r:id="rId110"/>
    <p:sldId id="958" r:id="rId111"/>
    <p:sldId id="959" r:id="rId112"/>
    <p:sldId id="960" r:id="rId113"/>
    <p:sldId id="961" r:id="rId114"/>
    <p:sldId id="962" r:id="rId115"/>
    <p:sldId id="963" r:id="rId116"/>
    <p:sldId id="964" r:id="rId117"/>
    <p:sldId id="849" r:id="rId118"/>
    <p:sldId id="965" r:id="rId119"/>
    <p:sldId id="966" r:id="rId120"/>
    <p:sldId id="980" r:id="rId121"/>
  </p:sldIdLst>
  <p:sldSz cx="9144000" cy="6858000" type="screen4x3"/>
  <p:notesSz cx="6858000" cy="9144000"/>
  <p:defaultTextStyle>
    <a:defPPr>
      <a:defRPr lang="en-US"/>
    </a:defPPr>
    <a:lvl1pPr algn="ctr" rtl="0" fontAlgn="base">
      <a:spcBef>
        <a:spcPct val="0"/>
      </a:spcBef>
      <a:spcAft>
        <a:spcPct val="0"/>
      </a:spcAft>
      <a:defRPr sz="2800" kern="1200">
        <a:solidFill>
          <a:schemeClr val="tx1"/>
        </a:solidFill>
        <a:latin typeface="Arial" charset="0"/>
        <a:ea typeface="+mn-ea"/>
        <a:cs typeface="+mn-cs"/>
      </a:defRPr>
    </a:lvl1pPr>
    <a:lvl2pPr marL="457200" algn="ctr" rtl="0" fontAlgn="base">
      <a:spcBef>
        <a:spcPct val="0"/>
      </a:spcBef>
      <a:spcAft>
        <a:spcPct val="0"/>
      </a:spcAft>
      <a:defRPr sz="2800" kern="1200">
        <a:solidFill>
          <a:schemeClr val="tx1"/>
        </a:solidFill>
        <a:latin typeface="Arial" charset="0"/>
        <a:ea typeface="+mn-ea"/>
        <a:cs typeface="+mn-cs"/>
      </a:defRPr>
    </a:lvl2pPr>
    <a:lvl3pPr marL="914400" algn="ctr" rtl="0" fontAlgn="base">
      <a:spcBef>
        <a:spcPct val="0"/>
      </a:spcBef>
      <a:spcAft>
        <a:spcPct val="0"/>
      </a:spcAft>
      <a:defRPr sz="2800" kern="1200">
        <a:solidFill>
          <a:schemeClr val="tx1"/>
        </a:solidFill>
        <a:latin typeface="Arial" charset="0"/>
        <a:ea typeface="+mn-ea"/>
        <a:cs typeface="+mn-cs"/>
      </a:defRPr>
    </a:lvl3pPr>
    <a:lvl4pPr marL="1371600" algn="ctr" rtl="0" fontAlgn="base">
      <a:spcBef>
        <a:spcPct val="0"/>
      </a:spcBef>
      <a:spcAft>
        <a:spcPct val="0"/>
      </a:spcAft>
      <a:defRPr sz="2800" kern="1200">
        <a:solidFill>
          <a:schemeClr val="tx1"/>
        </a:solidFill>
        <a:latin typeface="Arial" charset="0"/>
        <a:ea typeface="+mn-ea"/>
        <a:cs typeface="+mn-cs"/>
      </a:defRPr>
    </a:lvl4pPr>
    <a:lvl5pPr marL="1828800" algn="ctr" rtl="0" fontAlgn="base">
      <a:spcBef>
        <a:spcPct val="0"/>
      </a:spcBef>
      <a:spcAft>
        <a:spcPct val="0"/>
      </a:spcAft>
      <a:defRPr sz="2800" kern="1200">
        <a:solidFill>
          <a:schemeClr val="tx1"/>
        </a:solidFill>
        <a:latin typeface="Arial" charset="0"/>
        <a:ea typeface="+mn-ea"/>
        <a:cs typeface="+mn-cs"/>
      </a:defRPr>
    </a:lvl5pPr>
    <a:lvl6pPr marL="2286000" algn="r" defTabSz="914400" rtl="1" eaLnBrk="1" latinLnBrk="0" hangingPunct="1">
      <a:defRPr sz="2800" kern="1200">
        <a:solidFill>
          <a:schemeClr val="tx1"/>
        </a:solidFill>
        <a:latin typeface="Arial" charset="0"/>
        <a:ea typeface="+mn-ea"/>
        <a:cs typeface="+mn-cs"/>
      </a:defRPr>
    </a:lvl6pPr>
    <a:lvl7pPr marL="2743200" algn="r" defTabSz="914400" rtl="1" eaLnBrk="1" latinLnBrk="0" hangingPunct="1">
      <a:defRPr sz="2800" kern="1200">
        <a:solidFill>
          <a:schemeClr val="tx1"/>
        </a:solidFill>
        <a:latin typeface="Arial" charset="0"/>
        <a:ea typeface="+mn-ea"/>
        <a:cs typeface="+mn-cs"/>
      </a:defRPr>
    </a:lvl7pPr>
    <a:lvl8pPr marL="3200400" algn="r" defTabSz="914400" rtl="1" eaLnBrk="1" latinLnBrk="0" hangingPunct="1">
      <a:defRPr sz="2800" kern="1200">
        <a:solidFill>
          <a:schemeClr val="tx1"/>
        </a:solidFill>
        <a:latin typeface="Arial" charset="0"/>
        <a:ea typeface="+mn-ea"/>
        <a:cs typeface="+mn-cs"/>
      </a:defRPr>
    </a:lvl8pPr>
    <a:lvl9pPr marL="3657600" algn="r" defTabSz="914400" rtl="1" eaLnBrk="1" latinLnBrk="0" hangingPunct="1">
      <a:defRPr sz="2800"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B19D"/>
    <a:srgbClr val="FBBE45"/>
    <a:srgbClr val="B92D14"/>
    <a:srgbClr val="4D4D4D"/>
    <a:srgbClr val="35759D"/>
    <a:srgbClr val="000000"/>
    <a:srgbClr val="E8E8E8"/>
    <a:srgbClr val="1E1E20"/>
    <a:srgbClr val="D5D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6" autoAdjust="0"/>
    <p:restoredTop sz="95596" autoAdjust="0"/>
  </p:normalViewPr>
  <p:slideViewPr>
    <p:cSldViewPr>
      <p:cViewPr varScale="1">
        <p:scale>
          <a:sx n="67" d="100"/>
          <a:sy n="67" d="100"/>
        </p:scale>
        <p:origin x="-66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AA705B-1BAB-465D-8473-B1CA212E3AA3}" type="doc">
      <dgm:prSet loTypeId="urn:microsoft.com/office/officeart/2011/layout/TabList#1" loCatId="list" qsTypeId="urn:microsoft.com/office/officeart/2005/8/quickstyle/simple2" qsCatId="simple" csTypeId="urn:microsoft.com/office/officeart/2005/8/colors/colorful5" csCatId="colorful" phldr="1"/>
      <dgm:spPr/>
      <dgm:t>
        <a:bodyPr/>
        <a:lstStyle/>
        <a:p>
          <a:pPr rtl="1"/>
          <a:endParaRPr lang="ar-SA"/>
        </a:p>
      </dgm:t>
    </dgm:pt>
    <dgm:pt modelId="{90952940-28F5-40D8-AE7A-1B4FA48B711E}">
      <dgm:prSet phldrT="[نص]" custT="1"/>
      <dgm:spPr/>
      <dgm:t>
        <a:bodyPr/>
        <a:lstStyle/>
        <a:p>
          <a:pPr rtl="1"/>
          <a:r>
            <a:rPr lang="ar-EG" sz="3200" b="1" dirty="0" smtClean="0">
              <a:cs typeface="Yakout Linotype Light" panose="020B0500040000020004" pitchFamily="34" charset="-78"/>
            </a:rPr>
            <a:t>الأمانة لغةً</a:t>
          </a:r>
          <a:endParaRPr lang="ar-SA" sz="3200" dirty="0">
            <a:latin typeface="Yakout Linotype Light" panose="020B0500040000020004" pitchFamily="34" charset="-78"/>
            <a:cs typeface="Yakout Linotype Light" panose="020B0500040000020004" pitchFamily="34" charset="-78"/>
          </a:endParaRPr>
        </a:p>
      </dgm:t>
    </dgm:pt>
    <dgm:pt modelId="{2CBA332C-4840-4DCD-9EA8-10555ABE6765}" type="parTrans" cxnId="{69069606-A10F-42E2-9CB5-6CE7894F8D83}">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AE65D864-09F3-45F0-A142-C0D0F25DCC4F}" type="sibTrans" cxnId="{69069606-A10F-42E2-9CB5-6CE7894F8D83}">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E001BF80-A7E4-4B84-954D-D70BEA997338}">
      <dgm:prSet/>
      <dgm:spPr/>
      <dgm:t>
        <a:bodyPr/>
        <a:lstStyle/>
        <a:p>
          <a:pPr rtl="1"/>
          <a:r>
            <a:rPr lang="ar-EG" b="1" dirty="0" smtClean="0">
              <a:cs typeface="Yakout Linotype Light" panose="020B0500040000020004" pitchFamily="34" charset="-78"/>
            </a:rPr>
            <a:t>اصطلاحاً</a:t>
          </a:r>
          <a:endParaRPr lang="ar-SA" dirty="0">
            <a:latin typeface="Yakout Linotype Light" panose="020B0500040000020004" pitchFamily="34" charset="-78"/>
            <a:cs typeface="Yakout Linotype Light" panose="020B0500040000020004" pitchFamily="34" charset="-78"/>
          </a:endParaRPr>
        </a:p>
      </dgm:t>
    </dgm:pt>
    <dgm:pt modelId="{65D41551-5793-4438-8525-DF060AD15E4A}" type="parTrans" cxnId="{32B220D9-2877-43F8-9654-03FA1042BFBD}">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44942F97-1CD4-4336-91C6-E527DDF71B5D}" type="sibTrans" cxnId="{32B220D9-2877-43F8-9654-03FA1042BFBD}">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B49924D7-8B5B-434D-9B0E-F8C78BA97984}">
      <dgm:prSet phldrT="[نص]" custT="1"/>
      <dgm:spPr/>
      <dgm:t>
        <a:bodyPr lIns="360000" tIns="360000" rIns="360000" bIns="144000"/>
        <a:lstStyle/>
        <a:p>
          <a:pPr rtl="1"/>
          <a:r>
            <a:rPr lang="ar-EG" sz="3200" b="0" dirty="0" smtClean="0">
              <a:cs typeface="GE SS Text Light" pitchFamily="18" charset="-78"/>
            </a:rPr>
            <a:t>هي أداء الحقوق لأصحابها</a:t>
          </a:r>
          <a:endParaRPr lang="ar-SA" sz="3200" b="0" dirty="0">
            <a:latin typeface="GE SS Text Light" pitchFamily="18" charset="-78"/>
            <a:ea typeface="GE SS Text Light" pitchFamily="18" charset="-78"/>
            <a:cs typeface="GE SS Text Light" pitchFamily="18" charset="-78"/>
          </a:endParaRPr>
        </a:p>
      </dgm:t>
    </dgm:pt>
    <dgm:pt modelId="{1544DB4F-F297-4A8D-819C-B028C32368AE}" type="parTrans" cxnId="{CD58D476-D271-4204-B0A2-0E40686FF1F6}">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C35C98F9-CC73-41FE-ABC9-11ECE685C982}" type="sibTrans" cxnId="{CD58D476-D271-4204-B0A2-0E40686FF1F6}">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E45A44FD-F33A-4109-970D-59C9774890A2}">
      <dgm:prSet custT="1"/>
      <dgm:spPr/>
      <dgm:t>
        <a:bodyPr lIns="360000" tIns="360000" rIns="360000" bIns="144000"/>
        <a:lstStyle/>
        <a:p>
          <a:pPr rtl="1"/>
          <a:r>
            <a:rPr lang="ar-EG" sz="3200" b="0" dirty="0" smtClean="0">
              <a:cs typeface="GE SS Text Light" pitchFamily="18" charset="-78"/>
            </a:rPr>
            <a:t>هي خلق يعفّ به الإنسان عما ليس له به حق، ويؤدي ما عليه من الحقوق</a:t>
          </a:r>
          <a:endParaRPr lang="ar-SA" sz="3200" b="0" dirty="0">
            <a:latin typeface="GE SS Text Light" pitchFamily="18" charset="-78"/>
            <a:ea typeface="GE SS Text Light" pitchFamily="18" charset="-78"/>
            <a:cs typeface="GE SS Text Light" pitchFamily="18" charset="-78"/>
          </a:endParaRPr>
        </a:p>
      </dgm:t>
    </dgm:pt>
    <dgm:pt modelId="{3FE0E182-EFC2-4D43-A4DC-967783FD02EC}" type="parTrans" cxnId="{FDE9AF10-3EAA-4294-983A-93EF8FFFDDF3}">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245CF021-8C21-4464-BF93-372250344149}" type="sibTrans" cxnId="{FDE9AF10-3EAA-4294-983A-93EF8FFFDDF3}">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E769A2A3-79CE-467E-A6FE-1903243786BB}" type="pres">
      <dgm:prSet presAssocID="{BAAA705B-1BAB-465D-8473-B1CA212E3AA3}" presName="Name0" presStyleCnt="0">
        <dgm:presLayoutVars>
          <dgm:chMax/>
          <dgm:chPref val="3"/>
          <dgm:dir val="rev"/>
          <dgm:animOne val="branch"/>
          <dgm:animLvl val="lvl"/>
        </dgm:presLayoutVars>
      </dgm:prSet>
      <dgm:spPr/>
      <dgm:t>
        <a:bodyPr/>
        <a:lstStyle/>
        <a:p>
          <a:pPr rtl="1"/>
          <a:endParaRPr lang="ar-SA"/>
        </a:p>
      </dgm:t>
    </dgm:pt>
    <dgm:pt modelId="{085AA2B4-5D02-4101-981A-8E64E1FAA4BC}" type="pres">
      <dgm:prSet presAssocID="{90952940-28F5-40D8-AE7A-1B4FA48B711E}" presName="composite" presStyleCnt="0"/>
      <dgm:spPr/>
      <dgm:t>
        <a:bodyPr/>
        <a:lstStyle/>
        <a:p>
          <a:pPr rtl="1"/>
          <a:endParaRPr lang="ar-SA"/>
        </a:p>
      </dgm:t>
    </dgm:pt>
    <dgm:pt modelId="{0D30D7D6-B7C0-41CD-839B-77A404857EF1}" type="pres">
      <dgm:prSet presAssocID="{90952940-28F5-40D8-AE7A-1B4FA48B711E}" presName="FirstChild" presStyleLbl="revTx" presStyleIdx="0" presStyleCnt="2">
        <dgm:presLayoutVars>
          <dgm:chMax val="0"/>
          <dgm:chPref val="0"/>
          <dgm:bulletEnabled val="1"/>
        </dgm:presLayoutVars>
      </dgm:prSet>
      <dgm:spPr/>
      <dgm:t>
        <a:bodyPr/>
        <a:lstStyle/>
        <a:p>
          <a:pPr rtl="1"/>
          <a:endParaRPr lang="ar-SA"/>
        </a:p>
      </dgm:t>
    </dgm:pt>
    <dgm:pt modelId="{97C738A0-24B1-4578-B0F1-DC91393AC879}" type="pres">
      <dgm:prSet presAssocID="{90952940-28F5-40D8-AE7A-1B4FA48B711E}" presName="Parent" presStyleLbl="alignNode1" presStyleIdx="0" presStyleCnt="2" custLinFactNeighborX="-1444" custLinFactNeighborY="-2863">
        <dgm:presLayoutVars>
          <dgm:chMax val="3"/>
          <dgm:chPref val="3"/>
          <dgm:bulletEnabled val="1"/>
        </dgm:presLayoutVars>
      </dgm:prSet>
      <dgm:spPr/>
      <dgm:t>
        <a:bodyPr/>
        <a:lstStyle/>
        <a:p>
          <a:pPr rtl="1"/>
          <a:endParaRPr lang="ar-SA"/>
        </a:p>
      </dgm:t>
    </dgm:pt>
    <dgm:pt modelId="{4E75C10F-B3EC-47FC-A3A2-1261623C0748}" type="pres">
      <dgm:prSet presAssocID="{90952940-28F5-40D8-AE7A-1B4FA48B711E}" presName="Accent" presStyleLbl="parChTrans1D1" presStyleIdx="0" presStyleCnt="2"/>
      <dgm:spPr/>
      <dgm:t>
        <a:bodyPr/>
        <a:lstStyle/>
        <a:p>
          <a:pPr rtl="1"/>
          <a:endParaRPr lang="ar-SA"/>
        </a:p>
      </dgm:t>
    </dgm:pt>
    <dgm:pt modelId="{99D1BC58-DD7F-458C-96C6-746FFBE09AD6}" type="pres">
      <dgm:prSet presAssocID="{AE65D864-09F3-45F0-A142-C0D0F25DCC4F}" presName="sibTrans" presStyleCnt="0"/>
      <dgm:spPr/>
      <dgm:t>
        <a:bodyPr/>
        <a:lstStyle/>
        <a:p>
          <a:pPr rtl="1"/>
          <a:endParaRPr lang="ar-SA"/>
        </a:p>
      </dgm:t>
    </dgm:pt>
    <dgm:pt modelId="{C6F74F8F-3BA2-4806-8A16-D8179772B406}" type="pres">
      <dgm:prSet presAssocID="{E001BF80-A7E4-4B84-954D-D70BEA997338}" presName="composite" presStyleCnt="0"/>
      <dgm:spPr/>
      <dgm:t>
        <a:bodyPr/>
        <a:lstStyle/>
        <a:p>
          <a:pPr rtl="1"/>
          <a:endParaRPr lang="ar-SA"/>
        </a:p>
      </dgm:t>
    </dgm:pt>
    <dgm:pt modelId="{09A54854-A3C0-4E08-8C55-70F60632EB8F}" type="pres">
      <dgm:prSet presAssocID="{E001BF80-A7E4-4B84-954D-D70BEA997338}" presName="FirstChild" presStyleLbl="revTx" presStyleIdx="1" presStyleCnt="2">
        <dgm:presLayoutVars>
          <dgm:chMax val="0"/>
          <dgm:chPref val="0"/>
          <dgm:bulletEnabled val="1"/>
        </dgm:presLayoutVars>
      </dgm:prSet>
      <dgm:spPr/>
      <dgm:t>
        <a:bodyPr/>
        <a:lstStyle/>
        <a:p>
          <a:pPr rtl="1"/>
          <a:endParaRPr lang="ar-SA"/>
        </a:p>
      </dgm:t>
    </dgm:pt>
    <dgm:pt modelId="{3A52E6EE-8A1F-4953-8474-ECD14B755D82}" type="pres">
      <dgm:prSet presAssocID="{E001BF80-A7E4-4B84-954D-D70BEA997338}" presName="Parent" presStyleLbl="alignNode1" presStyleIdx="1" presStyleCnt="2">
        <dgm:presLayoutVars>
          <dgm:chMax val="3"/>
          <dgm:chPref val="3"/>
          <dgm:bulletEnabled val="1"/>
        </dgm:presLayoutVars>
      </dgm:prSet>
      <dgm:spPr/>
      <dgm:t>
        <a:bodyPr/>
        <a:lstStyle/>
        <a:p>
          <a:pPr rtl="1"/>
          <a:endParaRPr lang="ar-SA"/>
        </a:p>
      </dgm:t>
    </dgm:pt>
    <dgm:pt modelId="{967539AD-1637-46E8-B6BD-EC8CAB190AC8}" type="pres">
      <dgm:prSet presAssocID="{E001BF80-A7E4-4B84-954D-D70BEA997338}" presName="Accent" presStyleLbl="parChTrans1D1" presStyleIdx="1" presStyleCnt="2"/>
      <dgm:spPr/>
      <dgm:t>
        <a:bodyPr/>
        <a:lstStyle/>
        <a:p>
          <a:pPr rtl="1"/>
          <a:endParaRPr lang="ar-SA"/>
        </a:p>
      </dgm:t>
    </dgm:pt>
  </dgm:ptLst>
  <dgm:cxnLst>
    <dgm:cxn modelId="{131E41A8-6064-485D-86D7-C3A61CA2417E}" type="presOf" srcId="{E45A44FD-F33A-4109-970D-59C9774890A2}" destId="{09A54854-A3C0-4E08-8C55-70F60632EB8F}" srcOrd="0" destOrd="0" presId="urn:microsoft.com/office/officeart/2011/layout/TabList#1"/>
    <dgm:cxn modelId="{AF173F17-5121-4542-83B7-2A568B2B5A55}" type="presOf" srcId="{B49924D7-8B5B-434D-9B0E-F8C78BA97984}" destId="{0D30D7D6-B7C0-41CD-839B-77A404857EF1}" srcOrd="0" destOrd="0" presId="urn:microsoft.com/office/officeart/2011/layout/TabList#1"/>
    <dgm:cxn modelId="{69069606-A10F-42E2-9CB5-6CE7894F8D83}" srcId="{BAAA705B-1BAB-465D-8473-B1CA212E3AA3}" destId="{90952940-28F5-40D8-AE7A-1B4FA48B711E}" srcOrd="0" destOrd="0" parTransId="{2CBA332C-4840-4DCD-9EA8-10555ABE6765}" sibTransId="{AE65D864-09F3-45F0-A142-C0D0F25DCC4F}"/>
    <dgm:cxn modelId="{8A834AEC-5DDC-4831-ABD5-837C71E2AB2E}" type="presOf" srcId="{BAAA705B-1BAB-465D-8473-B1CA212E3AA3}" destId="{E769A2A3-79CE-467E-A6FE-1903243786BB}" srcOrd="0" destOrd="0" presId="urn:microsoft.com/office/officeart/2011/layout/TabList#1"/>
    <dgm:cxn modelId="{E0202FC0-0B0E-4375-9EAC-920C9254AA90}" type="presOf" srcId="{E001BF80-A7E4-4B84-954D-D70BEA997338}" destId="{3A52E6EE-8A1F-4953-8474-ECD14B755D82}" srcOrd="0" destOrd="0" presId="urn:microsoft.com/office/officeart/2011/layout/TabList#1"/>
    <dgm:cxn modelId="{72788B87-D47F-45C5-B906-A70848709705}" type="presOf" srcId="{90952940-28F5-40D8-AE7A-1B4FA48B711E}" destId="{97C738A0-24B1-4578-B0F1-DC91393AC879}" srcOrd="0" destOrd="0" presId="urn:microsoft.com/office/officeart/2011/layout/TabList#1"/>
    <dgm:cxn modelId="{32B220D9-2877-43F8-9654-03FA1042BFBD}" srcId="{BAAA705B-1BAB-465D-8473-B1CA212E3AA3}" destId="{E001BF80-A7E4-4B84-954D-D70BEA997338}" srcOrd="1" destOrd="0" parTransId="{65D41551-5793-4438-8525-DF060AD15E4A}" sibTransId="{44942F97-1CD4-4336-91C6-E527DDF71B5D}"/>
    <dgm:cxn modelId="{FDE9AF10-3EAA-4294-983A-93EF8FFFDDF3}" srcId="{E001BF80-A7E4-4B84-954D-D70BEA997338}" destId="{E45A44FD-F33A-4109-970D-59C9774890A2}" srcOrd="0" destOrd="0" parTransId="{3FE0E182-EFC2-4D43-A4DC-967783FD02EC}" sibTransId="{245CF021-8C21-4464-BF93-372250344149}"/>
    <dgm:cxn modelId="{CD58D476-D271-4204-B0A2-0E40686FF1F6}" srcId="{90952940-28F5-40D8-AE7A-1B4FA48B711E}" destId="{B49924D7-8B5B-434D-9B0E-F8C78BA97984}" srcOrd="0" destOrd="0" parTransId="{1544DB4F-F297-4A8D-819C-B028C32368AE}" sibTransId="{C35C98F9-CC73-41FE-ABC9-11ECE685C982}"/>
    <dgm:cxn modelId="{F7761EA1-416C-41D4-8EF1-D9B47EFD2038}" type="presParOf" srcId="{E769A2A3-79CE-467E-A6FE-1903243786BB}" destId="{085AA2B4-5D02-4101-981A-8E64E1FAA4BC}" srcOrd="0" destOrd="0" presId="urn:microsoft.com/office/officeart/2011/layout/TabList#1"/>
    <dgm:cxn modelId="{0E8CF019-A935-4524-887F-2BC6D3637511}" type="presParOf" srcId="{085AA2B4-5D02-4101-981A-8E64E1FAA4BC}" destId="{0D30D7D6-B7C0-41CD-839B-77A404857EF1}" srcOrd="0" destOrd="0" presId="urn:microsoft.com/office/officeart/2011/layout/TabList#1"/>
    <dgm:cxn modelId="{BF04E0F1-BF50-4D6E-8B3A-6216CCB2C4D7}" type="presParOf" srcId="{085AA2B4-5D02-4101-981A-8E64E1FAA4BC}" destId="{97C738A0-24B1-4578-B0F1-DC91393AC879}" srcOrd="1" destOrd="0" presId="urn:microsoft.com/office/officeart/2011/layout/TabList#1"/>
    <dgm:cxn modelId="{EB8F7E7C-06A2-4830-8B49-E620BDCDBA52}" type="presParOf" srcId="{085AA2B4-5D02-4101-981A-8E64E1FAA4BC}" destId="{4E75C10F-B3EC-47FC-A3A2-1261623C0748}" srcOrd="2" destOrd="0" presId="urn:microsoft.com/office/officeart/2011/layout/TabList#1"/>
    <dgm:cxn modelId="{DCB58DB6-334F-43F5-9DE1-9B2CB21A8762}" type="presParOf" srcId="{E769A2A3-79CE-467E-A6FE-1903243786BB}" destId="{99D1BC58-DD7F-458C-96C6-746FFBE09AD6}" srcOrd="1" destOrd="0" presId="urn:microsoft.com/office/officeart/2011/layout/TabList#1"/>
    <dgm:cxn modelId="{3269E047-46A0-4470-9613-B207C827ED49}" type="presParOf" srcId="{E769A2A3-79CE-467E-A6FE-1903243786BB}" destId="{C6F74F8F-3BA2-4806-8A16-D8179772B406}" srcOrd="2" destOrd="0" presId="urn:microsoft.com/office/officeart/2011/layout/TabList#1"/>
    <dgm:cxn modelId="{80A37748-56B0-4525-9BBB-32E16DFAB612}" type="presParOf" srcId="{C6F74F8F-3BA2-4806-8A16-D8179772B406}" destId="{09A54854-A3C0-4E08-8C55-70F60632EB8F}" srcOrd="0" destOrd="0" presId="urn:microsoft.com/office/officeart/2011/layout/TabList#1"/>
    <dgm:cxn modelId="{DE2198EE-4B31-4A14-84A5-94270243A9AB}" type="presParOf" srcId="{C6F74F8F-3BA2-4806-8A16-D8179772B406}" destId="{3A52E6EE-8A1F-4953-8474-ECD14B755D82}" srcOrd="1" destOrd="0" presId="urn:microsoft.com/office/officeart/2011/layout/TabList#1"/>
    <dgm:cxn modelId="{A1E47EC0-3FB1-49CE-809B-0759D80CE25F}" type="presParOf" srcId="{C6F74F8F-3BA2-4806-8A16-D8179772B406}" destId="{967539AD-1637-46E8-B6BD-EC8CAB190AC8}" srcOrd="2" destOrd="0" presId="urn:microsoft.com/office/officeart/2011/layout/Tab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AA705B-1BAB-465D-8473-B1CA212E3AA3}" type="doc">
      <dgm:prSet loTypeId="urn:microsoft.com/office/officeart/2011/layout/TabList#1" loCatId="list" qsTypeId="urn:microsoft.com/office/officeart/2005/8/quickstyle/simple2" qsCatId="simple" csTypeId="urn:microsoft.com/office/officeart/2005/8/colors/colorful4" csCatId="colorful" phldr="1"/>
      <dgm:spPr/>
      <dgm:t>
        <a:bodyPr/>
        <a:lstStyle/>
        <a:p>
          <a:pPr rtl="1"/>
          <a:endParaRPr lang="ar-SA"/>
        </a:p>
      </dgm:t>
    </dgm:pt>
    <dgm:pt modelId="{90952940-28F5-40D8-AE7A-1B4FA48B711E}">
      <dgm:prSet phldrT="[نص]" custT="1"/>
      <dgm:spPr/>
      <dgm:t>
        <a:bodyPr/>
        <a:lstStyle/>
        <a:p>
          <a:pPr rtl="1"/>
          <a:r>
            <a:rPr lang="ar-EG" sz="3200" b="1" dirty="0" smtClean="0">
              <a:cs typeface="Yakout Linotype Light" panose="020B0500040000020004" pitchFamily="34" charset="-78"/>
            </a:rPr>
            <a:t>العدل لغةً</a:t>
          </a:r>
          <a:endParaRPr lang="ar-SA" sz="3200" dirty="0">
            <a:latin typeface="Yakout Linotype Light" panose="020B0500040000020004" pitchFamily="34" charset="-78"/>
            <a:cs typeface="Yakout Linotype Light" panose="020B0500040000020004" pitchFamily="34" charset="-78"/>
          </a:endParaRPr>
        </a:p>
      </dgm:t>
    </dgm:pt>
    <dgm:pt modelId="{2CBA332C-4840-4DCD-9EA8-10555ABE6765}" type="parTrans" cxnId="{69069606-A10F-42E2-9CB5-6CE7894F8D83}">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AE65D864-09F3-45F0-A142-C0D0F25DCC4F}" type="sibTrans" cxnId="{69069606-A10F-42E2-9CB5-6CE7894F8D83}">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E001BF80-A7E4-4B84-954D-D70BEA997338}">
      <dgm:prSet custT="1"/>
      <dgm:spPr/>
      <dgm:t>
        <a:bodyPr/>
        <a:lstStyle/>
        <a:p>
          <a:pPr rtl="1"/>
          <a:r>
            <a:rPr lang="ar-EG" sz="3200" b="1" dirty="0" smtClean="0">
              <a:cs typeface="Yakout Linotype Light" panose="020B0500040000020004" pitchFamily="34" charset="-78"/>
            </a:rPr>
            <a:t>في الشرع</a:t>
          </a:r>
          <a:endParaRPr lang="ar-SA" sz="3200" dirty="0">
            <a:latin typeface="Yakout Linotype Light" panose="020B0500040000020004" pitchFamily="34" charset="-78"/>
            <a:cs typeface="Yakout Linotype Light" panose="020B0500040000020004" pitchFamily="34" charset="-78"/>
          </a:endParaRPr>
        </a:p>
      </dgm:t>
    </dgm:pt>
    <dgm:pt modelId="{65D41551-5793-4438-8525-DF060AD15E4A}" type="parTrans" cxnId="{32B220D9-2877-43F8-9654-03FA1042BFBD}">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44942F97-1CD4-4336-91C6-E527DDF71B5D}" type="sibTrans" cxnId="{32B220D9-2877-43F8-9654-03FA1042BFBD}">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B49924D7-8B5B-434D-9B0E-F8C78BA97984}">
      <dgm:prSet phldrT="[نص]" custT="1"/>
      <dgm:spPr/>
      <dgm:t>
        <a:bodyPr lIns="360000" tIns="360000" rIns="360000" bIns="144000"/>
        <a:lstStyle/>
        <a:p>
          <a:pPr rtl="1"/>
          <a:r>
            <a:rPr lang="ar-EG" sz="3200" b="0" smtClean="0">
              <a:cs typeface="GE SS Text Light" pitchFamily="18" charset="-78"/>
            </a:rPr>
            <a:t>يأتي العدل في اللغة بمعنى: الاستواء</a:t>
          </a:r>
          <a:endParaRPr lang="ar-SA" sz="3200" b="0" dirty="0">
            <a:latin typeface="GE SS Text Light" pitchFamily="18" charset="-78"/>
            <a:ea typeface="GE SS Text Light" pitchFamily="18" charset="-78"/>
            <a:cs typeface="GE SS Text Light" pitchFamily="18" charset="-78"/>
          </a:endParaRPr>
        </a:p>
      </dgm:t>
    </dgm:pt>
    <dgm:pt modelId="{1544DB4F-F297-4A8D-819C-B028C32368AE}" type="parTrans" cxnId="{CD58D476-D271-4204-B0A2-0E40686FF1F6}">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C35C98F9-CC73-41FE-ABC9-11ECE685C982}" type="sibTrans" cxnId="{CD58D476-D271-4204-B0A2-0E40686FF1F6}">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E45A44FD-F33A-4109-970D-59C9774890A2}">
      <dgm:prSet custT="1"/>
      <dgm:spPr/>
      <dgm:t>
        <a:bodyPr lIns="360000" tIns="360000" rIns="360000" bIns="144000"/>
        <a:lstStyle/>
        <a:p>
          <a:pPr rtl="1"/>
          <a:r>
            <a:rPr lang="ar-EG" sz="3200" b="0" dirty="0" smtClean="0">
              <a:cs typeface="GE SS Text Light" pitchFamily="18" charset="-78"/>
            </a:rPr>
            <a:t>إعطاء كل ذي حق حقه من غير إفراط أو تفريط </a:t>
          </a:r>
          <a:endParaRPr lang="ar-SA" sz="3200" b="0" dirty="0">
            <a:latin typeface="GE SS Text Light" pitchFamily="18" charset="-78"/>
            <a:ea typeface="GE SS Text Light" pitchFamily="18" charset="-78"/>
            <a:cs typeface="GE SS Text Light" pitchFamily="18" charset="-78"/>
          </a:endParaRPr>
        </a:p>
      </dgm:t>
    </dgm:pt>
    <dgm:pt modelId="{3FE0E182-EFC2-4D43-A4DC-967783FD02EC}" type="parTrans" cxnId="{FDE9AF10-3EAA-4294-983A-93EF8FFFDDF3}">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245CF021-8C21-4464-BF93-372250344149}" type="sibTrans" cxnId="{FDE9AF10-3EAA-4294-983A-93EF8FFFDDF3}">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E769A2A3-79CE-467E-A6FE-1903243786BB}" type="pres">
      <dgm:prSet presAssocID="{BAAA705B-1BAB-465D-8473-B1CA212E3AA3}" presName="Name0" presStyleCnt="0">
        <dgm:presLayoutVars>
          <dgm:chMax/>
          <dgm:chPref val="3"/>
          <dgm:dir val="rev"/>
          <dgm:animOne val="branch"/>
          <dgm:animLvl val="lvl"/>
        </dgm:presLayoutVars>
      </dgm:prSet>
      <dgm:spPr/>
      <dgm:t>
        <a:bodyPr/>
        <a:lstStyle/>
        <a:p>
          <a:pPr rtl="1"/>
          <a:endParaRPr lang="ar-SA"/>
        </a:p>
      </dgm:t>
    </dgm:pt>
    <dgm:pt modelId="{085AA2B4-5D02-4101-981A-8E64E1FAA4BC}" type="pres">
      <dgm:prSet presAssocID="{90952940-28F5-40D8-AE7A-1B4FA48B711E}" presName="composite" presStyleCnt="0"/>
      <dgm:spPr/>
      <dgm:t>
        <a:bodyPr/>
        <a:lstStyle/>
        <a:p>
          <a:pPr rtl="1"/>
          <a:endParaRPr lang="ar-SA"/>
        </a:p>
      </dgm:t>
    </dgm:pt>
    <dgm:pt modelId="{0D30D7D6-B7C0-41CD-839B-77A404857EF1}" type="pres">
      <dgm:prSet presAssocID="{90952940-28F5-40D8-AE7A-1B4FA48B711E}" presName="FirstChild" presStyleLbl="revTx" presStyleIdx="0" presStyleCnt="2">
        <dgm:presLayoutVars>
          <dgm:chMax val="0"/>
          <dgm:chPref val="0"/>
          <dgm:bulletEnabled val="1"/>
        </dgm:presLayoutVars>
      </dgm:prSet>
      <dgm:spPr/>
      <dgm:t>
        <a:bodyPr/>
        <a:lstStyle/>
        <a:p>
          <a:pPr rtl="1"/>
          <a:endParaRPr lang="ar-SA"/>
        </a:p>
      </dgm:t>
    </dgm:pt>
    <dgm:pt modelId="{97C738A0-24B1-4578-B0F1-DC91393AC879}" type="pres">
      <dgm:prSet presAssocID="{90952940-28F5-40D8-AE7A-1B4FA48B711E}" presName="Parent" presStyleLbl="alignNode1" presStyleIdx="0" presStyleCnt="2" custLinFactNeighborX="-1444" custLinFactNeighborY="-2863">
        <dgm:presLayoutVars>
          <dgm:chMax val="3"/>
          <dgm:chPref val="3"/>
          <dgm:bulletEnabled val="1"/>
        </dgm:presLayoutVars>
      </dgm:prSet>
      <dgm:spPr/>
      <dgm:t>
        <a:bodyPr/>
        <a:lstStyle/>
        <a:p>
          <a:pPr rtl="1"/>
          <a:endParaRPr lang="ar-SA"/>
        </a:p>
      </dgm:t>
    </dgm:pt>
    <dgm:pt modelId="{4E75C10F-B3EC-47FC-A3A2-1261623C0748}" type="pres">
      <dgm:prSet presAssocID="{90952940-28F5-40D8-AE7A-1B4FA48B711E}" presName="Accent" presStyleLbl="parChTrans1D1" presStyleIdx="0" presStyleCnt="2"/>
      <dgm:spPr/>
      <dgm:t>
        <a:bodyPr/>
        <a:lstStyle/>
        <a:p>
          <a:pPr rtl="1"/>
          <a:endParaRPr lang="ar-SA"/>
        </a:p>
      </dgm:t>
    </dgm:pt>
    <dgm:pt modelId="{99D1BC58-DD7F-458C-96C6-746FFBE09AD6}" type="pres">
      <dgm:prSet presAssocID="{AE65D864-09F3-45F0-A142-C0D0F25DCC4F}" presName="sibTrans" presStyleCnt="0"/>
      <dgm:spPr/>
      <dgm:t>
        <a:bodyPr/>
        <a:lstStyle/>
        <a:p>
          <a:pPr rtl="1"/>
          <a:endParaRPr lang="ar-SA"/>
        </a:p>
      </dgm:t>
    </dgm:pt>
    <dgm:pt modelId="{C6F74F8F-3BA2-4806-8A16-D8179772B406}" type="pres">
      <dgm:prSet presAssocID="{E001BF80-A7E4-4B84-954D-D70BEA997338}" presName="composite" presStyleCnt="0"/>
      <dgm:spPr/>
      <dgm:t>
        <a:bodyPr/>
        <a:lstStyle/>
        <a:p>
          <a:pPr rtl="1"/>
          <a:endParaRPr lang="ar-SA"/>
        </a:p>
      </dgm:t>
    </dgm:pt>
    <dgm:pt modelId="{09A54854-A3C0-4E08-8C55-70F60632EB8F}" type="pres">
      <dgm:prSet presAssocID="{E001BF80-A7E4-4B84-954D-D70BEA997338}" presName="FirstChild" presStyleLbl="revTx" presStyleIdx="1" presStyleCnt="2">
        <dgm:presLayoutVars>
          <dgm:chMax val="0"/>
          <dgm:chPref val="0"/>
          <dgm:bulletEnabled val="1"/>
        </dgm:presLayoutVars>
      </dgm:prSet>
      <dgm:spPr/>
      <dgm:t>
        <a:bodyPr/>
        <a:lstStyle/>
        <a:p>
          <a:pPr rtl="1"/>
          <a:endParaRPr lang="ar-SA"/>
        </a:p>
      </dgm:t>
    </dgm:pt>
    <dgm:pt modelId="{3A52E6EE-8A1F-4953-8474-ECD14B755D82}" type="pres">
      <dgm:prSet presAssocID="{E001BF80-A7E4-4B84-954D-D70BEA997338}" presName="Parent" presStyleLbl="alignNode1" presStyleIdx="1" presStyleCnt="2">
        <dgm:presLayoutVars>
          <dgm:chMax val="3"/>
          <dgm:chPref val="3"/>
          <dgm:bulletEnabled val="1"/>
        </dgm:presLayoutVars>
      </dgm:prSet>
      <dgm:spPr/>
      <dgm:t>
        <a:bodyPr/>
        <a:lstStyle/>
        <a:p>
          <a:pPr rtl="1"/>
          <a:endParaRPr lang="ar-SA"/>
        </a:p>
      </dgm:t>
    </dgm:pt>
    <dgm:pt modelId="{967539AD-1637-46E8-B6BD-EC8CAB190AC8}" type="pres">
      <dgm:prSet presAssocID="{E001BF80-A7E4-4B84-954D-D70BEA997338}" presName="Accent" presStyleLbl="parChTrans1D1" presStyleIdx="1" presStyleCnt="2"/>
      <dgm:spPr/>
      <dgm:t>
        <a:bodyPr/>
        <a:lstStyle/>
        <a:p>
          <a:pPr rtl="1"/>
          <a:endParaRPr lang="ar-SA"/>
        </a:p>
      </dgm:t>
    </dgm:pt>
  </dgm:ptLst>
  <dgm:cxnLst>
    <dgm:cxn modelId="{52306548-1AF5-4DEC-BDC7-34266DC3A331}" type="presOf" srcId="{E001BF80-A7E4-4B84-954D-D70BEA997338}" destId="{3A52E6EE-8A1F-4953-8474-ECD14B755D82}" srcOrd="0" destOrd="0" presId="urn:microsoft.com/office/officeart/2011/layout/TabList#1"/>
    <dgm:cxn modelId="{3ACF9996-BDEE-4623-930E-DCBE5AAB8508}" type="presOf" srcId="{B49924D7-8B5B-434D-9B0E-F8C78BA97984}" destId="{0D30D7D6-B7C0-41CD-839B-77A404857EF1}" srcOrd="0" destOrd="0" presId="urn:microsoft.com/office/officeart/2011/layout/TabList#1"/>
    <dgm:cxn modelId="{7902B787-960F-4981-BD91-50C13D815951}" type="presOf" srcId="{E45A44FD-F33A-4109-970D-59C9774890A2}" destId="{09A54854-A3C0-4E08-8C55-70F60632EB8F}" srcOrd="0" destOrd="0" presId="urn:microsoft.com/office/officeart/2011/layout/TabList#1"/>
    <dgm:cxn modelId="{90C343BB-7C82-4962-97E8-9C8525748177}" type="presOf" srcId="{90952940-28F5-40D8-AE7A-1B4FA48B711E}" destId="{97C738A0-24B1-4578-B0F1-DC91393AC879}" srcOrd="0" destOrd="0" presId="urn:microsoft.com/office/officeart/2011/layout/TabList#1"/>
    <dgm:cxn modelId="{42E3F85B-9280-41FF-A28E-D05B4CE949CB}" type="presOf" srcId="{BAAA705B-1BAB-465D-8473-B1CA212E3AA3}" destId="{E769A2A3-79CE-467E-A6FE-1903243786BB}" srcOrd="0" destOrd="0" presId="urn:microsoft.com/office/officeart/2011/layout/TabList#1"/>
    <dgm:cxn modelId="{FDE9AF10-3EAA-4294-983A-93EF8FFFDDF3}" srcId="{E001BF80-A7E4-4B84-954D-D70BEA997338}" destId="{E45A44FD-F33A-4109-970D-59C9774890A2}" srcOrd="0" destOrd="0" parTransId="{3FE0E182-EFC2-4D43-A4DC-967783FD02EC}" sibTransId="{245CF021-8C21-4464-BF93-372250344149}"/>
    <dgm:cxn modelId="{CD58D476-D271-4204-B0A2-0E40686FF1F6}" srcId="{90952940-28F5-40D8-AE7A-1B4FA48B711E}" destId="{B49924D7-8B5B-434D-9B0E-F8C78BA97984}" srcOrd="0" destOrd="0" parTransId="{1544DB4F-F297-4A8D-819C-B028C32368AE}" sibTransId="{C35C98F9-CC73-41FE-ABC9-11ECE685C982}"/>
    <dgm:cxn modelId="{32B220D9-2877-43F8-9654-03FA1042BFBD}" srcId="{BAAA705B-1BAB-465D-8473-B1CA212E3AA3}" destId="{E001BF80-A7E4-4B84-954D-D70BEA997338}" srcOrd="1" destOrd="0" parTransId="{65D41551-5793-4438-8525-DF060AD15E4A}" sibTransId="{44942F97-1CD4-4336-91C6-E527DDF71B5D}"/>
    <dgm:cxn modelId="{69069606-A10F-42E2-9CB5-6CE7894F8D83}" srcId="{BAAA705B-1BAB-465D-8473-B1CA212E3AA3}" destId="{90952940-28F5-40D8-AE7A-1B4FA48B711E}" srcOrd="0" destOrd="0" parTransId="{2CBA332C-4840-4DCD-9EA8-10555ABE6765}" sibTransId="{AE65D864-09F3-45F0-A142-C0D0F25DCC4F}"/>
    <dgm:cxn modelId="{38482F22-5ADA-44A2-8D15-5D8FF54FE026}" type="presParOf" srcId="{E769A2A3-79CE-467E-A6FE-1903243786BB}" destId="{085AA2B4-5D02-4101-981A-8E64E1FAA4BC}" srcOrd="0" destOrd="0" presId="urn:microsoft.com/office/officeart/2011/layout/TabList#1"/>
    <dgm:cxn modelId="{8D6694D0-981E-4568-AE62-3FEA73B7F2EB}" type="presParOf" srcId="{085AA2B4-5D02-4101-981A-8E64E1FAA4BC}" destId="{0D30D7D6-B7C0-41CD-839B-77A404857EF1}" srcOrd="0" destOrd="0" presId="urn:microsoft.com/office/officeart/2011/layout/TabList#1"/>
    <dgm:cxn modelId="{98FA98B7-E13C-4AA3-B6B9-F2DDEC335A07}" type="presParOf" srcId="{085AA2B4-5D02-4101-981A-8E64E1FAA4BC}" destId="{97C738A0-24B1-4578-B0F1-DC91393AC879}" srcOrd="1" destOrd="0" presId="urn:microsoft.com/office/officeart/2011/layout/TabList#1"/>
    <dgm:cxn modelId="{BD7A6651-B657-446B-9481-B2EE5C95954E}" type="presParOf" srcId="{085AA2B4-5D02-4101-981A-8E64E1FAA4BC}" destId="{4E75C10F-B3EC-47FC-A3A2-1261623C0748}" srcOrd="2" destOrd="0" presId="urn:microsoft.com/office/officeart/2011/layout/TabList#1"/>
    <dgm:cxn modelId="{6D6C9948-21E6-4D69-8028-02C8FF2EB6EA}" type="presParOf" srcId="{E769A2A3-79CE-467E-A6FE-1903243786BB}" destId="{99D1BC58-DD7F-458C-96C6-746FFBE09AD6}" srcOrd="1" destOrd="0" presId="urn:microsoft.com/office/officeart/2011/layout/TabList#1"/>
    <dgm:cxn modelId="{604A3EC8-0AE4-4A4C-A801-E22B4617460C}" type="presParOf" srcId="{E769A2A3-79CE-467E-A6FE-1903243786BB}" destId="{C6F74F8F-3BA2-4806-8A16-D8179772B406}" srcOrd="2" destOrd="0" presId="urn:microsoft.com/office/officeart/2011/layout/TabList#1"/>
    <dgm:cxn modelId="{71ECF10C-F2B1-47BB-9693-A29E2D8EB31D}" type="presParOf" srcId="{C6F74F8F-3BA2-4806-8A16-D8179772B406}" destId="{09A54854-A3C0-4E08-8C55-70F60632EB8F}" srcOrd="0" destOrd="0" presId="urn:microsoft.com/office/officeart/2011/layout/TabList#1"/>
    <dgm:cxn modelId="{8A0A48DE-5BFF-4E91-9C2E-CE049B1A714F}" type="presParOf" srcId="{C6F74F8F-3BA2-4806-8A16-D8179772B406}" destId="{3A52E6EE-8A1F-4953-8474-ECD14B755D82}" srcOrd="1" destOrd="0" presId="urn:microsoft.com/office/officeart/2011/layout/TabList#1"/>
    <dgm:cxn modelId="{3EFABB7D-3D7D-4135-A09C-07DB4B8FECAB}" type="presParOf" srcId="{C6F74F8F-3BA2-4806-8A16-D8179772B406}" destId="{967539AD-1637-46E8-B6BD-EC8CAB190AC8}" srcOrd="2" destOrd="0" presId="urn:microsoft.com/office/officeart/2011/layout/Tab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AA705B-1BAB-465D-8473-B1CA212E3AA3}" type="doc">
      <dgm:prSet loTypeId="urn:microsoft.com/office/officeart/2011/layout/TabList#1" loCatId="list" qsTypeId="urn:microsoft.com/office/officeart/2005/8/quickstyle/simple2" qsCatId="simple" csTypeId="urn:microsoft.com/office/officeart/2005/8/colors/accent1_5" csCatId="accent1" phldr="1"/>
      <dgm:spPr/>
      <dgm:t>
        <a:bodyPr/>
        <a:lstStyle/>
        <a:p>
          <a:pPr rtl="1"/>
          <a:endParaRPr lang="ar-SA"/>
        </a:p>
      </dgm:t>
    </dgm:pt>
    <dgm:pt modelId="{90952940-28F5-40D8-AE7A-1B4FA48B711E}">
      <dgm:prSet phldrT="[نص]" custT="1"/>
      <dgm:spPr/>
      <dgm:t>
        <a:bodyPr/>
        <a:lstStyle/>
        <a:p>
          <a:pPr rtl="1"/>
          <a:r>
            <a:rPr lang="ar-EG" sz="3200" b="1" smtClean="0">
              <a:cs typeface="Yakout Linotype Light" panose="020B0500040000020004" pitchFamily="34" charset="-78"/>
            </a:rPr>
            <a:t>الرقابة الذاتية </a:t>
          </a:r>
          <a:endParaRPr lang="ar-SA" sz="3200" dirty="0">
            <a:latin typeface="Yakout Linotype Light" panose="020B0500040000020004" pitchFamily="34" charset="-78"/>
            <a:cs typeface="Yakout Linotype Light" panose="020B0500040000020004" pitchFamily="34" charset="-78"/>
          </a:endParaRPr>
        </a:p>
      </dgm:t>
    </dgm:pt>
    <dgm:pt modelId="{2CBA332C-4840-4DCD-9EA8-10555ABE6765}" type="parTrans" cxnId="{69069606-A10F-42E2-9CB5-6CE7894F8D83}">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AE65D864-09F3-45F0-A142-C0D0F25DCC4F}" type="sibTrans" cxnId="{69069606-A10F-42E2-9CB5-6CE7894F8D83}">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B49924D7-8B5B-434D-9B0E-F8C78BA97984}">
      <dgm:prSet phldrT="[نص]" custT="1"/>
      <dgm:spPr/>
      <dgm:t>
        <a:bodyPr lIns="360000" tIns="360000" rIns="360000" bIns="144000"/>
        <a:lstStyle/>
        <a:p>
          <a:pPr rtl="1"/>
          <a:r>
            <a:rPr lang="ar-EG" sz="2800" b="0" dirty="0" smtClean="0">
              <a:cs typeface="GE SS Text Light" pitchFamily="18" charset="-78"/>
            </a:rPr>
            <a:t>هي إحساس الموظف والعامل بأنه مكلَّف بأداء العمل ومؤتمنٌ عليه ، من غير حاجة إلى مسؤول يذكِّره بمسؤوليته</a:t>
          </a:r>
          <a:endParaRPr lang="ar-SA" sz="2800" b="0" dirty="0">
            <a:latin typeface="GE SS Text Light" pitchFamily="18" charset="-78"/>
            <a:ea typeface="GE SS Text Light" pitchFamily="18" charset="-78"/>
            <a:cs typeface="GE SS Text Light" pitchFamily="18" charset="-78"/>
          </a:endParaRPr>
        </a:p>
      </dgm:t>
    </dgm:pt>
    <dgm:pt modelId="{1544DB4F-F297-4A8D-819C-B028C32368AE}" type="parTrans" cxnId="{CD58D476-D271-4204-B0A2-0E40686FF1F6}">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C35C98F9-CC73-41FE-ABC9-11ECE685C982}" type="sibTrans" cxnId="{CD58D476-D271-4204-B0A2-0E40686FF1F6}">
      <dgm:prSet/>
      <dgm:spPr/>
      <dgm:t>
        <a:bodyPr/>
        <a:lstStyle/>
        <a:p>
          <a:pPr rtl="1"/>
          <a:endParaRPr lang="ar-SA">
            <a:latin typeface="Yakout Linotype Light" panose="020B0500040000020004" pitchFamily="34" charset="-78"/>
            <a:cs typeface="Yakout Linotype Light" panose="020B0500040000020004" pitchFamily="34" charset="-78"/>
          </a:endParaRPr>
        </a:p>
      </dgm:t>
    </dgm:pt>
    <dgm:pt modelId="{E769A2A3-79CE-467E-A6FE-1903243786BB}" type="pres">
      <dgm:prSet presAssocID="{BAAA705B-1BAB-465D-8473-B1CA212E3AA3}" presName="Name0" presStyleCnt="0">
        <dgm:presLayoutVars>
          <dgm:chMax/>
          <dgm:chPref val="3"/>
          <dgm:dir val="rev"/>
          <dgm:animOne val="branch"/>
          <dgm:animLvl val="lvl"/>
        </dgm:presLayoutVars>
      </dgm:prSet>
      <dgm:spPr/>
      <dgm:t>
        <a:bodyPr/>
        <a:lstStyle/>
        <a:p>
          <a:pPr rtl="1"/>
          <a:endParaRPr lang="ar-SA"/>
        </a:p>
      </dgm:t>
    </dgm:pt>
    <dgm:pt modelId="{085AA2B4-5D02-4101-981A-8E64E1FAA4BC}" type="pres">
      <dgm:prSet presAssocID="{90952940-28F5-40D8-AE7A-1B4FA48B711E}" presName="composite" presStyleCnt="0"/>
      <dgm:spPr/>
      <dgm:t>
        <a:bodyPr/>
        <a:lstStyle/>
        <a:p>
          <a:pPr rtl="1"/>
          <a:endParaRPr lang="ar-SA"/>
        </a:p>
      </dgm:t>
    </dgm:pt>
    <dgm:pt modelId="{0D30D7D6-B7C0-41CD-839B-77A404857EF1}" type="pres">
      <dgm:prSet presAssocID="{90952940-28F5-40D8-AE7A-1B4FA48B711E}" presName="FirstChild" presStyleLbl="revTx" presStyleIdx="0" presStyleCnt="1">
        <dgm:presLayoutVars>
          <dgm:chMax val="0"/>
          <dgm:chPref val="0"/>
          <dgm:bulletEnabled val="1"/>
        </dgm:presLayoutVars>
      </dgm:prSet>
      <dgm:spPr/>
      <dgm:t>
        <a:bodyPr/>
        <a:lstStyle/>
        <a:p>
          <a:pPr rtl="1"/>
          <a:endParaRPr lang="ar-SA"/>
        </a:p>
      </dgm:t>
    </dgm:pt>
    <dgm:pt modelId="{97C738A0-24B1-4578-B0F1-DC91393AC879}" type="pres">
      <dgm:prSet presAssocID="{90952940-28F5-40D8-AE7A-1B4FA48B711E}" presName="Parent" presStyleLbl="alignNode1" presStyleIdx="0" presStyleCnt="1" custLinFactNeighborX="-1444" custLinFactNeighborY="-2863">
        <dgm:presLayoutVars>
          <dgm:chMax val="3"/>
          <dgm:chPref val="3"/>
          <dgm:bulletEnabled val="1"/>
        </dgm:presLayoutVars>
      </dgm:prSet>
      <dgm:spPr/>
      <dgm:t>
        <a:bodyPr/>
        <a:lstStyle/>
        <a:p>
          <a:pPr rtl="1"/>
          <a:endParaRPr lang="ar-SA"/>
        </a:p>
      </dgm:t>
    </dgm:pt>
    <dgm:pt modelId="{4E75C10F-B3EC-47FC-A3A2-1261623C0748}" type="pres">
      <dgm:prSet presAssocID="{90952940-28F5-40D8-AE7A-1B4FA48B711E}" presName="Accent" presStyleLbl="parChTrans1D1" presStyleIdx="0" presStyleCnt="1"/>
      <dgm:spPr/>
      <dgm:t>
        <a:bodyPr/>
        <a:lstStyle/>
        <a:p>
          <a:pPr rtl="1"/>
          <a:endParaRPr lang="ar-SA"/>
        </a:p>
      </dgm:t>
    </dgm:pt>
  </dgm:ptLst>
  <dgm:cxnLst>
    <dgm:cxn modelId="{69069606-A10F-42E2-9CB5-6CE7894F8D83}" srcId="{BAAA705B-1BAB-465D-8473-B1CA212E3AA3}" destId="{90952940-28F5-40D8-AE7A-1B4FA48B711E}" srcOrd="0" destOrd="0" parTransId="{2CBA332C-4840-4DCD-9EA8-10555ABE6765}" sibTransId="{AE65D864-09F3-45F0-A142-C0D0F25DCC4F}"/>
    <dgm:cxn modelId="{8CD66565-ED5C-4114-92CD-D5B9BEE78928}" type="presOf" srcId="{90952940-28F5-40D8-AE7A-1B4FA48B711E}" destId="{97C738A0-24B1-4578-B0F1-DC91393AC879}" srcOrd="0" destOrd="0" presId="urn:microsoft.com/office/officeart/2011/layout/TabList#1"/>
    <dgm:cxn modelId="{CD58D476-D271-4204-B0A2-0E40686FF1F6}" srcId="{90952940-28F5-40D8-AE7A-1B4FA48B711E}" destId="{B49924D7-8B5B-434D-9B0E-F8C78BA97984}" srcOrd="0" destOrd="0" parTransId="{1544DB4F-F297-4A8D-819C-B028C32368AE}" sibTransId="{C35C98F9-CC73-41FE-ABC9-11ECE685C982}"/>
    <dgm:cxn modelId="{76E40D72-7705-47D5-B13B-B0D42973BEA9}" type="presOf" srcId="{B49924D7-8B5B-434D-9B0E-F8C78BA97984}" destId="{0D30D7D6-B7C0-41CD-839B-77A404857EF1}" srcOrd="0" destOrd="0" presId="urn:microsoft.com/office/officeart/2011/layout/TabList#1"/>
    <dgm:cxn modelId="{740BAED7-951D-48DA-ACED-8F7823910F6C}" type="presOf" srcId="{BAAA705B-1BAB-465D-8473-B1CA212E3AA3}" destId="{E769A2A3-79CE-467E-A6FE-1903243786BB}" srcOrd="0" destOrd="0" presId="urn:microsoft.com/office/officeart/2011/layout/TabList#1"/>
    <dgm:cxn modelId="{FB4E00E5-776B-482A-B7B0-365419DBB6E9}" type="presParOf" srcId="{E769A2A3-79CE-467E-A6FE-1903243786BB}" destId="{085AA2B4-5D02-4101-981A-8E64E1FAA4BC}" srcOrd="0" destOrd="0" presId="urn:microsoft.com/office/officeart/2011/layout/TabList#1"/>
    <dgm:cxn modelId="{64AB72C0-5F99-4AAF-9097-CC7F93A447CE}" type="presParOf" srcId="{085AA2B4-5D02-4101-981A-8E64E1FAA4BC}" destId="{0D30D7D6-B7C0-41CD-839B-77A404857EF1}" srcOrd="0" destOrd="0" presId="urn:microsoft.com/office/officeart/2011/layout/TabList#1"/>
    <dgm:cxn modelId="{75238FD3-28AC-4125-80DC-ED2C46F9DAB8}" type="presParOf" srcId="{085AA2B4-5D02-4101-981A-8E64E1FAA4BC}" destId="{97C738A0-24B1-4578-B0F1-DC91393AC879}" srcOrd="1" destOrd="0" presId="urn:microsoft.com/office/officeart/2011/layout/TabList#1"/>
    <dgm:cxn modelId="{1EE22C31-7B87-4E61-AAA6-045F652A56C0}" type="presParOf" srcId="{085AA2B4-5D02-4101-981A-8E64E1FAA4BC}" destId="{4E75C10F-B3EC-47FC-A3A2-1261623C0748}" srcOrd="2" destOrd="0" presId="urn:microsoft.com/office/officeart/2011/layout/Tab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TabList#1">
  <dgm:title val="قائمة علامات تبويب"/>
  <dgm:desc val="يُستخدم لعرض كتل من المعلومات غير المتسلسلة أو غير المجمعة. وهو ملائم للاستخدام مع مجموعة صغيرة من نصوص المستوى 1. يظهر نص المستوى 2 الأول إلى جانب نص المستوى 1، في حين تظهر نصوص المستوى 2 المتبقية أسفل نص المستوى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1">
  <dgm:title val="قائمة علامات تبويب"/>
  <dgm:desc val="يُستخدم لعرض كتل من المعلومات غير المتسلسلة أو غير المجمعة. وهو ملائم للاستخدام مع مجموعة صغيرة من نصوص المستوى 1. يظهر نص المستوى 2 الأول إلى جانب نص المستوى 1، في حين تظهر نصوص المستوى 2 المتبقية أسفل نص المستوى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1">
  <dgm:title val="قائمة علامات تبويب"/>
  <dgm:desc val="يُستخدم لعرض كتل من المعلومات غير المتسلسلة أو غير المجمعة. وهو ملائم للاستخدام مع مجموعة صغيرة من نصوص المستوى 1. يظهر نص المستوى 2 الأول إلى جانب نص المستوى 1، في حين تظهر نصوص المستوى 2 المتبقية أسفل نص المستوى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1BFE25E0-86CE-499F-801C-CEB355CF5D99}" type="slidenum">
              <a:rPr lang="en-US"/>
              <a:pPr>
                <a:defRPr/>
              </a:pPr>
              <a:t>‹#›</a:t>
            </a:fld>
            <a:endParaRPr lang="en-US"/>
          </a:p>
        </p:txBody>
      </p:sp>
    </p:spTree>
    <p:extLst>
      <p:ext uri="{BB962C8B-B14F-4D97-AF65-F5344CB8AC3E}">
        <p14:creationId xmlns:p14="http://schemas.microsoft.com/office/powerpoint/2010/main" val="36646472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t>...................................................................................................................................................................................................................................................................... ......................................................................................................................................................................................................................................................................</a:t>
            </a:r>
          </a:p>
          <a:p>
            <a:r>
              <a:rPr lang="ar-SA" smtClean="0"/>
              <a:t>......................................................................................................................................................................................................................................................................</a:t>
            </a:r>
            <a:endParaRPr lang="ar-SA" dirty="0" smtClean="0"/>
          </a:p>
        </p:txBody>
      </p:sp>
      <p:sp>
        <p:nvSpPr>
          <p:cNvPr id="5" name="عنصر نائب للرأس 4"/>
          <p:cNvSpPr>
            <a:spLocks noGrp="1"/>
          </p:cNvSpPr>
          <p:nvPr>
            <p:ph type="hdr" sz="quarter" idx="11"/>
          </p:nvPr>
        </p:nvSpPr>
        <p:spPr/>
        <p:txBody>
          <a:bodyPr/>
          <a:lstStyle/>
          <a:p>
            <a:r>
              <a:rPr lang="ar-SA" smtClean="0"/>
              <a:t>كيف تكون منجزاً ؟</a:t>
            </a:r>
            <a:endParaRPr lang="ar-SA" dirty="0"/>
          </a:p>
        </p:txBody>
      </p:sp>
      <p:sp>
        <p:nvSpPr>
          <p:cNvPr id="6" name="عنصر نائب للتاريخ 5"/>
          <p:cNvSpPr>
            <a:spLocks noGrp="1"/>
          </p:cNvSpPr>
          <p:nvPr>
            <p:ph type="dt" idx="12"/>
          </p:nvPr>
        </p:nvSpPr>
        <p:spPr/>
        <p:txBody>
          <a:bodyPr/>
          <a:lstStyle/>
          <a:p>
            <a:fld id="{8CB8A181-43DC-4BA3-A092-FBE0DC4D9887}" type="datetime7">
              <a:rPr lang="ar-SA" smtClean="0"/>
              <a:t>7 ربيع الأول 1436</a:t>
            </a:fld>
            <a:r>
              <a:rPr lang="ar-SA" smtClean="0"/>
              <a:t>هـ</a:t>
            </a:r>
            <a:endParaRPr lang="ar-SA" dirty="0" smtClean="0"/>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pPr/>
              <a:t>15</a:t>
            </a:fld>
            <a:endParaRPr lang="ar-SA" dirty="0"/>
          </a:p>
        </p:txBody>
      </p:sp>
    </p:spTree>
    <p:extLst>
      <p:ext uri="{BB962C8B-B14F-4D97-AF65-F5344CB8AC3E}">
        <p14:creationId xmlns:p14="http://schemas.microsoft.com/office/powerpoint/2010/main" val="2325931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لتذييل 3"/>
          <p:cNvSpPr>
            <a:spLocks noGrp="1"/>
          </p:cNvSpPr>
          <p:nvPr>
            <p:ph type="ftr" sz="quarter" idx="10"/>
          </p:nvPr>
        </p:nvSpPr>
        <p:spPr/>
        <p:txBody>
          <a:bodyPr/>
          <a:lstStyle/>
          <a:p>
            <a:r>
              <a:rPr lang="ar-SA" smtClean="0"/>
              <a:t>...................................................................................................................................................................................................................................................................... ......................................................................................................................................................................................................................................................................</a:t>
            </a:r>
          </a:p>
          <a:p>
            <a:r>
              <a:rPr lang="ar-SA" smtClean="0"/>
              <a:t>......................................................................................................................................................................................................................................................................</a:t>
            </a:r>
            <a:endParaRPr lang="ar-SA" dirty="0" smtClean="0"/>
          </a:p>
        </p:txBody>
      </p:sp>
      <p:sp>
        <p:nvSpPr>
          <p:cNvPr id="5" name="عنصر نائب للرأس 4"/>
          <p:cNvSpPr>
            <a:spLocks noGrp="1"/>
          </p:cNvSpPr>
          <p:nvPr>
            <p:ph type="hdr" sz="quarter" idx="11"/>
          </p:nvPr>
        </p:nvSpPr>
        <p:spPr/>
        <p:txBody>
          <a:bodyPr/>
          <a:lstStyle/>
          <a:p>
            <a:r>
              <a:rPr lang="ar-SA" smtClean="0"/>
              <a:t>كيف تكون منجزاً ؟</a:t>
            </a:r>
            <a:endParaRPr lang="ar-SA" dirty="0"/>
          </a:p>
        </p:txBody>
      </p:sp>
      <p:sp>
        <p:nvSpPr>
          <p:cNvPr id="6" name="عنصر نائب للتاريخ 5"/>
          <p:cNvSpPr>
            <a:spLocks noGrp="1"/>
          </p:cNvSpPr>
          <p:nvPr>
            <p:ph type="dt" idx="12"/>
          </p:nvPr>
        </p:nvSpPr>
        <p:spPr/>
        <p:txBody>
          <a:bodyPr/>
          <a:lstStyle/>
          <a:p>
            <a:fld id="{8CB8A181-43DC-4BA3-A092-FBE0DC4D9887}" type="datetime7">
              <a:rPr lang="ar-SA" smtClean="0"/>
              <a:t>7 ربيع الأول 1436</a:t>
            </a:fld>
            <a:r>
              <a:rPr lang="ar-SA" smtClean="0"/>
              <a:t>هـ</a:t>
            </a:r>
            <a:endParaRPr lang="ar-SA" dirty="0" smtClean="0"/>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pPr/>
              <a:t>52</a:t>
            </a:fld>
            <a:endParaRPr lang="ar-SA" dirty="0"/>
          </a:p>
        </p:txBody>
      </p:sp>
    </p:spTree>
    <p:extLst>
      <p:ext uri="{BB962C8B-B14F-4D97-AF65-F5344CB8AC3E}">
        <p14:creationId xmlns:p14="http://schemas.microsoft.com/office/powerpoint/2010/main" val="749180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لتذييل 3"/>
          <p:cNvSpPr>
            <a:spLocks noGrp="1"/>
          </p:cNvSpPr>
          <p:nvPr>
            <p:ph type="ftr" sz="quarter" idx="10"/>
          </p:nvPr>
        </p:nvSpPr>
        <p:spPr/>
        <p:txBody>
          <a:bodyPr/>
          <a:lstStyle/>
          <a:p>
            <a:r>
              <a:rPr lang="ar-SA" smtClean="0"/>
              <a:t>...................................................................................................................................................................................................................................................................... ......................................................................................................................................................................................................................................................................</a:t>
            </a:r>
          </a:p>
          <a:p>
            <a:r>
              <a:rPr lang="ar-SA" smtClean="0"/>
              <a:t>......................................................................................................................................................................................................................................................................</a:t>
            </a:r>
            <a:endParaRPr lang="ar-SA" dirty="0" smtClean="0"/>
          </a:p>
        </p:txBody>
      </p:sp>
      <p:sp>
        <p:nvSpPr>
          <p:cNvPr id="5" name="عنصر نائب للرأس 4"/>
          <p:cNvSpPr>
            <a:spLocks noGrp="1"/>
          </p:cNvSpPr>
          <p:nvPr>
            <p:ph type="hdr" sz="quarter" idx="11"/>
          </p:nvPr>
        </p:nvSpPr>
        <p:spPr/>
        <p:txBody>
          <a:bodyPr/>
          <a:lstStyle/>
          <a:p>
            <a:r>
              <a:rPr lang="ar-SA" smtClean="0"/>
              <a:t>كيف تكون منجزاً ؟</a:t>
            </a:r>
            <a:endParaRPr lang="ar-SA" dirty="0"/>
          </a:p>
        </p:txBody>
      </p:sp>
      <p:sp>
        <p:nvSpPr>
          <p:cNvPr id="6" name="عنصر نائب للتاريخ 5"/>
          <p:cNvSpPr>
            <a:spLocks noGrp="1"/>
          </p:cNvSpPr>
          <p:nvPr>
            <p:ph type="dt" idx="12"/>
          </p:nvPr>
        </p:nvSpPr>
        <p:spPr/>
        <p:txBody>
          <a:bodyPr/>
          <a:lstStyle/>
          <a:p>
            <a:fld id="{8CB8A181-43DC-4BA3-A092-FBE0DC4D9887}" type="datetime7">
              <a:rPr lang="ar-SA" smtClean="0"/>
              <a:t>7 ربيع الأول 1436</a:t>
            </a:fld>
            <a:r>
              <a:rPr lang="ar-SA" smtClean="0"/>
              <a:t>هـ</a:t>
            </a:r>
            <a:endParaRPr lang="ar-SA" dirty="0" smtClean="0"/>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pPr/>
              <a:t>53</a:t>
            </a:fld>
            <a:endParaRPr lang="ar-SA" dirty="0"/>
          </a:p>
        </p:txBody>
      </p:sp>
    </p:spTree>
    <p:extLst>
      <p:ext uri="{BB962C8B-B14F-4D97-AF65-F5344CB8AC3E}">
        <p14:creationId xmlns:p14="http://schemas.microsoft.com/office/powerpoint/2010/main" val="1425245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لتذييل 3"/>
          <p:cNvSpPr>
            <a:spLocks noGrp="1"/>
          </p:cNvSpPr>
          <p:nvPr>
            <p:ph type="ftr" sz="quarter" idx="10"/>
          </p:nvPr>
        </p:nvSpPr>
        <p:spPr/>
        <p:txBody>
          <a:bodyPr/>
          <a:lstStyle/>
          <a:p>
            <a:r>
              <a:rPr lang="ar-SA" smtClean="0"/>
              <a:t>...................................................................................................................................................................................................................................................................... ......................................................................................................................................................................................................................................................................</a:t>
            </a:r>
          </a:p>
          <a:p>
            <a:r>
              <a:rPr lang="ar-SA" smtClean="0"/>
              <a:t>......................................................................................................................................................................................................................................................................</a:t>
            </a:r>
            <a:endParaRPr lang="ar-SA" dirty="0" smtClean="0"/>
          </a:p>
        </p:txBody>
      </p:sp>
      <p:sp>
        <p:nvSpPr>
          <p:cNvPr id="5" name="عنصر نائب للرأس 4"/>
          <p:cNvSpPr>
            <a:spLocks noGrp="1"/>
          </p:cNvSpPr>
          <p:nvPr>
            <p:ph type="hdr" sz="quarter" idx="11"/>
          </p:nvPr>
        </p:nvSpPr>
        <p:spPr/>
        <p:txBody>
          <a:bodyPr/>
          <a:lstStyle/>
          <a:p>
            <a:r>
              <a:rPr lang="ar-SA" smtClean="0"/>
              <a:t>كيف تكون منجزاً ؟</a:t>
            </a:r>
            <a:endParaRPr lang="ar-SA" dirty="0"/>
          </a:p>
        </p:txBody>
      </p:sp>
      <p:sp>
        <p:nvSpPr>
          <p:cNvPr id="6" name="عنصر نائب للتاريخ 5"/>
          <p:cNvSpPr>
            <a:spLocks noGrp="1"/>
          </p:cNvSpPr>
          <p:nvPr>
            <p:ph type="dt" idx="12"/>
          </p:nvPr>
        </p:nvSpPr>
        <p:spPr/>
        <p:txBody>
          <a:bodyPr/>
          <a:lstStyle/>
          <a:p>
            <a:fld id="{8CB8A181-43DC-4BA3-A092-FBE0DC4D9887}" type="datetime7">
              <a:rPr lang="ar-SA" smtClean="0"/>
              <a:t>7 ربيع الأول 1436</a:t>
            </a:fld>
            <a:r>
              <a:rPr lang="ar-SA" smtClean="0"/>
              <a:t>هـ</a:t>
            </a:r>
            <a:endParaRPr lang="ar-SA" dirty="0" smtClean="0"/>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pPr/>
              <a:t>54</a:t>
            </a:fld>
            <a:endParaRPr lang="ar-SA" dirty="0"/>
          </a:p>
        </p:txBody>
      </p:sp>
    </p:spTree>
    <p:extLst>
      <p:ext uri="{BB962C8B-B14F-4D97-AF65-F5344CB8AC3E}">
        <p14:creationId xmlns:p14="http://schemas.microsoft.com/office/powerpoint/2010/main" val="2114117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لتذييل 3"/>
          <p:cNvSpPr>
            <a:spLocks noGrp="1"/>
          </p:cNvSpPr>
          <p:nvPr>
            <p:ph type="ftr" sz="quarter" idx="10"/>
          </p:nvPr>
        </p:nvSpPr>
        <p:spPr/>
        <p:txBody>
          <a:bodyPr/>
          <a:lstStyle/>
          <a:p>
            <a:r>
              <a:rPr lang="ar-SA" smtClean="0"/>
              <a:t>...................................................................................................................................................................................................................................................................... ......................................................................................................................................................................................................................................................................</a:t>
            </a:r>
          </a:p>
          <a:p>
            <a:r>
              <a:rPr lang="ar-SA" smtClean="0"/>
              <a:t>......................................................................................................................................................................................................................................................................</a:t>
            </a:r>
            <a:endParaRPr lang="ar-SA" dirty="0" smtClean="0"/>
          </a:p>
        </p:txBody>
      </p:sp>
      <p:sp>
        <p:nvSpPr>
          <p:cNvPr id="5" name="عنصر نائب للرأس 4"/>
          <p:cNvSpPr>
            <a:spLocks noGrp="1"/>
          </p:cNvSpPr>
          <p:nvPr>
            <p:ph type="hdr" sz="quarter" idx="11"/>
          </p:nvPr>
        </p:nvSpPr>
        <p:spPr/>
        <p:txBody>
          <a:bodyPr/>
          <a:lstStyle/>
          <a:p>
            <a:r>
              <a:rPr lang="ar-SA" smtClean="0"/>
              <a:t>كيف تكون منجزاً ؟</a:t>
            </a:r>
            <a:endParaRPr lang="ar-SA" dirty="0"/>
          </a:p>
        </p:txBody>
      </p:sp>
      <p:sp>
        <p:nvSpPr>
          <p:cNvPr id="6" name="عنصر نائب للتاريخ 5"/>
          <p:cNvSpPr>
            <a:spLocks noGrp="1"/>
          </p:cNvSpPr>
          <p:nvPr>
            <p:ph type="dt" idx="12"/>
          </p:nvPr>
        </p:nvSpPr>
        <p:spPr/>
        <p:txBody>
          <a:bodyPr/>
          <a:lstStyle/>
          <a:p>
            <a:fld id="{8CB8A181-43DC-4BA3-A092-FBE0DC4D9887}" type="datetime7">
              <a:rPr lang="ar-SA" smtClean="0"/>
              <a:t>7 ربيع الأول 1436</a:t>
            </a:fld>
            <a:r>
              <a:rPr lang="ar-SA" smtClean="0"/>
              <a:t>هـ</a:t>
            </a:r>
            <a:endParaRPr lang="ar-SA" dirty="0" smtClean="0"/>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pPr/>
              <a:t>55</a:t>
            </a:fld>
            <a:endParaRPr lang="ar-SA" dirty="0"/>
          </a:p>
        </p:txBody>
      </p:sp>
    </p:spTree>
    <p:extLst>
      <p:ext uri="{BB962C8B-B14F-4D97-AF65-F5344CB8AC3E}">
        <p14:creationId xmlns:p14="http://schemas.microsoft.com/office/powerpoint/2010/main" val="3486592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لتذييل 3"/>
          <p:cNvSpPr>
            <a:spLocks noGrp="1"/>
          </p:cNvSpPr>
          <p:nvPr>
            <p:ph type="ftr" sz="quarter" idx="10"/>
          </p:nvPr>
        </p:nvSpPr>
        <p:spPr/>
        <p:txBody>
          <a:bodyPr/>
          <a:lstStyle/>
          <a:p>
            <a:r>
              <a:rPr lang="ar-SA" smtClean="0"/>
              <a:t>...................................................................................................................................................................................................................................................................... ......................................................................................................................................................................................................................................................................</a:t>
            </a:r>
          </a:p>
          <a:p>
            <a:r>
              <a:rPr lang="ar-SA" smtClean="0"/>
              <a:t>......................................................................................................................................................................................................................................................................</a:t>
            </a:r>
            <a:endParaRPr lang="ar-SA" dirty="0" smtClean="0"/>
          </a:p>
        </p:txBody>
      </p:sp>
      <p:sp>
        <p:nvSpPr>
          <p:cNvPr id="5" name="عنصر نائب للرأس 4"/>
          <p:cNvSpPr>
            <a:spLocks noGrp="1"/>
          </p:cNvSpPr>
          <p:nvPr>
            <p:ph type="hdr" sz="quarter" idx="11"/>
          </p:nvPr>
        </p:nvSpPr>
        <p:spPr/>
        <p:txBody>
          <a:bodyPr/>
          <a:lstStyle/>
          <a:p>
            <a:r>
              <a:rPr lang="ar-SA" smtClean="0"/>
              <a:t>كيف تكون منجزاً ؟</a:t>
            </a:r>
            <a:endParaRPr lang="ar-SA" dirty="0"/>
          </a:p>
        </p:txBody>
      </p:sp>
      <p:sp>
        <p:nvSpPr>
          <p:cNvPr id="6" name="عنصر نائب للتاريخ 5"/>
          <p:cNvSpPr>
            <a:spLocks noGrp="1"/>
          </p:cNvSpPr>
          <p:nvPr>
            <p:ph type="dt" idx="12"/>
          </p:nvPr>
        </p:nvSpPr>
        <p:spPr/>
        <p:txBody>
          <a:bodyPr/>
          <a:lstStyle/>
          <a:p>
            <a:fld id="{8CB8A181-43DC-4BA3-A092-FBE0DC4D9887}" type="datetime7">
              <a:rPr lang="ar-SA" smtClean="0"/>
              <a:t>7 ربيع الأول 1436</a:t>
            </a:fld>
            <a:r>
              <a:rPr lang="ar-SA" smtClean="0"/>
              <a:t>هـ</a:t>
            </a:r>
            <a:endParaRPr lang="ar-SA" dirty="0" smtClean="0"/>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pPr/>
              <a:t>56</a:t>
            </a:fld>
            <a:endParaRPr lang="ar-SA" dirty="0"/>
          </a:p>
        </p:txBody>
      </p:sp>
    </p:spTree>
    <p:extLst>
      <p:ext uri="{BB962C8B-B14F-4D97-AF65-F5344CB8AC3E}">
        <p14:creationId xmlns:p14="http://schemas.microsoft.com/office/powerpoint/2010/main" val="1475213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لتذييل 3"/>
          <p:cNvSpPr>
            <a:spLocks noGrp="1"/>
          </p:cNvSpPr>
          <p:nvPr>
            <p:ph type="ftr" sz="quarter" idx="10"/>
          </p:nvPr>
        </p:nvSpPr>
        <p:spPr/>
        <p:txBody>
          <a:bodyPr/>
          <a:lstStyle/>
          <a:p>
            <a:r>
              <a:rPr lang="ar-SA" smtClean="0"/>
              <a:t>...................................................................................................................................................................................................................................................................... ......................................................................................................................................................................................................................................................................</a:t>
            </a:r>
          </a:p>
          <a:p>
            <a:r>
              <a:rPr lang="ar-SA" smtClean="0"/>
              <a:t>......................................................................................................................................................................................................................................................................</a:t>
            </a:r>
            <a:endParaRPr lang="ar-SA" dirty="0" smtClean="0"/>
          </a:p>
        </p:txBody>
      </p:sp>
      <p:sp>
        <p:nvSpPr>
          <p:cNvPr id="5" name="عنصر نائب للرأس 4"/>
          <p:cNvSpPr>
            <a:spLocks noGrp="1"/>
          </p:cNvSpPr>
          <p:nvPr>
            <p:ph type="hdr" sz="quarter" idx="11"/>
          </p:nvPr>
        </p:nvSpPr>
        <p:spPr/>
        <p:txBody>
          <a:bodyPr/>
          <a:lstStyle/>
          <a:p>
            <a:r>
              <a:rPr lang="ar-SA" smtClean="0"/>
              <a:t>كيف تكون منجزاً ؟</a:t>
            </a:r>
            <a:endParaRPr lang="ar-SA" dirty="0"/>
          </a:p>
        </p:txBody>
      </p:sp>
      <p:sp>
        <p:nvSpPr>
          <p:cNvPr id="6" name="عنصر نائب للتاريخ 5"/>
          <p:cNvSpPr>
            <a:spLocks noGrp="1"/>
          </p:cNvSpPr>
          <p:nvPr>
            <p:ph type="dt" idx="12"/>
          </p:nvPr>
        </p:nvSpPr>
        <p:spPr/>
        <p:txBody>
          <a:bodyPr/>
          <a:lstStyle/>
          <a:p>
            <a:fld id="{8CB8A181-43DC-4BA3-A092-FBE0DC4D9887}" type="datetime7">
              <a:rPr lang="ar-SA" smtClean="0"/>
              <a:t>7 ربيع الأول 1436</a:t>
            </a:fld>
            <a:r>
              <a:rPr lang="ar-SA" smtClean="0"/>
              <a:t>هـ</a:t>
            </a:r>
            <a:endParaRPr lang="ar-SA" dirty="0" smtClean="0"/>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pPr/>
              <a:t>57</a:t>
            </a:fld>
            <a:endParaRPr lang="ar-SA" dirty="0"/>
          </a:p>
        </p:txBody>
      </p:sp>
    </p:spTree>
    <p:extLst>
      <p:ext uri="{BB962C8B-B14F-4D97-AF65-F5344CB8AC3E}">
        <p14:creationId xmlns:p14="http://schemas.microsoft.com/office/powerpoint/2010/main" val="1511760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لتذييل 3"/>
          <p:cNvSpPr>
            <a:spLocks noGrp="1"/>
          </p:cNvSpPr>
          <p:nvPr>
            <p:ph type="ftr" sz="quarter" idx="10"/>
          </p:nvPr>
        </p:nvSpPr>
        <p:spPr/>
        <p:txBody>
          <a:bodyPr/>
          <a:lstStyle/>
          <a:p>
            <a:r>
              <a:rPr lang="ar-SA" smtClean="0"/>
              <a:t>...................................................................................................................................................................................................................................................................... ......................................................................................................................................................................................................................................................................</a:t>
            </a:r>
          </a:p>
          <a:p>
            <a:r>
              <a:rPr lang="ar-SA" smtClean="0"/>
              <a:t>......................................................................................................................................................................................................................................................................</a:t>
            </a:r>
            <a:endParaRPr lang="ar-SA" dirty="0" smtClean="0"/>
          </a:p>
        </p:txBody>
      </p:sp>
      <p:sp>
        <p:nvSpPr>
          <p:cNvPr id="5" name="عنصر نائب للرأس 4"/>
          <p:cNvSpPr>
            <a:spLocks noGrp="1"/>
          </p:cNvSpPr>
          <p:nvPr>
            <p:ph type="hdr" sz="quarter" idx="11"/>
          </p:nvPr>
        </p:nvSpPr>
        <p:spPr/>
        <p:txBody>
          <a:bodyPr/>
          <a:lstStyle/>
          <a:p>
            <a:r>
              <a:rPr lang="ar-SA" smtClean="0"/>
              <a:t>كيف تكون منجزاً ؟</a:t>
            </a:r>
            <a:endParaRPr lang="ar-SA" dirty="0"/>
          </a:p>
        </p:txBody>
      </p:sp>
      <p:sp>
        <p:nvSpPr>
          <p:cNvPr id="6" name="عنصر نائب للتاريخ 5"/>
          <p:cNvSpPr>
            <a:spLocks noGrp="1"/>
          </p:cNvSpPr>
          <p:nvPr>
            <p:ph type="dt" idx="12"/>
          </p:nvPr>
        </p:nvSpPr>
        <p:spPr/>
        <p:txBody>
          <a:bodyPr/>
          <a:lstStyle/>
          <a:p>
            <a:fld id="{8CB8A181-43DC-4BA3-A092-FBE0DC4D9887}" type="datetime7">
              <a:rPr lang="ar-SA" smtClean="0"/>
              <a:t>7 ربيع الأول 1436</a:t>
            </a:fld>
            <a:r>
              <a:rPr lang="ar-SA" smtClean="0"/>
              <a:t>هـ</a:t>
            </a:r>
            <a:endParaRPr lang="ar-SA" dirty="0" smtClean="0"/>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pPr/>
              <a:t>58</a:t>
            </a:fld>
            <a:endParaRPr lang="ar-SA" dirty="0"/>
          </a:p>
        </p:txBody>
      </p:sp>
    </p:spTree>
    <p:extLst>
      <p:ext uri="{BB962C8B-B14F-4D97-AF65-F5344CB8AC3E}">
        <p14:creationId xmlns:p14="http://schemas.microsoft.com/office/powerpoint/2010/main" val="3449529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لتذييل 3"/>
          <p:cNvSpPr>
            <a:spLocks noGrp="1"/>
          </p:cNvSpPr>
          <p:nvPr>
            <p:ph type="ftr" sz="quarter" idx="10"/>
          </p:nvPr>
        </p:nvSpPr>
        <p:spPr/>
        <p:txBody>
          <a:bodyPr/>
          <a:lstStyle/>
          <a:p>
            <a:r>
              <a:rPr lang="ar-SA" smtClean="0"/>
              <a:t>...................................................................................................................................................................................................................................................................... ......................................................................................................................................................................................................................................................................</a:t>
            </a:r>
          </a:p>
          <a:p>
            <a:r>
              <a:rPr lang="ar-SA" smtClean="0"/>
              <a:t>......................................................................................................................................................................................................................................................................</a:t>
            </a:r>
            <a:endParaRPr lang="ar-SA" dirty="0" smtClean="0"/>
          </a:p>
        </p:txBody>
      </p:sp>
      <p:sp>
        <p:nvSpPr>
          <p:cNvPr id="5" name="عنصر نائب للرأس 4"/>
          <p:cNvSpPr>
            <a:spLocks noGrp="1"/>
          </p:cNvSpPr>
          <p:nvPr>
            <p:ph type="hdr" sz="quarter" idx="11"/>
          </p:nvPr>
        </p:nvSpPr>
        <p:spPr/>
        <p:txBody>
          <a:bodyPr/>
          <a:lstStyle/>
          <a:p>
            <a:r>
              <a:rPr lang="ar-SA" smtClean="0"/>
              <a:t>كيف تكون منجزاً ؟</a:t>
            </a:r>
            <a:endParaRPr lang="ar-SA" dirty="0"/>
          </a:p>
        </p:txBody>
      </p:sp>
      <p:sp>
        <p:nvSpPr>
          <p:cNvPr id="6" name="عنصر نائب للتاريخ 5"/>
          <p:cNvSpPr>
            <a:spLocks noGrp="1"/>
          </p:cNvSpPr>
          <p:nvPr>
            <p:ph type="dt" idx="12"/>
          </p:nvPr>
        </p:nvSpPr>
        <p:spPr/>
        <p:txBody>
          <a:bodyPr/>
          <a:lstStyle/>
          <a:p>
            <a:fld id="{8CB8A181-43DC-4BA3-A092-FBE0DC4D9887}" type="datetime7">
              <a:rPr lang="ar-SA" smtClean="0"/>
              <a:t>7 ربيع الأول 1436</a:t>
            </a:fld>
            <a:r>
              <a:rPr lang="ar-SA" smtClean="0"/>
              <a:t>هـ</a:t>
            </a:r>
            <a:endParaRPr lang="ar-SA" dirty="0" smtClean="0"/>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pPr/>
              <a:t>59</a:t>
            </a:fld>
            <a:endParaRPr lang="ar-SA" dirty="0"/>
          </a:p>
        </p:txBody>
      </p:sp>
    </p:spTree>
    <p:extLst>
      <p:ext uri="{BB962C8B-B14F-4D97-AF65-F5344CB8AC3E}">
        <p14:creationId xmlns:p14="http://schemas.microsoft.com/office/powerpoint/2010/main" val="3017992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لتذييل 3"/>
          <p:cNvSpPr>
            <a:spLocks noGrp="1"/>
          </p:cNvSpPr>
          <p:nvPr>
            <p:ph type="ftr" sz="quarter" idx="10"/>
          </p:nvPr>
        </p:nvSpPr>
        <p:spPr/>
        <p:txBody>
          <a:bodyPr/>
          <a:lstStyle/>
          <a:p>
            <a:r>
              <a:rPr lang="ar-SA" smtClean="0"/>
              <a:t>...................................................................................................................................................................................................................................................................... ......................................................................................................................................................................................................................................................................</a:t>
            </a:r>
          </a:p>
          <a:p>
            <a:r>
              <a:rPr lang="ar-SA" smtClean="0"/>
              <a:t>......................................................................................................................................................................................................................................................................</a:t>
            </a:r>
            <a:endParaRPr lang="ar-SA" dirty="0" smtClean="0"/>
          </a:p>
        </p:txBody>
      </p:sp>
      <p:sp>
        <p:nvSpPr>
          <p:cNvPr id="5" name="عنصر نائب للرأس 4"/>
          <p:cNvSpPr>
            <a:spLocks noGrp="1"/>
          </p:cNvSpPr>
          <p:nvPr>
            <p:ph type="hdr" sz="quarter" idx="11"/>
          </p:nvPr>
        </p:nvSpPr>
        <p:spPr/>
        <p:txBody>
          <a:bodyPr/>
          <a:lstStyle/>
          <a:p>
            <a:r>
              <a:rPr lang="ar-SA" smtClean="0"/>
              <a:t>كيف تكون منجزاً ؟</a:t>
            </a:r>
            <a:endParaRPr lang="ar-SA" dirty="0"/>
          </a:p>
        </p:txBody>
      </p:sp>
      <p:sp>
        <p:nvSpPr>
          <p:cNvPr id="6" name="عنصر نائب للتاريخ 5"/>
          <p:cNvSpPr>
            <a:spLocks noGrp="1"/>
          </p:cNvSpPr>
          <p:nvPr>
            <p:ph type="dt" idx="12"/>
          </p:nvPr>
        </p:nvSpPr>
        <p:spPr/>
        <p:txBody>
          <a:bodyPr/>
          <a:lstStyle/>
          <a:p>
            <a:fld id="{8CB8A181-43DC-4BA3-A092-FBE0DC4D9887}" type="datetime7">
              <a:rPr lang="ar-SA" smtClean="0"/>
              <a:t>7 ربيع الأول 1436</a:t>
            </a:fld>
            <a:r>
              <a:rPr lang="ar-SA" smtClean="0"/>
              <a:t>هـ</a:t>
            </a:r>
            <a:endParaRPr lang="ar-SA" dirty="0" smtClean="0"/>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pPr/>
              <a:t>60</a:t>
            </a:fld>
            <a:endParaRPr lang="ar-SA" dirty="0"/>
          </a:p>
        </p:txBody>
      </p:sp>
    </p:spTree>
    <p:extLst>
      <p:ext uri="{BB962C8B-B14F-4D97-AF65-F5344CB8AC3E}">
        <p14:creationId xmlns:p14="http://schemas.microsoft.com/office/powerpoint/2010/main" val="2536589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لتذييل 3"/>
          <p:cNvSpPr>
            <a:spLocks noGrp="1"/>
          </p:cNvSpPr>
          <p:nvPr>
            <p:ph type="ftr" sz="quarter" idx="10"/>
          </p:nvPr>
        </p:nvSpPr>
        <p:spPr/>
        <p:txBody>
          <a:bodyPr/>
          <a:lstStyle/>
          <a:p>
            <a:r>
              <a:rPr lang="ar-SA" smtClean="0"/>
              <a:t>...................................................................................................................................................................................................................................................................... ......................................................................................................................................................................................................................................................................</a:t>
            </a:r>
          </a:p>
          <a:p>
            <a:r>
              <a:rPr lang="ar-SA" smtClean="0"/>
              <a:t>......................................................................................................................................................................................................................................................................</a:t>
            </a:r>
            <a:endParaRPr lang="ar-SA" dirty="0" smtClean="0"/>
          </a:p>
        </p:txBody>
      </p:sp>
      <p:sp>
        <p:nvSpPr>
          <p:cNvPr id="5" name="عنصر نائب للرأس 4"/>
          <p:cNvSpPr>
            <a:spLocks noGrp="1"/>
          </p:cNvSpPr>
          <p:nvPr>
            <p:ph type="hdr" sz="quarter" idx="11"/>
          </p:nvPr>
        </p:nvSpPr>
        <p:spPr/>
        <p:txBody>
          <a:bodyPr/>
          <a:lstStyle/>
          <a:p>
            <a:r>
              <a:rPr lang="ar-SA" smtClean="0"/>
              <a:t>كيف تكون منجزاً ؟</a:t>
            </a:r>
            <a:endParaRPr lang="ar-SA" dirty="0"/>
          </a:p>
        </p:txBody>
      </p:sp>
      <p:sp>
        <p:nvSpPr>
          <p:cNvPr id="6" name="عنصر نائب للتاريخ 5"/>
          <p:cNvSpPr>
            <a:spLocks noGrp="1"/>
          </p:cNvSpPr>
          <p:nvPr>
            <p:ph type="dt" idx="12"/>
          </p:nvPr>
        </p:nvSpPr>
        <p:spPr/>
        <p:txBody>
          <a:bodyPr/>
          <a:lstStyle/>
          <a:p>
            <a:fld id="{8CB8A181-43DC-4BA3-A092-FBE0DC4D9887}" type="datetime7">
              <a:rPr lang="ar-SA" smtClean="0"/>
              <a:t>7 ربيع الأول 1436</a:t>
            </a:fld>
            <a:r>
              <a:rPr lang="ar-SA" smtClean="0"/>
              <a:t>هـ</a:t>
            </a:r>
            <a:endParaRPr lang="ar-SA" dirty="0" smtClean="0"/>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pPr/>
              <a:t>61</a:t>
            </a:fld>
            <a:endParaRPr lang="ar-SA" dirty="0"/>
          </a:p>
        </p:txBody>
      </p:sp>
    </p:spTree>
    <p:extLst>
      <p:ext uri="{BB962C8B-B14F-4D97-AF65-F5344CB8AC3E}">
        <p14:creationId xmlns:p14="http://schemas.microsoft.com/office/powerpoint/2010/main" val="373482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t>...................................................................................................................................................................................................................................................................... ......................................................................................................................................................................................................................................................................</a:t>
            </a:r>
          </a:p>
          <a:p>
            <a:r>
              <a:rPr lang="ar-SA" smtClean="0"/>
              <a:t>......................................................................................................................................................................................................................................................................</a:t>
            </a:r>
            <a:endParaRPr lang="ar-SA" dirty="0" smtClean="0"/>
          </a:p>
        </p:txBody>
      </p:sp>
      <p:sp>
        <p:nvSpPr>
          <p:cNvPr id="5" name="عنصر نائب للرأس 4"/>
          <p:cNvSpPr>
            <a:spLocks noGrp="1"/>
          </p:cNvSpPr>
          <p:nvPr>
            <p:ph type="hdr" sz="quarter" idx="11"/>
          </p:nvPr>
        </p:nvSpPr>
        <p:spPr/>
        <p:txBody>
          <a:bodyPr/>
          <a:lstStyle/>
          <a:p>
            <a:r>
              <a:rPr lang="ar-SA" smtClean="0"/>
              <a:t>كيف تكون منجزاً ؟</a:t>
            </a:r>
            <a:endParaRPr lang="ar-SA" dirty="0"/>
          </a:p>
        </p:txBody>
      </p:sp>
      <p:sp>
        <p:nvSpPr>
          <p:cNvPr id="6" name="عنصر نائب للتاريخ 5"/>
          <p:cNvSpPr>
            <a:spLocks noGrp="1"/>
          </p:cNvSpPr>
          <p:nvPr>
            <p:ph type="dt" idx="12"/>
          </p:nvPr>
        </p:nvSpPr>
        <p:spPr/>
        <p:txBody>
          <a:bodyPr/>
          <a:lstStyle/>
          <a:p>
            <a:fld id="{8CB8A181-43DC-4BA3-A092-FBE0DC4D9887}" type="datetime7">
              <a:rPr lang="ar-SA" smtClean="0"/>
              <a:t>7 ربيع الأول 1436</a:t>
            </a:fld>
            <a:r>
              <a:rPr lang="ar-SA" smtClean="0"/>
              <a:t>هـ</a:t>
            </a:r>
            <a:endParaRPr lang="ar-SA" dirty="0" smtClean="0"/>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pPr/>
              <a:t>16</a:t>
            </a:fld>
            <a:endParaRPr lang="ar-SA" dirty="0"/>
          </a:p>
        </p:txBody>
      </p:sp>
    </p:spTree>
    <p:extLst>
      <p:ext uri="{BB962C8B-B14F-4D97-AF65-F5344CB8AC3E}">
        <p14:creationId xmlns:p14="http://schemas.microsoft.com/office/powerpoint/2010/main" val="578660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t>...................................................................................................................................................................................................................................................................... ......................................................................................................................................................................................................................................................................</a:t>
            </a:r>
          </a:p>
          <a:p>
            <a:r>
              <a:rPr lang="ar-SA" smtClean="0"/>
              <a:t>......................................................................................................................................................................................................................................................................</a:t>
            </a:r>
            <a:endParaRPr lang="ar-SA" dirty="0" smtClean="0"/>
          </a:p>
        </p:txBody>
      </p:sp>
      <p:sp>
        <p:nvSpPr>
          <p:cNvPr id="5" name="عنصر نائب للرأس 4"/>
          <p:cNvSpPr>
            <a:spLocks noGrp="1"/>
          </p:cNvSpPr>
          <p:nvPr>
            <p:ph type="hdr" sz="quarter" idx="11"/>
          </p:nvPr>
        </p:nvSpPr>
        <p:spPr/>
        <p:txBody>
          <a:bodyPr/>
          <a:lstStyle/>
          <a:p>
            <a:r>
              <a:rPr lang="ar-SA" smtClean="0"/>
              <a:t>كيف تكون منجزاً ؟</a:t>
            </a:r>
            <a:endParaRPr lang="ar-SA" dirty="0"/>
          </a:p>
        </p:txBody>
      </p:sp>
      <p:sp>
        <p:nvSpPr>
          <p:cNvPr id="6" name="عنصر نائب للتاريخ 5"/>
          <p:cNvSpPr>
            <a:spLocks noGrp="1"/>
          </p:cNvSpPr>
          <p:nvPr>
            <p:ph type="dt" idx="12"/>
          </p:nvPr>
        </p:nvSpPr>
        <p:spPr/>
        <p:txBody>
          <a:bodyPr/>
          <a:lstStyle/>
          <a:p>
            <a:fld id="{8CB8A181-43DC-4BA3-A092-FBE0DC4D9887}" type="datetime7">
              <a:rPr lang="ar-SA" smtClean="0"/>
              <a:t>7 ربيع الأول 1436</a:t>
            </a:fld>
            <a:r>
              <a:rPr lang="ar-SA" smtClean="0"/>
              <a:t>هـ</a:t>
            </a:r>
            <a:endParaRPr lang="ar-SA" dirty="0" smtClean="0"/>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pPr/>
              <a:t>80</a:t>
            </a:fld>
            <a:endParaRPr lang="ar-SA" dirty="0"/>
          </a:p>
        </p:txBody>
      </p:sp>
    </p:spTree>
    <p:extLst>
      <p:ext uri="{BB962C8B-B14F-4D97-AF65-F5344CB8AC3E}">
        <p14:creationId xmlns:p14="http://schemas.microsoft.com/office/powerpoint/2010/main" val="614000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t>...................................................................................................................................................................................................................................................................... ......................................................................................................................................................................................................................................................................</a:t>
            </a:r>
          </a:p>
          <a:p>
            <a:r>
              <a:rPr lang="ar-SA" smtClean="0"/>
              <a:t>......................................................................................................................................................................................................................................................................</a:t>
            </a:r>
            <a:endParaRPr lang="ar-SA" dirty="0" smtClean="0"/>
          </a:p>
        </p:txBody>
      </p:sp>
      <p:sp>
        <p:nvSpPr>
          <p:cNvPr id="5" name="عنصر نائب للرأس 4"/>
          <p:cNvSpPr>
            <a:spLocks noGrp="1"/>
          </p:cNvSpPr>
          <p:nvPr>
            <p:ph type="hdr" sz="quarter" idx="11"/>
          </p:nvPr>
        </p:nvSpPr>
        <p:spPr/>
        <p:txBody>
          <a:bodyPr/>
          <a:lstStyle/>
          <a:p>
            <a:r>
              <a:rPr lang="ar-SA" smtClean="0"/>
              <a:t>كيف تكون منجزاً ؟</a:t>
            </a:r>
            <a:endParaRPr lang="ar-SA" dirty="0"/>
          </a:p>
        </p:txBody>
      </p:sp>
      <p:sp>
        <p:nvSpPr>
          <p:cNvPr id="6" name="عنصر نائب للتاريخ 5"/>
          <p:cNvSpPr>
            <a:spLocks noGrp="1"/>
          </p:cNvSpPr>
          <p:nvPr>
            <p:ph type="dt" idx="12"/>
          </p:nvPr>
        </p:nvSpPr>
        <p:spPr/>
        <p:txBody>
          <a:bodyPr/>
          <a:lstStyle/>
          <a:p>
            <a:fld id="{8CB8A181-43DC-4BA3-A092-FBE0DC4D9887}" type="datetime7">
              <a:rPr lang="ar-SA" smtClean="0"/>
              <a:t>7 ربيع الأول 1436</a:t>
            </a:fld>
            <a:r>
              <a:rPr lang="ar-SA" smtClean="0"/>
              <a:t>هـ</a:t>
            </a:r>
            <a:endParaRPr lang="ar-SA" dirty="0" smtClean="0"/>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pPr/>
              <a:t>81</a:t>
            </a:fld>
            <a:endParaRPr lang="ar-SA" dirty="0"/>
          </a:p>
        </p:txBody>
      </p:sp>
    </p:spTree>
    <p:extLst>
      <p:ext uri="{BB962C8B-B14F-4D97-AF65-F5344CB8AC3E}">
        <p14:creationId xmlns:p14="http://schemas.microsoft.com/office/powerpoint/2010/main" val="2654385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7 ربيع الأول 1436</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84</a:t>
            </a:fld>
            <a:endParaRPr lang="ar-SA" dirty="0">
              <a:solidFill>
                <a:srgbClr val="000000"/>
              </a:solidFill>
            </a:endParaRPr>
          </a:p>
        </p:txBody>
      </p:sp>
    </p:spTree>
    <p:extLst>
      <p:ext uri="{BB962C8B-B14F-4D97-AF65-F5344CB8AC3E}">
        <p14:creationId xmlns:p14="http://schemas.microsoft.com/office/powerpoint/2010/main" val="3469401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7 ربيع الأول 1436</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85</a:t>
            </a:fld>
            <a:endParaRPr lang="ar-SA" dirty="0">
              <a:solidFill>
                <a:srgbClr val="000000"/>
              </a:solidFill>
            </a:endParaRPr>
          </a:p>
        </p:txBody>
      </p:sp>
    </p:spTree>
    <p:extLst>
      <p:ext uri="{BB962C8B-B14F-4D97-AF65-F5344CB8AC3E}">
        <p14:creationId xmlns:p14="http://schemas.microsoft.com/office/powerpoint/2010/main" val="1032171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7 ربيع الأول 1436</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117</a:t>
            </a:fld>
            <a:endParaRPr lang="ar-SA" dirty="0">
              <a:solidFill>
                <a:srgbClr val="000000"/>
              </a:solidFill>
            </a:endParaRPr>
          </a:p>
        </p:txBody>
      </p:sp>
    </p:spTree>
    <p:extLst>
      <p:ext uri="{BB962C8B-B14F-4D97-AF65-F5344CB8AC3E}">
        <p14:creationId xmlns:p14="http://schemas.microsoft.com/office/powerpoint/2010/main" val="1248353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pPr>
              <a:defRPr/>
            </a:pPr>
            <a:fld id="{1BFE25E0-86CE-499F-801C-CEB355CF5D99}" type="slidenum">
              <a:rPr lang="en-US" smtClean="0"/>
              <a:pPr>
                <a:defRPr/>
              </a:pPr>
              <a:t>26</a:t>
            </a:fld>
            <a:endParaRPr lang="en-US"/>
          </a:p>
        </p:txBody>
      </p:sp>
    </p:spTree>
    <p:extLst>
      <p:ext uri="{BB962C8B-B14F-4D97-AF65-F5344CB8AC3E}">
        <p14:creationId xmlns:p14="http://schemas.microsoft.com/office/powerpoint/2010/main" val="2752095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7 ربيع الأول 1436</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31</a:t>
            </a:fld>
            <a:endParaRPr lang="ar-SA" dirty="0">
              <a:solidFill>
                <a:srgbClr val="000000"/>
              </a:solidFill>
            </a:endParaRPr>
          </a:p>
        </p:txBody>
      </p:sp>
    </p:spTree>
    <p:extLst>
      <p:ext uri="{BB962C8B-B14F-4D97-AF65-F5344CB8AC3E}">
        <p14:creationId xmlns:p14="http://schemas.microsoft.com/office/powerpoint/2010/main" val="3054019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7 ربيع الأول 1436</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32</a:t>
            </a:fld>
            <a:endParaRPr lang="ar-SA" dirty="0">
              <a:solidFill>
                <a:srgbClr val="000000"/>
              </a:solidFill>
            </a:endParaRPr>
          </a:p>
        </p:txBody>
      </p:sp>
    </p:spTree>
    <p:extLst>
      <p:ext uri="{BB962C8B-B14F-4D97-AF65-F5344CB8AC3E}">
        <p14:creationId xmlns:p14="http://schemas.microsoft.com/office/powerpoint/2010/main" val="2050589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7 ربيع الأول 1436</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33</a:t>
            </a:fld>
            <a:endParaRPr lang="ar-SA" dirty="0">
              <a:solidFill>
                <a:srgbClr val="000000"/>
              </a:solidFill>
            </a:endParaRPr>
          </a:p>
        </p:txBody>
      </p:sp>
    </p:spTree>
    <p:extLst>
      <p:ext uri="{BB962C8B-B14F-4D97-AF65-F5344CB8AC3E}">
        <p14:creationId xmlns:p14="http://schemas.microsoft.com/office/powerpoint/2010/main" val="3663929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7 ربيع الأول 1436</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34</a:t>
            </a:fld>
            <a:endParaRPr lang="ar-SA" dirty="0">
              <a:solidFill>
                <a:srgbClr val="000000"/>
              </a:solidFill>
            </a:endParaRPr>
          </a:p>
        </p:txBody>
      </p:sp>
    </p:spTree>
    <p:extLst>
      <p:ext uri="{BB962C8B-B14F-4D97-AF65-F5344CB8AC3E}">
        <p14:creationId xmlns:p14="http://schemas.microsoft.com/office/powerpoint/2010/main" val="2627950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pPr>
              <a:defRPr/>
            </a:pPr>
            <a:fld id="{1BFE25E0-86CE-499F-801C-CEB355CF5D99}" type="slidenum">
              <a:rPr lang="en-US" smtClean="0"/>
              <a:pPr>
                <a:defRPr/>
              </a:pPr>
              <a:t>50</a:t>
            </a:fld>
            <a:endParaRPr lang="en-US"/>
          </a:p>
        </p:txBody>
      </p:sp>
    </p:spTree>
    <p:extLst>
      <p:ext uri="{BB962C8B-B14F-4D97-AF65-F5344CB8AC3E}">
        <p14:creationId xmlns:p14="http://schemas.microsoft.com/office/powerpoint/2010/main" val="2543232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لتذييل 3"/>
          <p:cNvSpPr>
            <a:spLocks noGrp="1"/>
          </p:cNvSpPr>
          <p:nvPr>
            <p:ph type="ftr" sz="quarter" idx="10"/>
          </p:nvPr>
        </p:nvSpPr>
        <p:spPr/>
        <p:txBody>
          <a:bodyPr/>
          <a:lstStyle/>
          <a:p>
            <a:r>
              <a:rPr lang="ar-SA" smtClean="0"/>
              <a:t>...................................................................................................................................................................................................................................................................... ......................................................................................................................................................................................................................................................................</a:t>
            </a:r>
          </a:p>
          <a:p>
            <a:r>
              <a:rPr lang="ar-SA" smtClean="0"/>
              <a:t>......................................................................................................................................................................................................................................................................</a:t>
            </a:r>
            <a:endParaRPr lang="ar-SA" dirty="0" smtClean="0"/>
          </a:p>
        </p:txBody>
      </p:sp>
      <p:sp>
        <p:nvSpPr>
          <p:cNvPr id="5" name="عنصر نائب للرأس 4"/>
          <p:cNvSpPr>
            <a:spLocks noGrp="1"/>
          </p:cNvSpPr>
          <p:nvPr>
            <p:ph type="hdr" sz="quarter" idx="11"/>
          </p:nvPr>
        </p:nvSpPr>
        <p:spPr/>
        <p:txBody>
          <a:bodyPr/>
          <a:lstStyle/>
          <a:p>
            <a:r>
              <a:rPr lang="ar-SA" smtClean="0"/>
              <a:t>كيف تكون منجزاً ؟</a:t>
            </a:r>
            <a:endParaRPr lang="ar-SA" dirty="0"/>
          </a:p>
        </p:txBody>
      </p:sp>
      <p:sp>
        <p:nvSpPr>
          <p:cNvPr id="6" name="عنصر نائب للتاريخ 5"/>
          <p:cNvSpPr>
            <a:spLocks noGrp="1"/>
          </p:cNvSpPr>
          <p:nvPr>
            <p:ph type="dt" idx="12"/>
          </p:nvPr>
        </p:nvSpPr>
        <p:spPr/>
        <p:txBody>
          <a:bodyPr/>
          <a:lstStyle/>
          <a:p>
            <a:fld id="{8CB8A181-43DC-4BA3-A092-FBE0DC4D9887}" type="datetime7">
              <a:rPr lang="ar-SA" smtClean="0"/>
              <a:t>7 ربيع الأول 1436</a:t>
            </a:fld>
            <a:r>
              <a:rPr lang="ar-SA" smtClean="0"/>
              <a:t>هـ</a:t>
            </a:r>
            <a:endParaRPr lang="ar-SA" dirty="0" smtClean="0"/>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pPr/>
              <a:t>51</a:t>
            </a:fld>
            <a:endParaRPr lang="ar-SA" dirty="0"/>
          </a:p>
        </p:txBody>
      </p:sp>
    </p:spTree>
    <p:extLst>
      <p:ext uri="{BB962C8B-B14F-4D97-AF65-F5344CB8AC3E}">
        <p14:creationId xmlns:p14="http://schemas.microsoft.com/office/powerpoint/2010/main" val="2795861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noProof="0" smtClean="0"/>
              <a:t>Click to edit Master subtitle style</a:t>
            </a:r>
          </a:p>
        </p:txBody>
      </p:sp>
    </p:spTree>
    <p:extLst>
      <p:ext uri="{BB962C8B-B14F-4D97-AF65-F5344CB8AC3E}">
        <p14:creationId xmlns:p14="http://schemas.microsoft.com/office/powerpoint/2010/main" val="1633506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565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9924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9236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t>06/شعبان/1435</a:t>
            </a:r>
            <a:endParaRPr lang="ar-SA" dirty="0"/>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t>‹#›</a:t>
            </a:fld>
            <a:endParaRPr lang="ar-SA"/>
          </a:p>
        </p:txBody>
      </p:sp>
      <p:grpSp>
        <p:nvGrpSpPr>
          <p:cNvPr id="15" name="مجموعة 14"/>
          <p:cNvGrpSpPr/>
          <p:nvPr userDrawn="1"/>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endParaRPr lang="ar-SA"/>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1798644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0039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79019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1077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0902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74554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988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2289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3040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defRPr>
      </a:lvl2pPr>
      <a:lvl3pPr marL="1143000" indent="-228600" algn="r" rtl="1" eaLnBrk="1" fontAlgn="base" hangingPunct="1">
        <a:spcBef>
          <a:spcPct val="20000"/>
        </a:spcBef>
        <a:spcAft>
          <a:spcPct val="0"/>
        </a:spcAft>
        <a:buChar char="•"/>
        <a:defRPr sz="2400">
          <a:solidFill>
            <a:schemeClr val="tx1"/>
          </a:solidFill>
          <a:latin typeface="+mn-lt"/>
        </a:defRPr>
      </a:lvl3pPr>
      <a:lvl4pPr marL="1600200" indent="-228600" algn="r" rtl="1" eaLnBrk="1" fontAlgn="base" hangingPunct="1">
        <a:spcBef>
          <a:spcPct val="20000"/>
        </a:spcBef>
        <a:spcAft>
          <a:spcPct val="0"/>
        </a:spcAft>
        <a:buChar char="–"/>
        <a:defRPr sz="2000">
          <a:solidFill>
            <a:schemeClr val="tx1"/>
          </a:solidFill>
          <a:latin typeface="+mn-lt"/>
        </a:defRPr>
      </a:lvl4pPr>
      <a:lvl5pPr marL="2057400" indent="-228600" algn="r" rtl="1" eaLnBrk="1" fontAlgn="base" hangingPunct="1">
        <a:spcBef>
          <a:spcPct val="20000"/>
        </a:spcBef>
        <a:spcAft>
          <a:spcPct val="0"/>
        </a:spcAft>
        <a:buChar char="»"/>
        <a:defRPr sz="2000">
          <a:solidFill>
            <a:schemeClr val="tx1"/>
          </a:solidFill>
          <a:latin typeface="+mn-lt"/>
        </a:defRPr>
      </a:lvl5pPr>
      <a:lvl6pPr marL="2514600" indent="-228600" algn="r" rtl="1" eaLnBrk="1" fontAlgn="base" hangingPunct="1">
        <a:spcBef>
          <a:spcPct val="20000"/>
        </a:spcBef>
        <a:spcAft>
          <a:spcPct val="0"/>
        </a:spcAft>
        <a:buChar char="»"/>
        <a:defRPr sz="2000">
          <a:solidFill>
            <a:schemeClr val="tx1"/>
          </a:solidFill>
          <a:latin typeface="+mn-lt"/>
        </a:defRPr>
      </a:lvl6pPr>
      <a:lvl7pPr marL="2971800" indent="-228600" algn="r" rtl="1" eaLnBrk="1" fontAlgn="base" hangingPunct="1">
        <a:spcBef>
          <a:spcPct val="20000"/>
        </a:spcBef>
        <a:spcAft>
          <a:spcPct val="0"/>
        </a:spcAft>
        <a:buChar char="»"/>
        <a:defRPr sz="2000">
          <a:solidFill>
            <a:schemeClr val="tx1"/>
          </a:solidFill>
          <a:latin typeface="+mn-lt"/>
        </a:defRPr>
      </a:lvl7pPr>
      <a:lvl8pPr marL="3429000" indent="-228600" algn="r" rtl="1" eaLnBrk="1" fontAlgn="base" hangingPunct="1">
        <a:spcBef>
          <a:spcPct val="20000"/>
        </a:spcBef>
        <a:spcAft>
          <a:spcPct val="0"/>
        </a:spcAft>
        <a:buChar char="»"/>
        <a:defRPr sz="2000">
          <a:solidFill>
            <a:schemeClr val="tx1"/>
          </a:solidFill>
          <a:latin typeface="+mn-lt"/>
        </a:defRPr>
      </a:lvl8pPr>
      <a:lvl9pPr marL="3886200" indent="-228600" algn="r" rtl="1" eaLnBrk="1" fontAlgn="base" hangingPunct="1">
        <a:spcBef>
          <a:spcPct val="20000"/>
        </a:spcBef>
        <a:spcAft>
          <a:spcPct val="0"/>
        </a:spcAft>
        <a:buChar char="»"/>
        <a:defRPr sz="2000">
          <a:solidFill>
            <a:schemeClr val="tx1"/>
          </a:solidFill>
          <a:latin typeface="+mn-lt"/>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1">
                <a:shade val="45000"/>
                <a:satMod val="135000"/>
              </a:schemeClr>
              <a:prstClr val="white"/>
            </a:duotone>
          </a:blip>
          <a:stretch>
            <a:fillRect/>
          </a:stretch>
        </p:blipFill>
        <p:spPr>
          <a:xfrm>
            <a:off x="0" y="0"/>
            <a:ext cx="9144000" cy="6858000"/>
          </a:xfrm>
          <a:prstGeom prst="rect">
            <a:avLst/>
          </a:prstGeom>
        </p:spPr>
      </p:pic>
      <p:sp>
        <p:nvSpPr>
          <p:cNvPr id="6" name="Rectangle 5"/>
          <p:cNvSpPr/>
          <p:nvPr/>
        </p:nvSpPr>
        <p:spPr>
          <a:xfrm>
            <a:off x="1007604" y="404664"/>
            <a:ext cx="7128792" cy="1512168"/>
          </a:xfrm>
          <a:prstGeom prst="rect">
            <a:avLst/>
          </a:prstGeom>
          <a:ln/>
        </p:spPr>
        <p:style>
          <a:lnRef idx="3">
            <a:schemeClr val="lt1"/>
          </a:lnRef>
          <a:fillRef idx="1">
            <a:schemeClr val="accent1"/>
          </a:fillRef>
          <a:effectRef idx="1">
            <a:schemeClr val="accent1"/>
          </a:effectRef>
          <a:fontRef idx="minor">
            <a:schemeClr val="lt1"/>
          </a:fontRef>
        </p:style>
        <p:txBody>
          <a:bodyPr rtlCol="1" anchor="ctr">
            <a:prstTxWarp prst="textStop">
              <a:avLst/>
            </a:prstTxWarp>
          </a:bodyPr>
          <a:lstStyle/>
          <a:p>
            <a:r>
              <a:rPr lang="ar-EG" sz="6000" b="1" dirty="0">
                <a:ln w="6600">
                  <a:solidFill>
                    <a:srgbClr val="333399"/>
                  </a:solidFill>
                  <a:prstDash val="solid"/>
                </a:ln>
                <a:solidFill>
                  <a:srgbClr val="FFFFFF"/>
                </a:solidFill>
                <a:effectLst>
                  <a:outerShdw dist="38100" dir="2700000" algn="tl" rotWithShape="0">
                    <a:srgbClr val="333399"/>
                  </a:outerShdw>
                </a:effectLst>
              </a:rPr>
              <a:t>اخلاقيات العمل</a:t>
            </a:r>
          </a:p>
        </p:txBody>
      </p:sp>
    </p:spTree>
    <p:extLst>
      <p:ext uri="{BB962C8B-B14F-4D97-AF65-F5344CB8AC3E}">
        <p14:creationId xmlns:p14="http://schemas.microsoft.com/office/powerpoint/2010/main" val="10741203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174304" y="116633"/>
            <a:ext cx="6934200" cy="715963"/>
          </a:xfrm>
          <a:prstGeom prst="rect">
            <a:avLst/>
          </a:prstGeom>
          <a:solidFill>
            <a:sysClr val="window" lastClr="FFFFFF"/>
          </a:solidFill>
          <a:ln w="25400" cap="flat" cmpd="sng" algn="ctr">
            <a:solidFill>
              <a:srgbClr val="EB632D"/>
            </a:solidFill>
            <a:prstDash val="solid"/>
          </a:ln>
          <a:effectLst/>
        </p:spPr>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marL="0" marR="0" lvl="0" indent="0" algn="r" defTabSz="1007943" rtl="0" eaLnBrk="1" fontAlgn="auto" latinLnBrk="0" hangingPunct="1">
              <a:lnSpc>
                <a:spcPct val="100000"/>
              </a:lnSpc>
              <a:spcBef>
                <a:spcPct val="0"/>
              </a:spcBef>
              <a:spcAft>
                <a:spcPts val="0"/>
              </a:spcAft>
              <a:buClrTx/>
              <a:buSzTx/>
              <a:buFontTx/>
              <a:buNone/>
              <a:tabLst/>
              <a:defRPr/>
            </a:pPr>
            <a:r>
              <a:rPr kumimoji="0" lang="ar-EG" sz="4900" b="1" i="0" u="none" strike="noStrike" kern="1200" cap="none" spc="0" normalizeH="0" baseline="0" noProof="0" dirty="0" smtClean="0">
                <a:ln>
                  <a:noFill/>
                </a:ln>
                <a:solidFill>
                  <a:srgbClr val="EB632D">
                    <a:lumMod val="50000"/>
                  </a:srgbClr>
                </a:solidFill>
                <a:effectLst/>
                <a:uLnTx/>
                <a:uFillTx/>
                <a:latin typeface="Arial"/>
                <a:ea typeface="+mj-ea"/>
                <a:cs typeface="+mj-cs"/>
              </a:rPr>
              <a:t>الهدف العام للبرنامج التدريبي </a:t>
            </a:r>
            <a:endParaRPr kumimoji="0" lang="en-US" sz="4900" b="1" i="0" u="none" strike="noStrike" kern="1200" cap="none" spc="0" normalizeH="0" baseline="0" noProof="0" dirty="0">
              <a:ln>
                <a:noFill/>
              </a:ln>
              <a:solidFill>
                <a:srgbClr val="EB632D">
                  <a:lumMod val="50000"/>
                </a:srgbClr>
              </a:solidFill>
              <a:effectLst/>
              <a:uLnTx/>
              <a:uFillTx/>
              <a:latin typeface="Arial"/>
              <a:ea typeface="+mj-ea"/>
              <a:cs typeface="+mj-cs"/>
            </a:endParaRPr>
          </a:p>
        </p:txBody>
      </p:sp>
      <p:sp>
        <p:nvSpPr>
          <p:cNvPr id="5" name="Folded Corner 4"/>
          <p:cNvSpPr/>
          <p:nvPr/>
        </p:nvSpPr>
        <p:spPr bwMode="auto">
          <a:xfrm>
            <a:off x="2483768" y="2204120"/>
            <a:ext cx="6300192" cy="862508"/>
          </a:xfrm>
          <a:prstGeom prst="foldedCorner">
            <a:avLst/>
          </a:prstGeom>
          <a:gradFill rotWithShape="1">
            <a:gsLst>
              <a:gs pos="0">
                <a:srgbClr val="E82683">
                  <a:tint val="50000"/>
                  <a:satMod val="300000"/>
                </a:srgbClr>
              </a:gs>
              <a:gs pos="35000">
                <a:srgbClr val="E82683">
                  <a:tint val="37000"/>
                  <a:satMod val="300000"/>
                </a:srgbClr>
              </a:gs>
              <a:gs pos="100000">
                <a:srgbClr val="E82683">
                  <a:tint val="15000"/>
                  <a:satMod val="350000"/>
                </a:srgbClr>
              </a:gs>
            </a:gsLst>
            <a:lin ang="16200000" scaled="1"/>
          </a:gradFill>
          <a:ln w="9525" cap="flat" cmpd="sng" algn="ctr">
            <a:solidFill>
              <a:srgbClr val="E82683">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none" lIns="91430" tIns="45715" rIns="91430" bIns="45715" numCol="1" rtlCol="1" anchor="ctr" anchorCtr="0" compatLnSpc="1">
            <a:prstTxWarp prst="textNoShape">
              <a:avLst/>
            </a:prstTxWarp>
          </a:bodyPr>
          <a:lstStyle/>
          <a:p>
            <a:pPr marL="0" marR="0" lvl="0" indent="0" defTabSz="914305" eaLnBrk="1" fontAlgn="auto" latinLnBrk="0" hangingPunct="1">
              <a:lnSpc>
                <a:spcPct val="100000"/>
              </a:lnSpc>
              <a:spcBef>
                <a:spcPts val="0"/>
              </a:spcBef>
              <a:spcAft>
                <a:spcPts val="0"/>
              </a:spcAft>
              <a:buClrTx/>
              <a:buSzTx/>
              <a:buFontTx/>
              <a:buNone/>
              <a:tabLst/>
              <a:defRPr/>
            </a:pPr>
            <a:endParaRPr kumimoji="0" lang="ar-EG" sz="2400" b="0" i="0" u="none" strike="noStrike" kern="0" cap="none" spc="0" normalizeH="0" baseline="0" noProof="0" dirty="0" smtClean="0">
              <a:ln>
                <a:noFill/>
              </a:ln>
              <a:solidFill>
                <a:prstClr val="black"/>
              </a:solidFill>
              <a:effectLst/>
              <a:uLnTx/>
              <a:uFillTx/>
              <a:latin typeface="Arial" charset="0"/>
              <a:ea typeface="+mn-ea"/>
              <a:cs typeface="+mn-cs"/>
            </a:endParaRPr>
          </a:p>
        </p:txBody>
      </p:sp>
      <p:sp>
        <p:nvSpPr>
          <p:cNvPr id="6" name="Rectangle 5"/>
          <p:cNvSpPr/>
          <p:nvPr/>
        </p:nvSpPr>
        <p:spPr>
          <a:xfrm>
            <a:off x="2483769" y="2204864"/>
            <a:ext cx="6156176" cy="861764"/>
          </a:xfrm>
          <a:prstGeom prst="rect">
            <a:avLst/>
          </a:prstGeom>
        </p:spPr>
        <p:txBody>
          <a:bodyPr wrap="square" lIns="91430" tIns="45715" rIns="91430" bIns="45715">
            <a:spAutoFit/>
          </a:bodyPr>
          <a:lstStyle/>
          <a:p>
            <a:pPr marL="0" marR="0" lvl="0" indent="0" defTabSz="914400" rtl="1" eaLnBrk="1" fontAlgn="auto" latinLnBrk="0" hangingPunct="1">
              <a:lnSpc>
                <a:spcPct val="100000"/>
              </a:lnSpc>
              <a:spcBef>
                <a:spcPts val="0"/>
              </a:spcBef>
              <a:spcAft>
                <a:spcPts val="0"/>
              </a:spcAft>
              <a:buClrTx/>
              <a:buSzTx/>
              <a:buFontTx/>
              <a:buNone/>
              <a:tabLst/>
              <a:defRPr/>
            </a:pPr>
            <a:r>
              <a:rPr lang="ar-SA" sz="2500" b="1" kern="0" dirty="0">
                <a:solidFill>
                  <a:srgbClr val="EB632D">
                    <a:lumMod val="50000"/>
                  </a:srgbClr>
                </a:solidFill>
              </a:rPr>
              <a:t>هو برنامج تدريبى يقوم على تنظيم رفع قيم الاخلاق فى العمل</a:t>
            </a:r>
            <a:endParaRPr kumimoji="0" lang="ar-EG" sz="2500" b="1" i="0" u="none" strike="noStrike" kern="0" cap="none" spc="0" normalizeH="0" baseline="0" noProof="0" dirty="0" smtClean="0">
              <a:ln>
                <a:noFill/>
              </a:ln>
              <a:solidFill>
                <a:srgbClr val="EB632D">
                  <a:lumMod val="50000"/>
                </a:srgbClr>
              </a:solidFill>
              <a:effectLst/>
              <a:uLnTx/>
              <a:uFillTx/>
            </a:endParaRPr>
          </a:p>
        </p:txBody>
      </p:sp>
    </p:spTree>
    <p:extLst>
      <p:ext uri="{BB962C8B-B14F-4D97-AF65-F5344CB8AC3E}">
        <p14:creationId xmlns:p14="http://schemas.microsoft.com/office/powerpoint/2010/main" val="1759232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rdrop 1"/>
          <p:cNvSpPr/>
          <p:nvPr/>
        </p:nvSpPr>
        <p:spPr bwMode="auto">
          <a:xfrm flipH="1">
            <a:off x="7812360" y="476672"/>
            <a:ext cx="972616" cy="648072"/>
          </a:xfrm>
          <a:prstGeom prst="teardrop">
            <a:avLst/>
          </a:prstGeom>
          <a:solidFill>
            <a:schemeClr val="bg2">
              <a:lumMod val="40000"/>
              <a:lumOff val="60000"/>
            </a:schemeClr>
          </a:solidFill>
          <a:ln>
            <a:solidFill>
              <a:schemeClr val="bg1"/>
            </a:solidFill>
          </a:ln>
          <a:effectLs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0" i="0" u="none" strike="noStrike" cap="none" normalizeH="0" baseline="0" dirty="0" smtClean="0">
                <a:ln>
                  <a:noFill/>
                </a:ln>
                <a:solidFill>
                  <a:schemeClr val="bg1"/>
                </a:solidFill>
                <a:effectLst/>
                <a:latin typeface="Arial" charset="0"/>
              </a:rPr>
              <a:t>2</a:t>
            </a:r>
          </a:p>
        </p:txBody>
      </p:sp>
      <p:sp>
        <p:nvSpPr>
          <p:cNvPr id="3" name="Rectangle 2"/>
          <p:cNvSpPr/>
          <p:nvPr/>
        </p:nvSpPr>
        <p:spPr>
          <a:xfrm>
            <a:off x="4992827" y="601524"/>
            <a:ext cx="2178802" cy="523220"/>
          </a:xfrm>
          <a:prstGeom prst="rect">
            <a:avLst/>
          </a:prstGeom>
        </p:spPr>
        <p:txBody>
          <a:bodyPr wrap="none">
            <a:spAutoFit/>
          </a:bodyPr>
          <a:lstStyle/>
          <a:p>
            <a:r>
              <a:rPr lang="ar-EG" b="1" dirty="0">
                <a:solidFill>
                  <a:srgbClr val="C00000"/>
                </a:solidFill>
              </a:rPr>
              <a:t>أخلاقيات مسلكية</a:t>
            </a:r>
          </a:p>
        </p:txBody>
      </p:sp>
      <p:sp>
        <p:nvSpPr>
          <p:cNvPr id="5" name="Round Diagonal Corner Rectangle 4"/>
          <p:cNvSpPr/>
          <p:nvPr/>
        </p:nvSpPr>
        <p:spPr>
          <a:xfrm>
            <a:off x="755576" y="2422595"/>
            <a:ext cx="7560840" cy="432048"/>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smtClean="0">
                <a:solidFill>
                  <a:srgbClr val="002060"/>
                </a:solidFill>
              </a:rPr>
              <a:t>هي </a:t>
            </a:r>
            <a:r>
              <a:rPr lang="ar-SA" sz="2400" b="1" dirty="0">
                <a:solidFill>
                  <a:srgbClr val="002060"/>
                </a:solidFill>
              </a:rPr>
              <a:t>سلوكيات متعلقة بسلوك الموظف داخل الوظيفة العامة وخارجها</a:t>
            </a:r>
            <a:endParaRPr lang="en-US" sz="2400" b="1" i="0" dirty="0">
              <a:solidFill>
                <a:srgbClr val="002060"/>
              </a:solidFill>
            </a:endParaRPr>
          </a:p>
        </p:txBody>
      </p:sp>
      <p:sp>
        <p:nvSpPr>
          <p:cNvPr id="6" name="Round Diagonal Corner Rectangle 5"/>
          <p:cNvSpPr/>
          <p:nvPr/>
        </p:nvSpPr>
        <p:spPr>
          <a:xfrm>
            <a:off x="755576" y="3098674"/>
            <a:ext cx="7560840" cy="432048"/>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smtClean="0">
                <a:solidFill>
                  <a:srgbClr val="002060"/>
                </a:solidFill>
              </a:rPr>
              <a:t>الهدف </a:t>
            </a:r>
            <a:r>
              <a:rPr lang="ar-SA" sz="2400" b="1" dirty="0">
                <a:solidFill>
                  <a:srgbClr val="002060"/>
                </a:solidFill>
              </a:rPr>
              <a:t>استبعاد الأشخاص غير أصحاب الأخلاق عن الوظائف العامة</a:t>
            </a:r>
            <a:endParaRPr lang="ar-SA" sz="2400" b="1" i="0" dirty="0">
              <a:solidFill>
                <a:srgbClr val="002060"/>
              </a:solidFill>
            </a:endParaRPr>
          </a:p>
        </p:txBody>
      </p:sp>
      <p:sp>
        <p:nvSpPr>
          <p:cNvPr id="7" name="Round Diagonal Corner Rectangle 6"/>
          <p:cNvSpPr/>
          <p:nvPr/>
        </p:nvSpPr>
        <p:spPr>
          <a:xfrm>
            <a:off x="755576" y="3789040"/>
            <a:ext cx="7560840" cy="821802"/>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smtClean="0">
                <a:solidFill>
                  <a:srgbClr val="002060"/>
                </a:solidFill>
              </a:rPr>
              <a:t>وقد </a:t>
            </a:r>
            <a:r>
              <a:rPr lang="ar-SA" sz="2400" b="1" dirty="0">
                <a:solidFill>
                  <a:srgbClr val="002060"/>
                </a:solidFill>
              </a:rPr>
              <a:t>نصت جميع أنظمة الخدمة المدنية في العالم على وجوب تحلي  الموظف المرشح لوظيفة في الدولة بحسن السيرة والسلوك</a:t>
            </a:r>
            <a:endParaRPr lang="ar-SA" sz="2400" b="1" i="0" dirty="0">
              <a:solidFill>
                <a:srgbClr val="002060"/>
              </a:solidFill>
            </a:endParaRPr>
          </a:p>
        </p:txBody>
      </p:sp>
    </p:spTree>
    <p:extLst>
      <p:ext uri="{BB962C8B-B14F-4D97-AF65-F5344CB8AC3E}">
        <p14:creationId xmlns:p14="http://schemas.microsoft.com/office/powerpoint/2010/main" val="518320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rdrop 1"/>
          <p:cNvSpPr/>
          <p:nvPr/>
        </p:nvSpPr>
        <p:spPr bwMode="auto">
          <a:xfrm flipH="1">
            <a:off x="7812360" y="476672"/>
            <a:ext cx="972616" cy="648072"/>
          </a:xfrm>
          <a:prstGeom prst="teardrop">
            <a:avLst/>
          </a:prstGeom>
          <a:solidFill>
            <a:schemeClr val="bg2">
              <a:lumMod val="40000"/>
              <a:lumOff val="60000"/>
            </a:schemeClr>
          </a:solidFill>
          <a:ln>
            <a:solidFill>
              <a:schemeClr val="bg1"/>
            </a:solidFill>
          </a:ln>
          <a:effectLs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0" i="0" u="none" strike="noStrike" cap="none" normalizeH="0" baseline="0" dirty="0" smtClean="0">
                <a:ln>
                  <a:noFill/>
                </a:ln>
                <a:solidFill>
                  <a:schemeClr val="bg1"/>
                </a:solidFill>
                <a:effectLst/>
                <a:latin typeface="Arial" charset="0"/>
              </a:rPr>
              <a:t>3</a:t>
            </a:r>
          </a:p>
        </p:txBody>
      </p:sp>
      <p:sp>
        <p:nvSpPr>
          <p:cNvPr id="3" name="Rectangle 2"/>
          <p:cNvSpPr/>
          <p:nvPr/>
        </p:nvSpPr>
        <p:spPr>
          <a:xfrm>
            <a:off x="3707904" y="601524"/>
            <a:ext cx="3791423" cy="523220"/>
          </a:xfrm>
          <a:prstGeom prst="rect">
            <a:avLst/>
          </a:prstGeom>
        </p:spPr>
        <p:txBody>
          <a:bodyPr wrap="none">
            <a:spAutoFit/>
          </a:bodyPr>
          <a:lstStyle/>
          <a:p>
            <a:r>
              <a:rPr lang="ar-EG" b="1" dirty="0">
                <a:solidFill>
                  <a:srgbClr val="C00000"/>
                </a:solidFill>
              </a:rPr>
              <a:t>أخلاقيات متعلقة بإطاعة الأوامر</a:t>
            </a:r>
          </a:p>
        </p:txBody>
      </p:sp>
      <p:sp>
        <p:nvSpPr>
          <p:cNvPr id="5" name="Round Diagonal Corner Rectangle 4"/>
          <p:cNvSpPr/>
          <p:nvPr/>
        </p:nvSpPr>
        <p:spPr>
          <a:xfrm>
            <a:off x="755576" y="2422595"/>
            <a:ext cx="7560840" cy="432048"/>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a:solidFill>
                  <a:srgbClr val="002060"/>
                </a:solidFill>
              </a:rPr>
              <a:t>سلطة توجيه المرؤوسين في أعمالهم بإصدار الأوامر والتعليمات</a:t>
            </a:r>
            <a:endParaRPr lang="en-US" sz="2400" b="1" i="0" dirty="0">
              <a:solidFill>
                <a:srgbClr val="002060"/>
              </a:solidFill>
            </a:endParaRPr>
          </a:p>
        </p:txBody>
      </p:sp>
      <p:sp>
        <p:nvSpPr>
          <p:cNvPr id="6" name="Round Diagonal Corner Rectangle 5"/>
          <p:cNvSpPr/>
          <p:nvPr/>
        </p:nvSpPr>
        <p:spPr>
          <a:xfrm>
            <a:off x="755576" y="3098674"/>
            <a:ext cx="7560840" cy="432048"/>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a:solidFill>
                  <a:srgbClr val="002060"/>
                </a:solidFill>
              </a:rPr>
              <a:t>سلطة تعديل أو إلغاء أو وقف القرارات والأعمال التي يصدرها المرؤوسين</a:t>
            </a:r>
            <a:endParaRPr lang="ar-SA" sz="2400" b="1" i="0" dirty="0">
              <a:solidFill>
                <a:srgbClr val="002060"/>
              </a:solidFill>
            </a:endParaRPr>
          </a:p>
        </p:txBody>
      </p:sp>
      <p:sp>
        <p:nvSpPr>
          <p:cNvPr id="7" name="Round Diagonal Corner Rectangle 6"/>
          <p:cNvSpPr/>
          <p:nvPr/>
        </p:nvSpPr>
        <p:spPr>
          <a:xfrm>
            <a:off x="755576" y="3789040"/>
            <a:ext cx="7560840" cy="363454"/>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a:solidFill>
                  <a:srgbClr val="002060"/>
                </a:solidFill>
              </a:rPr>
              <a:t>سلطة تأديب الموظفين</a:t>
            </a:r>
            <a:endParaRPr lang="ar-SA" sz="2400" b="1" i="0" dirty="0">
              <a:solidFill>
                <a:srgbClr val="002060"/>
              </a:solidFill>
            </a:endParaRPr>
          </a:p>
        </p:txBody>
      </p:sp>
      <p:sp>
        <p:nvSpPr>
          <p:cNvPr id="4" name="Rectangle 3"/>
          <p:cNvSpPr/>
          <p:nvPr/>
        </p:nvSpPr>
        <p:spPr>
          <a:xfrm>
            <a:off x="4496771" y="1428778"/>
            <a:ext cx="3536546" cy="523220"/>
          </a:xfrm>
          <a:prstGeom prst="rect">
            <a:avLst/>
          </a:prstGeom>
        </p:spPr>
        <p:txBody>
          <a:bodyPr wrap="none">
            <a:spAutoFit/>
          </a:bodyPr>
          <a:lstStyle/>
          <a:p>
            <a:r>
              <a:rPr lang="ar-EG" b="1" dirty="0">
                <a:solidFill>
                  <a:srgbClr val="002060"/>
                </a:solidFill>
              </a:rPr>
              <a:t>تشمل إطاعة السلطة فيما يلي</a:t>
            </a:r>
          </a:p>
        </p:txBody>
      </p:sp>
    </p:spTree>
    <p:extLst>
      <p:ext uri="{BB962C8B-B14F-4D97-AF65-F5344CB8AC3E}">
        <p14:creationId xmlns:p14="http://schemas.microsoft.com/office/powerpoint/2010/main" val="5341644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انحراف الموظف</a:t>
            </a:r>
            <a:endParaRPr lang="en-US" sz="3600" dirty="0">
              <a:solidFill>
                <a:srgbClr val="C00000"/>
              </a:solidFill>
            </a:endParaRPr>
          </a:p>
        </p:txBody>
      </p:sp>
    </p:spTree>
    <p:extLst>
      <p:ext uri="{BB962C8B-B14F-4D97-AF65-F5344CB8AC3E}">
        <p14:creationId xmlns:p14="http://schemas.microsoft.com/office/powerpoint/2010/main" val="3037242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bwMode="auto">
          <a:xfrm>
            <a:off x="4010170" y="327794"/>
            <a:ext cx="4778872" cy="1080120"/>
          </a:xfrm>
          <a:prstGeom prst="plaque">
            <a:avLst/>
          </a:prstGeom>
          <a:solidFill>
            <a:srgbClr val="FF33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endParaRPr lang="ar-EG" sz="1400" b="1" dirty="0" smtClean="0">
              <a:latin typeface="Simplified Arabic" panose="02020603050405020304" pitchFamily="18" charset="-78"/>
              <a:cs typeface="Simplified Arabic" panose="02020603050405020304" pitchFamily="18" charset="-78"/>
            </a:endParaRPr>
          </a:p>
          <a:p>
            <a:pPr rtl="1"/>
            <a:r>
              <a:rPr lang="ar-SA" b="1" dirty="0" smtClean="0">
                <a:latin typeface="Simplified Arabic" panose="02020603050405020304" pitchFamily="18" charset="-78"/>
                <a:cs typeface="Simplified Arabic" panose="02020603050405020304" pitchFamily="18" charset="-78"/>
              </a:rPr>
              <a:t>ينحرف </a:t>
            </a:r>
            <a:r>
              <a:rPr lang="ar-SA" b="1" dirty="0">
                <a:latin typeface="Simplified Arabic" panose="02020603050405020304" pitchFamily="18" charset="-78"/>
                <a:cs typeface="Simplified Arabic" panose="02020603050405020304" pitchFamily="18" charset="-78"/>
              </a:rPr>
              <a:t>الموظف في الحالات التالية</a:t>
            </a:r>
            <a:endParaRPr kumimoji="0" lang="ar-EG"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5" name="Wave 4"/>
          <p:cNvSpPr/>
          <p:nvPr/>
        </p:nvSpPr>
        <p:spPr bwMode="auto">
          <a:xfrm>
            <a:off x="740455" y="1484784"/>
            <a:ext cx="8034353" cy="1305868"/>
          </a:xfrm>
          <a:prstGeom prst="wave">
            <a:avLst/>
          </a:prstGeom>
          <a:solidFill>
            <a:srgbClr val="99CC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smtClean="0">
                <a:solidFill>
                  <a:schemeClr val="bg1"/>
                </a:solidFill>
                <a:latin typeface="Simplified Arabic" panose="02020603050405020304" pitchFamily="18" charset="-78"/>
                <a:ea typeface="宋体" pitchFamily="2" charset="-122"/>
                <a:cs typeface="Simplified Arabic" panose="02020603050405020304" pitchFamily="18" charset="-78"/>
              </a:rPr>
              <a:t>اعتقاد </a:t>
            </a:r>
            <a:r>
              <a:rPr lang="ar-EG" b="1" dirty="0">
                <a:solidFill>
                  <a:schemeClr val="bg1"/>
                </a:solidFill>
                <a:latin typeface="Simplified Arabic" panose="02020603050405020304" pitchFamily="18" charset="-78"/>
                <a:ea typeface="宋体" pitchFamily="2" charset="-122"/>
                <a:cs typeface="Simplified Arabic" panose="02020603050405020304" pitchFamily="18" charset="-78"/>
              </a:rPr>
              <a:t>أن الوظيفة تشريف </a:t>
            </a:r>
            <a:r>
              <a:rPr lang="ar-EG" b="1" dirty="0" smtClean="0">
                <a:solidFill>
                  <a:schemeClr val="bg1"/>
                </a:solidFill>
                <a:latin typeface="Simplified Arabic" panose="02020603050405020304" pitchFamily="18" charset="-78"/>
                <a:ea typeface="宋体" pitchFamily="2" charset="-122"/>
                <a:cs typeface="Simplified Arabic" panose="02020603050405020304" pitchFamily="18" charset="-78"/>
              </a:rPr>
              <a:t>لا </a:t>
            </a:r>
            <a:r>
              <a:rPr lang="ar-EG" b="1" dirty="0">
                <a:solidFill>
                  <a:schemeClr val="bg1"/>
                </a:solidFill>
                <a:latin typeface="Simplified Arabic" panose="02020603050405020304" pitchFamily="18" charset="-78"/>
                <a:ea typeface="宋体" pitchFamily="2" charset="-122"/>
                <a:cs typeface="Simplified Arabic" panose="02020603050405020304" pitchFamily="18" charset="-78"/>
              </a:rPr>
              <a:t>تكليف</a:t>
            </a:r>
            <a:endPar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6" name="Wave 5"/>
          <p:cNvSpPr/>
          <p:nvPr/>
        </p:nvSpPr>
        <p:spPr bwMode="auto">
          <a:xfrm>
            <a:off x="740454" y="2641774"/>
            <a:ext cx="8034353" cy="1305868"/>
          </a:xfrm>
          <a:prstGeom prst="wave">
            <a:avLst/>
          </a:prstGeom>
          <a:solidFill>
            <a:srgbClr val="99CC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smtClean="0">
                <a:solidFill>
                  <a:schemeClr val="bg1"/>
                </a:solidFill>
                <a:latin typeface="Simplified Arabic" panose="02020603050405020304" pitchFamily="18" charset="-78"/>
                <a:ea typeface="宋体" pitchFamily="2" charset="-122"/>
                <a:cs typeface="Simplified Arabic" panose="02020603050405020304" pitchFamily="18" charset="-78"/>
              </a:rPr>
              <a:t>استغلال </a:t>
            </a:r>
            <a:r>
              <a:rPr lang="ar-EG" b="1" dirty="0">
                <a:solidFill>
                  <a:schemeClr val="bg1"/>
                </a:solidFill>
                <a:latin typeface="Simplified Arabic" panose="02020603050405020304" pitchFamily="18" charset="-78"/>
                <a:ea typeface="宋体" pitchFamily="2" charset="-122"/>
                <a:cs typeface="Simplified Arabic" panose="02020603050405020304" pitchFamily="18" charset="-78"/>
              </a:rPr>
              <a:t>النفوذ</a:t>
            </a:r>
            <a:endPar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7" name="Wave 6"/>
          <p:cNvSpPr/>
          <p:nvPr/>
        </p:nvSpPr>
        <p:spPr bwMode="auto">
          <a:xfrm>
            <a:off x="740453" y="3798764"/>
            <a:ext cx="8034353" cy="1305868"/>
          </a:xfrm>
          <a:prstGeom prst="wave">
            <a:avLst/>
          </a:prstGeom>
          <a:solidFill>
            <a:srgbClr val="99CC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smtClean="0">
                <a:solidFill>
                  <a:schemeClr val="bg1"/>
                </a:solidFill>
                <a:latin typeface="Simplified Arabic" panose="02020603050405020304" pitchFamily="18" charset="-78"/>
                <a:ea typeface="宋体" pitchFamily="2" charset="-122"/>
                <a:cs typeface="Simplified Arabic" panose="02020603050405020304" pitchFamily="18" charset="-78"/>
              </a:rPr>
              <a:t>المتاجرة </a:t>
            </a:r>
            <a:r>
              <a:rPr lang="ar-EG" b="1" dirty="0">
                <a:solidFill>
                  <a:schemeClr val="bg1"/>
                </a:solidFill>
                <a:latin typeface="Simplified Arabic" panose="02020603050405020304" pitchFamily="18" charset="-78"/>
                <a:ea typeface="宋体" pitchFamily="2" charset="-122"/>
                <a:cs typeface="Simplified Arabic" panose="02020603050405020304" pitchFamily="18" charset="-78"/>
              </a:rPr>
              <a:t>بالوظيفة</a:t>
            </a:r>
            <a:endPar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8" name="Wave 7"/>
          <p:cNvSpPr/>
          <p:nvPr/>
        </p:nvSpPr>
        <p:spPr bwMode="auto">
          <a:xfrm>
            <a:off x="740452" y="4955754"/>
            <a:ext cx="8034353" cy="1305868"/>
          </a:xfrm>
          <a:prstGeom prst="wave">
            <a:avLst/>
          </a:prstGeom>
          <a:solidFill>
            <a:srgbClr val="99CC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smtClean="0">
                <a:solidFill>
                  <a:schemeClr val="bg1"/>
                </a:solidFill>
                <a:latin typeface="Simplified Arabic" panose="02020603050405020304" pitchFamily="18" charset="-78"/>
                <a:ea typeface="宋体" pitchFamily="2" charset="-122"/>
                <a:cs typeface="Simplified Arabic" panose="02020603050405020304" pitchFamily="18" charset="-78"/>
              </a:rPr>
              <a:t>تنافس </a:t>
            </a:r>
            <a:r>
              <a:rPr lang="ar-EG" b="1" dirty="0">
                <a:solidFill>
                  <a:schemeClr val="bg1"/>
                </a:solidFill>
                <a:latin typeface="Simplified Arabic" panose="02020603050405020304" pitchFamily="18" charset="-78"/>
                <a:ea typeface="宋体" pitchFamily="2" charset="-122"/>
                <a:cs typeface="Simplified Arabic" panose="02020603050405020304" pitchFamily="18" charset="-78"/>
              </a:rPr>
              <a:t>غير شريف لامتيازات اكثر</a:t>
            </a:r>
            <a:endPar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22612707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مظاهر انحراف السلطة</a:t>
            </a:r>
            <a:endParaRPr lang="en-US" sz="3600" dirty="0">
              <a:solidFill>
                <a:srgbClr val="C00000"/>
              </a:solidFill>
            </a:endParaRPr>
          </a:p>
        </p:txBody>
      </p:sp>
    </p:spTree>
    <p:extLst>
      <p:ext uri="{BB962C8B-B14F-4D97-AF65-F5344CB8AC3E}">
        <p14:creationId xmlns:p14="http://schemas.microsoft.com/office/powerpoint/2010/main" val="2423351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p:cNvSpPr/>
          <p:nvPr/>
        </p:nvSpPr>
        <p:spPr bwMode="auto">
          <a:xfrm>
            <a:off x="3635896" y="260648"/>
            <a:ext cx="5282928" cy="1305868"/>
          </a:xfrm>
          <a:prstGeom prst="wav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a:solidFill>
                  <a:schemeClr val="bg1"/>
                </a:solidFill>
                <a:latin typeface="Simplified Arabic" panose="02020603050405020304" pitchFamily="18" charset="-78"/>
                <a:ea typeface="宋体" pitchFamily="2" charset="-122"/>
                <a:cs typeface="Simplified Arabic" panose="02020603050405020304" pitchFamily="18" charset="-78"/>
              </a:rPr>
              <a:t>استغلال النفوذ (السلطة أو الوظيفة)</a:t>
            </a:r>
            <a:endPar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2" name="Rectangle 1"/>
          <p:cNvSpPr/>
          <p:nvPr/>
        </p:nvSpPr>
        <p:spPr>
          <a:xfrm>
            <a:off x="6084168" y="1988840"/>
            <a:ext cx="2650084" cy="523220"/>
          </a:xfrm>
          <a:prstGeom prst="rect">
            <a:avLst/>
          </a:prstGeom>
        </p:spPr>
        <p:txBody>
          <a:bodyPr wrap="none">
            <a:spAutoFit/>
          </a:bodyPr>
          <a:lstStyle/>
          <a:p>
            <a:r>
              <a:rPr lang="ar-EG" b="1" dirty="0">
                <a:solidFill>
                  <a:srgbClr val="002060"/>
                </a:solidFill>
              </a:rPr>
              <a:t>مظاهر استغلال النفوذ</a:t>
            </a:r>
          </a:p>
        </p:txBody>
      </p:sp>
      <p:sp>
        <p:nvSpPr>
          <p:cNvPr id="5" name="Freeform 4"/>
          <p:cNvSpPr/>
          <p:nvPr/>
        </p:nvSpPr>
        <p:spPr>
          <a:xfrm>
            <a:off x="1259632" y="2581308"/>
            <a:ext cx="7423551" cy="948734"/>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81127" tIns="81127" rIns="81127" bIns="81127" numCol="1" spcCol="1270" anchor="ctr" anchorCtr="0">
            <a:noAutofit/>
          </a:bodyPr>
          <a:lstStyle/>
          <a:p>
            <a:pPr lvl="0" defTabSz="622300" rtl="1">
              <a:lnSpc>
                <a:spcPct val="90000"/>
              </a:lnSpc>
              <a:spcAft>
                <a:spcPct val="35000"/>
              </a:spcAft>
            </a:pPr>
            <a:r>
              <a:rPr lang="ar-SA" sz="2400" b="1" dirty="0">
                <a:solidFill>
                  <a:srgbClr val="002060"/>
                </a:solidFill>
              </a:rPr>
              <a:t>استغلال الموظف وظيفته، للحصول على منافع مادية</a:t>
            </a:r>
            <a:endParaRPr lang="en-US" sz="2400" b="1" i="0" kern="1200" dirty="0">
              <a:solidFill>
                <a:srgbClr val="002060"/>
              </a:solidFill>
            </a:endParaRPr>
          </a:p>
        </p:txBody>
      </p:sp>
      <p:sp>
        <p:nvSpPr>
          <p:cNvPr id="6" name="Freeform 5"/>
          <p:cNvSpPr/>
          <p:nvPr/>
        </p:nvSpPr>
        <p:spPr>
          <a:xfrm>
            <a:off x="1259632" y="3727088"/>
            <a:ext cx="7423551" cy="948734"/>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p:spPr>
        <p:style>
          <a:lnRef idx="3">
            <a:schemeClr val="lt1">
              <a:hueOff val="0"/>
              <a:satOff val="0"/>
              <a:lumOff val="0"/>
              <a:alphaOff val="0"/>
            </a:schemeClr>
          </a:lnRef>
          <a:fillRef idx="1">
            <a:schemeClr val="accent5">
              <a:hueOff val="-718211"/>
              <a:satOff val="24801"/>
              <a:lumOff val="-15236"/>
              <a:alphaOff val="0"/>
            </a:schemeClr>
          </a:fillRef>
          <a:effectRef idx="1">
            <a:schemeClr val="accent5">
              <a:hueOff val="-718211"/>
              <a:satOff val="24801"/>
              <a:lumOff val="-15236"/>
              <a:alphaOff val="0"/>
            </a:schemeClr>
          </a:effectRef>
          <a:fontRef idx="minor">
            <a:schemeClr val="lt1"/>
          </a:fontRef>
        </p:style>
        <p:txBody>
          <a:bodyPr spcFirstLastPara="0" vert="horz" wrap="square" lIns="81127" tIns="81127" rIns="81127" bIns="81127" numCol="1" spcCol="1270" anchor="ctr" anchorCtr="0">
            <a:noAutofit/>
          </a:bodyPr>
          <a:lstStyle/>
          <a:p>
            <a:pPr lvl="0" defTabSz="622300" rtl="1">
              <a:lnSpc>
                <a:spcPct val="90000"/>
              </a:lnSpc>
              <a:spcAft>
                <a:spcPct val="35000"/>
              </a:spcAft>
            </a:pPr>
            <a:r>
              <a:rPr lang="ar-SA" sz="2400" b="1" dirty="0">
                <a:solidFill>
                  <a:srgbClr val="002060"/>
                </a:solidFill>
              </a:rPr>
              <a:t>استغلال النفوذ فى تقديم منفعة لذويه وأقاربه ومعارفه</a:t>
            </a:r>
            <a:endParaRPr lang="en-US" sz="2400" b="1" i="0" kern="1200" dirty="0">
              <a:solidFill>
                <a:srgbClr val="002060"/>
              </a:solidFill>
            </a:endParaRPr>
          </a:p>
        </p:txBody>
      </p:sp>
      <p:sp>
        <p:nvSpPr>
          <p:cNvPr id="8" name="Freeform 7"/>
          <p:cNvSpPr/>
          <p:nvPr/>
        </p:nvSpPr>
        <p:spPr>
          <a:xfrm>
            <a:off x="1246435" y="4872868"/>
            <a:ext cx="7423551" cy="948734"/>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p:spPr>
        <p:style>
          <a:lnRef idx="3">
            <a:schemeClr val="lt1">
              <a:hueOff val="0"/>
              <a:satOff val="0"/>
              <a:lumOff val="0"/>
              <a:alphaOff val="0"/>
            </a:schemeClr>
          </a:lnRef>
          <a:fillRef idx="1">
            <a:schemeClr val="accent5">
              <a:hueOff val="-820813"/>
              <a:satOff val="28344"/>
              <a:lumOff val="-17412"/>
              <a:alphaOff val="0"/>
            </a:schemeClr>
          </a:fillRef>
          <a:effectRef idx="1">
            <a:schemeClr val="accent5">
              <a:hueOff val="-820813"/>
              <a:satOff val="28344"/>
              <a:lumOff val="-17412"/>
              <a:alphaOff val="0"/>
            </a:schemeClr>
          </a:effectRef>
          <a:fontRef idx="minor">
            <a:schemeClr val="lt1"/>
          </a:fontRef>
        </p:style>
        <p:txBody>
          <a:bodyPr spcFirstLastPara="0" vert="horz" wrap="square" lIns="81127" tIns="81127" rIns="81127" bIns="81127" numCol="1" spcCol="1270" anchor="ctr" anchorCtr="0">
            <a:noAutofit/>
          </a:bodyPr>
          <a:lstStyle/>
          <a:p>
            <a:pPr lvl="0" defTabSz="622300" rtl="1">
              <a:lnSpc>
                <a:spcPct val="90000"/>
              </a:lnSpc>
              <a:spcAft>
                <a:spcPct val="35000"/>
              </a:spcAft>
            </a:pPr>
            <a:r>
              <a:rPr lang="ar-SA" sz="2400" b="1" dirty="0">
                <a:solidFill>
                  <a:srgbClr val="002060"/>
                </a:solidFill>
              </a:rPr>
              <a:t>استغلال المسئول نفوذه فى تسخير الموظفين وأرباب المصالح والحاجات لمصالحه الخاصة</a:t>
            </a:r>
            <a:endParaRPr lang="en-US" sz="2400" b="1" i="0" kern="1200" dirty="0">
              <a:solidFill>
                <a:srgbClr val="002060"/>
              </a:solidFill>
            </a:endParaRPr>
          </a:p>
        </p:txBody>
      </p:sp>
    </p:spTree>
    <p:extLst>
      <p:ext uri="{BB962C8B-B14F-4D97-AF65-F5344CB8AC3E}">
        <p14:creationId xmlns:p14="http://schemas.microsoft.com/office/powerpoint/2010/main" val="2172726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p:cNvSpPr/>
          <p:nvPr/>
        </p:nvSpPr>
        <p:spPr bwMode="auto">
          <a:xfrm>
            <a:off x="3635896" y="260648"/>
            <a:ext cx="5282928" cy="1305868"/>
          </a:xfrm>
          <a:prstGeom prst="wav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a:t>الرشوة</a:t>
            </a:r>
            <a:endPar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2" name="Rectangle 1"/>
          <p:cNvSpPr/>
          <p:nvPr/>
        </p:nvSpPr>
        <p:spPr>
          <a:xfrm>
            <a:off x="6500147" y="1988840"/>
            <a:ext cx="1818125" cy="523220"/>
          </a:xfrm>
          <a:prstGeom prst="rect">
            <a:avLst/>
          </a:prstGeom>
        </p:spPr>
        <p:txBody>
          <a:bodyPr wrap="none">
            <a:spAutoFit/>
          </a:bodyPr>
          <a:lstStyle/>
          <a:p>
            <a:r>
              <a:rPr lang="ar-EG" b="1" dirty="0">
                <a:solidFill>
                  <a:srgbClr val="002060"/>
                </a:solidFill>
              </a:rPr>
              <a:t>أسباب الرشوة</a:t>
            </a:r>
          </a:p>
        </p:txBody>
      </p:sp>
      <p:sp>
        <p:nvSpPr>
          <p:cNvPr id="5" name="Freeform 4"/>
          <p:cNvSpPr/>
          <p:nvPr/>
        </p:nvSpPr>
        <p:spPr>
          <a:xfrm>
            <a:off x="894721" y="2859284"/>
            <a:ext cx="7423551" cy="948734"/>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a:solidFill>
            <a:srgbClr val="00B0F0"/>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81127" tIns="81127" rIns="81127" bIns="81127" numCol="1" spcCol="1270" anchor="ctr" anchorCtr="0">
            <a:noAutofit/>
          </a:bodyPr>
          <a:lstStyle/>
          <a:p>
            <a:pPr lvl="0" defTabSz="622300" rtl="1">
              <a:lnSpc>
                <a:spcPct val="90000"/>
              </a:lnSpc>
              <a:spcAft>
                <a:spcPct val="35000"/>
              </a:spcAft>
            </a:pPr>
            <a:r>
              <a:rPr lang="ar-SA" sz="2400" b="1" dirty="0">
                <a:solidFill>
                  <a:srgbClr val="002060"/>
                </a:solidFill>
              </a:rPr>
              <a:t>أسباب نفسية واجتماعية وظروف خاصة، وأكثرها شيوعاً حب الاثراء السريع بدون بذل الجهد</a:t>
            </a:r>
            <a:endParaRPr lang="en-US" sz="2400" b="1" i="0" kern="1200" dirty="0">
              <a:solidFill>
                <a:srgbClr val="002060"/>
              </a:solidFill>
            </a:endParaRPr>
          </a:p>
        </p:txBody>
      </p:sp>
      <p:sp>
        <p:nvSpPr>
          <p:cNvPr id="6" name="Freeform 5"/>
          <p:cNvSpPr/>
          <p:nvPr/>
        </p:nvSpPr>
        <p:spPr>
          <a:xfrm>
            <a:off x="894721" y="4005064"/>
            <a:ext cx="7423551" cy="948734"/>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a:solidFill>
            <a:srgbClr val="92D050"/>
          </a:solidFill>
        </p:spPr>
        <p:style>
          <a:lnRef idx="3">
            <a:schemeClr val="lt1">
              <a:hueOff val="0"/>
              <a:satOff val="0"/>
              <a:lumOff val="0"/>
              <a:alphaOff val="0"/>
            </a:schemeClr>
          </a:lnRef>
          <a:fillRef idx="1">
            <a:schemeClr val="accent5">
              <a:hueOff val="-718211"/>
              <a:satOff val="24801"/>
              <a:lumOff val="-15236"/>
              <a:alphaOff val="0"/>
            </a:schemeClr>
          </a:fillRef>
          <a:effectRef idx="1">
            <a:schemeClr val="accent5">
              <a:hueOff val="-718211"/>
              <a:satOff val="24801"/>
              <a:lumOff val="-15236"/>
              <a:alphaOff val="0"/>
            </a:schemeClr>
          </a:effectRef>
          <a:fontRef idx="minor">
            <a:schemeClr val="lt1"/>
          </a:fontRef>
        </p:style>
        <p:txBody>
          <a:bodyPr spcFirstLastPara="0" vert="horz" wrap="square" lIns="81127" tIns="81127" rIns="81127" bIns="81127" numCol="1" spcCol="1270" anchor="ctr" anchorCtr="0">
            <a:noAutofit/>
          </a:bodyPr>
          <a:lstStyle/>
          <a:p>
            <a:pPr lvl="0" defTabSz="622300" rtl="1">
              <a:lnSpc>
                <a:spcPct val="90000"/>
              </a:lnSpc>
              <a:spcAft>
                <a:spcPct val="35000"/>
              </a:spcAft>
            </a:pPr>
            <a:r>
              <a:rPr lang="ar-SA" sz="2400" b="1" dirty="0">
                <a:solidFill>
                  <a:srgbClr val="002060"/>
                </a:solidFill>
              </a:rPr>
              <a:t>ضعف الوازع الدينى لدى الفرد</a:t>
            </a:r>
            <a:endParaRPr lang="en-US" sz="2400" b="1" i="0" kern="1200" dirty="0">
              <a:solidFill>
                <a:srgbClr val="002060"/>
              </a:solidFill>
            </a:endParaRPr>
          </a:p>
        </p:txBody>
      </p:sp>
      <p:sp>
        <p:nvSpPr>
          <p:cNvPr id="8" name="Freeform 7"/>
          <p:cNvSpPr/>
          <p:nvPr/>
        </p:nvSpPr>
        <p:spPr>
          <a:xfrm>
            <a:off x="881524" y="5150844"/>
            <a:ext cx="7423551" cy="948734"/>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a:solidFill>
            <a:schemeClr val="accent6">
              <a:lumMod val="60000"/>
              <a:lumOff val="40000"/>
            </a:schemeClr>
          </a:solidFill>
        </p:spPr>
        <p:style>
          <a:lnRef idx="3">
            <a:schemeClr val="lt1">
              <a:hueOff val="0"/>
              <a:satOff val="0"/>
              <a:lumOff val="0"/>
              <a:alphaOff val="0"/>
            </a:schemeClr>
          </a:lnRef>
          <a:fillRef idx="1">
            <a:schemeClr val="accent5">
              <a:hueOff val="-820813"/>
              <a:satOff val="28344"/>
              <a:lumOff val="-17412"/>
              <a:alphaOff val="0"/>
            </a:schemeClr>
          </a:fillRef>
          <a:effectRef idx="1">
            <a:schemeClr val="accent5">
              <a:hueOff val="-820813"/>
              <a:satOff val="28344"/>
              <a:lumOff val="-17412"/>
              <a:alphaOff val="0"/>
            </a:schemeClr>
          </a:effectRef>
          <a:fontRef idx="minor">
            <a:schemeClr val="lt1"/>
          </a:fontRef>
        </p:style>
        <p:txBody>
          <a:bodyPr spcFirstLastPara="0" vert="horz" wrap="square" lIns="81127" tIns="81127" rIns="81127" bIns="81127" numCol="1" spcCol="1270" anchor="ctr" anchorCtr="0">
            <a:noAutofit/>
          </a:bodyPr>
          <a:lstStyle/>
          <a:p>
            <a:pPr lvl="0" defTabSz="622300" rtl="1">
              <a:lnSpc>
                <a:spcPct val="90000"/>
              </a:lnSpc>
              <a:spcAft>
                <a:spcPct val="35000"/>
              </a:spcAft>
            </a:pPr>
            <a:r>
              <a:rPr lang="ar-SA" sz="2400" b="1" dirty="0">
                <a:solidFill>
                  <a:srgbClr val="002060"/>
                </a:solidFill>
              </a:rPr>
              <a:t>تطور وتعدد متطلبات الحياة</a:t>
            </a:r>
            <a:endParaRPr lang="en-US" sz="2400" b="1" i="0" kern="1200" dirty="0">
              <a:solidFill>
                <a:srgbClr val="002060"/>
              </a:solidFill>
            </a:endParaRPr>
          </a:p>
        </p:txBody>
      </p:sp>
    </p:spTree>
    <p:extLst>
      <p:ext uri="{BB962C8B-B14F-4D97-AF65-F5344CB8AC3E}">
        <p14:creationId xmlns:p14="http://schemas.microsoft.com/office/powerpoint/2010/main" val="4335793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p:cNvSpPr/>
          <p:nvPr/>
        </p:nvSpPr>
        <p:spPr bwMode="auto">
          <a:xfrm>
            <a:off x="3635896" y="260648"/>
            <a:ext cx="5282928" cy="1305868"/>
          </a:xfrm>
          <a:prstGeom prst="wav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a:t>الرشوة</a:t>
            </a:r>
            <a:endPar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2" name="Rectangle 1"/>
          <p:cNvSpPr/>
          <p:nvPr/>
        </p:nvSpPr>
        <p:spPr>
          <a:xfrm>
            <a:off x="6500147" y="1988840"/>
            <a:ext cx="1818125" cy="523220"/>
          </a:xfrm>
          <a:prstGeom prst="rect">
            <a:avLst/>
          </a:prstGeom>
        </p:spPr>
        <p:txBody>
          <a:bodyPr wrap="none">
            <a:spAutoFit/>
          </a:bodyPr>
          <a:lstStyle/>
          <a:p>
            <a:r>
              <a:rPr lang="ar-EG" b="1" dirty="0">
                <a:solidFill>
                  <a:srgbClr val="002060"/>
                </a:solidFill>
              </a:rPr>
              <a:t>أسباب الرشوة</a:t>
            </a:r>
          </a:p>
        </p:txBody>
      </p:sp>
      <p:sp>
        <p:nvSpPr>
          <p:cNvPr id="5" name="Freeform 4"/>
          <p:cNvSpPr/>
          <p:nvPr/>
        </p:nvSpPr>
        <p:spPr>
          <a:xfrm>
            <a:off x="894721" y="3212976"/>
            <a:ext cx="7423551" cy="948734"/>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81127" tIns="81127" rIns="81127" bIns="81127" numCol="1" spcCol="1270" anchor="ctr" anchorCtr="0">
            <a:noAutofit/>
          </a:bodyPr>
          <a:lstStyle/>
          <a:p>
            <a:pPr lvl="0" defTabSz="622300" rtl="1">
              <a:lnSpc>
                <a:spcPct val="90000"/>
              </a:lnSpc>
              <a:spcAft>
                <a:spcPct val="35000"/>
              </a:spcAft>
            </a:pPr>
            <a:r>
              <a:rPr lang="ar-SA" sz="2400" b="1" dirty="0">
                <a:solidFill>
                  <a:srgbClr val="002060"/>
                </a:solidFill>
              </a:rPr>
              <a:t>وجود نسبة كبيرة من الأجانب من غير المسلمين فى المملكة</a:t>
            </a:r>
            <a:endParaRPr lang="en-US" sz="2400" b="1" i="0" kern="1200" dirty="0">
              <a:solidFill>
                <a:srgbClr val="002060"/>
              </a:solidFill>
            </a:endParaRPr>
          </a:p>
        </p:txBody>
      </p:sp>
      <p:sp>
        <p:nvSpPr>
          <p:cNvPr id="6" name="Freeform 5"/>
          <p:cNvSpPr/>
          <p:nvPr/>
        </p:nvSpPr>
        <p:spPr>
          <a:xfrm>
            <a:off x="894721" y="4358756"/>
            <a:ext cx="7423551" cy="948734"/>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a:solidFill>
            <a:srgbClr val="FBBE45"/>
          </a:solidFill>
        </p:spPr>
        <p:style>
          <a:lnRef idx="3">
            <a:schemeClr val="lt1">
              <a:hueOff val="0"/>
              <a:satOff val="0"/>
              <a:lumOff val="0"/>
              <a:alphaOff val="0"/>
            </a:schemeClr>
          </a:lnRef>
          <a:fillRef idx="1">
            <a:schemeClr val="accent5">
              <a:hueOff val="-718211"/>
              <a:satOff val="24801"/>
              <a:lumOff val="-15236"/>
              <a:alphaOff val="0"/>
            </a:schemeClr>
          </a:fillRef>
          <a:effectRef idx="1">
            <a:schemeClr val="accent5">
              <a:hueOff val="-718211"/>
              <a:satOff val="24801"/>
              <a:lumOff val="-15236"/>
              <a:alphaOff val="0"/>
            </a:schemeClr>
          </a:effectRef>
          <a:fontRef idx="minor">
            <a:schemeClr val="lt1"/>
          </a:fontRef>
        </p:style>
        <p:txBody>
          <a:bodyPr spcFirstLastPara="0" vert="horz" wrap="square" lIns="81127" tIns="81127" rIns="81127" bIns="81127" numCol="1" spcCol="1270" anchor="ctr" anchorCtr="0">
            <a:noAutofit/>
          </a:bodyPr>
          <a:lstStyle/>
          <a:p>
            <a:pPr lvl="0" defTabSz="622300" rtl="1">
              <a:lnSpc>
                <a:spcPct val="90000"/>
              </a:lnSpc>
              <a:spcAft>
                <a:spcPct val="35000"/>
              </a:spcAft>
            </a:pPr>
            <a:r>
              <a:rPr lang="ar-SA" sz="2400" b="1" dirty="0">
                <a:solidFill>
                  <a:srgbClr val="002060"/>
                </a:solidFill>
              </a:rPr>
              <a:t>سوء تطبيق الأنظمة خاصة فى الإدارات ذات العلاقة مع الخدمات العامة</a:t>
            </a:r>
            <a:endParaRPr lang="en-US" sz="2400" b="1" i="0" kern="1200" dirty="0">
              <a:solidFill>
                <a:srgbClr val="002060"/>
              </a:solidFill>
            </a:endParaRPr>
          </a:p>
        </p:txBody>
      </p:sp>
    </p:spTree>
    <p:extLst>
      <p:ext uri="{BB962C8B-B14F-4D97-AF65-F5344CB8AC3E}">
        <p14:creationId xmlns:p14="http://schemas.microsoft.com/office/powerpoint/2010/main" val="10489545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p:cNvSpPr/>
          <p:nvPr/>
        </p:nvSpPr>
        <p:spPr bwMode="auto">
          <a:xfrm>
            <a:off x="3635896" y="260648"/>
            <a:ext cx="5282928" cy="1305868"/>
          </a:xfrm>
          <a:prstGeom prst="wav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a:t>الهدايا والإكراميات</a:t>
            </a:r>
            <a:endPar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2" name="Rectangle 1"/>
          <p:cNvSpPr/>
          <p:nvPr/>
        </p:nvSpPr>
        <p:spPr>
          <a:xfrm>
            <a:off x="902062" y="2116726"/>
            <a:ext cx="7382149" cy="523220"/>
          </a:xfrm>
          <a:prstGeom prst="rect">
            <a:avLst/>
          </a:prstGeom>
        </p:spPr>
        <p:txBody>
          <a:bodyPr wrap="none">
            <a:spAutoFit/>
          </a:bodyPr>
          <a:lstStyle/>
          <a:p>
            <a:r>
              <a:rPr lang="ar-EG" b="1" dirty="0">
                <a:solidFill>
                  <a:srgbClr val="002060"/>
                </a:solidFill>
              </a:rPr>
              <a:t>الهدايا منها مستحب (يعمل على إشاعة الحب والألفة والمودة) </a:t>
            </a:r>
          </a:p>
        </p:txBody>
      </p:sp>
      <p:sp>
        <p:nvSpPr>
          <p:cNvPr id="5" name="Freeform 4"/>
          <p:cNvSpPr/>
          <p:nvPr/>
        </p:nvSpPr>
        <p:spPr>
          <a:xfrm>
            <a:off x="581084" y="3356992"/>
            <a:ext cx="8024103" cy="948734"/>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81127" tIns="81127" rIns="81127" bIns="81127" numCol="1" spcCol="1270" anchor="ctr" anchorCtr="0">
            <a:noAutofit/>
          </a:bodyPr>
          <a:lstStyle/>
          <a:p>
            <a:pPr lvl="0" defTabSz="622300" rtl="1">
              <a:lnSpc>
                <a:spcPct val="90000"/>
              </a:lnSpc>
              <a:spcAft>
                <a:spcPct val="35000"/>
              </a:spcAft>
            </a:pPr>
            <a:r>
              <a:rPr lang="ar-SA" sz="2400" b="1" dirty="0">
                <a:solidFill>
                  <a:srgbClr val="002060"/>
                </a:solidFill>
              </a:rPr>
              <a:t>أما الهدية التى تكون بهدف تحقيق مصالح خاصة  فهى تعتبر سلوك أخلاقى غير </a:t>
            </a:r>
            <a:r>
              <a:rPr lang="ar-SA" sz="2400" b="1" dirty="0" smtClean="0">
                <a:solidFill>
                  <a:srgbClr val="002060"/>
                </a:solidFill>
              </a:rPr>
              <a:t>حميد</a:t>
            </a:r>
            <a:endParaRPr lang="en-US" sz="2400" b="1" i="0" kern="1200" dirty="0">
              <a:solidFill>
                <a:srgbClr val="002060"/>
              </a:solidFill>
            </a:endParaRPr>
          </a:p>
        </p:txBody>
      </p:sp>
    </p:spTree>
    <p:extLst>
      <p:ext uri="{BB962C8B-B14F-4D97-AF65-F5344CB8AC3E}">
        <p14:creationId xmlns:p14="http://schemas.microsoft.com/office/powerpoint/2010/main" val="301917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p:cNvSpPr/>
          <p:nvPr/>
        </p:nvSpPr>
        <p:spPr bwMode="auto">
          <a:xfrm>
            <a:off x="3635896" y="260648"/>
            <a:ext cx="5282928" cy="1305868"/>
          </a:xfrm>
          <a:prstGeom prst="wav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a:t>الواسطة</a:t>
            </a:r>
            <a:endPar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5" name="Freeform 4"/>
          <p:cNvSpPr/>
          <p:nvPr/>
        </p:nvSpPr>
        <p:spPr>
          <a:xfrm>
            <a:off x="6685837" y="2132856"/>
            <a:ext cx="2232987" cy="948734"/>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81127" tIns="81127" rIns="81127" bIns="81127" numCol="1" spcCol="1270" anchor="ctr" anchorCtr="0">
            <a:noAutofit/>
          </a:bodyPr>
          <a:lstStyle/>
          <a:p>
            <a:pPr lvl="0" defTabSz="622300" rtl="1">
              <a:lnSpc>
                <a:spcPct val="90000"/>
              </a:lnSpc>
              <a:spcAft>
                <a:spcPct val="35000"/>
              </a:spcAft>
            </a:pPr>
            <a:r>
              <a:rPr lang="ar-SA" sz="2400" b="1" dirty="0">
                <a:solidFill>
                  <a:srgbClr val="002060"/>
                </a:solidFill>
              </a:rPr>
              <a:t>الواسطة الحسنة</a:t>
            </a:r>
            <a:endParaRPr lang="en-US" sz="2400" b="1" i="0" kern="1200" dirty="0">
              <a:solidFill>
                <a:srgbClr val="002060"/>
              </a:solidFill>
            </a:endParaRPr>
          </a:p>
        </p:txBody>
      </p:sp>
      <p:sp>
        <p:nvSpPr>
          <p:cNvPr id="4" name="Rectangle 3"/>
          <p:cNvSpPr/>
          <p:nvPr/>
        </p:nvSpPr>
        <p:spPr>
          <a:xfrm>
            <a:off x="395536" y="2150021"/>
            <a:ext cx="6120680" cy="954107"/>
          </a:xfrm>
          <a:prstGeom prst="rect">
            <a:avLst/>
          </a:prstGeom>
        </p:spPr>
        <p:txBody>
          <a:bodyPr wrap="square">
            <a:spAutoFit/>
          </a:bodyPr>
          <a:lstStyle/>
          <a:p>
            <a:r>
              <a:rPr lang="ar-EG" b="1" dirty="0">
                <a:solidFill>
                  <a:srgbClr val="C00000"/>
                </a:solidFill>
              </a:rPr>
              <a:t>وتسمى الشفاعة، وهى السعى فى قضاء حاجات الناس ومصالحهم </a:t>
            </a:r>
          </a:p>
        </p:txBody>
      </p:sp>
      <p:sp>
        <p:nvSpPr>
          <p:cNvPr id="6" name="Freeform 5"/>
          <p:cNvSpPr/>
          <p:nvPr/>
        </p:nvSpPr>
        <p:spPr>
          <a:xfrm>
            <a:off x="6685837" y="3717032"/>
            <a:ext cx="2232987" cy="948734"/>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81127" tIns="81127" rIns="81127" bIns="81127" numCol="1" spcCol="1270" anchor="ctr" anchorCtr="0">
            <a:noAutofit/>
          </a:bodyPr>
          <a:lstStyle/>
          <a:p>
            <a:pPr lvl="0" defTabSz="622300" rtl="1">
              <a:lnSpc>
                <a:spcPct val="90000"/>
              </a:lnSpc>
              <a:spcAft>
                <a:spcPct val="35000"/>
              </a:spcAft>
            </a:pPr>
            <a:r>
              <a:rPr lang="ar-SA" sz="2400" b="1" dirty="0">
                <a:solidFill>
                  <a:srgbClr val="002060"/>
                </a:solidFill>
              </a:rPr>
              <a:t>الواسطة غير حسنة</a:t>
            </a:r>
            <a:endParaRPr lang="en-US" sz="2400" b="1" i="0" kern="1200" dirty="0">
              <a:solidFill>
                <a:srgbClr val="002060"/>
              </a:solidFill>
            </a:endParaRPr>
          </a:p>
        </p:txBody>
      </p:sp>
      <p:sp>
        <p:nvSpPr>
          <p:cNvPr id="7" name="Rectangle 6"/>
          <p:cNvSpPr/>
          <p:nvPr/>
        </p:nvSpPr>
        <p:spPr>
          <a:xfrm>
            <a:off x="395536" y="3723903"/>
            <a:ext cx="6120680" cy="1384995"/>
          </a:xfrm>
          <a:prstGeom prst="rect">
            <a:avLst/>
          </a:prstGeom>
        </p:spPr>
        <p:txBody>
          <a:bodyPr wrap="square">
            <a:spAutoFit/>
          </a:bodyPr>
          <a:lstStyle/>
          <a:p>
            <a:pPr algn="justLow" rtl="1"/>
            <a:r>
              <a:rPr lang="ar-EG" b="1" dirty="0">
                <a:solidFill>
                  <a:srgbClr val="C00000"/>
                </a:solidFill>
              </a:rPr>
              <a:t>نهى عنها الاسلام مثل الوساطة فى إقامة باطل وإبطال حق أو تعطيل حد من حدود الله أو إلحاق الضرر بالآخرين</a:t>
            </a:r>
          </a:p>
        </p:txBody>
      </p:sp>
    </p:spTree>
    <p:extLst>
      <p:ext uri="{BB962C8B-B14F-4D97-AF65-F5344CB8AC3E}">
        <p14:creationId xmlns:p14="http://schemas.microsoft.com/office/powerpoint/2010/main" val="38950227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174304" y="116633"/>
            <a:ext cx="6934200" cy="715963"/>
          </a:xfrm>
          <a:prstGeom prst="rect">
            <a:avLst/>
          </a:prstGeom>
          <a:solidFill>
            <a:sysClr val="window" lastClr="FFFFFF"/>
          </a:solidFill>
          <a:ln w="25400" cap="flat" cmpd="sng" algn="ctr">
            <a:solidFill>
              <a:srgbClr val="EB632D"/>
            </a:solidFill>
            <a:prstDash val="solid"/>
          </a:ln>
          <a:effectLst/>
        </p:spPr>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marL="0" marR="0" lvl="0" indent="0" algn="r" defTabSz="1007943" rtl="0" eaLnBrk="1" fontAlgn="auto" latinLnBrk="0" hangingPunct="1">
              <a:lnSpc>
                <a:spcPct val="100000"/>
              </a:lnSpc>
              <a:spcBef>
                <a:spcPct val="0"/>
              </a:spcBef>
              <a:spcAft>
                <a:spcPts val="0"/>
              </a:spcAft>
              <a:buClrTx/>
              <a:buSzTx/>
              <a:buFontTx/>
              <a:buNone/>
              <a:tabLst/>
              <a:defRPr/>
            </a:pPr>
            <a:r>
              <a:rPr kumimoji="0" lang="ar-EG" sz="4900" b="1" i="0" u="none" strike="noStrike" kern="1200" cap="none" spc="0" normalizeH="0" baseline="0" noProof="0" dirty="0">
                <a:ln>
                  <a:noFill/>
                </a:ln>
                <a:solidFill>
                  <a:srgbClr val="EB632D">
                    <a:lumMod val="50000"/>
                  </a:srgbClr>
                </a:solidFill>
                <a:effectLst/>
                <a:uLnTx/>
                <a:uFillTx/>
                <a:latin typeface="Arial"/>
                <a:ea typeface="+mj-ea"/>
                <a:cs typeface="+mj-cs"/>
              </a:rPr>
              <a:t>الأهداف التفصيلية للبرنامج التدريبي </a:t>
            </a:r>
          </a:p>
        </p:txBody>
      </p:sp>
      <p:sp>
        <p:nvSpPr>
          <p:cNvPr id="4" name="Folded Corner 3"/>
          <p:cNvSpPr/>
          <p:nvPr/>
        </p:nvSpPr>
        <p:spPr bwMode="auto">
          <a:xfrm>
            <a:off x="2771800" y="2594425"/>
            <a:ext cx="5868145" cy="1960749"/>
          </a:xfrm>
          <a:prstGeom prst="foldedCorner">
            <a:avLst>
              <a:gd name="adj" fmla="val 8956"/>
            </a:avLst>
          </a:prstGeom>
          <a:gradFill rotWithShape="1">
            <a:gsLst>
              <a:gs pos="0">
                <a:srgbClr val="E82683">
                  <a:tint val="50000"/>
                  <a:satMod val="300000"/>
                </a:srgbClr>
              </a:gs>
              <a:gs pos="35000">
                <a:srgbClr val="E82683">
                  <a:tint val="37000"/>
                  <a:satMod val="300000"/>
                </a:srgbClr>
              </a:gs>
              <a:gs pos="100000">
                <a:srgbClr val="E82683">
                  <a:tint val="15000"/>
                  <a:satMod val="350000"/>
                </a:srgbClr>
              </a:gs>
            </a:gsLst>
            <a:lin ang="16200000" scaled="1"/>
          </a:gradFill>
          <a:ln w="9525" cap="flat" cmpd="sng" algn="ctr">
            <a:solidFill>
              <a:srgbClr val="E82683">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none" lIns="91430" tIns="45715" rIns="91430" bIns="45715" numCol="1" rtlCol="1" anchor="ctr" anchorCtr="0" compatLnSpc="1">
            <a:prstTxWarp prst="textNoShape">
              <a:avLst/>
            </a:prstTxWarp>
          </a:bodyPr>
          <a:lstStyle/>
          <a:p>
            <a:pPr marL="0" marR="0" lvl="0" indent="0" defTabSz="914305" eaLnBrk="1" fontAlgn="auto" latinLnBrk="0" hangingPunct="1">
              <a:lnSpc>
                <a:spcPct val="100000"/>
              </a:lnSpc>
              <a:spcBef>
                <a:spcPts val="0"/>
              </a:spcBef>
              <a:spcAft>
                <a:spcPts val="0"/>
              </a:spcAft>
              <a:buClrTx/>
              <a:buSzTx/>
              <a:buFontTx/>
              <a:buNone/>
              <a:tabLst/>
              <a:defRPr/>
            </a:pPr>
            <a:endParaRPr kumimoji="0" lang="ar-EG" sz="2400" b="0" i="0" u="none" strike="noStrike" kern="0" cap="none" spc="0" normalizeH="0" baseline="0" noProof="0" dirty="0" smtClean="0">
              <a:ln>
                <a:noFill/>
              </a:ln>
              <a:solidFill>
                <a:prstClr val="black"/>
              </a:solidFill>
              <a:effectLst/>
              <a:uLnTx/>
              <a:uFillTx/>
              <a:latin typeface="Arial" charset="0"/>
              <a:ea typeface="+mn-ea"/>
              <a:cs typeface="+mn-cs"/>
            </a:endParaRPr>
          </a:p>
        </p:txBody>
      </p:sp>
      <p:sp>
        <p:nvSpPr>
          <p:cNvPr id="5" name="Rectangle 4"/>
          <p:cNvSpPr/>
          <p:nvPr/>
        </p:nvSpPr>
        <p:spPr>
          <a:xfrm>
            <a:off x="2771801" y="2616192"/>
            <a:ext cx="5868144" cy="1938982"/>
          </a:xfrm>
          <a:prstGeom prst="rect">
            <a:avLst/>
          </a:prstGeom>
        </p:spPr>
        <p:txBody>
          <a:bodyPr wrap="square" lIns="91430" tIns="45715" rIns="91430" bIns="45715">
            <a:spAutoFit/>
          </a:bodyPr>
          <a:lstStyle/>
          <a:p>
            <a:pPr marL="342900" marR="0" lvl="0" indent="-342900" algn="justLow" defTabSz="914400" rtl="1" eaLnBrk="1" fontAlgn="auto" latinLnBrk="0" hangingPunct="1">
              <a:lnSpc>
                <a:spcPct val="100000"/>
              </a:lnSpc>
              <a:spcBef>
                <a:spcPts val="0"/>
              </a:spcBef>
              <a:spcAft>
                <a:spcPts val="0"/>
              </a:spcAft>
              <a:buClrTx/>
              <a:buSzTx/>
              <a:buFont typeface="Wingdings" pitchFamily="2" charset="2"/>
              <a:buChar char="ü"/>
              <a:tabLst/>
              <a:defRPr/>
            </a:pPr>
            <a:r>
              <a:rPr lang="ar-EG" sz="2400" b="1" kern="0" dirty="0" smtClean="0">
                <a:solidFill>
                  <a:srgbClr val="EB632D">
                    <a:lumMod val="50000"/>
                  </a:srgbClr>
                </a:solidFill>
              </a:rPr>
              <a:t>معرفة </a:t>
            </a:r>
            <a:r>
              <a:rPr lang="ar-EG" sz="2400" b="1" kern="0" dirty="0">
                <a:solidFill>
                  <a:srgbClr val="EB632D">
                    <a:lumMod val="50000"/>
                  </a:srgbClr>
                </a:solidFill>
              </a:rPr>
              <a:t>العلاقة والتأثير بين قيم الأفراد والمنظمات على بناء أخلاقيات المهنة العمل .</a:t>
            </a:r>
          </a:p>
          <a:p>
            <a:pPr marL="342900" marR="0" lvl="0" indent="-342900" algn="justLow" defTabSz="914400" rtl="1" eaLnBrk="1" fontAlgn="auto" latinLnBrk="0" hangingPunct="1">
              <a:lnSpc>
                <a:spcPct val="100000"/>
              </a:lnSpc>
              <a:spcBef>
                <a:spcPts val="0"/>
              </a:spcBef>
              <a:spcAft>
                <a:spcPts val="0"/>
              </a:spcAft>
              <a:buClrTx/>
              <a:buSzTx/>
              <a:buFont typeface="Wingdings" pitchFamily="2" charset="2"/>
              <a:buChar char="ü"/>
              <a:tabLst/>
              <a:defRPr/>
            </a:pPr>
            <a:r>
              <a:rPr lang="ar-EG" sz="2400" b="1" kern="0" dirty="0" smtClean="0">
                <a:solidFill>
                  <a:srgbClr val="EB632D">
                    <a:lumMod val="50000"/>
                  </a:srgbClr>
                </a:solidFill>
              </a:rPr>
              <a:t>تأثير </a:t>
            </a:r>
            <a:r>
              <a:rPr lang="ar-EG" sz="2400" b="1" kern="0" dirty="0">
                <a:solidFill>
                  <a:srgbClr val="EB632D">
                    <a:lumMod val="50000"/>
                  </a:srgbClr>
                </a:solidFill>
              </a:rPr>
              <a:t>القيم الأخلاقية على أداء الأفراد والمنظمات 0</a:t>
            </a:r>
          </a:p>
          <a:p>
            <a:pPr marL="342900" marR="0" lvl="0" indent="-342900" algn="justLow" defTabSz="914400" rtl="1" eaLnBrk="1" fontAlgn="auto" latinLnBrk="0" hangingPunct="1">
              <a:lnSpc>
                <a:spcPct val="100000"/>
              </a:lnSpc>
              <a:spcBef>
                <a:spcPts val="0"/>
              </a:spcBef>
              <a:spcAft>
                <a:spcPts val="0"/>
              </a:spcAft>
              <a:buClrTx/>
              <a:buSzTx/>
              <a:buFont typeface="Wingdings" pitchFamily="2" charset="2"/>
              <a:buChar char="ü"/>
              <a:tabLst/>
              <a:defRPr/>
            </a:pPr>
            <a:r>
              <a:rPr lang="ar-EG" sz="2400" b="1" kern="0" dirty="0" smtClean="0">
                <a:solidFill>
                  <a:srgbClr val="EB632D">
                    <a:lumMod val="50000"/>
                  </a:srgbClr>
                </a:solidFill>
              </a:rPr>
              <a:t>الإلمام </a:t>
            </a:r>
            <a:r>
              <a:rPr lang="ar-EG" sz="2400" b="1" kern="0" dirty="0">
                <a:solidFill>
                  <a:srgbClr val="EB632D">
                    <a:lumMod val="50000"/>
                  </a:srgbClr>
                </a:solidFill>
              </a:rPr>
              <a:t>بالعلاقة بين قيم الفرد والمنظمة من منظور الفكر الإسلامي 0</a:t>
            </a:r>
          </a:p>
        </p:txBody>
      </p:sp>
      <p:sp>
        <p:nvSpPr>
          <p:cNvPr id="6" name="Rectangle 5"/>
          <p:cNvSpPr/>
          <p:nvPr/>
        </p:nvSpPr>
        <p:spPr>
          <a:xfrm>
            <a:off x="2771800" y="1196753"/>
            <a:ext cx="6012160" cy="769431"/>
          </a:xfrm>
          <a:prstGeom prst="rect">
            <a:avLst/>
          </a:prstGeom>
        </p:spPr>
        <p:txBody>
          <a:bodyPr wrap="square" lIns="91430" tIns="45715" rIns="91430" bIns="45715">
            <a:spAutoFit/>
          </a:bodyPr>
          <a:lstStyle/>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EG" sz="2200" b="1" i="0" u="none" strike="noStrike" kern="0" cap="none" spc="0" normalizeH="0" baseline="0" noProof="0" dirty="0" smtClean="0">
                <a:ln>
                  <a:noFill/>
                </a:ln>
                <a:solidFill>
                  <a:srgbClr val="C00000"/>
                </a:solidFill>
                <a:effectLst/>
                <a:uLnTx/>
                <a:uFillTx/>
              </a:rPr>
              <a:t>بنهاية هذا البرنامج التدريبي نتوقع أن المشاركون قد حققوا النتائج الآتية (بمشيئة الله ) </a:t>
            </a:r>
          </a:p>
        </p:txBody>
      </p:sp>
    </p:spTree>
    <p:extLst>
      <p:ext uri="{BB962C8B-B14F-4D97-AF65-F5344CB8AC3E}">
        <p14:creationId xmlns:p14="http://schemas.microsoft.com/office/powerpoint/2010/main" val="1487168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barn(inVertical)">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arn(inVertical)">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barn(inVertical)">
                                      <p:cBhvr>
                                        <p:cTn id="2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p:cNvSpPr/>
          <p:nvPr/>
        </p:nvSpPr>
        <p:spPr bwMode="auto">
          <a:xfrm>
            <a:off x="3635896" y="260648"/>
            <a:ext cx="5282928" cy="1305868"/>
          </a:xfrm>
          <a:prstGeom prst="wav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a:t>الاختلاس</a:t>
            </a:r>
            <a:endPar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2" name="Rectangle 1"/>
          <p:cNvSpPr/>
          <p:nvPr/>
        </p:nvSpPr>
        <p:spPr>
          <a:xfrm>
            <a:off x="4860946" y="1988840"/>
            <a:ext cx="2832827" cy="523220"/>
          </a:xfrm>
          <a:prstGeom prst="rect">
            <a:avLst/>
          </a:prstGeom>
        </p:spPr>
        <p:txBody>
          <a:bodyPr wrap="none">
            <a:spAutoFit/>
          </a:bodyPr>
          <a:lstStyle/>
          <a:p>
            <a:r>
              <a:rPr lang="ar-EG" b="1" dirty="0">
                <a:solidFill>
                  <a:srgbClr val="002060"/>
                </a:solidFill>
              </a:rPr>
              <a:t>أركان جريمة الاختلاس</a:t>
            </a:r>
          </a:p>
        </p:txBody>
      </p:sp>
      <p:sp>
        <p:nvSpPr>
          <p:cNvPr id="8" name="Oval 7"/>
          <p:cNvSpPr/>
          <p:nvPr/>
        </p:nvSpPr>
        <p:spPr bwMode="auto">
          <a:xfrm>
            <a:off x="6660232" y="3083818"/>
            <a:ext cx="2330600" cy="2088232"/>
          </a:xfrm>
          <a:prstGeom prst="ellipse">
            <a:avLst/>
          </a:pr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1" anchor="ctr" anchorCtr="0" compatLnSpc="1">
            <a:prstTxWarp prst="textNoShape">
              <a:avLst/>
            </a:prstTxWarp>
          </a:bodyPr>
          <a:lstStyle/>
          <a:p>
            <a:r>
              <a:rPr lang="ar-EG" sz="3200" b="1" dirty="0">
                <a:solidFill>
                  <a:srgbClr val="C00000"/>
                </a:solidFill>
              </a:rPr>
              <a:t>الأول</a:t>
            </a:r>
            <a:endParaRPr kumimoji="0" lang="ar-EG" sz="3200" b="1" i="0" u="none" strike="noStrike" cap="none" normalizeH="0" baseline="0" dirty="0" smtClean="0">
              <a:ln>
                <a:noFill/>
              </a:ln>
              <a:solidFill>
                <a:srgbClr val="C00000"/>
              </a:solidFill>
              <a:effectLst/>
            </a:endParaRPr>
          </a:p>
        </p:txBody>
      </p:sp>
      <p:sp>
        <p:nvSpPr>
          <p:cNvPr id="9" name="Rectangle 8"/>
          <p:cNvSpPr/>
          <p:nvPr/>
        </p:nvSpPr>
        <p:spPr>
          <a:xfrm>
            <a:off x="323528" y="3861048"/>
            <a:ext cx="5685193" cy="461665"/>
          </a:xfrm>
          <a:prstGeom prst="rect">
            <a:avLst/>
          </a:prstGeom>
        </p:spPr>
        <p:txBody>
          <a:bodyPr wrap="square">
            <a:spAutoFit/>
          </a:bodyPr>
          <a:lstStyle/>
          <a:p>
            <a:r>
              <a:rPr lang="ar-EG" sz="2400" b="1" dirty="0">
                <a:solidFill>
                  <a:srgbClr val="C00000"/>
                </a:solidFill>
              </a:rPr>
              <a:t>وهو صفة الجانى، بحيث يكون موظفاً حكومياً</a:t>
            </a:r>
            <a:endParaRPr lang="ar-EG" sz="2000" i="0" dirty="0">
              <a:solidFill>
                <a:srgbClr val="C00000"/>
              </a:solidFill>
            </a:endParaRPr>
          </a:p>
        </p:txBody>
      </p:sp>
      <p:sp>
        <p:nvSpPr>
          <p:cNvPr id="10" name="Frame 9"/>
          <p:cNvSpPr/>
          <p:nvPr/>
        </p:nvSpPr>
        <p:spPr>
          <a:xfrm>
            <a:off x="179512" y="3078400"/>
            <a:ext cx="6336704" cy="2078792"/>
          </a:xfrm>
          <a:prstGeom prst="frame">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solidFill>
                <a:srgbClr val="000000"/>
              </a:solidFill>
            </a:endParaRPr>
          </a:p>
        </p:txBody>
      </p:sp>
    </p:spTree>
    <p:extLst>
      <p:ext uri="{BB962C8B-B14F-4D97-AF65-F5344CB8AC3E}">
        <p14:creationId xmlns:p14="http://schemas.microsoft.com/office/powerpoint/2010/main" val="212305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p:cNvSpPr/>
          <p:nvPr/>
        </p:nvSpPr>
        <p:spPr bwMode="auto">
          <a:xfrm>
            <a:off x="3635896" y="260648"/>
            <a:ext cx="5282928" cy="1305868"/>
          </a:xfrm>
          <a:prstGeom prst="wav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a:t>الاختلاس</a:t>
            </a:r>
            <a:endPar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2" name="Rectangle 1"/>
          <p:cNvSpPr/>
          <p:nvPr/>
        </p:nvSpPr>
        <p:spPr>
          <a:xfrm>
            <a:off x="4860946" y="1988840"/>
            <a:ext cx="2832827" cy="523220"/>
          </a:xfrm>
          <a:prstGeom prst="rect">
            <a:avLst/>
          </a:prstGeom>
        </p:spPr>
        <p:txBody>
          <a:bodyPr wrap="none">
            <a:spAutoFit/>
          </a:bodyPr>
          <a:lstStyle/>
          <a:p>
            <a:r>
              <a:rPr lang="ar-EG" b="1" dirty="0">
                <a:solidFill>
                  <a:srgbClr val="002060"/>
                </a:solidFill>
              </a:rPr>
              <a:t>أركان جريمة الاختلاس</a:t>
            </a:r>
          </a:p>
        </p:txBody>
      </p:sp>
      <p:sp>
        <p:nvSpPr>
          <p:cNvPr id="8" name="Oval 7"/>
          <p:cNvSpPr/>
          <p:nvPr/>
        </p:nvSpPr>
        <p:spPr bwMode="auto">
          <a:xfrm>
            <a:off x="6810497" y="2564904"/>
            <a:ext cx="2330600" cy="2088232"/>
          </a:xfrm>
          <a:prstGeom prst="ellipse">
            <a:avLst/>
          </a:pr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1" anchor="ctr" anchorCtr="0" compatLnSpc="1">
            <a:prstTxWarp prst="textNoShape">
              <a:avLst/>
            </a:prstTxWarp>
          </a:bodyPr>
          <a:lstStyle/>
          <a:p>
            <a:r>
              <a:rPr lang="ar-EG" sz="3200" b="1" dirty="0" smtClean="0">
                <a:solidFill>
                  <a:srgbClr val="C00000"/>
                </a:solidFill>
              </a:rPr>
              <a:t>الثانى</a:t>
            </a:r>
            <a:endParaRPr kumimoji="0" lang="ar-EG" sz="3200" b="1" i="0" u="none" strike="noStrike" cap="none" normalizeH="0" baseline="0" dirty="0" smtClean="0">
              <a:ln>
                <a:noFill/>
              </a:ln>
              <a:solidFill>
                <a:srgbClr val="C00000"/>
              </a:solidFill>
              <a:effectLst/>
            </a:endParaRPr>
          </a:p>
        </p:txBody>
      </p:sp>
      <p:sp>
        <p:nvSpPr>
          <p:cNvPr id="9" name="Rectangle 8"/>
          <p:cNvSpPr/>
          <p:nvPr/>
        </p:nvSpPr>
        <p:spPr>
          <a:xfrm>
            <a:off x="395536" y="2996952"/>
            <a:ext cx="5685193" cy="523220"/>
          </a:xfrm>
          <a:prstGeom prst="rect">
            <a:avLst/>
          </a:prstGeom>
        </p:spPr>
        <p:txBody>
          <a:bodyPr wrap="square">
            <a:spAutoFit/>
          </a:bodyPr>
          <a:lstStyle/>
          <a:p>
            <a:r>
              <a:rPr lang="ar-EG" b="1" dirty="0">
                <a:solidFill>
                  <a:srgbClr val="C00000"/>
                </a:solidFill>
              </a:rPr>
              <a:t>الفعل المادى ويتضمن</a:t>
            </a:r>
            <a:endParaRPr lang="ar-EG" sz="2400" i="0" dirty="0">
              <a:solidFill>
                <a:srgbClr val="C00000"/>
              </a:solidFill>
            </a:endParaRPr>
          </a:p>
        </p:txBody>
      </p:sp>
      <p:sp>
        <p:nvSpPr>
          <p:cNvPr id="10" name="Frame 9"/>
          <p:cNvSpPr/>
          <p:nvPr/>
        </p:nvSpPr>
        <p:spPr>
          <a:xfrm>
            <a:off x="251520" y="2708920"/>
            <a:ext cx="6264696" cy="1080120"/>
          </a:xfrm>
          <a:prstGeom prst="frame">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solidFill>
                <a:srgbClr val="000000"/>
              </a:solidFill>
            </a:endParaRPr>
          </a:p>
        </p:txBody>
      </p:sp>
      <p:sp>
        <p:nvSpPr>
          <p:cNvPr id="4" name="Rounded Rectangle 3"/>
          <p:cNvSpPr/>
          <p:nvPr/>
        </p:nvSpPr>
        <p:spPr bwMode="auto">
          <a:xfrm>
            <a:off x="1403648" y="3965312"/>
            <a:ext cx="3744416" cy="576064"/>
          </a:xfrm>
          <a:prstGeom prst="round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400" b="1" dirty="0">
                <a:solidFill>
                  <a:srgbClr val="002060"/>
                </a:solidFill>
              </a:rPr>
              <a:t>صورة الفعل</a:t>
            </a:r>
            <a:endParaRPr kumimoji="0" lang="ar-EG" sz="2400" b="1" i="0" u="none" strike="noStrike" cap="none" normalizeH="0" baseline="0" dirty="0" smtClean="0">
              <a:ln>
                <a:noFill/>
              </a:ln>
              <a:solidFill>
                <a:srgbClr val="002060"/>
              </a:solidFill>
              <a:effectLst/>
              <a:latin typeface="Arial" charset="0"/>
            </a:endParaRPr>
          </a:p>
        </p:txBody>
      </p:sp>
      <p:sp>
        <p:nvSpPr>
          <p:cNvPr id="11" name="Rounded Rectangle 10"/>
          <p:cNvSpPr/>
          <p:nvPr/>
        </p:nvSpPr>
        <p:spPr bwMode="auto">
          <a:xfrm>
            <a:off x="1403648" y="4641363"/>
            <a:ext cx="3744416" cy="576064"/>
          </a:xfrm>
          <a:prstGeom prst="round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400" b="1" dirty="0">
                <a:solidFill>
                  <a:srgbClr val="002060"/>
                </a:solidFill>
              </a:rPr>
              <a:t>محل الفعل</a:t>
            </a:r>
            <a:endParaRPr kumimoji="0" lang="ar-EG" sz="2400" b="1" i="0" u="none" strike="noStrike" cap="none" normalizeH="0" baseline="0" dirty="0" smtClean="0">
              <a:ln>
                <a:noFill/>
              </a:ln>
              <a:solidFill>
                <a:srgbClr val="002060"/>
              </a:solidFill>
              <a:effectLst/>
              <a:latin typeface="Arial" charset="0"/>
            </a:endParaRPr>
          </a:p>
        </p:txBody>
      </p:sp>
      <p:sp>
        <p:nvSpPr>
          <p:cNvPr id="12" name="Rounded Rectangle 11"/>
          <p:cNvSpPr/>
          <p:nvPr/>
        </p:nvSpPr>
        <p:spPr bwMode="auto">
          <a:xfrm>
            <a:off x="1403648" y="5317414"/>
            <a:ext cx="3744416" cy="576064"/>
          </a:xfrm>
          <a:prstGeom prst="round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400" b="1" dirty="0">
                <a:solidFill>
                  <a:srgbClr val="002060"/>
                </a:solidFill>
              </a:rPr>
              <a:t>تسليم المال بسبب الوظيفة</a:t>
            </a:r>
            <a:endParaRPr kumimoji="0" lang="ar-EG" sz="2400" b="1" i="0" u="none" strike="noStrike" cap="none" normalizeH="0" baseline="0" dirty="0" smtClean="0">
              <a:ln>
                <a:noFill/>
              </a:ln>
              <a:solidFill>
                <a:srgbClr val="002060"/>
              </a:solidFill>
              <a:effectLst/>
              <a:latin typeface="Arial" charset="0"/>
            </a:endParaRPr>
          </a:p>
        </p:txBody>
      </p:sp>
    </p:spTree>
    <p:extLst>
      <p:ext uri="{BB962C8B-B14F-4D97-AF65-F5344CB8AC3E}">
        <p14:creationId xmlns:p14="http://schemas.microsoft.com/office/powerpoint/2010/main" val="3880590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animBg="1"/>
      <p:bldP spid="4" grpId="0" animBg="1"/>
      <p:bldP spid="11" grpId="0" animBg="1"/>
      <p:bldP spid="1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p:cNvSpPr/>
          <p:nvPr/>
        </p:nvSpPr>
        <p:spPr bwMode="auto">
          <a:xfrm>
            <a:off x="3635896" y="260648"/>
            <a:ext cx="5282928" cy="1305868"/>
          </a:xfrm>
          <a:prstGeom prst="wav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a:t>الاختلاس</a:t>
            </a:r>
            <a:endPar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2" name="Rectangle 1"/>
          <p:cNvSpPr/>
          <p:nvPr/>
        </p:nvSpPr>
        <p:spPr>
          <a:xfrm>
            <a:off x="4860946" y="1988840"/>
            <a:ext cx="2832827" cy="523220"/>
          </a:xfrm>
          <a:prstGeom prst="rect">
            <a:avLst/>
          </a:prstGeom>
        </p:spPr>
        <p:txBody>
          <a:bodyPr wrap="none">
            <a:spAutoFit/>
          </a:bodyPr>
          <a:lstStyle/>
          <a:p>
            <a:r>
              <a:rPr lang="ar-EG" b="1" dirty="0">
                <a:solidFill>
                  <a:srgbClr val="002060"/>
                </a:solidFill>
              </a:rPr>
              <a:t>أركان جريمة الاختلاس</a:t>
            </a:r>
          </a:p>
        </p:txBody>
      </p:sp>
      <p:sp>
        <p:nvSpPr>
          <p:cNvPr id="8" name="Oval 7"/>
          <p:cNvSpPr/>
          <p:nvPr/>
        </p:nvSpPr>
        <p:spPr bwMode="auto">
          <a:xfrm>
            <a:off x="6660232" y="3083818"/>
            <a:ext cx="2330600" cy="2088232"/>
          </a:xfrm>
          <a:prstGeom prst="ellipse">
            <a:avLst/>
          </a:pr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1" anchor="ctr" anchorCtr="0" compatLnSpc="1">
            <a:prstTxWarp prst="textNoShape">
              <a:avLst/>
            </a:prstTxWarp>
          </a:bodyPr>
          <a:lstStyle/>
          <a:p>
            <a:r>
              <a:rPr lang="ar-EG" sz="3200" b="1" dirty="0" smtClean="0">
                <a:solidFill>
                  <a:srgbClr val="C00000"/>
                </a:solidFill>
              </a:rPr>
              <a:t>الثالث</a:t>
            </a:r>
            <a:endParaRPr kumimoji="0" lang="ar-EG" sz="3200" b="1" i="0" u="none" strike="noStrike" cap="none" normalizeH="0" baseline="0" dirty="0" smtClean="0">
              <a:ln>
                <a:noFill/>
              </a:ln>
              <a:solidFill>
                <a:srgbClr val="C00000"/>
              </a:solidFill>
              <a:effectLst/>
            </a:endParaRPr>
          </a:p>
        </p:txBody>
      </p:sp>
      <p:sp>
        <p:nvSpPr>
          <p:cNvPr id="9" name="Rectangle 8"/>
          <p:cNvSpPr/>
          <p:nvPr/>
        </p:nvSpPr>
        <p:spPr>
          <a:xfrm>
            <a:off x="505267" y="3527769"/>
            <a:ext cx="5685193" cy="1200329"/>
          </a:xfrm>
          <a:prstGeom prst="rect">
            <a:avLst/>
          </a:prstGeom>
        </p:spPr>
        <p:txBody>
          <a:bodyPr wrap="square">
            <a:spAutoFit/>
          </a:bodyPr>
          <a:lstStyle/>
          <a:p>
            <a:pPr algn="justLow" rtl="1"/>
            <a:r>
              <a:rPr lang="ar-EG" sz="2400" b="1" dirty="0">
                <a:solidFill>
                  <a:srgbClr val="C00000"/>
                </a:solidFill>
              </a:rPr>
              <a:t>الركن المعنوى، ويشمل القصد الجنائى إذ تتجه نية الجناية إلى إضافة المختلس لذمته مع العلم أن هذا الشئ 	مملوك للغير وقد تم تسليمه  له بسبب وظيفته</a:t>
            </a:r>
            <a:endParaRPr lang="ar-EG" sz="2000" i="0" dirty="0">
              <a:solidFill>
                <a:srgbClr val="C00000"/>
              </a:solidFill>
            </a:endParaRPr>
          </a:p>
        </p:txBody>
      </p:sp>
      <p:sp>
        <p:nvSpPr>
          <p:cNvPr id="10" name="Frame 9"/>
          <p:cNvSpPr/>
          <p:nvPr/>
        </p:nvSpPr>
        <p:spPr>
          <a:xfrm>
            <a:off x="179512" y="3078400"/>
            <a:ext cx="6336704" cy="2078792"/>
          </a:xfrm>
          <a:prstGeom prst="frame">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solidFill>
                <a:srgbClr val="000000"/>
              </a:solidFill>
            </a:endParaRPr>
          </a:p>
        </p:txBody>
      </p:sp>
    </p:spTree>
    <p:extLst>
      <p:ext uri="{BB962C8B-B14F-4D97-AF65-F5344CB8AC3E}">
        <p14:creationId xmlns:p14="http://schemas.microsoft.com/office/powerpoint/2010/main" val="4243351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p:cNvSpPr/>
          <p:nvPr/>
        </p:nvSpPr>
        <p:spPr bwMode="auto">
          <a:xfrm>
            <a:off x="3635896" y="260648"/>
            <a:ext cx="5282928" cy="1305868"/>
          </a:xfrm>
          <a:prstGeom prst="wav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a:t>التزوير</a:t>
            </a:r>
            <a:endPar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6" name="Rectangle 5"/>
          <p:cNvSpPr/>
          <p:nvPr/>
        </p:nvSpPr>
        <p:spPr bwMode="auto">
          <a:xfrm>
            <a:off x="683568" y="1566516"/>
            <a:ext cx="7848872" cy="1800200"/>
          </a:xfrm>
          <a:prstGeom prst="rect">
            <a:avLst/>
          </a:pr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1" anchor="ctr" anchorCtr="0" compatLnSpc="1">
            <a:prstTxWarp prst="textNoShape">
              <a:avLst/>
            </a:prstTxWarp>
          </a:bodyPr>
          <a:lstStyle/>
          <a:p>
            <a:r>
              <a:rPr lang="ar-EG" b="1" dirty="0">
                <a:solidFill>
                  <a:srgbClr val="002060"/>
                </a:solidFill>
              </a:rPr>
              <a:t>يمثل انحراف فى السلوك الأخلاقى للموظف العام واستغلال الوظيفة </a:t>
            </a:r>
            <a:endParaRPr lang="ar-EG" b="1" dirty="0" smtClean="0">
              <a:solidFill>
                <a:srgbClr val="002060"/>
              </a:solidFill>
            </a:endParaRPr>
          </a:p>
          <a:p>
            <a:r>
              <a:rPr lang="ar-EG" b="1" dirty="0" smtClean="0">
                <a:solidFill>
                  <a:srgbClr val="002060"/>
                </a:solidFill>
              </a:rPr>
              <a:t>أو </a:t>
            </a:r>
            <a:r>
              <a:rPr lang="ar-EG" b="1" dirty="0">
                <a:solidFill>
                  <a:srgbClr val="002060"/>
                </a:solidFill>
              </a:rPr>
              <a:t>المنصب لتحقيق أغراض غير مشروعة.</a:t>
            </a:r>
          </a:p>
        </p:txBody>
      </p:sp>
      <p:pic>
        <p:nvPicPr>
          <p:cNvPr id="7" name="Picture 6"/>
          <p:cNvPicPr>
            <a:picLocks noChangeAspect="1"/>
          </p:cNvPicPr>
          <p:nvPr/>
        </p:nvPicPr>
        <p:blipFill rotWithShape="1">
          <a:blip r:embed="rId2"/>
          <a:srcRect b="6514"/>
          <a:stretch/>
        </p:blipFill>
        <p:spPr>
          <a:xfrm>
            <a:off x="1403648" y="3501008"/>
            <a:ext cx="5524500" cy="3223444"/>
          </a:xfrm>
          <a:prstGeom prst="rect">
            <a:avLst/>
          </a:prstGeom>
        </p:spPr>
      </p:pic>
    </p:spTree>
    <p:extLst>
      <p:ext uri="{BB962C8B-B14F-4D97-AF65-F5344CB8AC3E}">
        <p14:creationId xmlns:p14="http://schemas.microsoft.com/office/powerpoint/2010/main" val="20379271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أسباب انتشار الفساد</a:t>
            </a:r>
            <a:endParaRPr lang="en-US" sz="3600" dirty="0">
              <a:solidFill>
                <a:srgbClr val="C00000"/>
              </a:solidFill>
            </a:endParaRPr>
          </a:p>
        </p:txBody>
      </p:sp>
    </p:spTree>
    <p:extLst>
      <p:ext uri="{BB962C8B-B14F-4D97-AF65-F5344CB8AC3E}">
        <p14:creationId xmlns:p14="http://schemas.microsoft.com/office/powerpoint/2010/main" val="6297968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48842" y="620688"/>
            <a:ext cx="2534668" cy="523220"/>
          </a:xfrm>
          <a:prstGeom prst="rect">
            <a:avLst/>
          </a:prstGeom>
        </p:spPr>
        <p:txBody>
          <a:bodyPr wrap="none">
            <a:spAutoFit/>
          </a:bodyPr>
          <a:lstStyle/>
          <a:p>
            <a:r>
              <a:rPr lang="ar-EG" b="1" dirty="0">
                <a:solidFill>
                  <a:srgbClr val="C00000"/>
                </a:solidFill>
              </a:rPr>
              <a:t>أسباب انتشار الفساد</a:t>
            </a:r>
          </a:p>
        </p:txBody>
      </p:sp>
      <p:sp>
        <p:nvSpPr>
          <p:cNvPr id="4" name="Plaque 3"/>
          <p:cNvSpPr/>
          <p:nvPr/>
        </p:nvSpPr>
        <p:spPr bwMode="auto">
          <a:xfrm>
            <a:off x="5305397" y="3246150"/>
            <a:ext cx="3710030" cy="742950"/>
          </a:xfrm>
          <a:prstGeom prst="plaque">
            <a:avLst/>
          </a:prstGeom>
          <a:solidFill>
            <a:srgbClr val="0080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sz="2400" b="1" dirty="0" smtClean="0">
                <a:latin typeface="Simplified Arabic" panose="02020603050405020304" pitchFamily="18" charset="-78"/>
                <a:cs typeface="Simplified Arabic" panose="02020603050405020304" pitchFamily="18" charset="-78"/>
              </a:rPr>
              <a:t>ازدياد </a:t>
            </a:r>
            <a:r>
              <a:rPr lang="ar-EG" sz="2400" b="1" dirty="0">
                <a:latin typeface="Simplified Arabic" panose="02020603050405020304" pitchFamily="18" charset="-78"/>
                <a:cs typeface="Simplified Arabic" panose="02020603050405020304" pitchFamily="18" charset="-78"/>
              </a:rPr>
              <a:t>سوء الاحوال الاقتصادية</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5" name="Plaque 4"/>
          <p:cNvSpPr/>
          <p:nvPr/>
        </p:nvSpPr>
        <p:spPr bwMode="auto">
          <a:xfrm>
            <a:off x="114249" y="3284247"/>
            <a:ext cx="3710030" cy="742950"/>
          </a:xfrm>
          <a:prstGeom prst="plaque">
            <a:avLst/>
          </a:prstGeom>
          <a:solidFill>
            <a:srgbClr val="FF00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sz="2400" b="1" dirty="0" smtClean="0">
                <a:latin typeface="Simplified Arabic" panose="02020603050405020304" pitchFamily="18" charset="-78"/>
                <a:cs typeface="Simplified Arabic" panose="02020603050405020304" pitchFamily="18" charset="-78"/>
              </a:rPr>
              <a:t>غياب </a:t>
            </a:r>
            <a:r>
              <a:rPr lang="ar-EG" sz="2400" b="1" dirty="0">
                <a:latin typeface="Simplified Arabic" panose="02020603050405020304" pitchFamily="18" charset="-78"/>
                <a:cs typeface="Simplified Arabic" panose="02020603050405020304" pitchFamily="18" charset="-78"/>
              </a:rPr>
              <a:t>القدوة </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6" name="Plaque 5"/>
          <p:cNvSpPr/>
          <p:nvPr/>
        </p:nvSpPr>
        <p:spPr bwMode="auto">
          <a:xfrm>
            <a:off x="5305397" y="5085184"/>
            <a:ext cx="3710030" cy="895118"/>
          </a:xfrm>
          <a:prstGeom prst="plaque">
            <a:avLst/>
          </a:prstGeom>
          <a:solidFill>
            <a:srgbClr val="FF33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sz="2400" b="1" dirty="0" smtClean="0">
                <a:latin typeface="Simplified Arabic" panose="02020603050405020304" pitchFamily="18" charset="-78"/>
                <a:cs typeface="Simplified Arabic" panose="02020603050405020304" pitchFamily="18" charset="-78"/>
              </a:rPr>
              <a:t>اتساع </a:t>
            </a:r>
            <a:r>
              <a:rPr lang="ar-EG" sz="2400" b="1" dirty="0">
                <a:latin typeface="Simplified Arabic" panose="02020603050405020304" pitchFamily="18" charset="-78"/>
                <a:cs typeface="Simplified Arabic" panose="02020603050405020304" pitchFamily="18" charset="-78"/>
              </a:rPr>
              <a:t>دور الدول في تقديم الخدمات</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7" name="Plaque 6"/>
          <p:cNvSpPr/>
          <p:nvPr/>
        </p:nvSpPr>
        <p:spPr bwMode="auto">
          <a:xfrm>
            <a:off x="114249" y="5085184"/>
            <a:ext cx="3710030" cy="933215"/>
          </a:xfrm>
          <a:prstGeom prst="plaque">
            <a:avLst/>
          </a:prstGeom>
          <a:solidFill>
            <a:srgbClr val="3366FD"/>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2400" b="1" dirty="0" smtClean="0">
                <a:latin typeface="Simplified Arabic" panose="02020603050405020304" pitchFamily="18" charset="-78"/>
                <a:cs typeface="Simplified Arabic" panose="02020603050405020304" pitchFamily="18" charset="-78"/>
              </a:rPr>
              <a:t>تأثير </a:t>
            </a:r>
            <a:r>
              <a:rPr lang="ar-EG" sz="2400" b="1" dirty="0">
                <a:latin typeface="Simplified Arabic" panose="02020603050405020304" pitchFamily="18" charset="-78"/>
                <a:cs typeface="Simplified Arabic" panose="02020603050405020304" pitchFamily="18" charset="-78"/>
              </a:rPr>
              <a:t>القيم الاجتماعية</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8" name="Plaque 7"/>
          <p:cNvSpPr/>
          <p:nvPr/>
        </p:nvSpPr>
        <p:spPr bwMode="auto">
          <a:xfrm>
            <a:off x="1975836" y="1635669"/>
            <a:ext cx="5184576" cy="742950"/>
          </a:xfrm>
          <a:prstGeom prst="plaque">
            <a:avLst/>
          </a:prstGeom>
          <a:solidFill>
            <a:srgbClr val="FF00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sz="2400" b="1" dirty="0" smtClean="0">
                <a:latin typeface="Simplified Arabic" panose="02020603050405020304" pitchFamily="18" charset="-78"/>
                <a:cs typeface="Simplified Arabic" panose="02020603050405020304" pitchFamily="18" charset="-78"/>
              </a:rPr>
              <a:t>غياب </a:t>
            </a:r>
            <a:r>
              <a:rPr lang="ar-EG" sz="2400" b="1" dirty="0">
                <a:latin typeface="Simplified Arabic" panose="02020603050405020304" pitchFamily="18" charset="-78"/>
                <a:cs typeface="Simplified Arabic" panose="02020603050405020304" pitchFamily="18" charset="-78"/>
              </a:rPr>
              <a:t>معايير أخلاق العمل في القطاع العام</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35554108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العقبات</a:t>
            </a:r>
            <a:endParaRPr lang="en-US" sz="3600" dirty="0">
              <a:solidFill>
                <a:srgbClr val="C00000"/>
              </a:solidFill>
            </a:endParaRPr>
          </a:p>
        </p:txBody>
      </p:sp>
    </p:spTree>
    <p:extLst>
      <p:ext uri="{BB962C8B-B14F-4D97-AF65-F5344CB8AC3E}">
        <p14:creationId xmlns:p14="http://schemas.microsoft.com/office/powerpoint/2010/main" val="2711897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العقبات</a:t>
            </a:r>
          </a:p>
        </p:txBody>
      </p:sp>
      <p:sp>
        <p:nvSpPr>
          <p:cNvPr id="3" name="Rectangle 2"/>
          <p:cNvSpPr/>
          <p:nvPr/>
        </p:nvSpPr>
        <p:spPr bwMode="auto">
          <a:xfrm>
            <a:off x="371475" y="1828800"/>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endParaRPr lang="ar-EG" sz="1400" b="1" dirty="0" smtClean="0">
              <a:latin typeface="Simplified Arabic" panose="02020603050405020304" pitchFamily="18" charset="-78"/>
              <a:cs typeface="Simplified Arabic" panose="02020603050405020304" pitchFamily="18" charset="-78"/>
            </a:endParaRPr>
          </a:p>
          <a:p>
            <a:pPr rtl="1"/>
            <a:r>
              <a:rPr lang="ar-EG" sz="2400" b="1" dirty="0" smtClean="0">
                <a:latin typeface="Simplified Arabic" panose="02020603050405020304" pitchFamily="18" charset="-78"/>
                <a:cs typeface="Simplified Arabic" panose="02020603050405020304" pitchFamily="18" charset="-78"/>
              </a:rPr>
              <a:t>العلاقات </a:t>
            </a:r>
            <a:r>
              <a:rPr lang="ar-EG" sz="2400" b="1" dirty="0">
                <a:latin typeface="Simplified Arabic" panose="02020603050405020304" pitchFamily="18" charset="-78"/>
                <a:cs typeface="Simplified Arabic" panose="02020603050405020304" pitchFamily="18" charset="-78"/>
              </a:rPr>
              <a:t>الاجتماعية </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0" name="Oval 9"/>
          <p:cNvSpPr/>
          <p:nvPr/>
        </p:nvSpPr>
        <p:spPr bwMode="auto">
          <a:xfrm>
            <a:off x="8243888" y="1500188"/>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rPr>
              <a:t>1</a:t>
            </a:r>
          </a:p>
        </p:txBody>
      </p:sp>
      <p:sp>
        <p:nvSpPr>
          <p:cNvPr id="11" name="Rectangle 10"/>
          <p:cNvSpPr/>
          <p:nvPr/>
        </p:nvSpPr>
        <p:spPr bwMode="auto">
          <a:xfrm>
            <a:off x="380996" y="3567121"/>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endParaRPr lang="ar-EG" sz="1600" b="1" dirty="0" smtClean="0">
              <a:latin typeface="Simplified Arabic" panose="02020603050405020304" pitchFamily="18" charset="-78"/>
              <a:cs typeface="Simplified Arabic" panose="02020603050405020304" pitchFamily="18" charset="-78"/>
            </a:endParaRPr>
          </a:p>
          <a:p>
            <a:pPr rtl="1"/>
            <a:r>
              <a:rPr lang="ar-EG" sz="2400" b="1" dirty="0" smtClean="0">
                <a:latin typeface="Simplified Arabic" panose="02020603050405020304" pitchFamily="18" charset="-78"/>
                <a:cs typeface="Simplified Arabic" panose="02020603050405020304" pitchFamily="18" charset="-78"/>
              </a:rPr>
              <a:t>غياب </a:t>
            </a:r>
            <a:r>
              <a:rPr lang="ar-EG" sz="2400" b="1" dirty="0">
                <a:latin typeface="Simplified Arabic" panose="02020603050405020304" pitchFamily="18" charset="-78"/>
                <a:cs typeface="Simplified Arabic" panose="02020603050405020304" pitchFamily="18" charset="-78"/>
              </a:rPr>
              <a:t>القدوة الحسنة</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2" name="Oval 11"/>
          <p:cNvSpPr/>
          <p:nvPr/>
        </p:nvSpPr>
        <p:spPr bwMode="auto">
          <a:xfrm>
            <a:off x="8253409" y="3238509"/>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rPr>
              <a:t>2</a:t>
            </a:r>
          </a:p>
        </p:txBody>
      </p:sp>
      <p:sp>
        <p:nvSpPr>
          <p:cNvPr id="13" name="Rectangle 12"/>
          <p:cNvSpPr/>
          <p:nvPr/>
        </p:nvSpPr>
        <p:spPr bwMode="auto">
          <a:xfrm>
            <a:off x="390517" y="5305442"/>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endParaRPr lang="ar-EG" sz="1400" b="1" dirty="0" smtClean="0">
              <a:latin typeface="Simplified Arabic" panose="02020603050405020304" pitchFamily="18" charset="-78"/>
              <a:cs typeface="Simplified Arabic" panose="02020603050405020304" pitchFamily="18" charset="-78"/>
            </a:endParaRPr>
          </a:p>
          <a:p>
            <a:pPr rtl="1"/>
            <a:r>
              <a:rPr lang="ar-EG" sz="2400" b="1" dirty="0" smtClean="0">
                <a:latin typeface="Simplified Arabic" panose="02020603050405020304" pitchFamily="18" charset="-78"/>
                <a:cs typeface="Simplified Arabic" panose="02020603050405020304" pitchFamily="18" charset="-78"/>
              </a:rPr>
              <a:t>عدم </a:t>
            </a:r>
            <a:r>
              <a:rPr lang="ar-EG" sz="2400" b="1" dirty="0">
                <a:latin typeface="Simplified Arabic" panose="02020603050405020304" pitchFamily="18" charset="-78"/>
                <a:cs typeface="Simplified Arabic" panose="02020603050405020304" pitchFamily="18" charset="-78"/>
              </a:rPr>
              <a:t>وجود الأنظمة أو عدم وضوحها أو عدم تفعيلها</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4" name="Oval 13"/>
          <p:cNvSpPr/>
          <p:nvPr/>
        </p:nvSpPr>
        <p:spPr bwMode="auto">
          <a:xfrm>
            <a:off x="8262930" y="4976830"/>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rPr>
              <a:t>3</a:t>
            </a:r>
          </a:p>
        </p:txBody>
      </p:sp>
    </p:spTree>
    <p:extLst>
      <p:ext uri="{BB962C8B-B14F-4D97-AF65-F5344CB8AC3E}">
        <p14:creationId xmlns:p14="http://schemas.microsoft.com/office/powerpoint/2010/main" val="3423724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لمحة واقعية</a:t>
            </a:r>
            <a:endParaRPr lang="en-US" sz="3600" dirty="0">
              <a:solidFill>
                <a:srgbClr val="C00000"/>
              </a:solidFill>
            </a:endParaRPr>
          </a:p>
        </p:txBody>
      </p:sp>
    </p:spTree>
    <p:extLst>
      <p:ext uri="{BB962C8B-B14F-4D97-AF65-F5344CB8AC3E}">
        <p14:creationId xmlns:p14="http://schemas.microsoft.com/office/powerpoint/2010/main" val="1402790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44208" y="260648"/>
            <a:ext cx="1981633" cy="646331"/>
          </a:xfrm>
          <a:prstGeom prst="rect">
            <a:avLst/>
          </a:prstGeom>
        </p:spPr>
        <p:txBody>
          <a:bodyPr wrap="none">
            <a:spAutoFit/>
          </a:bodyPr>
          <a:lstStyle/>
          <a:p>
            <a:r>
              <a:rPr lang="ar-EG" sz="3600" b="1" dirty="0">
                <a:solidFill>
                  <a:srgbClr val="C00000"/>
                </a:solidFill>
              </a:rPr>
              <a:t>لمحة واقعية</a:t>
            </a:r>
          </a:p>
        </p:txBody>
      </p:sp>
      <p:sp>
        <p:nvSpPr>
          <p:cNvPr id="4" name="Flowchart: Multidocument 3"/>
          <p:cNvSpPr/>
          <p:nvPr/>
        </p:nvSpPr>
        <p:spPr bwMode="auto">
          <a:xfrm>
            <a:off x="1259632" y="1556792"/>
            <a:ext cx="7020818" cy="1286445"/>
          </a:xfrm>
          <a:prstGeom prst="flowChartMultidocumen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r>
              <a:rPr lang="ar-EG" sz="2400" b="1" dirty="0">
                <a:solidFill>
                  <a:srgbClr val="3366FD"/>
                </a:solidFill>
                <a:latin typeface="Simplified Arabic" panose="02020603050405020304" pitchFamily="18" charset="-78"/>
                <a:cs typeface="Simplified Arabic" panose="02020603050405020304" pitchFamily="18" charset="-78"/>
              </a:rPr>
              <a:t>نشرت جريدة المدينة أن 69% من موظفي الحكومة متسيبون في عملهم </a:t>
            </a:r>
            <a:endParaRPr lang="ar-EG" sz="4800" b="1" i="0" dirty="0">
              <a:solidFill>
                <a:srgbClr val="3366FD"/>
              </a:solidFill>
              <a:latin typeface="Simplified Arabic" panose="02020603050405020304" pitchFamily="18" charset="-78"/>
              <a:cs typeface="Simplified Arabic" panose="02020603050405020304" pitchFamily="18" charset="-78"/>
            </a:endParaRPr>
          </a:p>
        </p:txBody>
      </p:sp>
      <p:sp>
        <p:nvSpPr>
          <p:cNvPr id="5" name="Flowchart: Multidocument 4"/>
          <p:cNvSpPr/>
          <p:nvPr/>
        </p:nvSpPr>
        <p:spPr bwMode="auto">
          <a:xfrm>
            <a:off x="1114625" y="3169564"/>
            <a:ext cx="7020818" cy="1286445"/>
          </a:xfrm>
          <a:prstGeom prst="flowChartMultidocumen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r>
              <a:rPr lang="ar-EG" b="1" dirty="0">
                <a:solidFill>
                  <a:srgbClr val="3366FD"/>
                </a:solidFill>
                <a:latin typeface="Simplified Arabic" panose="02020603050405020304" pitchFamily="18" charset="-78"/>
                <a:cs typeface="Simplified Arabic" panose="02020603050405020304" pitchFamily="18" charset="-78"/>
              </a:rPr>
              <a:t>54% يخرجون اثناء الدوام لقضاء مصالح شخصية </a:t>
            </a:r>
            <a:endParaRPr lang="ar-EG" b="1" i="0" dirty="0">
              <a:solidFill>
                <a:srgbClr val="3366FD"/>
              </a:solidFill>
              <a:latin typeface="Simplified Arabic" panose="02020603050405020304" pitchFamily="18" charset="-78"/>
              <a:cs typeface="Simplified Arabic" panose="02020603050405020304" pitchFamily="18" charset="-78"/>
            </a:endParaRPr>
          </a:p>
        </p:txBody>
      </p:sp>
      <p:sp>
        <p:nvSpPr>
          <p:cNvPr id="6" name="Flowchart: Multidocument 5"/>
          <p:cNvSpPr/>
          <p:nvPr/>
        </p:nvSpPr>
        <p:spPr bwMode="auto">
          <a:xfrm>
            <a:off x="971600" y="4794932"/>
            <a:ext cx="7020818" cy="1286445"/>
          </a:xfrm>
          <a:prstGeom prst="flowChartMultidocumen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r>
              <a:rPr lang="ar-EG" b="1" dirty="0" smtClean="0">
                <a:solidFill>
                  <a:srgbClr val="3366FD"/>
                </a:solidFill>
                <a:latin typeface="Simplified Arabic" panose="02020603050405020304" pitchFamily="18" charset="-78"/>
                <a:cs typeface="Simplified Arabic" panose="02020603050405020304" pitchFamily="18" charset="-78"/>
              </a:rPr>
              <a:t>60% </a:t>
            </a:r>
            <a:r>
              <a:rPr lang="ar-EG" b="1" dirty="0">
                <a:solidFill>
                  <a:srgbClr val="3366FD"/>
                </a:solidFill>
                <a:latin typeface="Simplified Arabic" panose="02020603050405020304" pitchFamily="18" charset="-78"/>
                <a:cs typeface="Simplified Arabic" panose="02020603050405020304" pitchFamily="18" charset="-78"/>
              </a:rPr>
              <a:t>يخرجون قبل نهاية الدوام </a:t>
            </a:r>
            <a:endParaRPr lang="ar-EG" b="1" i="0" dirty="0">
              <a:solidFill>
                <a:srgbClr val="3366FD"/>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239124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العمل في الاسلام</a:t>
            </a:r>
            <a:endParaRPr lang="en-US" sz="3600" dirty="0">
              <a:solidFill>
                <a:srgbClr val="C00000"/>
              </a:solidFill>
            </a:endParaRPr>
          </a:p>
        </p:txBody>
      </p:sp>
    </p:spTree>
    <p:extLst>
      <p:ext uri="{BB962C8B-B14F-4D97-AF65-F5344CB8AC3E}">
        <p14:creationId xmlns:p14="http://schemas.microsoft.com/office/powerpoint/2010/main" val="7818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1">
                <a:shade val="45000"/>
                <a:satMod val="135000"/>
              </a:schemeClr>
              <a:prstClr val="white"/>
            </a:duotone>
          </a:blip>
          <a:stretch>
            <a:fillRect/>
          </a:stretch>
        </p:blipFill>
        <p:spPr>
          <a:xfrm>
            <a:off x="0" y="0"/>
            <a:ext cx="9144000" cy="6858000"/>
          </a:xfrm>
          <a:prstGeom prst="rect">
            <a:avLst/>
          </a:prstGeom>
        </p:spPr>
      </p:pic>
      <p:sp>
        <p:nvSpPr>
          <p:cNvPr id="6" name="Rectangle 5"/>
          <p:cNvSpPr/>
          <p:nvPr/>
        </p:nvSpPr>
        <p:spPr>
          <a:xfrm>
            <a:off x="1007604" y="404664"/>
            <a:ext cx="7128792" cy="1512168"/>
          </a:xfrm>
          <a:prstGeom prst="rect">
            <a:avLst/>
          </a:prstGeom>
          <a:ln/>
        </p:spPr>
        <p:style>
          <a:lnRef idx="3">
            <a:schemeClr val="lt1"/>
          </a:lnRef>
          <a:fillRef idx="1">
            <a:schemeClr val="accent1"/>
          </a:fillRef>
          <a:effectRef idx="1">
            <a:schemeClr val="accent1"/>
          </a:effectRef>
          <a:fontRef idx="minor">
            <a:schemeClr val="lt1"/>
          </a:fontRef>
        </p:style>
        <p:txBody>
          <a:bodyPr rtlCol="1" anchor="ctr">
            <a:prstTxWarp prst="textStop">
              <a:avLst/>
            </a:prstTxWarp>
          </a:bodyPr>
          <a:lstStyle/>
          <a:p>
            <a:r>
              <a:rPr lang="ar-EG" sz="6000" b="1" dirty="0" smtClean="0">
                <a:ln w="6600">
                  <a:solidFill>
                    <a:srgbClr val="333399"/>
                  </a:solidFill>
                  <a:prstDash val="solid"/>
                </a:ln>
                <a:solidFill>
                  <a:srgbClr val="FFFFFF"/>
                </a:solidFill>
                <a:effectLst>
                  <a:outerShdw dist="38100" dir="2700000" algn="tl" rotWithShape="0">
                    <a:srgbClr val="333399"/>
                  </a:outerShdw>
                </a:effectLst>
              </a:rPr>
              <a:t>شكراً لكم</a:t>
            </a:r>
            <a:endParaRPr lang="ar-EG" sz="6000" b="1" dirty="0">
              <a:ln w="6600">
                <a:solidFill>
                  <a:srgbClr val="333399"/>
                </a:solidFill>
                <a:prstDash val="solid"/>
              </a:ln>
              <a:solidFill>
                <a:srgbClr val="FFFFFF"/>
              </a:solidFill>
              <a:effectLst>
                <a:outerShdw dist="38100" dir="2700000" algn="tl" rotWithShape="0">
                  <a:srgbClr val="333399"/>
                </a:outerShdw>
              </a:effectLst>
            </a:endParaRPr>
          </a:p>
        </p:txBody>
      </p:sp>
    </p:spTree>
    <p:extLst>
      <p:ext uri="{BB962C8B-B14F-4D97-AF65-F5344CB8AC3E}">
        <p14:creationId xmlns:p14="http://schemas.microsoft.com/office/powerpoint/2010/main" val="690326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العمل في الاسلام</a:t>
            </a:r>
          </a:p>
        </p:txBody>
      </p:sp>
      <p:sp>
        <p:nvSpPr>
          <p:cNvPr id="2" name="Plaque 1"/>
          <p:cNvSpPr/>
          <p:nvPr/>
        </p:nvSpPr>
        <p:spPr bwMode="auto">
          <a:xfrm>
            <a:off x="611560" y="1268760"/>
            <a:ext cx="8043827" cy="742950"/>
          </a:xfrm>
          <a:prstGeom prst="plaque">
            <a:avLst/>
          </a:prstGeom>
          <a:solidFill>
            <a:srgbClr val="FF6699"/>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sz="2400" b="1" dirty="0" smtClean="0">
                <a:solidFill>
                  <a:srgbClr val="FFFFFF"/>
                </a:solidFill>
                <a:latin typeface="Simplified Arabic" panose="02020603050405020304" pitchFamily="18" charset="-78"/>
                <a:cs typeface="Simplified Arabic" panose="02020603050405020304" pitchFamily="18" charset="-78"/>
              </a:rPr>
              <a:t>يوجد </a:t>
            </a:r>
            <a:r>
              <a:rPr lang="ar-EG" sz="2400" b="1" dirty="0">
                <a:solidFill>
                  <a:srgbClr val="FFFFFF"/>
                </a:solidFill>
                <a:latin typeface="Simplified Arabic" panose="02020603050405020304" pitchFamily="18" charset="-78"/>
                <a:cs typeface="Simplified Arabic" panose="02020603050405020304" pitchFamily="18" charset="-78"/>
              </a:rPr>
              <a:t>في القرآن الكريم أكثر من ( 100 ) آية تتحدث عن المهنة</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8" name="Rectangle 7"/>
          <p:cNvSpPr/>
          <p:nvPr/>
        </p:nvSpPr>
        <p:spPr>
          <a:xfrm>
            <a:off x="878440" y="3092455"/>
            <a:ext cx="7171096" cy="1938992"/>
          </a:xfrm>
          <a:prstGeom prst="rect">
            <a:avLst/>
          </a:prstGeom>
        </p:spPr>
        <p:txBody>
          <a:bodyPr wrap="square">
            <a:spAutoFit/>
          </a:bodyPr>
          <a:lstStyle/>
          <a:p>
            <a:pPr algn="justLow" rtl="1"/>
            <a:r>
              <a:rPr lang="ar-SA" sz="2400" b="1" dirty="0" smtClean="0">
                <a:solidFill>
                  <a:srgbClr val="008000"/>
                </a:solidFill>
                <a:ea typeface="Calibri" panose="020F0502020204030204" pitchFamily="34" charset="0"/>
                <a:cs typeface="Simplified Arabic" panose="02020603050405020304" pitchFamily="18" charset="-78"/>
              </a:rPr>
              <a:t>قال </a:t>
            </a:r>
            <a:r>
              <a:rPr lang="ar-SA" sz="2400" b="1" dirty="0">
                <a:solidFill>
                  <a:srgbClr val="008000"/>
                </a:solidFill>
                <a:ea typeface="Calibri" panose="020F0502020204030204" pitchFamily="34" charset="0"/>
                <a:cs typeface="Simplified Arabic" panose="02020603050405020304" pitchFamily="18" charset="-78"/>
              </a:rPr>
              <a:t>الإمام محمد بن الحسن الشيباني: كان نوح عليه السلام نجاراً يأكل من كسبه،وإدريس عليه السلام كان خياطاً، وإبراهيم عليه السلام كان بزازاً، وداود عليه السلام كان يأكل من كسبه، وسليمان صلوات الله عليه كان يصنع المكاتل من الخوص فيأكل من ذلك، وزكريا عليه السلام كان نجاراً، وعيسى عليه السلام كان يأكل من غزل أمه</a:t>
            </a:r>
            <a:endParaRPr lang="ar-EG" sz="2000" i="0" dirty="0">
              <a:solidFill>
                <a:srgbClr val="008000"/>
              </a:solidFill>
            </a:endParaRPr>
          </a:p>
        </p:txBody>
      </p:sp>
      <p:sp>
        <p:nvSpPr>
          <p:cNvPr id="10" name="Frame 9"/>
          <p:cNvSpPr/>
          <p:nvPr/>
        </p:nvSpPr>
        <p:spPr>
          <a:xfrm>
            <a:off x="467544" y="2636912"/>
            <a:ext cx="7992888" cy="2801472"/>
          </a:xfrm>
          <a:prstGeom prst="frame">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solidFill>
                <a:srgbClr val="000000"/>
              </a:solidFill>
            </a:endParaRPr>
          </a:p>
        </p:txBody>
      </p:sp>
    </p:spTree>
    <p:extLst>
      <p:ext uri="{BB962C8B-B14F-4D97-AF65-F5344CB8AC3E}">
        <p14:creationId xmlns:p14="http://schemas.microsoft.com/office/powerpoint/2010/main" val="2034849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5008941" y="5508"/>
            <a:ext cx="405532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مفهوم الأخلاق في الإسلام</a:t>
            </a:r>
          </a:p>
        </p:txBody>
      </p:sp>
      <p:sp>
        <p:nvSpPr>
          <p:cNvPr id="3" name="Rectangle 2"/>
          <p:cNvSpPr/>
          <p:nvPr/>
        </p:nvSpPr>
        <p:spPr>
          <a:xfrm>
            <a:off x="3779912" y="1425624"/>
            <a:ext cx="4572000" cy="954107"/>
          </a:xfrm>
          <a:prstGeom prst="rect">
            <a:avLst/>
          </a:prstGeom>
        </p:spPr>
        <p:txBody>
          <a:bodyPr>
            <a:spAutoFit/>
          </a:bodyPr>
          <a:lstStyle/>
          <a:p>
            <a:r>
              <a:rPr lang="ar-EG" b="1" dirty="0">
                <a:solidFill>
                  <a:srgbClr val="002060"/>
                </a:solidFill>
              </a:rPr>
              <a:t>صفة مستقرة في النفس ذات آثار في السلوك محمودة أو مذمومة </a:t>
            </a:r>
          </a:p>
        </p:txBody>
      </p:sp>
      <p:pic>
        <p:nvPicPr>
          <p:cNvPr id="4" name="Picture 3"/>
          <p:cNvPicPr>
            <a:picLocks noChangeAspect="1"/>
          </p:cNvPicPr>
          <p:nvPr/>
        </p:nvPicPr>
        <p:blipFill>
          <a:blip r:embed="rId2"/>
          <a:stretch>
            <a:fillRect/>
          </a:stretch>
        </p:blipFill>
        <p:spPr>
          <a:xfrm>
            <a:off x="539552" y="3007760"/>
            <a:ext cx="5184576" cy="2808312"/>
          </a:xfrm>
          <a:prstGeom prst="rect">
            <a:avLst/>
          </a:prstGeom>
        </p:spPr>
      </p:pic>
    </p:spTree>
    <p:extLst>
      <p:ext uri="{BB962C8B-B14F-4D97-AF65-F5344CB8AC3E}">
        <p14:creationId xmlns:p14="http://schemas.microsoft.com/office/powerpoint/2010/main" val="7551680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788024" y="260648"/>
            <a:ext cx="3983316"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مكانة الأخلاق في الإسلام</a:t>
            </a:r>
          </a:p>
        </p:txBody>
      </p:sp>
      <p:sp>
        <p:nvSpPr>
          <p:cNvPr id="4" name="Round Diagonal Corner Rectangle 3"/>
          <p:cNvSpPr/>
          <p:nvPr/>
        </p:nvSpPr>
        <p:spPr>
          <a:xfrm>
            <a:off x="251520" y="2420888"/>
            <a:ext cx="6480720" cy="1224136"/>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a:solidFill>
                  <a:srgbClr val="002060"/>
                </a:solidFill>
                <a:latin typeface="Simplified Arabic" panose="02020603050405020304" pitchFamily="18" charset="-78"/>
                <a:cs typeface="Simplified Arabic" panose="02020603050405020304" pitchFamily="18" charset="-78"/>
              </a:rPr>
              <a:t>كثرة النصوص الواردة فيها في الكتاب </a:t>
            </a:r>
            <a:r>
              <a:rPr lang="ar-SA" sz="2400" b="1" dirty="0" smtClean="0">
                <a:solidFill>
                  <a:srgbClr val="002060"/>
                </a:solidFill>
                <a:latin typeface="Simplified Arabic" panose="02020603050405020304" pitchFamily="18" charset="-78"/>
                <a:cs typeface="Simplified Arabic" panose="02020603050405020304" pitchFamily="18" charset="-78"/>
              </a:rPr>
              <a:t>والسنة</a:t>
            </a:r>
            <a:endParaRPr lang="en-US" sz="2400" b="1" i="0" dirty="0">
              <a:solidFill>
                <a:srgbClr val="002060"/>
              </a:solidFill>
              <a:latin typeface="Simplified Arabic" panose="02020603050405020304" pitchFamily="18" charset="-78"/>
              <a:cs typeface="Simplified Arabic" panose="02020603050405020304" pitchFamily="18" charset="-78"/>
            </a:endParaRPr>
          </a:p>
        </p:txBody>
      </p:sp>
      <p:sp>
        <p:nvSpPr>
          <p:cNvPr id="5" name="Round Diagonal Corner Rectangle 4"/>
          <p:cNvSpPr/>
          <p:nvPr/>
        </p:nvSpPr>
        <p:spPr>
          <a:xfrm>
            <a:off x="251520" y="3933056"/>
            <a:ext cx="6480720" cy="1224136"/>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a:solidFill>
                  <a:srgbClr val="002060"/>
                </a:solidFill>
                <a:latin typeface="Simplified Arabic" panose="02020603050405020304" pitchFamily="18" charset="-78"/>
                <a:cs typeface="Simplified Arabic" panose="02020603050405020304" pitchFamily="18" charset="-78"/>
              </a:rPr>
              <a:t>المنزلة العظيمة التي جعلت لها في ميزان الإسلام : حيث مدِح بها النبي صلى الله عليه وسلم في قوله </a:t>
            </a:r>
            <a:r>
              <a:rPr lang="ar-SA" sz="2400" b="1" dirty="0" smtClean="0">
                <a:solidFill>
                  <a:srgbClr val="002060"/>
                </a:solidFill>
                <a:latin typeface="Simplified Arabic" panose="02020603050405020304" pitchFamily="18" charset="-78"/>
                <a:cs typeface="Simplified Arabic" panose="02020603050405020304" pitchFamily="18" charset="-78"/>
              </a:rPr>
              <a:t>سبحانه</a:t>
            </a:r>
            <a:r>
              <a:rPr lang="ar-EG" sz="2400" b="1" dirty="0">
                <a:solidFill>
                  <a:srgbClr val="002060"/>
                </a:solidFill>
                <a:latin typeface="Simplified Arabic" panose="02020603050405020304" pitchFamily="18" charset="-78"/>
                <a:cs typeface="Simplified Arabic" panose="02020603050405020304" pitchFamily="18" charset="-78"/>
              </a:rPr>
              <a:t> </a:t>
            </a:r>
            <a:r>
              <a:rPr lang="en-US" sz="2400" b="1" dirty="0" smtClean="0">
                <a:solidFill>
                  <a:srgbClr val="002060"/>
                </a:solidFill>
                <a:latin typeface="Simplified Arabic" panose="02020603050405020304" pitchFamily="18" charset="-78"/>
                <a:cs typeface="Simplified Arabic" panose="02020603050405020304" pitchFamily="18" charset="-78"/>
              </a:rPr>
              <a:t>}</a:t>
            </a:r>
            <a:r>
              <a:rPr lang="ar-SA" sz="2400" b="1" dirty="0" smtClean="0">
                <a:solidFill>
                  <a:srgbClr val="002060"/>
                </a:solidFill>
                <a:latin typeface="Simplified Arabic" panose="02020603050405020304" pitchFamily="18" charset="-78"/>
                <a:cs typeface="Simplified Arabic" panose="02020603050405020304" pitchFamily="18" charset="-78"/>
              </a:rPr>
              <a:t>وَإِنَّكَ </a:t>
            </a:r>
            <a:r>
              <a:rPr lang="ar-SA" sz="2400" b="1" dirty="0">
                <a:solidFill>
                  <a:srgbClr val="002060"/>
                </a:solidFill>
                <a:latin typeface="Simplified Arabic" panose="02020603050405020304" pitchFamily="18" charset="-78"/>
                <a:cs typeface="Simplified Arabic" panose="02020603050405020304" pitchFamily="18" charset="-78"/>
              </a:rPr>
              <a:t>لَعَلى خُلُقٍ عَظِيمٍ </a:t>
            </a:r>
            <a:r>
              <a:rPr lang="en-US" sz="2400" b="1" dirty="0" smtClean="0">
                <a:solidFill>
                  <a:srgbClr val="002060"/>
                </a:solidFill>
                <a:latin typeface="Simplified Arabic" panose="02020603050405020304" pitchFamily="18" charset="-78"/>
                <a:cs typeface="Simplified Arabic" panose="02020603050405020304" pitchFamily="18" charset="-78"/>
              </a:rPr>
              <a:t>{</a:t>
            </a:r>
            <a:endParaRPr lang="ar-SA" sz="2400" b="1" i="0" dirty="0">
              <a:solidFill>
                <a:srgbClr val="002060"/>
              </a:solidFill>
              <a:latin typeface="Simplified Arabic" panose="02020603050405020304" pitchFamily="18" charset="-78"/>
              <a:cs typeface="Simplified Arabic" panose="02020603050405020304" pitchFamily="18" charset="-78"/>
            </a:endParaRPr>
          </a:p>
        </p:txBody>
      </p:sp>
      <p:sp>
        <p:nvSpPr>
          <p:cNvPr id="6" name="Rectangle 5"/>
          <p:cNvSpPr/>
          <p:nvPr/>
        </p:nvSpPr>
        <p:spPr>
          <a:xfrm>
            <a:off x="1691680" y="1312022"/>
            <a:ext cx="6678488" cy="523220"/>
          </a:xfrm>
          <a:prstGeom prst="rect">
            <a:avLst/>
          </a:prstGeom>
        </p:spPr>
        <p:txBody>
          <a:bodyPr wrap="square">
            <a:spAutoFit/>
          </a:bodyPr>
          <a:lstStyle/>
          <a:p>
            <a:r>
              <a:rPr lang="ar-EG" b="1" dirty="0">
                <a:solidFill>
                  <a:srgbClr val="002060"/>
                </a:solidFill>
              </a:rPr>
              <a:t>تتضح مكانة الأخلاق في الإسلام من خلال عدة أمور</a:t>
            </a:r>
          </a:p>
        </p:txBody>
      </p:sp>
      <p:sp>
        <p:nvSpPr>
          <p:cNvPr id="7" name="Flowchart: Stored Data 6"/>
          <p:cNvSpPr/>
          <p:nvPr/>
        </p:nvSpPr>
        <p:spPr bwMode="auto">
          <a:xfrm>
            <a:off x="6952812" y="2420888"/>
            <a:ext cx="2123728" cy="1217860"/>
          </a:xfrm>
          <a:prstGeom prst="flowChartOnlineStorage">
            <a:avLst/>
          </a:prstGeom>
          <a:solidFill>
            <a:srgbClr val="92D050"/>
          </a:solidFill>
          <a:ln>
            <a:noFill/>
          </a:ln>
          <a:effectLst/>
          <a:extLst/>
        </p:spPr>
        <p:txBody>
          <a:bodyPr vert="horz" wrap="none" lIns="91440" tIns="45720" rIns="91440" bIns="45720" numCol="1" rtlCol="1" anchor="ctr" anchorCtr="0" compatLnSpc="1">
            <a:prstTxWarp prst="textNoShape">
              <a:avLst/>
            </a:prstTxWarp>
          </a:bodyPr>
          <a:lstStyle/>
          <a:p>
            <a:r>
              <a:rPr lang="ar-EG" b="1" dirty="0">
                <a:solidFill>
                  <a:srgbClr val="002060"/>
                </a:solidFill>
              </a:rPr>
              <a:t>الأول</a:t>
            </a:r>
            <a:endParaRPr kumimoji="0" lang="ar-EG" sz="2800" b="1" i="0" u="none" strike="noStrike" cap="none" normalizeH="0" baseline="0" dirty="0" smtClean="0">
              <a:ln>
                <a:noFill/>
              </a:ln>
              <a:solidFill>
                <a:srgbClr val="002060"/>
              </a:solidFill>
              <a:effectLst/>
            </a:endParaRPr>
          </a:p>
        </p:txBody>
      </p:sp>
      <p:sp>
        <p:nvSpPr>
          <p:cNvPr id="8" name="Flowchart: Stored Data 7"/>
          <p:cNvSpPr/>
          <p:nvPr/>
        </p:nvSpPr>
        <p:spPr bwMode="auto">
          <a:xfrm>
            <a:off x="6952812" y="3933056"/>
            <a:ext cx="2123728" cy="1224136"/>
          </a:xfrm>
          <a:prstGeom prst="flowChartOnlineStorage">
            <a:avLst/>
          </a:prstGeom>
          <a:solidFill>
            <a:srgbClr val="92D050"/>
          </a:solidFill>
          <a:ln>
            <a:noFill/>
          </a:ln>
          <a:effectLst/>
          <a:extLst/>
        </p:spPr>
        <p:txBody>
          <a:bodyPr vert="horz" wrap="none" lIns="91440" tIns="45720" rIns="91440" bIns="45720" numCol="1" rtlCol="1" anchor="ctr" anchorCtr="0" compatLnSpc="1">
            <a:prstTxWarp prst="textNoShape">
              <a:avLst/>
            </a:prstTxWarp>
          </a:bodyPr>
          <a:lstStyle/>
          <a:p>
            <a:r>
              <a:rPr lang="ar-EG" b="1" dirty="0">
                <a:solidFill>
                  <a:srgbClr val="002060"/>
                </a:solidFill>
              </a:rPr>
              <a:t>الثاني</a:t>
            </a:r>
            <a:endParaRPr kumimoji="0" lang="ar-EG" sz="2800" b="1" i="0" u="none" strike="noStrike" cap="none" normalizeH="0" baseline="0" dirty="0" smtClean="0">
              <a:ln>
                <a:noFill/>
              </a:ln>
              <a:solidFill>
                <a:srgbClr val="002060"/>
              </a:solidFill>
              <a:effectLst/>
            </a:endParaRPr>
          </a:p>
        </p:txBody>
      </p:sp>
      <p:pic>
        <p:nvPicPr>
          <p:cNvPr id="9" name="Picture 8"/>
          <p:cNvPicPr>
            <a:picLocks noChangeAspect="1"/>
          </p:cNvPicPr>
          <p:nvPr/>
        </p:nvPicPr>
        <p:blipFill>
          <a:blip r:embed="rId3"/>
          <a:stretch>
            <a:fillRect/>
          </a:stretch>
        </p:blipFill>
        <p:spPr>
          <a:xfrm>
            <a:off x="683568" y="5303385"/>
            <a:ext cx="3849900" cy="155461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9429735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788024" y="260648"/>
            <a:ext cx="3983316"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مكانة الأخلاق في الإسلام</a:t>
            </a:r>
          </a:p>
        </p:txBody>
      </p:sp>
      <p:sp>
        <p:nvSpPr>
          <p:cNvPr id="4" name="Round Diagonal Corner Rectangle 3"/>
          <p:cNvSpPr/>
          <p:nvPr/>
        </p:nvSpPr>
        <p:spPr>
          <a:xfrm>
            <a:off x="179512" y="1835242"/>
            <a:ext cx="6480720" cy="1224136"/>
          </a:xfrm>
          <a:prstGeom prst="round2DiagRect">
            <a:avLst/>
          </a:prstGeom>
          <a:solidFill>
            <a:schemeClr val="accent1">
              <a:lumMod val="60000"/>
              <a:lumOff val="40000"/>
              <a:alpha val="59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a:solidFill>
                  <a:srgbClr val="002060"/>
                </a:solidFill>
                <a:latin typeface="Simplified Arabic" panose="02020603050405020304" pitchFamily="18" charset="-78"/>
                <a:cs typeface="Simplified Arabic" panose="02020603050405020304" pitchFamily="18" charset="-78"/>
              </a:rPr>
              <a:t>جعل الشارع الكريم الأخلاق هدفاً من أهداف أركان الإسلام العبادية ..كالصلاة والزكاة وغيرها </a:t>
            </a:r>
            <a:endParaRPr lang="en-US" sz="2400" b="1" i="0" dirty="0">
              <a:solidFill>
                <a:srgbClr val="002060"/>
              </a:solidFill>
              <a:latin typeface="Simplified Arabic" panose="02020603050405020304" pitchFamily="18" charset="-78"/>
              <a:cs typeface="Simplified Arabic" panose="02020603050405020304" pitchFamily="18" charset="-78"/>
            </a:endParaRPr>
          </a:p>
        </p:txBody>
      </p:sp>
      <p:sp>
        <p:nvSpPr>
          <p:cNvPr id="5" name="Round Diagonal Corner Rectangle 4"/>
          <p:cNvSpPr/>
          <p:nvPr/>
        </p:nvSpPr>
        <p:spPr>
          <a:xfrm>
            <a:off x="179512" y="3347410"/>
            <a:ext cx="6480720" cy="1224136"/>
          </a:xfrm>
          <a:prstGeom prst="round2DiagRect">
            <a:avLst/>
          </a:prstGeom>
          <a:solidFill>
            <a:schemeClr val="accent1">
              <a:lumMod val="60000"/>
              <a:lumOff val="40000"/>
              <a:alpha val="59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r>
              <a:rPr lang="ar-SA" sz="2400" b="1" dirty="0">
                <a:solidFill>
                  <a:srgbClr val="002060"/>
                </a:solidFill>
                <a:latin typeface="Simplified Arabic" panose="02020603050405020304" pitchFamily="18" charset="-78"/>
                <a:cs typeface="Simplified Arabic" panose="02020603050405020304" pitchFamily="18" charset="-78"/>
              </a:rPr>
              <a:t>الوعيد الشديد لمن ترك شيئاً منها: وعلى سبيل المثال جعل القرآن الكريم </a:t>
            </a:r>
            <a:r>
              <a:rPr lang="ar-SA" sz="2400" b="1" dirty="0" smtClean="0">
                <a:solidFill>
                  <a:srgbClr val="002060"/>
                </a:solidFill>
                <a:latin typeface="Simplified Arabic" panose="02020603050405020304" pitchFamily="18" charset="-78"/>
                <a:cs typeface="Simplified Arabic" panose="02020603050405020304" pitchFamily="18" charset="-78"/>
              </a:rPr>
              <a:t>المتكبر</a:t>
            </a:r>
            <a:r>
              <a:rPr lang="en-US" sz="2400" b="1" dirty="0" smtClean="0">
                <a:solidFill>
                  <a:srgbClr val="002060"/>
                </a:solidFill>
                <a:latin typeface="Simplified Arabic" panose="02020603050405020304" pitchFamily="18" charset="-78"/>
                <a:cs typeface="Simplified Arabic" panose="02020603050405020304" pitchFamily="18" charset="-78"/>
              </a:rPr>
              <a:t> </a:t>
            </a:r>
            <a:r>
              <a:rPr lang="ar-SA" sz="2400" b="1" dirty="0" smtClean="0">
                <a:solidFill>
                  <a:srgbClr val="002060"/>
                </a:solidFill>
                <a:latin typeface="Simplified Arabic" panose="02020603050405020304" pitchFamily="18" charset="-78"/>
                <a:cs typeface="Simplified Arabic" panose="02020603050405020304" pitchFamily="18" charset="-78"/>
              </a:rPr>
              <a:t>مبغوضاً </a:t>
            </a:r>
            <a:r>
              <a:rPr lang="ar-SA" sz="2400" b="1" dirty="0">
                <a:solidFill>
                  <a:srgbClr val="002060"/>
                </a:solidFill>
                <a:latin typeface="Simplified Arabic" panose="02020603050405020304" pitchFamily="18" charset="-78"/>
                <a:cs typeface="Simplified Arabic" panose="02020603050405020304" pitchFamily="18" charset="-78"/>
              </a:rPr>
              <a:t>لله في قوله سبحانه </a:t>
            </a:r>
            <a:r>
              <a:rPr lang="en-US" sz="2400" b="1" dirty="0">
                <a:solidFill>
                  <a:srgbClr val="002060"/>
                </a:solidFill>
                <a:latin typeface="Simplified Arabic" panose="02020603050405020304" pitchFamily="18" charset="-78"/>
                <a:cs typeface="Simplified Arabic" panose="02020603050405020304" pitchFamily="18" charset="-78"/>
              </a:rPr>
              <a:t>}</a:t>
            </a:r>
            <a:r>
              <a:rPr lang="ar-SA" sz="2400" b="1" dirty="0" smtClean="0">
                <a:solidFill>
                  <a:srgbClr val="002060"/>
                </a:solidFill>
                <a:latin typeface="Simplified Arabic" panose="02020603050405020304" pitchFamily="18" charset="-78"/>
                <a:cs typeface="Simplified Arabic" panose="02020603050405020304" pitchFamily="18" charset="-78"/>
              </a:rPr>
              <a:t> </a:t>
            </a:r>
            <a:r>
              <a:rPr lang="ar-SA" sz="2400" b="1" dirty="0">
                <a:solidFill>
                  <a:srgbClr val="002060"/>
                </a:solidFill>
                <a:latin typeface="Simplified Arabic" panose="02020603050405020304" pitchFamily="18" charset="-78"/>
                <a:cs typeface="Simplified Arabic" panose="02020603050405020304" pitchFamily="18" charset="-78"/>
              </a:rPr>
              <a:t>إِنَّ اللّهَ لاَ يُحِبُّ مَن كَانَ مُخْتَالاً فَخُوراً </a:t>
            </a:r>
            <a:r>
              <a:rPr lang="en-US" sz="2400" b="1" dirty="0" smtClean="0">
                <a:solidFill>
                  <a:srgbClr val="002060"/>
                </a:solidFill>
                <a:latin typeface="Simplified Arabic" panose="02020603050405020304" pitchFamily="18" charset="-78"/>
                <a:cs typeface="Simplified Arabic" panose="02020603050405020304" pitchFamily="18" charset="-78"/>
              </a:rPr>
              <a:t>{</a:t>
            </a:r>
            <a:endParaRPr lang="ar-SA" sz="2400" b="1" i="0" dirty="0">
              <a:solidFill>
                <a:srgbClr val="002060"/>
              </a:solidFill>
              <a:latin typeface="Simplified Arabic" panose="02020603050405020304" pitchFamily="18" charset="-78"/>
              <a:cs typeface="Simplified Arabic" panose="02020603050405020304" pitchFamily="18" charset="-78"/>
            </a:endParaRPr>
          </a:p>
        </p:txBody>
      </p:sp>
      <p:sp>
        <p:nvSpPr>
          <p:cNvPr id="6" name="Rectangle 5"/>
          <p:cNvSpPr/>
          <p:nvPr/>
        </p:nvSpPr>
        <p:spPr>
          <a:xfrm>
            <a:off x="1691680" y="1312022"/>
            <a:ext cx="6678488" cy="523220"/>
          </a:xfrm>
          <a:prstGeom prst="rect">
            <a:avLst/>
          </a:prstGeom>
        </p:spPr>
        <p:txBody>
          <a:bodyPr wrap="square">
            <a:spAutoFit/>
          </a:bodyPr>
          <a:lstStyle/>
          <a:p>
            <a:r>
              <a:rPr lang="ar-EG" b="1" dirty="0">
                <a:solidFill>
                  <a:srgbClr val="002060"/>
                </a:solidFill>
              </a:rPr>
              <a:t>تتضح مكانة الأخلاق في الإسلام من خلال عدة أمور</a:t>
            </a:r>
          </a:p>
        </p:txBody>
      </p:sp>
      <p:sp>
        <p:nvSpPr>
          <p:cNvPr id="7" name="Flowchart: Stored Data 6"/>
          <p:cNvSpPr/>
          <p:nvPr/>
        </p:nvSpPr>
        <p:spPr bwMode="auto">
          <a:xfrm>
            <a:off x="6880804" y="1835242"/>
            <a:ext cx="2123728" cy="1217860"/>
          </a:xfrm>
          <a:prstGeom prst="flowChartOnlineStorage">
            <a:avLst/>
          </a:prstGeom>
          <a:solidFill>
            <a:schemeClr val="accent1">
              <a:lumMod val="60000"/>
              <a:lumOff val="40000"/>
            </a:schemeClr>
          </a:solidFill>
          <a:ln>
            <a:noFill/>
          </a:ln>
          <a:effectLst/>
          <a:extLst/>
        </p:spPr>
        <p:txBody>
          <a:bodyPr vert="horz" wrap="none" lIns="91440" tIns="45720" rIns="91440" bIns="45720" numCol="1" rtlCol="1" anchor="ctr" anchorCtr="0" compatLnSpc="1">
            <a:prstTxWarp prst="textNoShape">
              <a:avLst/>
            </a:prstTxWarp>
          </a:bodyPr>
          <a:lstStyle/>
          <a:p>
            <a:r>
              <a:rPr lang="ar-EG" b="1" dirty="0" smtClean="0">
                <a:solidFill>
                  <a:schemeClr val="bg1"/>
                </a:solidFill>
              </a:rPr>
              <a:t>الثالث</a:t>
            </a:r>
            <a:endParaRPr kumimoji="0" lang="ar-EG" sz="2800" b="1" i="0" u="none" strike="noStrike" cap="none" normalizeH="0" baseline="0" dirty="0" smtClean="0">
              <a:ln>
                <a:noFill/>
              </a:ln>
              <a:solidFill>
                <a:schemeClr val="bg1"/>
              </a:solidFill>
              <a:effectLst/>
            </a:endParaRPr>
          </a:p>
        </p:txBody>
      </p:sp>
      <p:sp>
        <p:nvSpPr>
          <p:cNvPr id="8" name="Flowchart: Stored Data 7"/>
          <p:cNvSpPr/>
          <p:nvPr/>
        </p:nvSpPr>
        <p:spPr bwMode="auto">
          <a:xfrm>
            <a:off x="6880804" y="3347410"/>
            <a:ext cx="2123728" cy="1224136"/>
          </a:xfrm>
          <a:prstGeom prst="flowChartOnlineStorage">
            <a:avLst/>
          </a:prstGeom>
          <a:solidFill>
            <a:schemeClr val="accent1">
              <a:lumMod val="60000"/>
              <a:lumOff val="40000"/>
            </a:schemeClr>
          </a:solidFill>
          <a:ln>
            <a:noFill/>
          </a:ln>
          <a:effectLst/>
          <a:extLst/>
        </p:spPr>
        <p:txBody>
          <a:bodyPr vert="horz" wrap="none" lIns="91440" tIns="45720" rIns="91440" bIns="45720" numCol="1" rtlCol="1" anchor="ctr" anchorCtr="0" compatLnSpc="1">
            <a:prstTxWarp prst="textNoShape">
              <a:avLst/>
            </a:prstTxWarp>
          </a:bodyPr>
          <a:lstStyle/>
          <a:p>
            <a:r>
              <a:rPr lang="ar-EG" b="1" dirty="0" smtClean="0">
                <a:solidFill>
                  <a:schemeClr val="bg1"/>
                </a:solidFill>
              </a:rPr>
              <a:t>الرابع</a:t>
            </a:r>
            <a:endParaRPr kumimoji="0" lang="ar-EG" sz="2800" b="1" i="0" u="none" strike="noStrike" cap="none" normalizeH="0" baseline="0" dirty="0" smtClean="0">
              <a:ln>
                <a:noFill/>
              </a:ln>
              <a:solidFill>
                <a:schemeClr val="bg1"/>
              </a:solidFill>
              <a:effectLst/>
            </a:endParaRPr>
          </a:p>
        </p:txBody>
      </p:sp>
      <p:sp>
        <p:nvSpPr>
          <p:cNvPr id="9" name="Round Diagonal Corner Rectangle 8"/>
          <p:cNvSpPr/>
          <p:nvPr/>
        </p:nvSpPr>
        <p:spPr>
          <a:xfrm>
            <a:off x="179512" y="4859578"/>
            <a:ext cx="6480720" cy="1224136"/>
          </a:xfrm>
          <a:prstGeom prst="round2DiagRect">
            <a:avLst/>
          </a:prstGeom>
          <a:solidFill>
            <a:schemeClr val="accent1">
              <a:lumMod val="60000"/>
              <a:lumOff val="40000"/>
              <a:alpha val="59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r>
              <a:rPr lang="ar-SA" sz="2400" b="1" dirty="0">
                <a:solidFill>
                  <a:srgbClr val="002060"/>
                </a:solidFill>
                <a:latin typeface="Simplified Arabic" panose="02020603050405020304" pitchFamily="18" charset="-78"/>
                <a:cs typeface="Simplified Arabic" panose="02020603050405020304" pitchFamily="18" charset="-78"/>
              </a:rPr>
              <a:t> اهتمام علماء الشريعة بها: فقد اهتم علماء الشريعة بالأخلاق منذ العصر الأول الهجري</a:t>
            </a:r>
            <a:endParaRPr lang="ar-SA" sz="2400" b="1" i="0" dirty="0">
              <a:solidFill>
                <a:srgbClr val="002060"/>
              </a:solidFill>
              <a:latin typeface="Simplified Arabic" panose="02020603050405020304" pitchFamily="18" charset="-78"/>
              <a:cs typeface="Simplified Arabic" panose="02020603050405020304" pitchFamily="18" charset="-78"/>
            </a:endParaRPr>
          </a:p>
        </p:txBody>
      </p:sp>
      <p:sp>
        <p:nvSpPr>
          <p:cNvPr id="10" name="Flowchart: Stored Data 9"/>
          <p:cNvSpPr/>
          <p:nvPr/>
        </p:nvSpPr>
        <p:spPr bwMode="auto">
          <a:xfrm>
            <a:off x="6880804" y="4859578"/>
            <a:ext cx="2123728" cy="1224136"/>
          </a:xfrm>
          <a:prstGeom prst="flowChartOnlineStorage">
            <a:avLst/>
          </a:prstGeom>
          <a:solidFill>
            <a:schemeClr val="accent1">
              <a:lumMod val="60000"/>
              <a:lumOff val="40000"/>
            </a:schemeClr>
          </a:solidFill>
          <a:ln>
            <a:noFill/>
          </a:ln>
          <a:effectLst/>
          <a:extLst/>
        </p:spPr>
        <p:txBody>
          <a:bodyPr vert="horz" wrap="none" lIns="91440" tIns="45720" rIns="91440" bIns="45720" numCol="1" rtlCol="1" anchor="ctr" anchorCtr="0" compatLnSpc="1">
            <a:prstTxWarp prst="textNoShape">
              <a:avLst/>
            </a:prstTxWarp>
          </a:bodyPr>
          <a:lstStyle/>
          <a:p>
            <a:r>
              <a:rPr lang="ar-EG" b="1" dirty="0" smtClean="0">
                <a:solidFill>
                  <a:schemeClr val="bg1"/>
                </a:solidFill>
              </a:rPr>
              <a:t>الخامس</a:t>
            </a:r>
            <a:endParaRPr kumimoji="0" lang="ar-EG" sz="2800" b="1" i="0" u="none" strike="noStrike" cap="none" normalizeH="0" baseline="0" dirty="0" smtClean="0">
              <a:ln>
                <a:noFill/>
              </a:ln>
              <a:solidFill>
                <a:schemeClr val="bg1"/>
              </a:solidFill>
              <a:effectLst/>
            </a:endParaRPr>
          </a:p>
        </p:txBody>
      </p:sp>
    </p:spTree>
    <p:extLst>
      <p:ext uri="{BB962C8B-B14F-4D97-AF65-F5344CB8AC3E}">
        <p14:creationId xmlns:p14="http://schemas.microsoft.com/office/powerpoint/2010/main" val="802050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شمولية مفهوم العبادة</a:t>
            </a:r>
            <a:endParaRPr lang="en-US" sz="3600" dirty="0">
              <a:solidFill>
                <a:srgbClr val="C00000"/>
              </a:solidFill>
            </a:endParaRPr>
          </a:p>
        </p:txBody>
      </p:sp>
    </p:spTree>
    <p:extLst>
      <p:ext uri="{BB962C8B-B14F-4D97-AF65-F5344CB8AC3E}">
        <p14:creationId xmlns:p14="http://schemas.microsoft.com/office/powerpoint/2010/main" val="27385087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3995936" y="285997"/>
            <a:ext cx="4608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rtl="1" eaLnBrk="1" hangingPunct="1">
              <a:spcBef>
                <a:spcPct val="50000"/>
              </a:spcBef>
            </a:pPr>
            <a:r>
              <a:rPr lang="ar-EG" altLang="zh-CN" sz="3200" b="1" i="0" dirty="0">
                <a:solidFill>
                  <a:srgbClr val="C00000"/>
                </a:solidFill>
                <a:latin typeface="Simplified Arabic" panose="02020603050405020304" pitchFamily="18" charset="-78"/>
                <a:cs typeface="Simplified Arabic" panose="02020603050405020304" pitchFamily="18" charset="-78"/>
              </a:rPr>
              <a:t>شمولية مفهوم العبادة</a:t>
            </a:r>
            <a:endParaRPr lang="en-US" altLang="zh-CN" sz="3200" b="1" i="0" dirty="0">
              <a:solidFill>
                <a:srgbClr val="C00000"/>
              </a:solidFill>
              <a:latin typeface="Simplified Arabic" panose="02020603050405020304" pitchFamily="18" charset="-78"/>
              <a:cs typeface="Simplified Arabic" panose="02020603050405020304" pitchFamily="18" charset="-78"/>
            </a:endParaRPr>
          </a:p>
        </p:txBody>
      </p:sp>
      <p:sp>
        <p:nvSpPr>
          <p:cNvPr id="3" name="Freeform 2"/>
          <p:cNvSpPr/>
          <p:nvPr/>
        </p:nvSpPr>
        <p:spPr>
          <a:xfrm>
            <a:off x="1259633" y="1198966"/>
            <a:ext cx="7200799" cy="861882"/>
          </a:xfrm>
          <a:custGeom>
            <a:avLst/>
            <a:gdLst>
              <a:gd name="connsiteX0" fmla="*/ 0 w 6624733"/>
              <a:gd name="connsiteY0" fmla="*/ 0 h 476114"/>
              <a:gd name="connsiteX1" fmla="*/ 6624733 w 6624733"/>
              <a:gd name="connsiteY1" fmla="*/ 0 h 476114"/>
              <a:gd name="connsiteX2" fmla="*/ 6624733 w 6624733"/>
              <a:gd name="connsiteY2" fmla="*/ 476114 h 476114"/>
              <a:gd name="connsiteX3" fmla="*/ 0 w 6624733"/>
              <a:gd name="connsiteY3" fmla="*/ 476114 h 476114"/>
              <a:gd name="connsiteX4" fmla="*/ 0 w 6624733"/>
              <a:gd name="connsiteY4" fmla="*/ 0 h 476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733" h="476114">
                <a:moveTo>
                  <a:pt x="0" y="0"/>
                </a:moveTo>
                <a:lnTo>
                  <a:pt x="6624733" y="0"/>
                </a:lnTo>
                <a:lnTo>
                  <a:pt x="6624733" y="476114"/>
                </a:lnTo>
                <a:lnTo>
                  <a:pt x="0" y="476114"/>
                </a:lnTo>
                <a:lnTo>
                  <a:pt x="0" y="0"/>
                </a:lnTo>
                <a:close/>
              </a:path>
            </a:pathLst>
          </a:custGeom>
          <a:scene3d>
            <a:camera prst="orthographicFront"/>
            <a:lightRig rig="flat" dir="t"/>
          </a:scene3d>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defTabSz="889000" rtl="1">
              <a:lnSpc>
                <a:spcPct val="90000"/>
              </a:lnSpc>
              <a:spcAft>
                <a:spcPct val="35000"/>
              </a:spcAft>
            </a:pPr>
            <a:r>
              <a:rPr lang="ar-EG" sz="2400" b="1" dirty="0">
                <a:solidFill>
                  <a:srgbClr val="002060"/>
                </a:solidFill>
              </a:rPr>
              <a:t>في القرآن الكريم أكثر من (100) آية تتحدث عن المهنة والعمل</a:t>
            </a:r>
            <a:endParaRPr lang="ar-SA" sz="2400" kern="1200" dirty="0">
              <a:solidFill>
                <a:srgbClr val="002060"/>
              </a:solidFill>
            </a:endParaRPr>
          </a:p>
        </p:txBody>
      </p:sp>
      <p:pic>
        <p:nvPicPr>
          <p:cNvPr id="2" name="Picture 1"/>
          <p:cNvPicPr>
            <a:picLocks noChangeAspect="1"/>
          </p:cNvPicPr>
          <p:nvPr/>
        </p:nvPicPr>
        <p:blipFill>
          <a:blip r:embed="rId2"/>
          <a:stretch>
            <a:fillRect/>
          </a:stretch>
        </p:blipFill>
        <p:spPr>
          <a:xfrm>
            <a:off x="1619672" y="2780928"/>
            <a:ext cx="6120679" cy="3064346"/>
          </a:xfrm>
          <a:prstGeom prst="rect">
            <a:avLst/>
          </a:prstGeom>
        </p:spPr>
      </p:pic>
    </p:spTree>
    <p:extLst>
      <p:ext uri="{BB962C8B-B14F-4D97-AF65-F5344CB8AC3E}">
        <p14:creationId xmlns:p14="http://schemas.microsoft.com/office/powerpoint/2010/main" val="22117082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نصوص شرعية</a:t>
            </a:r>
            <a:endParaRPr lang="en-US" sz="3600" dirty="0">
              <a:solidFill>
                <a:srgbClr val="C00000"/>
              </a:solidFill>
            </a:endParaRPr>
          </a:p>
        </p:txBody>
      </p:sp>
    </p:spTree>
    <p:extLst>
      <p:ext uri="{BB962C8B-B14F-4D97-AF65-F5344CB8AC3E}">
        <p14:creationId xmlns:p14="http://schemas.microsoft.com/office/powerpoint/2010/main" val="6077523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p:cNvSpPr>
            <a:spLocks noChangeArrowheads="1"/>
          </p:cNvSpPr>
          <p:nvPr/>
        </p:nvSpPr>
        <p:spPr bwMode="auto">
          <a:xfrm>
            <a:off x="2913410" y="1057157"/>
            <a:ext cx="4630390" cy="668992"/>
          </a:xfrm>
          <a:prstGeom prst="roundRect">
            <a:avLst>
              <a:gd name="adj" fmla="val 50000"/>
            </a:avLst>
          </a:prstGeom>
          <a:solidFill>
            <a:sysClr val="window" lastClr="FFFFFF"/>
          </a:solidFill>
          <a:ln w="25400" cap="flat" cmpd="sng" algn="ctr">
            <a:solidFill>
              <a:srgbClr val="6D2D7A"/>
            </a:solidFill>
            <a:prstDash val="solid"/>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mn-cs"/>
              </a:rPr>
              <a:t>الإلتزام بوقت البرنامج وفترات الاستراحة</a:t>
            </a:r>
          </a:p>
          <a:p>
            <a:pPr marL="0" marR="0" lvl="0" indent="0"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mn-cs"/>
              </a:rPr>
              <a:t> دليل وعيك</a:t>
            </a:r>
            <a:endParaRPr kumimoji="0" lang="en-GB"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mn-cs"/>
            </a:endParaRPr>
          </a:p>
        </p:txBody>
      </p:sp>
      <p:sp>
        <p:nvSpPr>
          <p:cNvPr id="4" name="AutoShape 7"/>
          <p:cNvSpPr>
            <a:spLocks noChangeArrowheads="1"/>
          </p:cNvSpPr>
          <p:nvPr/>
        </p:nvSpPr>
        <p:spPr bwMode="auto">
          <a:xfrm>
            <a:off x="2903080" y="2170874"/>
            <a:ext cx="4630390" cy="668992"/>
          </a:xfrm>
          <a:prstGeom prst="roundRect">
            <a:avLst>
              <a:gd name="adj" fmla="val 50000"/>
            </a:avLst>
          </a:prstGeom>
          <a:solidFill>
            <a:sysClr val="window" lastClr="FFFFFF"/>
          </a:solidFill>
          <a:ln w="25400" cap="flat" cmpd="sng" algn="ctr">
            <a:solidFill>
              <a:srgbClr val="6D2D7A"/>
            </a:solidFill>
            <a:prstDash val="solid"/>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mn-cs"/>
              </a:rPr>
              <a:t>لاتدع هاتفك المتنقل يشوش أفكار من حولك</a:t>
            </a:r>
            <a:endParaRPr kumimoji="0" lang="ar-SA"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mn-cs"/>
            </a:endParaRPr>
          </a:p>
        </p:txBody>
      </p:sp>
      <p:sp>
        <p:nvSpPr>
          <p:cNvPr id="5" name="AutoShape 7"/>
          <p:cNvSpPr>
            <a:spLocks noChangeArrowheads="1"/>
          </p:cNvSpPr>
          <p:nvPr/>
        </p:nvSpPr>
        <p:spPr bwMode="auto">
          <a:xfrm>
            <a:off x="2892751" y="3284591"/>
            <a:ext cx="4630390" cy="668992"/>
          </a:xfrm>
          <a:prstGeom prst="roundRect">
            <a:avLst>
              <a:gd name="adj" fmla="val 50000"/>
            </a:avLst>
          </a:prstGeom>
          <a:solidFill>
            <a:sysClr val="window" lastClr="FFFFFF"/>
          </a:solidFill>
          <a:ln w="25400" cap="flat" cmpd="sng" algn="ctr">
            <a:solidFill>
              <a:srgbClr val="6D2D7A"/>
            </a:solidFill>
            <a:prstDash val="solid"/>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mn-cs"/>
              </a:rPr>
              <a:t>الأسئلة والنقاش متاحة في محتوى البرنامج</a:t>
            </a:r>
            <a:endParaRPr kumimoji="0" lang="ar-SA"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mn-cs"/>
            </a:endParaRPr>
          </a:p>
        </p:txBody>
      </p:sp>
      <p:sp>
        <p:nvSpPr>
          <p:cNvPr id="6" name="AutoShape 7"/>
          <p:cNvSpPr>
            <a:spLocks noChangeArrowheads="1"/>
          </p:cNvSpPr>
          <p:nvPr/>
        </p:nvSpPr>
        <p:spPr bwMode="auto">
          <a:xfrm>
            <a:off x="2882421" y="4398308"/>
            <a:ext cx="4630390" cy="668992"/>
          </a:xfrm>
          <a:prstGeom prst="roundRect">
            <a:avLst>
              <a:gd name="adj" fmla="val 50000"/>
            </a:avLst>
          </a:prstGeom>
          <a:solidFill>
            <a:sysClr val="window" lastClr="FFFFFF"/>
          </a:solidFill>
          <a:ln w="25400" cap="flat" cmpd="sng" algn="ctr">
            <a:solidFill>
              <a:srgbClr val="6D2D7A"/>
            </a:solidFill>
            <a:prstDash val="solid"/>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mn-cs"/>
              </a:rPr>
              <a:t>إبتسامتك و تعاونك دليل حب العمل الجماعي</a:t>
            </a:r>
            <a:endParaRPr kumimoji="0" lang="ar-SA"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mn-cs"/>
            </a:endParaRPr>
          </a:p>
        </p:txBody>
      </p:sp>
      <p:sp>
        <p:nvSpPr>
          <p:cNvPr id="7" name="AutoShape 7"/>
          <p:cNvSpPr>
            <a:spLocks noChangeArrowheads="1"/>
          </p:cNvSpPr>
          <p:nvPr/>
        </p:nvSpPr>
        <p:spPr bwMode="auto">
          <a:xfrm>
            <a:off x="2872091" y="5512025"/>
            <a:ext cx="4630390" cy="668992"/>
          </a:xfrm>
          <a:prstGeom prst="roundRect">
            <a:avLst>
              <a:gd name="adj" fmla="val 50000"/>
            </a:avLst>
          </a:prstGeom>
          <a:solidFill>
            <a:sysClr val="window" lastClr="FFFFFF"/>
          </a:solidFill>
          <a:ln w="25400" cap="flat" cmpd="sng" algn="ctr">
            <a:solidFill>
              <a:srgbClr val="6D2D7A"/>
            </a:solidFill>
            <a:prstDash val="solid"/>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mn-cs"/>
              </a:rPr>
              <a:t>تأقلمك مع المدرب و تنفيذ التمارين يسهل</a:t>
            </a:r>
          </a:p>
          <a:p>
            <a:pPr marL="0" marR="0" lvl="0" indent="0"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mn-cs"/>
              </a:rPr>
              <a:t> استيعاب المادة العلمية</a:t>
            </a:r>
            <a:endParaRPr kumimoji="0" lang="ar-SA" sz="2400" b="1" i="0" u="none" strike="noStrike" kern="0" cap="none" spc="0" normalizeH="0" baseline="0" noProof="0" dirty="0" smtClean="0">
              <a:ln>
                <a:noFill/>
              </a:ln>
              <a:solidFill>
                <a:prstClr val="black"/>
              </a:solidFill>
              <a:effectLst/>
              <a:uLnTx/>
              <a:uFillTx/>
              <a:latin typeface="Verdana" panose="020B0604030504040204" pitchFamily="34" charset="0"/>
              <a:ea typeface="HY헤드라인M" pitchFamily="2" charset="-127"/>
              <a:cs typeface="+mn-cs"/>
            </a:endParaRPr>
          </a:p>
        </p:txBody>
      </p:sp>
      <p:pic>
        <p:nvPicPr>
          <p:cNvPr id="8" name="Picture 6" descr="F:\دينى\work\صور\15460_IPhone_Lock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1790700"/>
            <a:ext cx="114300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8" descr="F:\دينى\work\صور\imagت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2933700"/>
            <a:ext cx="1155607"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3" descr="F:\دينى\work\صور\إدارة الوقت.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647700"/>
            <a:ext cx="106194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2" name="Picture 9" descr="F:\دينى\work\صور\8484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0020" y="5143500"/>
            <a:ext cx="1107160" cy="1333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2" descr="F:\دينى\work\صور\kid-smai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4076701"/>
            <a:ext cx="1302880" cy="12881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2"/>
          <p:cNvSpPr txBox="1">
            <a:spLocks noChangeArrowheads="1"/>
          </p:cNvSpPr>
          <p:nvPr/>
        </p:nvSpPr>
        <p:spPr>
          <a:xfrm>
            <a:off x="6629400" y="116633"/>
            <a:ext cx="2479104" cy="715963"/>
          </a:xfrm>
          <a:prstGeom prst="rect">
            <a:avLst/>
          </a:prstGeom>
          <a:solidFill>
            <a:sysClr val="window" lastClr="FFFFFF"/>
          </a:solidFill>
          <a:ln w="25400" cap="flat" cmpd="sng" algn="ctr">
            <a:solidFill>
              <a:srgbClr val="EB632D"/>
            </a:solidFill>
            <a:prstDash val="solid"/>
          </a:ln>
          <a:effectLst/>
        </p:spPr>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marL="0" marR="0" lvl="0" indent="0" algn="ctr" defTabSz="1007943" rtl="0" eaLnBrk="1" fontAlgn="auto" latinLnBrk="0" hangingPunct="1">
              <a:lnSpc>
                <a:spcPct val="100000"/>
              </a:lnSpc>
              <a:spcBef>
                <a:spcPct val="0"/>
              </a:spcBef>
              <a:spcAft>
                <a:spcPts val="0"/>
              </a:spcAft>
              <a:buClrTx/>
              <a:buSzTx/>
              <a:buFontTx/>
              <a:buNone/>
              <a:tabLst/>
              <a:defRPr/>
            </a:pPr>
            <a:r>
              <a:rPr kumimoji="0" lang="ar-EG" sz="4900" b="1" i="0" u="none" strike="noStrike" kern="1200" cap="none" spc="0" normalizeH="0" baseline="0" noProof="0" dirty="0">
                <a:ln>
                  <a:noFill/>
                </a:ln>
                <a:solidFill>
                  <a:srgbClr val="EB632D">
                    <a:lumMod val="50000"/>
                  </a:srgbClr>
                </a:solidFill>
                <a:effectLst/>
                <a:uLnTx/>
                <a:uFillTx/>
                <a:latin typeface="Arial"/>
                <a:ea typeface="+mj-ea"/>
                <a:cs typeface="+mj-cs"/>
              </a:rPr>
              <a:t>الاتفاقيات </a:t>
            </a:r>
            <a:endParaRPr kumimoji="0" lang="en-US" sz="4900" b="1" i="0" u="none" strike="noStrike" kern="1200" cap="none" spc="0" normalizeH="0" baseline="0" noProof="0" dirty="0">
              <a:ln>
                <a:noFill/>
              </a:ln>
              <a:solidFill>
                <a:srgbClr val="EB632D">
                  <a:lumMod val="50000"/>
                </a:srgbClr>
              </a:solidFill>
              <a:effectLst/>
              <a:uLnTx/>
              <a:uFillTx/>
              <a:latin typeface="Arial"/>
              <a:ea typeface="+mj-ea"/>
              <a:cs typeface="+mj-cs"/>
            </a:endParaRPr>
          </a:p>
        </p:txBody>
      </p:sp>
    </p:spTree>
    <p:extLst>
      <p:ext uri="{BB962C8B-B14F-4D97-AF65-F5344CB8AC3E}">
        <p14:creationId xmlns:p14="http://schemas.microsoft.com/office/powerpoint/2010/main" val="6190609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3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 calcmode="lin" valueType="num">
                                      <p:cBhvr>
                                        <p:cTn id="37" dur="1000" fill="hold"/>
                                        <p:tgtEl>
                                          <p:spTgt spid="5"/>
                                        </p:tgtEl>
                                        <p:attrNameLst>
                                          <p:attrName>style.rotation</p:attrName>
                                        </p:attrNameLst>
                                      </p:cBhvr>
                                      <p:tavLst>
                                        <p:tav tm="0">
                                          <p:val>
                                            <p:fltVal val="90"/>
                                          </p:val>
                                        </p:tav>
                                        <p:tav tm="100000">
                                          <p:val>
                                            <p:fltVal val="0"/>
                                          </p:val>
                                        </p:tav>
                                      </p:tavLst>
                                    </p:anim>
                                    <p:animEffect transition="in" filter="fade">
                                      <p:cBhvr>
                                        <p:cTn id="38" dur="1000"/>
                                        <p:tgtEl>
                                          <p:spTgt spid="5"/>
                                        </p:tgtEl>
                                      </p:cBhvr>
                                    </p:animEffect>
                                  </p:childTnLst>
                                </p:cTn>
                              </p:par>
                              <p:par>
                                <p:cTn id="39" presetID="3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000" fill="hold"/>
                                        <p:tgtEl>
                                          <p:spTgt spid="6"/>
                                        </p:tgtEl>
                                        <p:attrNameLst>
                                          <p:attrName>ppt_w</p:attrName>
                                        </p:attrNameLst>
                                      </p:cBhvr>
                                      <p:tavLst>
                                        <p:tav tm="0">
                                          <p:val>
                                            <p:fltVal val="0"/>
                                          </p:val>
                                        </p:tav>
                                        <p:tav tm="100000">
                                          <p:val>
                                            <p:strVal val="#ppt_w"/>
                                          </p:val>
                                        </p:tav>
                                      </p:tavLst>
                                    </p:anim>
                                    <p:anim calcmode="lin" valueType="num">
                                      <p:cBhvr>
                                        <p:cTn id="50" dur="1000" fill="hold"/>
                                        <p:tgtEl>
                                          <p:spTgt spid="6"/>
                                        </p:tgtEl>
                                        <p:attrNameLst>
                                          <p:attrName>ppt_h</p:attrName>
                                        </p:attrNameLst>
                                      </p:cBhvr>
                                      <p:tavLst>
                                        <p:tav tm="0">
                                          <p:val>
                                            <p:fltVal val="0"/>
                                          </p:val>
                                        </p:tav>
                                        <p:tav tm="100000">
                                          <p:val>
                                            <p:strVal val="#ppt_h"/>
                                          </p:val>
                                        </p:tav>
                                      </p:tavLst>
                                    </p:anim>
                                    <p:anim calcmode="lin" valueType="num">
                                      <p:cBhvr>
                                        <p:cTn id="51" dur="1000" fill="hold"/>
                                        <p:tgtEl>
                                          <p:spTgt spid="6"/>
                                        </p:tgtEl>
                                        <p:attrNameLst>
                                          <p:attrName>style.rotation</p:attrName>
                                        </p:attrNameLst>
                                      </p:cBhvr>
                                      <p:tavLst>
                                        <p:tav tm="0">
                                          <p:val>
                                            <p:fltVal val="90"/>
                                          </p:val>
                                        </p:tav>
                                        <p:tav tm="100000">
                                          <p:val>
                                            <p:fltVal val="0"/>
                                          </p:val>
                                        </p:tav>
                                      </p:tavLst>
                                    </p:anim>
                                    <p:animEffect transition="in" filter="fade">
                                      <p:cBhvr>
                                        <p:cTn id="52" dur="1000"/>
                                        <p:tgtEl>
                                          <p:spTgt spid="6"/>
                                        </p:tgtEl>
                                      </p:cBhvr>
                                    </p:animEffect>
                                  </p:childTnLst>
                                </p:cTn>
                              </p:par>
                              <p:par>
                                <p:cTn id="53" presetID="3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1000" fill="hold"/>
                                        <p:tgtEl>
                                          <p:spTgt spid="7"/>
                                        </p:tgtEl>
                                        <p:attrNameLst>
                                          <p:attrName>ppt_w</p:attrName>
                                        </p:attrNameLst>
                                      </p:cBhvr>
                                      <p:tavLst>
                                        <p:tav tm="0">
                                          <p:val>
                                            <p:fltVal val="0"/>
                                          </p:val>
                                        </p:tav>
                                        <p:tav tm="100000">
                                          <p:val>
                                            <p:strVal val="#ppt_w"/>
                                          </p:val>
                                        </p:tav>
                                      </p:tavLst>
                                    </p:anim>
                                    <p:anim calcmode="lin" valueType="num">
                                      <p:cBhvr>
                                        <p:cTn id="64" dur="1000" fill="hold"/>
                                        <p:tgtEl>
                                          <p:spTgt spid="7"/>
                                        </p:tgtEl>
                                        <p:attrNameLst>
                                          <p:attrName>ppt_h</p:attrName>
                                        </p:attrNameLst>
                                      </p:cBhvr>
                                      <p:tavLst>
                                        <p:tav tm="0">
                                          <p:val>
                                            <p:fltVal val="0"/>
                                          </p:val>
                                        </p:tav>
                                        <p:tav tm="100000">
                                          <p:val>
                                            <p:strVal val="#ppt_h"/>
                                          </p:val>
                                        </p:tav>
                                      </p:tavLst>
                                    </p:anim>
                                    <p:anim calcmode="lin" valueType="num">
                                      <p:cBhvr>
                                        <p:cTn id="65" dur="1000" fill="hold"/>
                                        <p:tgtEl>
                                          <p:spTgt spid="7"/>
                                        </p:tgtEl>
                                        <p:attrNameLst>
                                          <p:attrName>style.rotation</p:attrName>
                                        </p:attrNameLst>
                                      </p:cBhvr>
                                      <p:tavLst>
                                        <p:tav tm="0">
                                          <p:val>
                                            <p:fltVal val="90"/>
                                          </p:val>
                                        </p:tav>
                                        <p:tav tm="100000">
                                          <p:val>
                                            <p:fltVal val="0"/>
                                          </p:val>
                                        </p:tav>
                                      </p:tavLst>
                                    </p:anim>
                                    <p:animEffect transition="in" filter="fade">
                                      <p:cBhvr>
                                        <p:cTn id="66" dur="1000"/>
                                        <p:tgtEl>
                                          <p:spTgt spid="7"/>
                                        </p:tgtEl>
                                      </p:cBhvr>
                                    </p:animEffect>
                                  </p:childTnLst>
                                </p:cTn>
                              </p:par>
                              <p:par>
                                <p:cTn id="67" presetID="31"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1000" fill="hold"/>
                                        <p:tgtEl>
                                          <p:spTgt spid="12"/>
                                        </p:tgtEl>
                                        <p:attrNameLst>
                                          <p:attrName>ppt_w</p:attrName>
                                        </p:attrNameLst>
                                      </p:cBhvr>
                                      <p:tavLst>
                                        <p:tav tm="0">
                                          <p:val>
                                            <p:fltVal val="0"/>
                                          </p:val>
                                        </p:tav>
                                        <p:tav tm="100000">
                                          <p:val>
                                            <p:strVal val="#ppt_w"/>
                                          </p:val>
                                        </p:tav>
                                      </p:tavLst>
                                    </p:anim>
                                    <p:anim calcmode="lin" valueType="num">
                                      <p:cBhvr>
                                        <p:cTn id="70" dur="1000" fill="hold"/>
                                        <p:tgtEl>
                                          <p:spTgt spid="12"/>
                                        </p:tgtEl>
                                        <p:attrNameLst>
                                          <p:attrName>ppt_h</p:attrName>
                                        </p:attrNameLst>
                                      </p:cBhvr>
                                      <p:tavLst>
                                        <p:tav tm="0">
                                          <p:val>
                                            <p:fltVal val="0"/>
                                          </p:val>
                                        </p:tav>
                                        <p:tav tm="100000">
                                          <p:val>
                                            <p:strVal val="#ppt_h"/>
                                          </p:val>
                                        </p:tav>
                                      </p:tavLst>
                                    </p:anim>
                                    <p:anim calcmode="lin" valueType="num">
                                      <p:cBhvr>
                                        <p:cTn id="71" dur="1000" fill="hold"/>
                                        <p:tgtEl>
                                          <p:spTgt spid="12"/>
                                        </p:tgtEl>
                                        <p:attrNameLst>
                                          <p:attrName>style.rotation</p:attrName>
                                        </p:attrNameLst>
                                      </p:cBhvr>
                                      <p:tavLst>
                                        <p:tav tm="0">
                                          <p:val>
                                            <p:fltVal val="90"/>
                                          </p:val>
                                        </p:tav>
                                        <p:tav tm="100000">
                                          <p:val>
                                            <p:fltVal val="0"/>
                                          </p:val>
                                        </p:tav>
                                      </p:tavLst>
                                    </p:anim>
                                    <p:animEffect transition="in" filter="fade">
                                      <p:cBhvr>
                                        <p:cTn id="7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6156176" y="260648"/>
            <a:ext cx="27363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rtl="1" eaLnBrk="1" hangingPunct="1">
              <a:spcBef>
                <a:spcPct val="50000"/>
              </a:spcBef>
            </a:pPr>
            <a:r>
              <a:rPr lang="ar-EG" altLang="zh-CN" sz="3200" b="1" i="0" dirty="0">
                <a:solidFill>
                  <a:srgbClr val="C00000"/>
                </a:solidFill>
                <a:latin typeface="Simplified Arabic" panose="02020603050405020304" pitchFamily="18" charset="-78"/>
                <a:cs typeface="Simplified Arabic" panose="02020603050405020304" pitchFamily="18" charset="-78"/>
              </a:rPr>
              <a:t>نصوص شرعية</a:t>
            </a:r>
          </a:p>
        </p:txBody>
      </p:sp>
      <p:pic>
        <p:nvPicPr>
          <p:cNvPr id="2" name="Picture 1"/>
          <p:cNvPicPr>
            <a:picLocks noChangeAspect="1"/>
          </p:cNvPicPr>
          <p:nvPr/>
        </p:nvPicPr>
        <p:blipFill>
          <a:blip r:embed="rId2"/>
          <a:stretch>
            <a:fillRect/>
          </a:stretch>
        </p:blipFill>
        <p:spPr>
          <a:xfrm>
            <a:off x="611561" y="1988840"/>
            <a:ext cx="4320480" cy="32129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Picture 2"/>
          <p:cNvPicPr>
            <a:picLocks noChangeAspect="1"/>
          </p:cNvPicPr>
          <p:nvPr/>
        </p:nvPicPr>
        <p:blipFill>
          <a:blip r:embed="rId3"/>
          <a:stretch>
            <a:fillRect/>
          </a:stretch>
        </p:blipFill>
        <p:spPr>
          <a:xfrm>
            <a:off x="5436096" y="1412776"/>
            <a:ext cx="3132385" cy="40481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402210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مهن الأنبياء – عليهم السلام -</a:t>
            </a:r>
            <a:endParaRPr lang="en-US" sz="3600" dirty="0">
              <a:solidFill>
                <a:srgbClr val="C00000"/>
              </a:solidFill>
            </a:endParaRPr>
          </a:p>
        </p:txBody>
      </p:sp>
    </p:spTree>
    <p:extLst>
      <p:ext uri="{BB962C8B-B14F-4D97-AF65-F5344CB8AC3E}">
        <p14:creationId xmlns:p14="http://schemas.microsoft.com/office/powerpoint/2010/main" val="4032836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2339752" y="1167524"/>
            <a:ext cx="6624733" cy="476114"/>
          </a:xfrm>
          <a:custGeom>
            <a:avLst/>
            <a:gdLst>
              <a:gd name="connsiteX0" fmla="*/ 0 w 6624733"/>
              <a:gd name="connsiteY0" fmla="*/ 0 h 476114"/>
              <a:gd name="connsiteX1" fmla="*/ 6624733 w 6624733"/>
              <a:gd name="connsiteY1" fmla="*/ 0 h 476114"/>
              <a:gd name="connsiteX2" fmla="*/ 6624733 w 6624733"/>
              <a:gd name="connsiteY2" fmla="*/ 476114 h 476114"/>
              <a:gd name="connsiteX3" fmla="*/ 0 w 6624733"/>
              <a:gd name="connsiteY3" fmla="*/ 476114 h 476114"/>
              <a:gd name="connsiteX4" fmla="*/ 0 w 6624733"/>
              <a:gd name="connsiteY4" fmla="*/ 0 h 476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733" h="476114">
                <a:moveTo>
                  <a:pt x="0" y="0"/>
                </a:moveTo>
                <a:lnTo>
                  <a:pt x="6624733" y="0"/>
                </a:lnTo>
                <a:lnTo>
                  <a:pt x="6624733" y="476114"/>
                </a:lnTo>
                <a:lnTo>
                  <a:pt x="0" y="476114"/>
                </a:lnTo>
                <a:lnTo>
                  <a:pt x="0" y="0"/>
                </a:lnTo>
                <a:close/>
              </a:path>
            </a:pathLst>
          </a:custGeom>
          <a:scene3d>
            <a:camera prst="orthographicFront"/>
            <a:lightRig rig="flat" dir="t"/>
          </a:scene3d>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defTabSz="889000" rtl="1">
              <a:lnSpc>
                <a:spcPct val="90000"/>
              </a:lnSpc>
              <a:spcAft>
                <a:spcPct val="35000"/>
              </a:spcAft>
            </a:pPr>
            <a:r>
              <a:rPr lang="ar-EG" sz="2400" b="1" dirty="0">
                <a:solidFill>
                  <a:srgbClr val="002060"/>
                </a:solidFill>
              </a:rPr>
              <a:t>كان آدم عليه السلام حراثاً</a:t>
            </a:r>
            <a:endParaRPr lang="ar-SA" sz="2400" kern="1200" dirty="0">
              <a:solidFill>
                <a:srgbClr val="002060"/>
              </a:solidFill>
            </a:endParaRPr>
          </a:p>
        </p:txBody>
      </p:sp>
      <p:sp>
        <p:nvSpPr>
          <p:cNvPr id="8" name="Freeform 7"/>
          <p:cNvSpPr/>
          <p:nvPr/>
        </p:nvSpPr>
        <p:spPr>
          <a:xfrm>
            <a:off x="2339752" y="1722198"/>
            <a:ext cx="6624733" cy="476114"/>
          </a:xfrm>
          <a:custGeom>
            <a:avLst/>
            <a:gdLst>
              <a:gd name="connsiteX0" fmla="*/ 0 w 6624733"/>
              <a:gd name="connsiteY0" fmla="*/ 0 h 476114"/>
              <a:gd name="connsiteX1" fmla="*/ 6624733 w 6624733"/>
              <a:gd name="connsiteY1" fmla="*/ 0 h 476114"/>
              <a:gd name="connsiteX2" fmla="*/ 6624733 w 6624733"/>
              <a:gd name="connsiteY2" fmla="*/ 476114 h 476114"/>
              <a:gd name="connsiteX3" fmla="*/ 0 w 6624733"/>
              <a:gd name="connsiteY3" fmla="*/ 476114 h 476114"/>
              <a:gd name="connsiteX4" fmla="*/ 0 w 6624733"/>
              <a:gd name="connsiteY4" fmla="*/ 0 h 476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733" h="476114">
                <a:moveTo>
                  <a:pt x="0" y="0"/>
                </a:moveTo>
                <a:lnTo>
                  <a:pt x="6624733" y="0"/>
                </a:lnTo>
                <a:lnTo>
                  <a:pt x="6624733" y="476114"/>
                </a:lnTo>
                <a:lnTo>
                  <a:pt x="0" y="476114"/>
                </a:lnTo>
                <a:lnTo>
                  <a:pt x="0" y="0"/>
                </a:lnTo>
                <a:close/>
              </a:path>
            </a:pathLst>
          </a:custGeom>
          <a:scene3d>
            <a:camera prst="orthographicFront"/>
            <a:lightRig rig="flat" dir="t"/>
          </a:scene3d>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defTabSz="889000" rtl="1">
              <a:lnSpc>
                <a:spcPct val="90000"/>
              </a:lnSpc>
              <a:spcAft>
                <a:spcPct val="35000"/>
              </a:spcAft>
            </a:pPr>
            <a:r>
              <a:rPr lang="ar-EG" sz="2400" b="1" dirty="0">
                <a:solidFill>
                  <a:srgbClr val="002060"/>
                </a:solidFill>
              </a:rPr>
              <a:t>وكانت حواء تغزل الشعر فتحوكه بيدها فتكسو نفسها وولدها</a:t>
            </a:r>
            <a:endParaRPr lang="en-US" sz="2400" kern="1200" dirty="0">
              <a:solidFill>
                <a:srgbClr val="002060"/>
              </a:solidFill>
            </a:endParaRPr>
          </a:p>
        </p:txBody>
      </p:sp>
      <p:sp>
        <p:nvSpPr>
          <p:cNvPr id="10" name="Freeform 9"/>
          <p:cNvSpPr/>
          <p:nvPr/>
        </p:nvSpPr>
        <p:spPr>
          <a:xfrm>
            <a:off x="2339752" y="2276872"/>
            <a:ext cx="6624733" cy="476114"/>
          </a:xfrm>
          <a:custGeom>
            <a:avLst/>
            <a:gdLst>
              <a:gd name="connsiteX0" fmla="*/ 0 w 6624733"/>
              <a:gd name="connsiteY0" fmla="*/ 0 h 476114"/>
              <a:gd name="connsiteX1" fmla="*/ 6624733 w 6624733"/>
              <a:gd name="connsiteY1" fmla="*/ 0 h 476114"/>
              <a:gd name="connsiteX2" fmla="*/ 6624733 w 6624733"/>
              <a:gd name="connsiteY2" fmla="*/ 476114 h 476114"/>
              <a:gd name="connsiteX3" fmla="*/ 0 w 6624733"/>
              <a:gd name="connsiteY3" fmla="*/ 476114 h 476114"/>
              <a:gd name="connsiteX4" fmla="*/ 0 w 6624733"/>
              <a:gd name="connsiteY4" fmla="*/ 0 h 476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733" h="476114">
                <a:moveTo>
                  <a:pt x="0" y="0"/>
                </a:moveTo>
                <a:lnTo>
                  <a:pt x="6624733" y="0"/>
                </a:lnTo>
                <a:lnTo>
                  <a:pt x="6624733" y="476114"/>
                </a:lnTo>
                <a:lnTo>
                  <a:pt x="0" y="476114"/>
                </a:lnTo>
                <a:lnTo>
                  <a:pt x="0" y="0"/>
                </a:lnTo>
                <a:close/>
              </a:path>
            </a:pathLst>
          </a:custGeom>
          <a:scene3d>
            <a:camera prst="orthographicFront"/>
            <a:lightRig rig="flat" dir="t"/>
          </a:scene3d>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defTabSz="889000" rtl="1">
              <a:lnSpc>
                <a:spcPct val="90000"/>
              </a:lnSpc>
              <a:spcAft>
                <a:spcPct val="35000"/>
              </a:spcAft>
            </a:pPr>
            <a:r>
              <a:rPr lang="ar-EG" sz="2400" b="1" dirty="0">
                <a:solidFill>
                  <a:srgbClr val="002060"/>
                </a:solidFill>
              </a:rPr>
              <a:t>كان نوح عليه السلام نجاراً يأكل من كسبه</a:t>
            </a:r>
            <a:endParaRPr lang="en-US" sz="2400" kern="1200" dirty="0">
              <a:solidFill>
                <a:srgbClr val="002060"/>
              </a:solidFill>
            </a:endParaRPr>
          </a:p>
        </p:txBody>
      </p:sp>
      <p:sp>
        <p:nvSpPr>
          <p:cNvPr id="12" name="Freeform 11"/>
          <p:cNvSpPr/>
          <p:nvPr/>
        </p:nvSpPr>
        <p:spPr>
          <a:xfrm>
            <a:off x="2339752" y="2831545"/>
            <a:ext cx="6624733" cy="476114"/>
          </a:xfrm>
          <a:custGeom>
            <a:avLst/>
            <a:gdLst>
              <a:gd name="connsiteX0" fmla="*/ 0 w 6624733"/>
              <a:gd name="connsiteY0" fmla="*/ 0 h 476114"/>
              <a:gd name="connsiteX1" fmla="*/ 6624733 w 6624733"/>
              <a:gd name="connsiteY1" fmla="*/ 0 h 476114"/>
              <a:gd name="connsiteX2" fmla="*/ 6624733 w 6624733"/>
              <a:gd name="connsiteY2" fmla="*/ 476114 h 476114"/>
              <a:gd name="connsiteX3" fmla="*/ 0 w 6624733"/>
              <a:gd name="connsiteY3" fmla="*/ 476114 h 476114"/>
              <a:gd name="connsiteX4" fmla="*/ 0 w 6624733"/>
              <a:gd name="connsiteY4" fmla="*/ 0 h 476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733" h="476114">
                <a:moveTo>
                  <a:pt x="0" y="0"/>
                </a:moveTo>
                <a:lnTo>
                  <a:pt x="6624733" y="0"/>
                </a:lnTo>
                <a:lnTo>
                  <a:pt x="6624733" y="476114"/>
                </a:lnTo>
                <a:lnTo>
                  <a:pt x="0" y="476114"/>
                </a:lnTo>
                <a:lnTo>
                  <a:pt x="0" y="0"/>
                </a:lnTo>
                <a:close/>
              </a:path>
            </a:pathLst>
          </a:custGeom>
          <a:scene3d>
            <a:camera prst="orthographicFront"/>
            <a:lightRig rig="flat" dir="t"/>
          </a:scene3d>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defTabSz="889000" rtl="1">
              <a:lnSpc>
                <a:spcPct val="90000"/>
              </a:lnSpc>
              <a:spcAft>
                <a:spcPct val="35000"/>
              </a:spcAft>
            </a:pPr>
            <a:r>
              <a:rPr lang="ar-EG" sz="2400" b="1" dirty="0">
                <a:solidFill>
                  <a:srgbClr val="002060"/>
                </a:solidFill>
              </a:rPr>
              <a:t>وإدريس عليه السلام كان خياطاً</a:t>
            </a:r>
            <a:endParaRPr lang="en-US" sz="2400" kern="1200" dirty="0">
              <a:solidFill>
                <a:srgbClr val="002060"/>
              </a:solidFill>
            </a:endParaRPr>
          </a:p>
        </p:txBody>
      </p:sp>
      <p:sp>
        <p:nvSpPr>
          <p:cNvPr id="14" name="Freeform 13"/>
          <p:cNvSpPr/>
          <p:nvPr/>
        </p:nvSpPr>
        <p:spPr>
          <a:xfrm>
            <a:off x="2339752" y="3386219"/>
            <a:ext cx="6624733" cy="476114"/>
          </a:xfrm>
          <a:custGeom>
            <a:avLst/>
            <a:gdLst>
              <a:gd name="connsiteX0" fmla="*/ 0 w 6624733"/>
              <a:gd name="connsiteY0" fmla="*/ 0 h 476114"/>
              <a:gd name="connsiteX1" fmla="*/ 6624733 w 6624733"/>
              <a:gd name="connsiteY1" fmla="*/ 0 h 476114"/>
              <a:gd name="connsiteX2" fmla="*/ 6624733 w 6624733"/>
              <a:gd name="connsiteY2" fmla="*/ 476114 h 476114"/>
              <a:gd name="connsiteX3" fmla="*/ 0 w 6624733"/>
              <a:gd name="connsiteY3" fmla="*/ 476114 h 476114"/>
              <a:gd name="connsiteX4" fmla="*/ 0 w 6624733"/>
              <a:gd name="connsiteY4" fmla="*/ 0 h 476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733" h="476114">
                <a:moveTo>
                  <a:pt x="0" y="0"/>
                </a:moveTo>
                <a:lnTo>
                  <a:pt x="6624733" y="0"/>
                </a:lnTo>
                <a:lnTo>
                  <a:pt x="6624733" y="476114"/>
                </a:lnTo>
                <a:lnTo>
                  <a:pt x="0" y="476114"/>
                </a:lnTo>
                <a:lnTo>
                  <a:pt x="0" y="0"/>
                </a:lnTo>
                <a:close/>
              </a:path>
            </a:pathLst>
          </a:custGeom>
          <a:scene3d>
            <a:camera prst="orthographicFront"/>
            <a:lightRig rig="flat" dir="t"/>
          </a:scene3d>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defTabSz="889000" rtl="1">
              <a:lnSpc>
                <a:spcPct val="90000"/>
              </a:lnSpc>
              <a:spcAft>
                <a:spcPct val="35000"/>
              </a:spcAft>
            </a:pPr>
            <a:r>
              <a:rPr lang="ar-EG" sz="2400" b="1" dirty="0">
                <a:solidFill>
                  <a:srgbClr val="002060"/>
                </a:solidFill>
              </a:rPr>
              <a:t>وكان هود تاجراً</a:t>
            </a:r>
            <a:endParaRPr lang="en-US" sz="2400" kern="1200" dirty="0">
              <a:solidFill>
                <a:srgbClr val="002060"/>
              </a:solidFill>
            </a:endParaRPr>
          </a:p>
        </p:txBody>
      </p:sp>
      <p:sp>
        <p:nvSpPr>
          <p:cNvPr id="16" name="Freeform 15"/>
          <p:cNvSpPr/>
          <p:nvPr/>
        </p:nvSpPr>
        <p:spPr>
          <a:xfrm>
            <a:off x="2339752" y="3940892"/>
            <a:ext cx="6624733" cy="476114"/>
          </a:xfrm>
          <a:custGeom>
            <a:avLst/>
            <a:gdLst>
              <a:gd name="connsiteX0" fmla="*/ 0 w 6624733"/>
              <a:gd name="connsiteY0" fmla="*/ 0 h 476114"/>
              <a:gd name="connsiteX1" fmla="*/ 6624733 w 6624733"/>
              <a:gd name="connsiteY1" fmla="*/ 0 h 476114"/>
              <a:gd name="connsiteX2" fmla="*/ 6624733 w 6624733"/>
              <a:gd name="connsiteY2" fmla="*/ 476114 h 476114"/>
              <a:gd name="connsiteX3" fmla="*/ 0 w 6624733"/>
              <a:gd name="connsiteY3" fmla="*/ 476114 h 476114"/>
              <a:gd name="connsiteX4" fmla="*/ 0 w 6624733"/>
              <a:gd name="connsiteY4" fmla="*/ 0 h 476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733" h="476114">
                <a:moveTo>
                  <a:pt x="0" y="0"/>
                </a:moveTo>
                <a:lnTo>
                  <a:pt x="6624733" y="0"/>
                </a:lnTo>
                <a:lnTo>
                  <a:pt x="6624733" y="476114"/>
                </a:lnTo>
                <a:lnTo>
                  <a:pt x="0" y="476114"/>
                </a:lnTo>
                <a:lnTo>
                  <a:pt x="0" y="0"/>
                </a:lnTo>
                <a:close/>
              </a:path>
            </a:pathLst>
          </a:custGeom>
          <a:scene3d>
            <a:camera prst="orthographicFront"/>
            <a:lightRig rig="flat" dir="t"/>
          </a:scene3d>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defTabSz="889000" rtl="1">
              <a:lnSpc>
                <a:spcPct val="90000"/>
              </a:lnSpc>
              <a:spcAft>
                <a:spcPct val="35000"/>
              </a:spcAft>
            </a:pPr>
            <a:r>
              <a:rPr lang="ar-EG" sz="2400" b="1" dirty="0">
                <a:solidFill>
                  <a:srgbClr val="002060"/>
                </a:solidFill>
              </a:rPr>
              <a:t>وإبراهيم عليه السلام كان بزازاً </a:t>
            </a:r>
            <a:endParaRPr lang="en-US" sz="2400" kern="1200" dirty="0">
              <a:solidFill>
                <a:srgbClr val="002060"/>
              </a:solidFill>
            </a:endParaRPr>
          </a:p>
        </p:txBody>
      </p:sp>
      <p:sp>
        <p:nvSpPr>
          <p:cNvPr id="18" name="Freeform 17"/>
          <p:cNvSpPr/>
          <p:nvPr/>
        </p:nvSpPr>
        <p:spPr>
          <a:xfrm>
            <a:off x="2339752" y="4495566"/>
            <a:ext cx="6624733" cy="476114"/>
          </a:xfrm>
          <a:custGeom>
            <a:avLst/>
            <a:gdLst>
              <a:gd name="connsiteX0" fmla="*/ 0 w 6624733"/>
              <a:gd name="connsiteY0" fmla="*/ 0 h 476114"/>
              <a:gd name="connsiteX1" fmla="*/ 6624733 w 6624733"/>
              <a:gd name="connsiteY1" fmla="*/ 0 h 476114"/>
              <a:gd name="connsiteX2" fmla="*/ 6624733 w 6624733"/>
              <a:gd name="connsiteY2" fmla="*/ 476114 h 476114"/>
              <a:gd name="connsiteX3" fmla="*/ 0 w 6624733"/>
              <a:gd name="connsiteY3" fmla="*/ 476114 h 476114"/>
              <a:gd name="connsiteX4" fmla="*/ 0 w 6624733"/>
              <a:gd name="connsiteY4" fmla="*/ 0 h 476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733" h="476114">
                <a:moveTo>
                  <a:pt x="0" y="0"/>
                </a:moveTo>
                <a:lnTo>
                  <a:pt x="6624733" y="0"/>
                </a:lnTo>
                <a:lnTo>
                  <a:pt x="6624733" y="476114"/>
                </a:lnTo>
                <a:lnTo>
                  <a:pt x="0" y="476114"/>
                </a:lnTo>
                <a:lnTo>
                  <a:pt x="0" y="0"/>
                </a:lnTo>
                <a:close/>
              </a:path>
            </a:pathLst>
          </a:custGeom>
          <a:scene3d>
            <a:camera prst="orthographicFront"/>
            <a:lightRig rig="flat" dir="t"/>
          </a:scene3d>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defTabSz="889000" rtl="1">
              <a:lnSpc>
                <a:spcPct val="90000"/>
              </a:lnSpc>
              <a:spcAft>
                <a:spcPct val="35000"/>
              </a:spcAft>
            </a:pPr>
            <a:r>
              <a:rPr lang="ar-EG" sz="2400" b="1" dirty="0">
                <a:solidFill>
                  <a:srgbClr val="002060"/>
                </a:solidFill>
              </a:rPr>
              <a:t>وشعيب كان راعياً </a:t>
            </a:r>
            <a:endParaRPr lang="en-US" sz="2400" kern="1200" dirty="0">
              <a:solidFill>
                <a:srgbClr val="002060"/>
              </a:solidFill>
            </a:endParaRPr>
          </a:p>
        </p:txBody>
      </p:sp>
      <p:sp>
        <p:nvSpPr>
          <p:cNvPr id="20" name="Freeform 19"/>
          <p:cNvSpPr/>
          <p:nvPr/>
        </p:nvSpPr>
        <p:spPr>
          <a:xfrm>
            <a:off x="2339752" y="5050240"/>
            <a:ext cx="6624733" cy="476114"/>
          </a:xfrm>
          <a:custGeom>
            <a:avLst/>
            <a:gdLst>
              <a:gd name="connsiteX0" fmla="*/ 0 w 6624733"/>
              <a:gd name="connsiteY0" fmla="*/ 0 h 476114"/>
              <a:gd name="connsiteX1" fmla="*/ 6624733 w 6624733"/>
              <a:gd name="connsiteY1" fmla="*/ 0 h 476114"/>
              <a:gd name="connsiteX2" fmla="*/ 6624733 w 6624733"/>
              <a:gd name="connsiteY2" fmla="*/ 476114 h 476114"/>
              <a:gd name="connsiteX3" fmla="*/ 0 w 6624733"/>
              <a:gd name="connsiteY3" fmla="*/ 476114 h 476114"/>
              <a:gd name="connsiteX4" fmla="*/ 0 w 6624733"/>
              <a:gd name="connsiteY4" fmla="*/ 0 h 476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733" h="476114">
                <a:moveTo>
                  <a:pt x="0" y="0"/>
                </a:moveTo>
                <a:lnTo>
                  <a:pt x="6624733" y="0"/>
                </a:lnTo>
                <a:lnTo>
                  <a:pt x="6624733" y="476114"/>
                </a:lnTo>
                <a:lnTo>
                  <a:pt x="0" y="476114"/>
                </a:lnTo>
                <a:lnTo>
                  <a:pt x="0" y="0"/>
                </a:lnTo>
                <a:close/>
              </a:path>
            </a:pathLst>
          </a:custGeom>
          <a:scene3d>
            <a:camera prst="orthographicFront"/>
            <a:lightRig rig="flat" dir="t"/>
          </a:scene3d>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defTabSz="889000" rtl="1">
              <a:lnSpc>
                <a:spcPct val="90000"/>
              </a:lnSpc>
              <a:spcAft>
                <a:spcPct val="35000"/>
              </a:spcAft>
            </a:pPr>
            <a:r>
              <a:rPr lang="ar-EG" sz="2400" b="1" dirty="0">
                <a:solidFill>
                  <a:srgbClr val="002060"/>
                </a:solidFill>
              </a:rPr>
              <a:t>ولوط كان زراعاً </a:t>
            </a:r>
            <a:endParaRPr lang="en-US" sz="2400" kern="1200" dirty="0">
              <a:solidFill>
                <a:srgbClr val="002060"/>
              </a:solidFill>
            </a:endParaRPr>
          </a:p>
        </p:txBody>
      </p:sp>
      <p:sp>
        <p:nvSpPr>
          <p:cNvPr id="22" name="Freeform 21"/>
          <p:cNvSpPr/>
          <p:nvPr/>
        </p:nvSpPr>
        <p:spPr>
          <a:xfrm>
            <a:off x="2339752" y="5604913"/>
            <a:ext cx="6624733" cy="476114"/>
          </a:xfrm>
          <a:custGeom>
            <a:avLst/>
            <a:gdLst>
              <a:gd name="connsiteX0" fmla="*/ 0 w 6624733"/>
              <a:gd name="connsiteY0" fmla="*/ 0 h 476114"/>
              <a:gd name="connsiteX1" fmla="*/ 6624733 w 6624733"/>
              <a:gd name="connsiteY1" fmla="*/ 0 h 476114"/>
              <a:gd name="connsiteX2" fmla="*/ 6624733 w 6624733"/>
              <a:gd name="connsiteY2" fmla="*/ 476114 h 476114"/>
              <a:gd name="connsiteX3" fmla="*/ 0 w 6624733"/>
              <a:gd name="connsiteY3" fmla="*/ 476114 h 476114"/>
              <a:gd name="connsiteX4" fmla="*/ 0 w 6624733"/>
              <a:gd name="connsiteY4" fmla="*/ 0 h 476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733" h="476114">
                <a:moveTo>
                  <a:pt x="0" y="0"/>
                </a:moveTo>
                <a:lnTo>
                  <a:pt x="6624733" y="0"/>
                </a:lnTo>
                <a:lnTo>
                  <a:pt x="6624733" y="476114"/>
                </a:lnTo>
                <a:lnTo>
                  <a:pt x="0" y="476114"/>
                </a:lnTo>
                <a:lnTo>
                  <a:pt x="0" y="0"/>
                </a:lnTo>
                <a:close/>
              </a:path>
            </a:pathLst>
          </a:custGeom>
          <a:scene3d>
            <a:camera prst="orthographicFront"/>
            <a:lightRig rig="flat" dir="t"/>
          </a:scene3d>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defTabSz="889000" rtl="1">
              <a:lnSpc>
                <a:spcPct val="90000"/>
              </a:lnSpc>
              <a:spcAft>
                <a:spcPct val="35000"/>
              </a:spcAft>
            </a:pPr>
            <a:r>
              <a:rPr lang="ar-EG" sz="2400" b="1" dirty="0">
                <a:solidFill>
                  <a:srgbClr val="002060"/>
                </a:solidFill>
              </a:rPr>
              <a:t>وصالح كان تاجراً </a:t>
            </a:r>
            <a:endParaRPr lang="en-US" sz="2400" kern="1200" dirty="0">
              <a:solidFill>
                <a:srgbClr val="002060"/>
              </a:solidFill>
            </a:endParaRPr>
          </a:p>
        </p:txBody>
      </p:sp>
      <p:sp>
        <p:nvSpPr>
          <p:cNvPr id="2" name="Rectangle 1"/>
          <p:cNvSpPr/>
          <p:nvPr/>
        </p:nvSpPr>
        <p:spPr>
          <a:xfrm>
            <a:off x="3563888" y="332656"/>
            <a:ext cx="4703858" cy="523220"/>
          </a:xfrm>
          <a:prstGeom prst="rect">
            <a:avLst/>
          </a:prstGeom>
        </p:spPr>
        <p:txBody>
          <a:bodyPr wrap="square">
            <a:spAutoFit/>
          </a:bodyPr>
          <a:lstStyle/>
          <a:p>
            <a:r>
              <a:rPr lang="ar-EG" b="1" dirty="0">
                <a:solidFill>
                  <a:srgbClr val="C00000"/>
                </a:solidFill>
              </a:rPr>
              <a:t>عن ابن عباس – رضي الله عنه – قال</a:t>
            </a:r>
          </a:p>
        </p:txBody>
      </p:sp>
      <p:pic>
        <p:nvPicPr>
          <p:cNvPr id="5" name="Picture 4"/>
          <p:cNvPicPr>
            <a:picLocks noChangeAspect="1"/>
          </p:cNvPicPr>
          <p:nvPr/>
        </p:nvPicPr>
        <p:blipFill>
          <a:blip r:embed="rId2"/>
          <a:stretch>
            <a:fillRect/>
          </a:stretch>
        </p:blipFill>
        <p:spPr>
          <a:xfrm>
            <a:off x="386337" y="4061350"/>
            <a:ext cx="3162743" cy="24538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9114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P spid="14" grpId="0" animBg="1"/>
      <p:bldP spid="16" grpId="0" animBg="1"/>
      <p:bldP spid="18" grpId="0" animBg="1"/>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2195736" y="2492896"/>
            <a:ext cx="6624733" cy="476114"/>
          </a:xfrm>
          <a:custGeom>
            <a:avLst/>
            <a:gdLst>
              <a:gd name="connsiteX0" fmla="*/ 0 w 6624733"/>
              <a:gd name="connsiteY0" fmla="*/ 0 h 476114"/>
              <a:gd name="connsiteX1" fmla="*/ 6624733 w 6624733"/>
              <a:gd name="connsiteY1" fmla="*/ 0 h 476114"/>
              <a:gd name="connsiteX2" fmla="*/ 6624733 w 6624733"/>
              <a:gd name="connsiteY2" fmla="*/ 476114 h 476114"/>
              <a:gd name="connsiteX3" fmla="*/ 0 w 6624733"/>
              <a:gd name="connsiteY3" fmla="*/ 476114 h 476114"/>
              <a:gd name="connsiteX4" fmla="*/ 0 w 6624733"/>
              <a:gd name="connsiteY4" fmla="*/ 0 h 476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733" h="476114">
                <a:moveTo>
                  <a:pt x="0" y="0"/>
                </a:moveTo>
                <a:lnTo>
                  <a:pt x="6624733" y="0"/>
                </a:lnTo>
                <a:lnTo>
                  <a:pt x="6624733" y="476114"/>
                </a:lnTo>
                <a:lnTo>
                  <a:pt x="0" y="476114"/>
                </a:lnTo>
                <a:lnTo>
                  <a:pt x="0" y="0"/>
                </a:lnTo>
                <a:close/>
              </a:path>
            </a:pathLst>
          </a:custGeom>
          <a:scene3d>
            <a:camera prst="orthographicFront"/>
            <a:lightRig rig="flat" dir="t"/>
          </a:scene3d>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defTabSz="889000" rtl="1">
              <a:lnSpc>
                <a:spcPct val="90000"/>
              </a:lnSpc>
              <a:spcAft>
                <a:spcPct val="35000"/>
              </a:spcAft>
            </a:pPr>
            <a:r>
              <a:rPr lang="ar-EG" sz="2400" b="1" dirty="0">
                <a:solidFill>
                  <a:srgbClr val="002060"/>
                </a:solidFill>
              </a:rPr>
              <a:t>وداود عليه السلام كان زراداً</a:t>
            </a:r>
            <a:endParaRPr lang="ar-SA" sz="2400" kern="1200" dirty="0">
              <a:solidFill>
                <a:srgbClr val="002060"/>
              </a:solidFill>
            </a:endParaRPr>
          </a:p>
        </p:txBody>
      </p:sp>
      <p:sp>
        <p:nvSpPr>
          <p:cNvPr id="8" name="Freeform 7"/>
          <p:cNvSpPr/>
          <p:nvPr/>
        </p:nvSpPr>
        <p:spPr>
          <a:xfrm>
            <a:off x="2195736" y="3047570"/>
            <a:ext cx="6624733" cy="476114"/>
          </a:xfrm>
          <a:custGeom>
            <a:avLst/>
            <a:gdLst>
              <a:gd name="connsiteX0" fmla="*/ 0 w 6624733"/>
              <a:gd name="connsiteY0" fmla="*/ 0 h 476114"/>
              <a:gd name="connsiteX1" fmla="*/ 6624733 w 6624733"/>
              <a:gd name="connsiteY1" fmla="*/ 0 h 476114"/>
              <a:gd name="connsiteX2" fmla="*/ 6624733 w 6624733"/>
              <a:gd name="connsiteY2" fmla="*/ 476114 h 476114"/>
              <a:gd name="connsiteX3" fmla="*/ 0 w 6624733"/>
              <a:gd name="connsiteY3" fmla="*/ 476114 h 476114"/>
              <a:gd name="connsiteX4" fmla="*/ 0 w 6624733"/>
              <a:gd name="connsiteY4" fmla="*/ 0 h 476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733" h="476114">
                <a:moveTo>
                  <a:pt x="0" y="0"/>
                </a:moveTo>
                <a:lnTo>
                  <a:pt x="6624733" y="0"/>
                </a:lnTo>
                <a:lnTo>
                  <a:pt x="6624733" y="476114"/>
                </a:lnTo>
                <a:lnTo>
                  <a:pt x="0" y="476114"/>
                </a:lnTo>
                <a:lnTo>
                  <a:pt x="0" y="0"/>
                </a:lnTo>
                <a:close/>
              </a:path>
            </a:pathLst>
          </a:custGeom>
          <a:scene3d>
            <a:camera prst="orthographicFront"/>
            <a:lightRig rig="flat" dir="t"/>
          </a:scene3d>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defTabSz="889000" rtl="1">
              <a:lnSpc>
                <a:spcPct val="90000"/>
              </a:lnSpc>
              <a:spcAft>
                <a:spcPct val="35000"/>
              </a:spcAft>
            </a:pPr>
            <a:r>
              <a:rPr lang="ar-EG" sz="2400" b="1" dirty="0">
                <a:solidFill>
                  <a:srgbClr val="002060"/>
                </a:solidFill>
              </a:rPr>
              <a:t>وكان سليمان خوّاصاً </a:t>
            </a:r>
            <a:endParaRPr lang="en-US" sz="2400" kern="1200" dirty="0">
              <a:solidFill>
                <a:srgbClr val="002060"/>
              </a:solidFill>
            </a:endParaRPr>
          </a:p>
        </p:txBody>
      </p:sp>
      <p:sp>
        <p:nvSpPr>
          <p:cNvPr id="10" name="Freeform 9"/>
          <p:cNvSpPr/>
          <p:nvPr/>
        </p:nvSpPr>
        <p:spPr>
          <a:xfrm>
            <a:off x="2195736" y="3602244"/>
            <a:ext cx="6624733" cy="476114"/>
          </a:xfrm>
          <a:custGeom>
            <a:avLst/>
            <a:gdLst>
              <a:gd name="connsiteX0" fmla="*/ 0 w 6624733"/>
              <a:gd name="connsiteY0" fmla="*/ 0 h 476114"/>
              <a:gd name="connsiteX1" fmla="*/ 6624733 w 6624733"/>
              <a:gd name="connsiteY1" fmla="*/ 0 h 476114"/>
              <a:gd name="connsiteX2" fmla="*/ 6624733 w 6624733"/>
              <a:gd name="connsiteY2" fmla="*/ 476114 h 476114"/>
              <a:gd name="connsiteX3" fmla="*/ 0 w 6624733"/>
              <a:gd name="connsiteY3" fmla="*/ 476114 h 476114"/>
              <a:gd name="connsiteX4" fmla="*/ 0 w 6624733"/>
              <a:gd name="connsiteY4" fmla="*/ 0 h 476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733" h="476114">
                <a:moveTo>
                  <a:pt x="0" y="0"/>
                </a:moveTo>
                <a:lnTo>
                  <a:pt x="6624733" y="0"/>
                </a:lnTo>
                <a:lnTo>
                  <a:pt x="6624733" y="476114"/>
                </a:lnTo>
                <a:lnTo>
                  <a:pt x="0" y="476114"/>
                </a:lnTo>
                <a:lnTo>
                  <a:pt x="0" y="0"/>
                </a:lnTo>
                <a:close/>
              </a:path>
            </a:pathLst>
          </a:custGeom>
          <a:scene3d>
            <a:camera prst="orthographicFront"/>
            <a:lightRig rig="flat" dir="t"/>
          </a:scene3d>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defTabSz="889000" rtl="1">
              <a:lnSpc>
                <a:spcPct val="90000"/>
              </a:lnSpc>
              <a:spcAft>
                <a:spcPct val="35000"/>
              </a:spcAft>
            </a:pPr>
            <a:r>
              <a:rPr lang="ar-EG" sz="2400" b="1" dirty="0">
                <a:solidFill>
                  <a:srgbClr val="002060"/>
                </a:solidFill>
              </a:rPr>
              <a:t>وكان موسى أجيراً</a:t>
            </a:r>
            <a:endParaRPr lang="en-US" sz="2400" kern="1200" dirty="0">
              <a:solidFill>
                <a:srgbClr val="002060"/>
              </a:solidFill>
            </a:endParaRPr>
          </a:p>
        </p:txBody>
      </p:sp>
      <p:sp>
        <p:nvSpPr>
          <p:cNvPr id="12" name="Freeform 11"/>
          <p:cNvSpPr/>
          <p:nvPr/>
        </p:nvSpPr>
        <p:spPr>
          <a:xfrm>
            <a:off x="2195736" y="4156917"/>
            <a:ext cx="6624733" cy="476114"/>
          </a:xfrm>
          <a:custGeom>
            <a:avLst/>
            <a:gdLst>
              <a:gd name="connsiteX0" fmla="*/ 0 w 6624733"/>
              <a:gd name="connsiteY0" fmla="*/ 0 h 476114"/>
              <a:gd name="connsiteX1" fmla="*/ 6624733 w 6624733"/>
              <a:gd name="connsiteY1" fmla="*/ 0 h 476114"/>
              <a:gd name="connsiteX2" fmla="*/ 6624733 w 6624733"/>
              <a:gd name="connsiteY2" fmla="*/ 476114 h 476114"/>
              <a:gd name="connsiteX3" fmla="*/ 0 w 6624733"/>
              <a:gd name="connsiteY3" fmla="*/ 476114 h 476114"/>
              <a:gd name="connsiteX4" fmla="*/ 0 w 6624733"/>
              <a:gd name="connsiteY4" fmla="*/ 0 h 476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733" h="476114">
                <a:moveTo>
                  <a:pt x="0" y="0"/>
                </a:moveTo>
                <a:lnTo>
                  <a:pt x="6624733" y="0"/>
                </a:lnTo>
                <a:lnTo>
                  <a:pt x="6624733" y="476114"/>
                </a:lnTo>
                <a:lnTo>
                  <a:pt x="0" y="476114"/>
                </a:lnTo>
                <a:lnTo>
                  <a:pt x="0" y="0"/>
                </a:lnTo>
                <a:close/>
              </a:path>
            </a:pathLst>
          </a:custGeom>
          <a:scene3d>
            <a:camera prst="orthographicFront"/>
            <a:lightRig rig="flat" dir="t"/>
          </a:scene3d>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defTabSz="889000" rtl="1">
              <a:lnSpc>
                <a:spcPct val="90000"/>
              </a:lnSpc>
              <a:spcAft>
                <a:spcPct val="35000"/>
              </a:spcAft>
            </a:pPr>
            <a:r>
              <a:rPr lang="ar-EG" sz="2400" b="1" dirty="0">
                <a:solidFill>
                  <a:srgbClr val="002060"/>
                </a:solidFill>
              </a:rPr>
              <a:t>وزكريا عليه السلام كان نجاراً </a:t>
            </a:r>
            <a:endParaRPr lang="en-US" sz="2400" kern="1200" dirty="0">
              <a:solidFill>
                <a:srgbClr val="002060"/>
              </a:solidFill>
            </a:endParaRPr>
          </a:p>
        </p:txBody>
      </p:sp>
      <p:sp>
        <p:nvSpPr>
          <p:cNvPr id="14" name="Freeform 13"/>
          <p:cNvSpPr/>
          <p:nvPr/>
        </p:nvSpPr>
        <p:spPr>
          <a:xfrm>
            <a:off x="2195736" y="4711591"/>
            <a:ext cx="6624733" cy="476114"/>
          </a:xfrm>
          <a:custGeom>
            <a:avLst/>
            <a:gdLst>
              <a:gd name="connsiteX0" fmla="*/ 0 w 6624733"/>
              <a:gd name="connsiteY0" fmla="*/ 0 h 476114"/>
              <a:gd name="connsiteX1" fmla="*/ 6624733 w 6624733"/>
              <a:gd name="connsiteY1" fmla="*/ 0 h 476114"/>
              <a:gd name="connsiteX2" fmla="*/ 6624733 w 6624733"/>
              <a:gd name="connsiteY2" fmla="*/ 476114 h 476114"/>
              <a:gd name="connsiteX3" fmla="*/ 0 w 6624733"/>
              <a:gd name="connsiteY3" fmla="*/ 476114 h 476114"/>
              <a:gd name="connsiteX4" fmla="*/ 0 w 6624733"/>
              <a:gd name="connsiteY4" fmla="*/ 0 h 476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733" h="476114">
                <a:moveTo>
                  <a:pt x="0" y="0"/>
                </a:moveTo>
                <a:lnTo>
                  <a:pt x="6624733" y="0"/>
                </a:lnTo>
                <a:lnTo>
                  <a:pt x="6624733" y="476114"/>
                </a:lnTo>
                <a:lnTo>
                  <a:pt x="0" y="476114"/>
                </a:lnTo>
                <a:lnTo>
                  <a:pt x="0" y="0"/>
                </a:lnTo>
                <a:close/>
              </a:path>
            </a:pathLst>
          </a:custGeom>
          <a:scene3d>
            <a:camera prst="orthographicFront"/>
            <a:lightRig rig="flat" dir="t"/>
          </a:scene3d>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defTabSz="889000" rtl="1">
              <a:lnSpc>
                <a:spcPct val="90000"/>
              </a:lnSpc>
              <a:spcAft>
                <a:spcPct val="35000"/>
              </a:spcAft>
            </a:pPr>
            <a:r>
              <a:rPr lang="ar-EG" sz="2400" b="1" dirty="0">
                <a:solidFill>
                  <a:srgbClr val="002060"/>
                </a:solidFill>
              </a:rPr>
              <a:t>وعيسى عليه السلام كان يأكل من غزل أمه</a:t>
            </a:r>
            <a:endParaRPr lang="en-US" sz="2400" kern="1200" dirty="0">
              <a:solidFill>
                <a:srgbClr val="002060"/>
              </a:solidFill>
            </a:endParaRPr>
          </a:p>
        </p:txBody>
      </p:sp>
      <p:sp>
        <p:nvSpPr>
          <p:cNvPr id="16" name="Freeform 15"/>
          <p:cNvSpPr/>
          <p:nvPr/>
        </p:nvSpPr>
        <p:spPr>
          <a:xfrm>
            <a:off x="2195736" y="5266264"/>
            <a:ext cx="6624733" cy="476114"/>
          </a:xfrm>
          <a:custGeom>
            <a:avLst/>
            <a:gdLst>
              <a:gd name="connsiteX0" fmla="*/ 0 w 6624733"/>
              <a:gd name="connsiteY0" fmla="*/ 0 h 476114"/>
              <a:gd name="connsiteX1" fmla="*/ 6624733 w 6624733"/>
              <a:gd name="connsiteY1" fmla="*/ 0 h 476114"/>
              <a:gd name="connsiteX2" fmla="*/ 6624733 w 6624733"/>
              <a:gd name="connsiteY2" fmla="*/ 476114 h 476114"/>
              <a:gd name="connsiteX3" fmla="*/ 0 w 6624733"/>
              <a:gd name="connsiteY3" fmla="*/ 476114 h 476114"/>
              <a:gd name="connsiteX4" fmla="*/ 0 w 6624733"/>
              <a:gd name="connsiteY4" fmla="*/ 0 h 476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733" h="476114">
                <a:moveTo>
                  <a:pt x="0" y="0"/>
                </a:moveTo>
                <a:lnTo>
                  <a:pt x="6624733" y="0"/>
                </a:lnTo>
                <a:lnTo>
                  <a:pt x="6624733" y="476114"/>
                </a:lnTo>
                <a:lnTo>
                  <a:pt x="0" y="476114"/>
                </a:lnTo>
                <a:lnTo>
                  <a:pt x="0" y="0"/>
                </a:lnTo>
                <a:close/>
              </a:path>
            </a:pathLst>
          </a:custGeom>
          <a:scene3d>
            <a:camera prst="orthographicFront"/>
            <a:lightRig rig="flat" dir="t"/>
          </a:scene3d>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defTabSz="889000" rtl="1">
              <a:lnSpc>
                <a:spcPct val="90000"/>
              </a:lnSpc>
              <a:spcAft>
                <a:spcPct val="35000"/>
              </a:spcAft>
            </a:pPr>
            <a:r>
              <a:rPr lang="ar-EG" sz="2400" b="1" dirty="0">
                <a:solidFill>
                  <a:srgbClr val="002060"/>
                </a:solidFill>
              </a:rPr>
              <a:t>وكان محمد - صلى الله عليه وسلم - شجاعاً جعل رزقه تحت رمحه</a:t>
            </a:r>
            <a:endParaRPr lang="en-US" sz="2400" kern="1200" dirty="0">
              <a:solidFill>
                <a:srgbClr val="002060"/>
              </a:solidFill>
            </a:endParaRPr>
          </a:p>
        </p:txBody>
      </p:sp>
      <p:sp>
        <p:nvSpPr>
          <p:cNvPr id="2" name="Rectangle 1"/>
          <p:cNvSpPr/>
          <p:nvPr/>
        </p:nvSpPr>
        <p:spPr>
          <a:xfrm>
            <a:off x="3275856" y="620688"/>
            <a:ext cx="4703858" cy="523220"/>
          </a:xfrm>
          <a:prstGeom prst="rect">
            <a:avLst/>
          </a:prstGeom>
        </p:spPr>
        <p:txBody>
          <a:bodyPr wrap="square">
            <a:spAutoFit/>
          </a:bodyPr>
          <a:lstStyle/>
          <a:p>
            <a:r>
              <a:rPr lang="ar-EG" b="1" dirty="0">
                <a:solidFill>
                  <a:srgbClr val="C00000"/>
                </a:solidFill>
              </a:rPr>
              <a:t>عن ابن عباس – رضي الله عنه – قال</a:t>
            </a:r>
          </a:p>
        </p:txBody>
      </p:sp>
      <p:pic>
        <p:nvPicPr>
          <p:cNvPr id="5" name="Picture 4"/>
          <p:cNvPicPr>
            <a:picLocks noChangeAspect="1"/>
          </p:cNvPicPr>
          <p:nvPr/>
        </p:nvPicPr>
        <p:blipFill>
          <a:blip r:embed="rId2"/>
          <a:stretch>
            <a:fillRect/>
          </a:stretch>
        </p:blipFill>
        <p:spPr>
          <a:xfrm>
            <a:off x="0" y="1660156"/>
            <a:ext cx="3809582" cy="23546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04593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P spid="14"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أعمال الصحابة</a:t>
            </a:r>
            <a:endParaRPr lang="en-US" sz="3600" dirty="0">
              <a:solidFill>
                <a:srgbClr val="C00000"/>
              </a:solidFill>
            </a:endParaRPr>
          </a:p>
        </p:txBody>
      </p:sp>
    </p:spTree>
    <p:extLst>
      <p:ext uri="{BB962C8B-B14F-4D97-AF65-F5344CB8AC3E}">
        <p14:creationId xmlns:p14="http://schemas.microsoft.com/office/powerpoint/2010/main" val="23301919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bwMode="auto">
          <a:xfrm>
            <a:off x="2813368" y="1658140"/>
            <a:ext cx="6112087" cy="714374"/>
          </a:xfrm>
          <a:prstGeom prst="plaque">
            <a:avLst/>
          </a:prstGeom>
          <a:solidFill>
            <a:srgbClr val="FF33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smtClean="0">
                <a:solidFill>
                  <a:schemeClr val="bg1"/>
                </a:solidFill>
                <a:latin typeface="Simplified Arabic" panose="02020603050405020304" pitchFamily="18" charset="-78"/>
                <a:cs typeface="Simplified Arabic" panose="02020603050405020304" pitchFamily="18" charset="-78"/>
              </a:rPr>
              <a:t>كان </a:t>
            </a:r>
            <a:r>
              <a:rPr lang="ar-EG" b="1" dirty="0">
                <a:solidFill>
                  <a:schemeClr val="bg1"/>
                </a:solidFill>
                <a:latin typeface="Simplified Arabic" panose="02020603050405020304" pitchFamily="18" charset="-78"/>
                <a:cs typeface="Simplified Arabic" panose="02020603050405020304" pitchFamily="18" charset="-78"/>
              </a:rPr>
              <a:t>أبو بكر الصديق بزازاً </a:t>
            </a:r>
            <a:endParaRPr kumimoji="0" lang="ar-EG" sz="2800" b="0"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8" name="Plaque 17"/>
          <p:cNvSpPr/>
          <p:nvPr/>
        </p:nvSpPr>
        <p:spPr bwMode="auto">
          <a:xfrm>
            <a:off x="2108508" y="2591366"/>
            <a:ext cx="6112087" cy="714374"/>
          </a:xfrm>
          <a:prstGeom prst="plaque">
            <a:avLst/>
          </a:prstGeom>
          <a:solidFill>
            <a:srgbClr val="FF00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smtClean="0">
                <a:solidFill>
                  <a:schemeClr val="bg1"/>
                </a:solidFill>
                <a:latin typeface="Simplified Arabic" panose="02020603050405020304" pitchFamily="18" charset="-78"/>
                <a:cs typeface="Simplified Arabic" panose="02020603050405020304" pitchFamily="18" charset="-78"/>
              </a:rPr>
              <a:t>وكذلك </a:t>
            </a:r>
            <a:r>
              <a:rPr lang="ar-EG" b="1" dirty="0">
                <a:solidFill>
                  <a:schemeClr val="bg1"/>
                </a:solidFill>
                <a:latin typeface="Simplified Arabic" panose="02020603050405020304" pitchFamily="18" charset="-78"/>
                <a:cs typeface="Simplified Arabic" panose="02020603050405020304" pitchFamily="18" charset="-78"/>
              </a:rPr>
              <a:t>عثمان وطلحة وعبد الرحمن بن عوف </a:t>
            </a:r>
            <a:endParaRPr kumimoji="0" lang="ar-EG" sz="2800" b="0"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9" name="Plaque 18"/>
          <p:cNvSpPr/>
          <p:nvPr/>
        </p:nvSpPr>
        <p:spPr bwMode="auto">
          <a:xfrm>
            <a:off x="1403648" y="3501008"/>
            <a:ext cx="6112087" cy="714374"/>
          </a:xfrm>
          <a:prstGeom prst="plaque">
            <a:avLst/>
          </a:prstGeom>
          <a:solidFill>
            <a:srgbClr val="0080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smtClean="0">
                <a:solidFill>
                  <a:schemeClr val="bg1"/>
                </a:solidFill>
                <a:latin typeface="Simplified Arabic" panose="02020603050405020304" pitchFamily="18" charset="-78"/>
                <a:cs typeface="Simplified Arabic" panose="02020603050405020304" pitchFamily="18" charset="-78"/>
              </a:rPr>
              <a:t>وكان </a:t>
            </a:r>
            <a:r>
              <a:rPr lang="ar-EG" b="1" dirty="0">
                <a:solidFill>
                  <a:schemeClr val="bg1"/>
                </a:solidFill>
                <a:latin typeface="Simplified Arabic" panose="02020603050405020304" pitchFamily="18" charset="-78"/>
                <a:cs typeface="Simplified Arabic" panose="02020603050405020304" pitchFamily="18" charset="-78"/>
              </a:rPr>
              <a:t>عمر دلالاً يسعى بين البائع والمشتري</a:t>
            </a:r>
            <a:endParaRPr kumimoji="0" lang="ar-EG" sz="2800" b="0"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20" name="Plaque 19"/>
          <p:cNvSpPr/>
          <p:nvPr/>
        </p:nvSpPr>
        <p:spPr bwMode="auto">
          <a:xfrm>
            <a:off x="698788" y="4410650"/>
            <a:ext cx="6112087" cy="1034574"/>
          </a:xfrm>
          <a:prstGeom prst="plaque">
            <a:avLst/>
          </a:prstGeom>
          <a:solidFill>
            <a:srgbClr val="7030A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smtClean="0">
                <a:solidFill>
                  <a:schemeClr val="bg1"/>
                </a:solidFill>
                <a:latin typeface="Simplified Arabic" panose="02020603050405020304" pitchFamily="18" charset="-78"/>
                <a:cs typeface="Simplified Arabic" panose="02020603050405020304" pitchFamily="18" charset="-78"/>
              </a:rPr>
              <a:t>التعليم</a:t>
            </a:r>
            <a:r>
              <a:rPr lang="ar-EG" b="1" dirty="0">
                <a:solidFill>
                  <a:schemeClr val="bg1"/>
                </a:solidFill>
                <a:latin typeface="Simplified Arabic" panose="02020603050405020304" pitchFamily="18" charset="-78"/>
                <a:cs typeface="Simplified Arabic" panose="02020603050405020304" pitchFamily="18" charset="-78"/>
              </a:rPr>
              <a:t>: حيث قام به مصعب بن عمير، ومعاذ بن جبل، وعمرو بن حزم </a:t>
            </a:r>
            <a:endParaRPr kumimoji="0" lang="ar-EG" sz="2800" b="0"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21" name="Plaque 20"/>
          <p:cNvSpPr/>
          <p:nvPr/>
        </p:nvSpPr>
        <p:spPr bwMode="auto">
          <a:xfrm>
            <a:off x="132885" y="5661248"/>
            <a:ext cx="6112087" cy="1008112"/>
          </a:xfrm>
          <a:prstGeom prst="plaque">
            <a:avLst/>
          </a:prstGeom>
          <a:solidFill>
            <a:srgbClr val="9966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smtClean="0">
                <a:solidFill>
                  <a:schemeClr val="bg1"/>
                </a:solidFill>
                <a:latin typeface="Simplified Arabic" panose="02020603050405020304" pitchFamily="18" charset="-78"/>
                <a:cs typeface="Simplified Arabic" panose="02020603050405020304" pitchFamily="18" charset="-78"/>
              </a:rPr>
              <a:t>والقضاء</a:t>
            </a:r>
            <a:r>
              <a:rPr lang="ar-EG" b="1" dirty="0">
                <a:solidFill>
                  <a:schemeClr val="bg1"/>
                </a:solidFill>
                <a:latin typeface="Simplified Arabic" panose="02020603050405020304" pitchFamily="18" charset="-78"/>
                <a:cs typeface="Simplified Arabic" panose="02020603050405020304" pitchFamily="18" charset="-78"/>
              </a:rPr>
              <a:t>: حيث قام به علي بن أبي طالب، ومعاذ بن جبل رضي الله عنهما </a:t>
            </a:r>
            <a:endParaRPr kumimoji="0" lang="ar-EG" sz="2800" b="0"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pic>
        <p:nvPicPr>
          <p:cNvPr id="5" name="Picture 4"/>
          <p:cNvPicPr>
            <a:picLocks noChangeAspect="1"/>
          </p:cNvPicPr>
          <p:nvPr/>
        </p:nvPicPr>
        <p:blipFill>
          <a:blip r:embed="rId2"/>
          <a:stretch>
            <a:fillRect/>
          </a:stretch>
        </p:blipFill>
        <p:spPr>
          <a:xfrm>
            <a:off x="126064" y="34575"/>
            <a:ext cx="3810000" cy="2381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05695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bwMode="auto">
          <a:xfrm>
            <a:off x="2843808" y="1628800"/>
            <a:ext cx="6112087" cy="1008112"/>
          </a:xfrm>
          <a:prstGeom prst="plaque">
            <a:avLst/>
          </a:prstGeom>
          <a:solidFill>
            <a:srgbClr val="FF33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smtClean="0">
                <a:solidFill>
                  <a:schemeClr val="bg1"/>
                </a:solidFill>
                <a:latin typeface="Simplified Arabic" panose="02020603050405020304" pitchFamily="18" charset="-78"/>
                <a:cs typeface="Simplified Arabic" panose="02020603050405020304" pitchFamily="18" charset="-78"/>
              </a:rPr>
              <a:t>كان </a:t>
            </a:r>
            <a:r>
              <a:rPr lang="ar-EG" b="1" dirty="0">
                <a:solidFill>
                  <a:schemeClr val="bg1"/>
                </a:solidFill>
                <a:latin typeface="Simplified Arabic" panose="02020603050405020304" pitchFamily="18" charset="-78"/>
                <a:cs typeface="Simplified Arabic" panose="02020603050405020304" pitchFamily="18" charset="-78"/>
              </a:rPr>
              <a:t>الإمام أبو حنيفة النعمان يعمل في تجارة الخزّ ( الأقمشة)</a:t>
            </a:r>
            <a:endParaRPr kumimoji="0" lang="ar-EG" sz="2800" b="0"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8" name="Plaque 17"/>
          <p:cNvSpPr/>
          <p:nvPr/>
        </p:nvSpPr>
        <p:spPr bwMode="auto">
          <a:xfrm>
            <a:off x="2865487" y="2852936"/>
            <a:ext cx="6112087" cy="930398"/>
          </a:xfrm>
          <a:prstGeom prst="plaque">
            <a:avLst/>
          </a:prstGeom>
          <a:solidFill>
            <a:srgbClr val="FF00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smtClean="0">
                <a:solidFill>
                  <a:schemeClr val="bg1"/>
                </a:solidFill>
                <a:latin typeface="Simplified Arabic" panose="02020603050405020304" pitchFamily="18" charset="-78"/>
                <a:cs typeface="Simplified Arabic" panose="02020603050405020304" pitchFamily="18" charset="-78"/>
              </a:rPr>
              <a:t>والإمام </a:t>
            </a:r>
            <a:r>
              <a:rPr lang="ar-EG" b="1" dirty="0">
                <a:solidFill>
                  <a:schemeClr val="bg1"/>
                </a:solidFill>
                <a:latin typeface="Simplified Arabic" panose="02020603050405020304" pitchFamily="18" charset="-78"/>
                <a:cs typeface="Simplified Arabic" panose="02020603050405020304" pitchFamily="18" charset="-78"/>
              </a:rPr>
              <a:t>مالك بن أنس يعمل في تجارة البزّ </a:t>
            </a:r>
            <a:r>
              <a:rPr lang="ar-EG" b="1" dirty="0" smtClean="0">
                <a:solidFill>
                  <a:schemeClr val="bg1"/>
                </a:solidFill>
                <a:latin typeface="Simplified Arabic" panose="02020603050405020304" pitchFamily="18" charset="-78"/>
                <a:cs typeface="Simplified Arabic" panose="02020603050405020304" pitchFamily="18" charset="-78"/>
              </a:rPr>
              <a:t/>
            </a:r>
            <a:br>
              <a:rPr lang="ar-EG" b="1" dirty="0" smtClean="0">
                <a:solidFill>
                  <a:schemeClr val="bg1"/>
                </a:solidFill>
                <a:latin typeface="Simplified Arabic" panose="02020603050405020304" pitchFamily="18" charset="-78"/>
                <a:cs typeface="Simplified Arabic" panose="02020603050405020304" pitchFamily="18" charset="-78"/>
              </a:rPr>
            </a:br>
            <a:r>
              <a:rPr lang="ar-EG" b="1" dirty="0" smtClean="0">
                <a:solidFill>
                  <a:schemeClr val="bg1"/>
                </a:solidFill>
                <a:latin typeface="Simplified Arabic" panose="02020603050405020304" pitchFamily="18" charset="-78"/>
                <a:cs typeface="Simplified Arabic" panose="02020603050405020304" pitchFamily="18" charset="-78"/>
              </a:rPr>
              <a:t>( </a:t>
            </a:r>
            <a:r>
              <a:rPr lang="ar-EG" b="1" dirty="0">
                <a:solidFill>
                  <a:schemeClr val="bg1"/>
                </a:solidFill>
                <a:latin typeface="Simplified Arabic" panose="02020603050405020304" pitchFamily="18" charset="-78"/>
                <a:cs typeface="Simplified Arabic" panose="02020603050405020304" pitchFamily="18" charset="-78"/>
              </a:rPr>
              <a:t>الثياب)</a:t>
            </a:r>
            <a:endParaRPr kumimoji="0" lang="ar-EG" sz="2800" b="0"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9" name="Plaque 18"/>
          <p:cNvSpPr/>
          <p:nvPr/>
        </p:nvSpPr>
        <p:spPr bwMode="auto">
          <a:xfrm>
            <a:off x="2865487" y="3999358"/>
            <a:ext cx="6112087" cy="989414"/>
          </a:xfrm>
          <a:prstGeom prst="plaque">
            <a:avLst/>
          </a:prstGeom>
          <a:solidFill>
            <a:srgbClr val="0080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smtClean="0">
                <a:solidFill>
                  <a:schemeClr val="bg1"/>
                </a:solidFill>
                <a:latin typeface="Simplified Arabic" panose="02020603050405020304" pitchFamily="18" charset="-78"/>
                <a:cs typeface="Simplified Arabic" panose="02020603050405020304" pitchFamily="18" charset="-78"/>
              </a:rPr>
              <a:t>والإمام </a:t>
            </a:r>
            <a:r>
              <a:rPr lang="ar-EG" b="1" dirty="0">
                <a:solidFill>
                  <a:schemeClr val="bg1"/>
                </a:solidFill>
                <a:latin typeface="Simplified Arabic" panose="02020603050405020304" pitchFamily="18" charset="-78"/>
                <a:cs typeface="Simplified Arabic" panose="02020603050405020304" pitchFamily="18" charset="-78"/>
              </a:rPr>
              <a:t>أحمد بن حنبل يكري دكاناً ، وينسج أحياناً ويبيع </a:t>
            </a:r>
            <a:endParaRPr kumimoji="0" lang="ar-EG" sz="2800" b="0"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2" name="Rectangle 1"/>
          <p:cNvSpPr/>
          <p:nvPr/>
        </p:nvSpPr>
        <p:spPr>
          <a:xfrm>
            <a:off x="6830628" y="188640"/>
            <a:ext cx="1765227" cy="584775"/>
          </a:xfrm>
          <a:prstGeom prst="rect">
            <a:avLst/>
          </a:prstGeom>
        </p:spPr>
        <p:txBody>
          <a:bodyPr wrap="none">
            <a:spAutoFit/>
          </a:bodyPr>
          <a:lstStyle/>
          <a:p>
            <a:r>
              <a:rPr lang="ar-EG" sz="3200" b="1" dirty="0">
                <a:solidFill>
                  <a:srgbClr val="C00000"/>
                </a:solidFill>
              </a:rPr>
              <a:t>ومن العلماء</a:t>
            </a:r>
          </a:p>
        </p:txBody>
      </p:sp>
      <p:pic>
        <p:nvPicPr>
          <p:cNvPr id="4" name="Picture 3"/>
          <p:cNvPicPr>
            <a:picLocks noChangeAspect="1"/>
          </p:cNvPicPr>
          <p:nvPr/>
        </p:nvPicPr>
        <p:blipFill rotWithShape="1">
          <a:blip r:embed="rId3"/>
          <a:srcRect l="5684" t="14189" r="39572" b="38064"/>
          <a:stretch/>
        </p:blipFill>
        <p:spPr>
          <a:xfrm>
            <a:off x="683568" y="1577201"/>
            <a:ext cx="1800200" cy="105971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5"/>
          <p:cNvPicPr>
            <a:picLocks noChangeAspect="1"/>
          </p:cNvPicPr>
          <p:nvPr/>
        </p:nvPicPr>
        <p:blipFill>
          <a:blip r:embed="rId4"/>
          <a:stretch>
            <a:fillRect/>
          </a:stretch>
        </p:blipFill>
        <p:spPr>
          <a:xfrm>
            <a:off x="697060" y="2714352"/>
            <a:ext cx="1686198" cy="12075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6"/>
          <p:cNvPicPr>
            <a:picLocks noChangeAspect="1"/>
          </p:cNvPicPr>
          <p:nvPr/>
        </p:nvPicPr>
        <p:blipFill rotWithShape="1">
          <a:blip r:embed="rId5"/>
          <a:srcRect l="739" t="6516" r="60133"/>
          <a:stretch/>
        </p:blipFill>
        <p:spPr>
          <a:xfrm>
            <a:off x="740568" y="3999358"/>
            <a:ext cx="1599183" cy="115783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3197598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مفهوم أخلاقيات المهنة</a:t>
            </a:r>
            <a:endParaRPr lang="en-US" sz="3600" dirty="0">
              <a:solidFill>
                <a:srgbClr val="C00000"/>
              </a:solidFill>
            </a:endParaRPr>
          </a:p>
        </p:txBody>
      </p:sp>
    </p:spTree>
    <p:extLst>
      <p:ext uri="{BB962C8B-B14F-4D97-AF65-F5344CB8AC3E}">
        <p14:creationId xmlns:p14="http://schemas.microsoft.com/office/powerpoint/2010/main" val="25692676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flipH="1">
            <a:off x="6094512" y="572966"/>
            <a:ext cx="2800350" cy="757238"/>
          </a:xfrm>
          <a:prstGeom prst="homePlate">
            <a:avLst/>
          </a:prstGeom>
          <a:solidFill>
            <a:srgbClr val="00B0F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latin typeface="Simplified Arabic" panose="02020603050405020304" pitchFamily="18" charset="-78"/>
              <a:cs typeface="Simplified Arabic" panose="02020603050405020304" pitchFamily="18" charset="-78"/>
            </a:endParaRPr>
          </a:p>
          <a:p>
            <a:pPr rtl="1"/>
            <a:r>
              <a:rPr lang="ar-EG" sz="3200" b="1" dirty="0">
                <a:solidFill>
                  <a:schemeClr val="bg1"/>
                </a:solidFill>
                <a:latin typeface="Simplified Arabic" panose="02020603050405020304" pitchFamily="18" charset="-78"/>
                <a:cs typeface="Simplified Arabic" panose="02020603050405020304" pitchFamily="18" charset="-78"/>
              </a:rPr>
              <a:t>حقيقة الخلق</a:t>
            </a:r>
            <a:endParaRPr lang="ar-EG" sz="3200" b="1" i="0" dirty="0" smtClean="0">
              <a:solidFill>
                <a:schemeClr val="bg1"/>
              </a:solidFill>
              <a:latin typeface="Simplified Arabic" panose="02020603050405020304" pitchFamily="18" charset="-78"/>
              <a:cs typeface="Simplified Arabic" panose="02020603050405020304" pitchFamily="18" charset="-78"/>
            </a:endParaRPr>
          </a:p>
        </p:txBody>
      </p:sp>
      <p:sp>
        <p:nvSpPr>
          <p:cNvPr id="4" name="Rectangle 3"/>
          <p:cNvSpPr/>
          <p:nvPr/>
        </p:nvSpPr>
        <p:spPr bwMode="auto">
          <a:xfrm>
            <a:off x="1422701" y="2205028"/>
            <a:ext cx="6091039" cy="757238"/>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latin typeface="Simplified Arabic" panose="02020603050405020304" pitchFamily="18" charset="-78"/>
              <a:cs typeface="Simplified Arabic" panose="02020603050405020304" pitchFamily="18" charset="-78"/>
            </a:endParaRPr>
          </a:p>
          <a:p>
            <a:pPr rtl="1"/>
            <a:r>
              <a:rPr lang="ar-EG" sz="2400" b="1" dirty="0" smtClean="0">
                <a:latin typeface="Simplified Arabic" panose="02020603050405020304" pitchFamily="18" charset="-78"/>
                <a:cs typeface="Simplified Arabic" panose="02020603050405020304" pitchFamily="18" charset="-78"/>
              </a:rPr>
              <a:t>أَنه </a:t>
            </a:r>
            <a:r>
              <a:rPr lang="ar-EG" sz="2400" b="1" dirty="0">
                <a:latin typeface="Simplified Arabic" panose="02020603050405020304" pitchFamily="18" charset="-78"/>
                <a:cs typeface="Simplified Arabic" panose="02020603050405020304" pitchFamily="18" charset="-78"/>
              </a:rPr>
              <a:t>لِصورة الإِنسان الباطنة، بمنزلة الـخَـلْق لصورته الظاهرة</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7" name="Rectangle 6"/>
          <p:cNvSpPr/>
          <p:nvPr/>
        </p:nvSpPr>
        <p:spPr bwMode="auto">
          <a:xfrm>
            <a:off x="1403648" y="3429000"/>
            <a:ext cx="6091039" cy="757238"/>
          </a:xfrm>
          <a:prstGeom prst="rect">
            <a:avLst/>
          </a:prstGeom>
          <a:solidFill>
            <a:srgbClr val="FF6699"/>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latin typeface="Simplified Arabic" panose="02020603050405020304" pitchFamily="18" charset="-78"/>
              <a:cs typeface="Simplified Arabic" panose="02020603050405020304" pitchFamily="18" charset="-78"/>
            </a:endParaRPr>
          </a:p>
          <a:p>
            <a:pPr rtl="1"/>
            <a:r>
              <a:rPr lang="ar-EG" sz="2400" b="1" dirty="0" smtClean="0">
                <a:latin typeface="Simplified Arabic" panose="02020603050405020304" pitchFamily="18" charset="-78"/>
                <a:cs typeface="Simplified Arabic" panose="02020603050405020304" pitchFamily="18" charset="-78"/>
              </a:rPr>
              <a:t>ولهما </a:t>
            </a:r>
            <a:r>
              <a:rPr lang="ar-EG" sz="2400" b="1" dirty="0">
                <a:latin typeface="Simplified Arabic" panose="02020603050405020304" pitchFamily="18" charset="-78"/>
                <a:cs typeface="Simplified Arabic" panose="02020603050405020304" pitchFamily="18" charset="-78"/>
              </a:rPr>
              <a:t>أَوصاف حسنة وقبـيحة </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1" name="Rectangle 10"/>
          <p:cNvSpPr/>
          <p:nvPr/>
        </p:nvSpPr>
        <p:spPr bwMode="auto">
          <a:xfrm>
            <a:off x="1403647" y="4648383"/>
            <a:ext cx="6091039" cy="757238"/>
          </a:xfrm>
          <a:prstGeom prst="rect">
            <a:avLst/>
          </a:prstGeom>
          <a:solidFill>
            <a:srgbClr val="99CC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smtClean="0">
                <a:latin typeface="Simplified Arabic" panose="02020603050405020304" pitchFamily="18" charset="-78"/>
                <a:cs typeface="Simplified Arabic" panose="02020603050405020304" pitchFamily="18" charset="-78"/>
              </a:rPr>
              <a:t>والثوابُ </a:t>
            </a:r>
            <a:r>
              <a:rPr lang="ar-EG" sz="2400" b="1" dirty="0">
                <a:latin typeface="Simplified Arabic" panose="02020603050405020304" pitchFamily="18" charset="-78"/>
                <a:cs typeface="Simplified Arabic" panose="02020603050405020304" pitchFamily="18" charset="-78"/>
              </a:rPr>
              <a:t>والعقاب يتعلّقان بأَوصاف الصورة الباطنة أَكثر مـما يتعلقان بأَوصاف الصورة الظاهرة</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26550959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flipH="1">
            <a:off x="6094512" y="572966"/>
            <a:ext cx="2800350" cy="757238"/>
          </a:xfrm>
          <a:prstGeom prst="homePlate">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latin typeface="Simplified Arabic" panose="02020603050405020304" pitchFamily="18" charset="-78"/>
              <a:cs typeface="Simplified Arabic" panose="02020603050405020304" pitchFamily="18" charset="-78"/>
            </a:endParaRPr>
          </a:p>
          <a:p>
            <a:pPr rtl="1"/>
            <a:r>
              <a:rPr lang="ar-EG" sz="3200" b="1" dirty="0">
                <a:solidFill>
                  <a:schemeClr val="bg1"/>
                </a:solidFill>
                <a:latin typeface="Simplified Arabic" panose="02020603050405020304" pitchFamily="18" charset="-78"/>
                <a:cs typeface="Simplified Arabic" panose="02020603050405020304" pitchFamily="18" charset="-78"/>
              </a:rPr>
              <a:t>أقسام الأخلاق</a:t>
            </a:r>
            <a:endParaRPr lang="ar-EG" sz="3200" b="1" i="0" dirty="0" smtClean="0">
              <a:solidFill>
                <a:schemeClr val="bg1"/>
              </a:solidFill>
              <a:latin typeface="Simplified Arabic" panose="02020603050405020304" pitchFamily="18" charset="-78"/>
              <a:cs typeface="Simplified Arabic" panose="02020603050405020304" pitchFamily="18" charset="-78"/>
            </a:endParaRPr>
          </a:p>
        </p:txBody>
      </p:sp>
      <p:sp>
        <p:nvSpPr>
          <p:cNvPr id="6" name="Rectangle 5"/>
          <p:cNvSpPr>
            <a:spLocks noChangeArrowheads="1"/>
          </p:cNvSpPr>
          <p:nvPr/>
        </p:nvSpPr>
        <p:spPr bwMode="auto">
          <a:xfrm>
            <a:off x="711299" y="-3341291"/>
            <a:ext cx="1382357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ar-EG"/>
          </a:p>
        </p:txBody>
      </p:sp>
      <p:pic>
        <p:nvPicPr>
          <p:cNvPr id="20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772816"/>
            <a:ext cx="5383213" cy="42484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711299" y="-2884091"/>
            <a:ext cx="1382357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ar-EG"/>
          </a:p>
        </p:txBody>
      </p:sp>
    </p:spTree>
    <p:extLst>
      <p:ext uri="{BB962C8B-B14F-4D97-AF65-F5344CB8AC3E}">
        <p14:creationId xmlns:p14="http://schemas.microsoft.com/office/powerpoint/2010/main" val="4213023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2677355" y="1748782"/>
            <a:ext cx="2065735" cy="2752725"/>
            <a:chOff x="0" y="0"/>
            <a:chExt cx="2754313" cy="2752725"/>
          </a:xfrm>
        </p:grpSpPr>
        <p:grpSp>
          <p:nvGrpSpPr>
            <p:cNvPr id="4" name="Group 3"/>
            <p:cNvGrpSpPr>
              <a:grpSpLocks noChangeAspect="1"/>
            </p:cNvGrpSpPr>
            <p:nvPr/>
          </p:nvGrpSpPr>
          <p:grpSpPr bwMode="auto">
            <a:xfrm>
              <a:off x="0" y="0"/>
              <a:ext cx="2754313" cy="2752725"/>
              <a:chOff x="0" y="0"/>
              <a:chExt cx="3060000" cy="3060000"/>
            </a:xfrm>
          </p:grpSpPr>
          <p:sp>
            <p:nvSpPr>
              <p:cNvPr id="6" name="椭圆 2"/>
              <p:cNvSpPr>
                <a:spLocks noChangeAspect="1"/>
              </p:cNvSpPr>
              <p:nvPr/>
            </p:nvSpPr>
            <p:spPr bwMode="auto">
              <a:xfrm>
                <a:off x="0" y="0"/>
                <a:ext cx="3060000" cy="3060000"/>
              </a:xfrm>
              <a:prstGeom prst="ellipse">
                <a:avLst/>
              </a:prstGeom>
              <a:noFill/>
              <a:ln w="76200">
                <a:solidFill>
                  <a:srgbClr val="595959"/>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 name="椭圆 3"/>
              <p:cNvSpPr>
                <a:spLocks noChangeAspect="1"/>
              </p:cNvSpPr>
              <p:nvPr/>
            </p:nvSpPr>
            <p:spPr bwMode="auto">
              <a:xfrm>
                <a:off x="234571" y="234706"/>
                <a:ext cx="2590858" cy="2590588"/>
              </a:xfrm>
              <a:prstGeom prst="ellipse">
                <a:avLst/>
              </a:prstGeom>
              <a:solidFill>
                <a:sysClr val="window" lastClr="FFFFFF">
                  <a:alpha val="25098"/>
                </a:sysClr>
              </a:solidFill>
              <a:ln w="76200">
                <a:solidFill>
                  <a:srgbClr val="595959">
                    <a:alpha val="25098"/>
                  </a:srgbClr>
                </a:solidFill>
                <a:round/>
                <a:headEnd/>
                <a:tailEnd/>
              </a:ln>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grpSp>
        <p:sp>
          <p:nvSpPr>
            <p:cNvPr id="5" name="Rectangle 13"/>
            <p:cNvSpPr>
              <a:spLocks noChangeArrowheads="1"/>
            </p:cNvSpPr>
            <p:nvPr/>
          </p:nvSpPr>
          <p:spPr bwMode="auto">
            <a:xfrm>
              <a:off x="690563" y="1022350"/>
              <a:ext cx="1373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ar-EG" altLang="zh-CN" sz="2000" b="0" i="0" u="none" strike="noStrike" kern="0" cap="none" spc="0" normalizeH="0" baseline="0" noProof="0">
                <a:ln>
                  <a:noFill/>
                </a:ln>
                <a:solidFill>
                  <a:srgbClr val="404040"/>
                </a:solidFill>
                <a:effectLst/>
                <a:uLnTx/>
                <a:uFillTx/>
                <a:latin typeface="Microsoft YaHei" panose="020B0503020204020204" pitchFamily="34" charset="-122"/>
                <a:ea typeface="Microsoft YaHei" panose="020B0503020204020204" pitchFamily="34" charset="-122"/>
              </a:endParaRPr>
            </a:p>
          </p:txBody>
        </p:sp>
      </p:grpSp>
      <p:grpSp>
        <p:nvGrpSpPr>
          <p:cNvPr id="8" name="Group 7"/>
          <p:cNvGrpSpPr>
            <a:grpSpLocks/>
          </p:cNvGrpSpPr>
          <p:nvPr/>
        </p:nvGrpSpPr>
        <p:grpSpPr bwMode="auto">
          <a:xfrm>
            <a:off x="4422812" y="1607167"/>
            <a:ext cx="3278981" cy="726181"/>
            <a:chOff x="0" y="0"/>
            <a:chExt cx="4371975" cy="388938"/>
          </a:xfrm>
        </p:grpSpPr>
        <p:sp>
          <p:nvSpPr>
            <p:cNvPr id="10" name="矩形 6"/>
            <p:cNvSpPr>
              <a:spLocks/>
            </p:cNvSpPr>
            <p:nvPr/>
          </p:nvSpPr>
          <p:spPr bwMode="auto">
            <a:xfrm>
              <a:off x="0" y="0"/>
              <a:ext cx="4371975" cy="388938"/>
            </a:xfrm>
            <a:prstGeom prst="rect">
              <a:avLst/>
            </a:prstGeom>
            <a:solidFill>
              <a:srgbClr val="22BAD8">
                <a:alpha val="85097"/>
              </a:srgbClr>
            </a:solidFill>
            <a:ln w="12700">
              <a:solidFill>
                <a:sysClr val="window" lastClr="FFFFFF"/>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eaLnBrk="1" fontAlgn="ctr" latinLnBrk="0" hangingPunct="1">
                <a:lnSpc>
                  <a:spcPct val="100000"/>
                </a:lnSpc>
                <a:spcBef>
                  <a:spcPts val="0"/>
                </a:spcBef>
                <a:spcAft>
                  <a:spcPts val="0"/>
                </a:spcAft>
                <a:buClr>
                  <a:srgbClr val="FF0000"/>
                </a:buClr>
                <a:buSzPct val="70000"/>
                <a:buFontTx/>
                <a:buNone/>
                <a:tabLst/>
                <a:defRPr/>
              </a:pPr>
              <a:endParaRPr kumimoji="0" lang="zh-CN" altLang="en-US" sz="2000" b="0" i="0" u="none" strike="noStrike" kern="0" cap="none" spc="0" normalizeH="0" baseline="0" noProof="0">
                <a:ln>
                  <a:noFill/>
                </a:ln>
                <a:solidFill>
                  <a:srgbClr val="3F3F42"/>
                </a:solidFill>
                <a:effectLst/>
                <a:uLnTx/>
                <a:uFillTx/>
                <a:latin typeface="Calibri" panose="020F0502020204030204" pitchFamily="34" charset="0"/>
                <a:ea typeface="Microsoft YaHei" panose="020B0503020204020204" pitchFamily="34" charset="-122"/>
              </a:endParaRPr>
            </a:p>
          </p:txBody>
        </p:sp>
        <p:sp>
          <p:nvSpPr>
            <p:cNvPr id="11" name="TextBox 146"/>
            <p:cNvSpPr txBox="1">
              <a:spLocks noChangeArrowheads="1"/>
            </p:cNvSpPr>
            <p:nvPr/>
          </p:nvSpPr>
          <p:spPr bwMode="auto">
            <a:xfrm>
              <a:off x="193675" y="19437"/>
              <a:ext cx="4178300" cy="31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ar-SA" sz="3200" b="0" i="0" u="none" strike="noStrike" kern="0" cap="none" spc="0" normalizeH="0" baseline="0" noProof="0" dirty="0" err="1">
                  <a:ln w="18415" cmpd="sng">
                    <a:solidFill>
                      <a:srgbClr val="FFFFFF"/>
                    </a:solidFill>
                    <a:prstDash val="solid"/>
                  </a:ln>
                  <a:solidFill>
                    <a:srgbClr val="FFFFFF"/>
                  </a:solidFill>
                  <a:effectLst>
                    <a:outerShdw blurRad="50800" dist="63500" dir="4560000" sx="101000" sy="101000" algn="ctr" rotWithShape="0">
                      <a:srgbClr val="000000">
                        <a:alpha val="42000"/>
                      </a:srgbClr>
                    </a:outerShdw>
                  </a:effectLst>
                  <a:uLnTx/>
                  <a:uFillTx/>
                  <a:latin typeface="Verdana" panose="020B0604030504040204" pitchFamily="34" charset="0"/>
                  <a:cs typeface="AGA Aladdin Regular" pitchFamily="2" charset="-78"/>
                </a:rPr>
                <a:t>الإسم</a:t>
              </a:r>
              <a:endParaRPr kumimoji="0" lang="zh-CN" altLang="en-US" sz="30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endParaRPr>
            </a:p>
          </p:txBody>
        </p:sp>
      </p:grpSp>
      <p:grpSp>
        <p:nvGrpSpPr>
          <p:cNvPr id="12" name="Group 11"/>
          <p:cNvGrpSpPr>
            <a:grpSpLocks/>
          </p:cNvGrpSpPr>
          <p:nvPr/>
        </p:nvGrpSpPr>
        <p:grpSpPr bwMode="auto">
          <a:xfrm>
            <a:off x="4905006" y="2801294"/>
            <a:ext cx="2796778" cy="735783"/>
            <a:chOff x="0" y="0"/>
            <a:chExt cx="3729037" cy="388937"/>
          </a:xfrm>
          <a:solidFill>
            <a:srgbClr val="FF33CC"/>
          </a:solidFill>
        </p:grpSpPr>
        <p:sp>
          <p:nvSpPr>
            <p:cNvPr id="13" name="矩形 5"/>
            <p:cNvSpPr>
              <a:spLocks/>
            </p:cNvSpPr>
            <p:nvPr/>
          </p:nvSpPr>
          <p:spPr bwMode="auto">
            <a:xfrm>
              <a:off x="0" y="0"/>
              <a:ext cx="3729037" cy="388937"/>
            </a:xfrm>
            <a:prstGeom prst="rect">
              <a:avLst/>
            </a:prstGeom>
            <a:grpFill/>
            <a:ln w="12700">
              <a:solidFill>
                <a:sysClr val="window" lastClr="FFFFFF"/>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eaLnBrk="1" fontAlgn="ctr" latinLnBrk="0" hangingPunct="1">
                <a:lnSpc>
                  <a:spcPct val="100000"/>
                </a:lnSpc>
                <a:spcBef>
                  <a:spcPts val="0"/>
                </a:spcBef>
                <a:spcAft>
                  <a:spcPts val="0"/>
                </a:spcAft>
                <a:buClr>
                  <a:srgbClr val="FF0000"/>
                </a:buClr>
                <a:buSzPct val="70000"/>
                <a:buFontTx/>
                <a:buNone/>
                <a:tabLst/>
                <a:defRPr/>
              </a:pPr>
              <a:endParaRPr kumimoji="0" lang="zh-CN" altLang="en-US" sz="2000" b="0" i="0" u="none" strike="noStrike" kern="0" cap="none" spc="0" normalizeH="0" baseline="0" noProof="0">
                <a:ln>
                  <a:noFill/>
                </a:ln>
                <a:solidFill>
                  <a:srgbClr val="3F3F42"/>
                </a:solidFill>
                <a:effectLst/>
                <a:uLnTx/>
                <a:uFillTx/>
                <a:latin typeface="Calibri" panose="020F0502020204030204" pitchFamily="34" charset="0"/>
                <a:ea typeface="Microsoft YaHei" panose="020B0503020204020204" pitchFamily="34" charset="-122"/>
              </a:endParaRPr>
            </a:p>
          </p:txBody>
        </p:sp>
        <p:sp>
          <p:nvSpPr>
            <p:cNvPr id="14" name="TextBox 146"/>
            <p:cNvSpPr txBox="1">
              <a:spLocks noChangeArrowheads="1"/>
            </p:cNvSpPr>
            <p:nvPr/>
          </p:nvSpPr>
          <p:spPr bwMode="auto">
            <a:xfrm>
              <a:off x="255587" y="55562"/>
              <a:ext cx="3473450" cy="3091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ar-SA" sz="3200" b="0" i="0" u="none" strike="noStrike" kern="0" cap="none" spc="0" normalizeH="0" baseline="0" noProof="0" dirty="0">
                  <a:ln w="18415" cmpd="sng">
                    <a:solidFill>
                      <a:srgbClr val="FFFFFF"/>
                    </a:solidFill>
                    <a:prstDash val="solid"/>
                  </a:ln>
                  <a:solidFill>
                    <a:srgbClr val="FFFFFF"/>
                  </a:solidFill>
                  <a:effectLst>
                    <a:outerShdw blurRad="50800" dist="63500" dir="4560000" sx="101000" sy="101000" algn="ctr" rotWithShape="0">
                      <a:srgbClr val="000000">
                        <a:alpha val="42000"/>
                      </a:srgbClr>
                    </a:outerShdw>
                  </a:effectLst>
                  <a:uLnTx/>
                  <a:uFillTx/>
                  <a:latin typeface="Verdana" panose="020B0604030504040204" pitchFamily="34" charset="0"/>
                  <a:cs typeface="AGA Aladdin Regular" pitchFamily="2" charset="-78"/>
                </a:rPr>
                <a:t>العمل</a:t>
              </a:r>
              <a:endParaRPr kumimoji="0" lang="zh-CN" altLang="en-US" sz="30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endParaRPr>
            </a:p>
          </p:txBody>
        </p:sp>
      </p:grpSp>
      <p:grpSp>
        <p:nvGrpSpPr>
          <p:cNvPr id="15" name="Group 15"/>
          <p:cNvGrpSpPr>
            <a:grpSpLocks/>
          </p:cNvGrpSpPr>
          <p:nvPr/>
        </p:nvGrpSpPr>
        <p:grpSpPr bwMode="auto">
          <a:xfrm>
            <a:off x="4422812" y="3976022"/>
            <a:ext cx="3278981" cy="724172"/>
            <a:chOff x="0" y="0"/>
            <a:chExt cx="4371975" cy="388937"/>
          </a:xfrm>
        </p:grpSpPr>
        <p:sp>
          <p:nvSpPr>
            <p:cNvPr id="16" name="矩形 4"/>
            <p:cNvSpPr>
              <a:spLocks/>
            </p:cNvSpPr>
            <p:nvPr/>
          </p:nvSpPr>
          <p:spPr bwMode="auto">
            <a:xfrm>
              <a:off x="0" y="0"/>
              <a:ext cx="4371975" cy="388937"/>
            </a:xfrm>
            <a:prstGeom prst="rect">
              <a:avLst/>
            </a:prstGeom>
            <a:solidFill>
              <a:srgbClr val="595959">
                <a:alpha val="79999"/>
              </a:srgbClr>
            </a:solidFill>
            <a:ln w="12700">
              <a:solidFill>
                <a:sysClr val="window" lastClr="FFFFFF"/>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eaLnBrk="1" fontAlgn="ctr" latinLnBrk="0" hangingPunct="1">
                <a:lnSpc>
                  <a:spcPct val="100000"/>
                </a:lnSpc>
                <a:spcBef>
                  <a:spcPts val="0"/>
                </a:spcBef>
                <a:spcAft>
                  <a:spcPts val="0"/>
                </a:spcAft>
                <a:buClr>
                  <a:srgbClr val="FF0000"/>
                </a:buClr>
                <a:buSzPct val="70000"/>
                <a:buFontTx/>
                <a:buNone/>
                <a:tabLst/>
                <a:defRPr/>
              </a:pPr>
              <a:endParaRPr kumimoji="0" lang="zh-CN" altLang="en-US" sz="2000" b="0" i="0" u="none" strike="noStrike" kern="0" cap="none" spc="0" normalizeH="0" baseline="0" noProof="0">
                <a:ln>
                  <a:noFill/>
                </a:ln>
                <a:solidFill>
                  <a:srgbClr val="3F3F42"/>
                </a:solidFill>
                <a:effectLst/>
                <a:uLnTx/>
                <a:uFillTx/>
                <a:latin typeface="Calibri" panose="020F0502020204030204" pitchFamily="34" charset="0"/>
                <a:ea typeface="Microsoft YaHei" panose="020B0503020204020204" pitchFamily="34" charset="-122"/>
              </a:endParaRPr>
            </a:p>
          </p:txBody>
        </p:sp>
        <p:sp>
          <p:nvSpPr>
            <p:cNvPr id="17" name="TextBox 146"/>
            <p:cNvSpPr txBox="1">
              <a:spLocks noChangeArrowheads="1"/>
            </p:cNvSpPr>
            <p:nvPr/>
          </p:nvSpPr>
          <p:spPr bwMode="auto">
            <a:xfrm>
              <a:off x="193675" y="55562"/>
              <a:ext cx="4178300" cy="31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ar-SA" sz="3200" b="0" i="0" u="none" strike="noStrike" kern="0" cap="none" spc="0" normalizeH="0" baseline="0" noProof="0" dirty="0">
                  <a:ln w="18415" cmpd="sng">
                    <a:solidFill>
                      <a:srgbClr val="FFFFFF"/>
                    </a:solidFill>
                    <a:prstDash val="solid"/>
                  </a:ln>
                  <a:solidFill>
                    <a:srgbClr val="FFFFFF"/>
                  </a:solidFill>
                  <a:effectLst>
                    <a:outerShdw blurRad="50800" dist="63500" dir="4560000" sx="101000" sy="101000" algn="ctr" rotWithShape="0">
                      <a:srgbClr val="000000">
                        <a:alpha val="42000"/>
                      </a:srgbClr>
                    </a:outerShdw>
                  </a:effectLst>
                  <a:uLnTx/>
                  <a:uFillTx/>
                  <a:latin typeface="Verdana" panose="020B0604030504040204" pitchFamily="34" charset="0"/>
                  <a:cs typeface="AGA Aladdin Regular" pitchFamily="2" charset="-78"/>
                </a:rPr>
                <a:t>لماذا ؟</a:t>
              </a:r>
            </a:p>
          </p:txBody>
        </p:sp>
      </p:grpSp>
      <p:grpSp>
        <p:nvGrpSpPr>
          <p:cNvPr id="18" name="Group 19"/>
          <p:cNvGrpSpPr>
            <a:grpSpLocks/>
          </p:cNvGrpSpPr>
          <p:nvPr/>
        </p:nvGrpSpPr>
        <p:grpSpPr bwMode="auto">
          <a:xfrm>
            <a:off x="3915605" y="1588422"/>
            <a:ext cx="560785" cy="741362"/>
            <a:chOff x="0" y="0"/>
            <a:chExt cx="747713" cy="741362"/>
          </a:xfrm>
        </p:grpSpPr>
        <p:grpSp>
          <p:nvGrpSpPr>
            <p:cNvPr id="19" name="Group 20"/>
            <p:cNvGrpSpPr>
              <a:grpSpLocks noChangeAspect="1"/>
            </p:cNvGrpSpPr>
            <p:nvPr/>
          </p:nvGrpSpPr>
          <p:grpSpPr bwMode="auto">
            <a:xfrm>
              <a:off x="3175" y="0"/>
              <a:ext cx="741363" cy="741362"/>
              <a:chOff x="0" y="0"/>
              <a:chExt cx="823237" cy="823237"/>
            </a:xfrm>
          </p:grpSpPr>
          <p:sp>
            <p:nvSpPr>
              <p:cNvPr id="21" name="椭圆 11"/>
              <p:cNvSpPr>
                <a:spLocks noChangeAspect="1" noChangeArrowheads="1"/>
              </p:cNvSpPr>
              <p:nvPr/>
            </p:nvSpPr>
            <p:spPr bwMode="auto">
              <a:xfrm>
                <a:off x="0" y="0"/>
                <a:ext cx="823237" cy="823237"/>
              </a:xfrm>
              <a:prstGeom prst="ellipse">
                <a:avLst/>
              </a:pr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eaLnBrk="1" fontAlgn="ctr" latinLnBrk="0" hangingPunct="1">
                  <a:lnSpc>
                    <a:spcPct val="100000"/>
                  </a:lnSpc>
                  <a:spcBef>
                    <a:spcPts val="0"/>
                  </a:spcBef>
                  <a:spcAft>
                    <a:spcPts val="0"/>
                  </a:spcAft>
                  <a:buClr>
                    <a:srgbClr val="FF0000"/>
                  </a:buClr>
                  <a:buSzPct val="70000"/>
                  <a:buFontTx/>
                  <a:buNone/>
                  <a:tabLst/>
                  <a:defRPr/>
                </a:pPr>
                <a:endParaRPr kumimoji="0" lang="zh-CN" altLang="en-US" sz="2000" b="0" i="0" u="none" strike="noStrike" kern="0" cap="none" spc="0" normalizeH="0" baseline="0" noProof="0">
                  <a:ln>
                    <a:noFill/>
                  </a:ln>
                  <a:solidFill>
                    <a:srgbClr val="3F3F42"/>
                  </a:solidFill>
                  <a:effectLst/>
                  <a:uLnTx/>
                  <a:uFillTx/>
                  <a:latin typeface="Calibri" panose="020F0502020204030204" pitchFamily="34" charset="0"/>
                  <a:ea typeface="Microsoft YaHei" panose="020B0503020204020204" pitchFamily="34" charset="-122"/>
                </a:endParaRPr>
              </a:p>
            </p:txBody>
          </p:sp>
          <p:sp>
            <p:nvSpPr>
              <p:cNvPr id="22" name="椭圆 12"/>
              <p:cNvSpPr>
                <a:spLocks noChangeAspect="1"/>
              </p:cNvSpPr>
              <p:nvPr/>
            </p:nvSpPr>
            <p:spPr bwMode="auto">
              <a:xfrm>
                <a:off x="51620" y="51621"/>
                <a:ext cx="720000" cy="720000"/>
              </a:xfrm>
              <a:prstGeom prst="ellipse">
                <a:avLst/>
              </a:prstGeom>
              <a:solidFill>
                <a:srgbClr val="22BAD8">
                  <a:alpha val="79999"/>
                </a:srgbClr>
              </a:solidFill>
              <a:ln w="12700">
                <a:solidFill>
                  <a:srgbClr val="1E8FB2"/>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eaLnBrk="1" fontAlgn="ctr" latinLnBrk="0" hangingPunct="1">
                  <a:lnSpc>
                    <a:spcPct val="100000"/>
                  </a:lnSpc>
                  <a:spcBef>
                    <a:spcPts val="0"/>
                  </a:spcBef>
                  <a:spcAft>
                    <a:spcPts val="0"/>
                  </a:spcAft>
                  <a:buClr>
                    <a:srgbClr val="FF0000"/>
                  </a:buClr>
                  <a:buSzPct val="70000"/>
                  <a:buFontTx/>
                  <a:buNone/>
                  <a:tabLst/>
                  <a:defRPr/>
                </a:pPr>
                <a:endParaRPr kumimoji="0" lang="zh-CN" altLang="en-US" sz="2000" b="0" i="0" u="none" strike="noStrike" kern="0" cap="none" spc="0" normalizeH="0" baseline="0" noProof="0">
                  <a:ln>
                    <a:noFill/>
                  </a:ln>
                  <a:solidFill>
                    <a:srgbClr val="3F3F42"/>
                  </a:solidFill>
                  <a:effectLst/>
                  <a:uLnTx/>
                  <a:uFillTx/>
                  <a:latin typeface="Calibri" panose="020F0502020204030204" pitchFamily="34" charset="0"/>
                  <a:ea typeface="Microsoft YaHei" panose="020B0503020204020204" pitchFamily="34" charset="-122"/>
                </a:endParaRPr>
              </a:p>
            </p:txBody>
          </p:sp>
        </p:grpSp>
        <p:sp>
          <p:nvSpPr>
            <p:cNvPr id="20" name="Rectangle 13"/>
            <p:cNvSpPr>
              <a:spLocks noChangeArrowheads="1"/>
            </p:cNvSpPr>
            <p:nvPr/>
          </p:nvSpPr>
          <p:spPr bwMode="auto">
            <a:xfrm>
              <a:off x="0" y="171450"/>
              <a:ext cx="747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1</a:t>
              </a:r>
              <a:endParaRPr kumimoji="0" lang="zh-CN" altLang="en-US" sz="20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endParaRPr>
            </a:p>
          </p:txBody>
        </p:sp>
      </p:grpSp>
      <p:grpSp>
        <p:nvGrpSpPr>
          <p:cNvPr id="23" name="Group 24"/>
          <p:cNvGrpSpPr>
            <a:grpSpLocks/>
          </p:cNvGrpSpPr>
          <p:nvPr/>
        </p:nvGrpSpPr>
        <p:grpSpPr bwMode="auto">
          <a:xfrm>
            <a:off x="4446617" y="2755257"/>
            <a:ext cx="560785" cy="739775"/>
            <a:chOff x="0" y="0"/>
            <a:chExt cx="747713" cy="739775"/>
          </a:xfrm>
        </p:grpSpPr>
        <p:grpSp>
          <p:nvGrpSpPr>
            <p:cNvPr id="24" name="Group 25"/>
            <p:cNvGrpSpPr>
              <a:grpSpLocks noChangeAspect="1"/>
            </p:cNvGrpSpPr>
            <p:nvPr/>
          </p:nvGrpSpPr>
          <p:grpSpPr bwMode="auto">
            <a:xfrm>
              <a:off x="3175" y="0"/>
              <a:ext cx="739775" cy="739775"/>
              <a:chOff x="0" y="0"/>
              <a:chExt cx="822211" cy="822211"/>
            </a:xfrm>
          </p:grpSpPr>
          <p:sp>
            <p:nvSpPr>
              <p:cNvPr id="26" name="椭圆 8"/>
              <p:cNvSpPr>
                <a:spLocks noChangeAspect="1" noChangeArrowheads="1"/>
              </p:cNvSpPr>
              <p:nvPr/>
            </p:nvSpPr>
            <p:spPr bwMode="auto">
              <a:xfrm>
                <a:off x="0" y="0"/>
                <a:ext cx="822211" cy="822211"/>
              </a:xfrm>
              <a:prstGeom prst="ellipse">
                <a:avLst/>
              </a:pr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eaLnBrk="1" fontAlgn="ctr" latinLnBrk="0" hangingPunct="1">
                  <a:lnSpc>
                    <a:spcPct val="100000"/>
                  </a:lnSpc>
                  <a:spcBef>
                    <a:spcPts val="0"/>
                  </a:spcBef>
                  <a:spcAft>
                    <a:spcPts val="0"/>
                  </a:spcAft>
                  <a:buClr>
                    <a:srgbClr val="FF0000"/>
                  </a:buClr>
                  <a:buSzPct val="70000"/>
                  <a:buFontTx/>
                  <a:buNone/>
                  <a:tabLst/>
                  <a:defRPr/>
                </a:pPr>
                <a:endParaRPr kumimoji="0" lang="zh-CN" altLang="en-US" sz="2000" b="0" i="0" u="none" strike="noStrike" kern="0" cap="none" spc="0" normalizeH="0" baseline="0" noProof="0">
                  <a:ln>
                    <a:noFill/>
                  </a:ln>
                  <a:solidFill>
                    <a:srgbClr val="3F3F42"/>
                  </a:solidFill>
                  <a:effectLst/>
                  <a:uLnTx/>
                  <a:uFillTx/>
                  <a:latin typeface="Calibri" panose="020F0502020204030204" pitchFamily="34" charset="0"/>
                  <a:ea typeface="Microsoft YaHei" panose="020B0503020204020204" pitchFamily="34" charset="-122"/>
                </a:endParaRPr>
              </a:p>
            </p:txBody>
          </p:sp>
          <p:sp>
            <p:nvSpPr>
              <p:cNvPr id="27" name="椭圆 9"/>
              <p:cNvSpPr>
                <a:spLocks noChangeAspect="1"/>
              </p:cNvSpPr>
              <p:nvPr/>
            </p:nvSpPr>
            <p:spPr bwMode="auto">
              <a:xfrm>
                <a:off x="51168" y="51168"/>
                <a:ext cx="719876" cy="719876"/>
              </a:xfrm>
              <a:prstGeom prst="ellipse">
                <a:avLst/>
              </a:prstGeom>
              <a:solidFill>
                <a:srgbClr val="FF33CC"/>
              </a:solidFill>
              <a:ln w="12700">
                <a:solidFill>
                  <a:srgbClr val="7F7F7F"/>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eaLnBrk="1" fontAlgn="ctr" latinLnBrk="0" hangingPunct="1">
                  <a:lnSpc>
                    <a:spcPct val="100000"/>
                  </a:lnSpc>
                  <a:spcBef>
                    <a:spcPts val="0"/>
                  </a:spcBef>
                  <a:spcAft>
                    <a:spcPts val="0"/>
                  </a:spcAft>
                  <a:buClr>
                    <a:srgbClr val="FF0000"/>
                  </a:buClr>
                  <a:buSzPct val="70000"/>
                  <a:buFontTx/>
                  <a:buNone/>
                  <a:tabLst/>
                  <a:defRPr/>
                </a:pPr>
                <a:endParaRPr kumimoji="0" lang="zh-CN" altLang="en-US" sz="2000" b="0" i="0" u="none" strike="noStrike" kern="0" cap="none" spc="0" normalizeH="0" baseline="0" noProof="0">
                  <a:ln>
                    <a:noFill/>
                  </a:ln>
                  <a:solidFill>
                    <a:srgbClr val="3F3F42"/>
                  </a:solidFill>
                  <a:effectLst/>
                  <a:uLnTx/>
                  <a:uFillTx/>
                  <a:latin typeface="Calibri" panose="020F0502020204030204" pitchFamily="34" charset="0"/>
                  <a:ea typeface="Microsoft YaHei" panose="020B0503020204020204" pitchFamily="34" charset="-122"/>
                </a:endParaRPr>
              </a:p>
            </p:txBody>
          </p:sp>
        </p:grpSp>
        <p:sp>
          <p:nvSpPr>
            <p:cNvPr id="25" name="Rectangle 13"/>
            <p:cNvSpPr>
              <a:spLocks noChangeArrowheads="1"/>
            </p:cNvSpPr>
            <p:nvPr/>
          </p:nvSpPr>
          <p:spPr bwMode="auto">
            <a:xfrm>
              <a:off x="0" y="169863"/>
              <a:ext cx="747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2</a:t>
              </a:r>
              <a:endParaRPr kumimoji="0" lang="zh-CN" altLang="en-US" sz="20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endParaRPr>
            </a:p>
          </p:txBody>
        </p:sp>
      </p:grpSp>
      <p:grpSp>
        <p:nvGrpSpPr>
          <p:cNvPr id="28" name="Group 29"/>
          <p:cNvGrpSpPr>
            <a:grpSpLocks/>
          </p:cNvGrpSpPr>
          <p:nvPr/>
        </p:nvGrpSpPr>
        <p:grpSpPr bwMode="auto">
          <a:xfrm>
            <a:off x="3915605" y="3930007"/>
            <a:ext cx="560785" cy="739775"/>
            <a:chOff x="0" y="0"/>
            <a:chExt cx="747713" cy="739775"/>
          </a:xfrm>
        </p:grpSpPr>
        <p:grpSp>
          <p:nvGrpSpPr>
            <p:cNvPr id="29" name="Group 30"/>
            <p:cNvGrpSpPr>
              <a:grpSpLocks noChangeAspect="1"/>
            </p:cNvGrpSpPr>
            <p:nvPr/>
          </p:nvGrpSpPr>
          <p:grpSpPr bwMode="auto">
            <a:xfrm>
              <a:off x="4763" y="0"/>
              <a:ext cx="739775" cy="739775"/>
              <a:chOff x="0" y="0"/>
              <a:chExt cx="822355" cy="822355"/>
            </a:xfrm>
          </p:grpSpPr>
          <p:sp>
            <p:nvSpPr>
              <p:cNvPr id="31" name="椭圆 14"/>
              <p:cNvSpPr>
                <a:spLocks noChangeAspect="1" noChangeArrowheads="1"/>
              </p:cNvSpPr>
              <p:nvPr/>
            </p:nvSpPr>
            <p:spPr bwMode="auto">
              <a:xfrm>
                <a:off x="0" y="0"/>
                <a:ext cx="822355" cy="822355"/>
              </a:xfrm>
              <a:prstGeom prst="ellipse">
                <a:avLst/>
              </a:pr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eaLnBrk="1" fontAlgn="ctr" latinLnBrk="0" hangingPunct="1">
                  <a:lnSpc>
                    <a:spcPct val="100000"/>
                  </a:lnSpc>
                  <a:spcBef>
                    <a:spcPts val="0"/>
                  </a:spcBef>
                  <a:spcAft>
                    <a:spcPts val="0"/>
                  </a:spcAft>
                  <a:buClr>
                    <a:srgbClr val="FF0000"/>
                  </a:buClr>
                  <a:buSzPct val="70000"/>
                  <a:buFontTx/>
                  <a:buNone/>
                  <a:tabLst/>
                  <a:defRPr/>
                </a:pPr>
                <a:endParaRPr kumimoji="0" lang="zh-CN" altLang="en-US" sz="2000" b="0" i="0" u="none" strike="noStrike" kern="0" cap="none" spc="0" normalizeH="0" baseline="0" noProof="0">
                  <a:ln>
                    <a:noFill/>
                  </a:ln>
                  <a:solidFill>
                    <a:srgbClr val="3F3F42"/>
                  </a:solidFill>
                  <a:effectLst/>
                  <a:uLnTx/>
                  <a:uFillTx/>
                  <a:latin typeface="Calibri" panose="020F0502020204030204" pitchFamily="34" charset="0"/>
                  <a:ea typeface="Microsoft YaHei" panose="020B0503020204020204" pitchFamily="34" charset="-122"/>
                </a:endParaRPr>
              </a:p>
            </p:txBody>
          </p:sp>
          <p:sp>
            <p:nvSpPr>
              <p:cNvPr id="32" name="椭圆 15"/>
              <p:cNvSpPr>
                <a:spLocks noChangeAspect="1"/>
              </p:cNvSpPr>
              <p:nvPr/>
            </p:nvSpPr>
            <p:spPr bwMode="auto">
              <a:xfrm>
                <a:off x="51176" y="51177"/>
                <a:ext cx="720002" cy="720002"/>
              </a:xfrm>
              <a:prstGeom prst="ellipse">
                <a:avLst/>
              </a:prstGeom>
              <a:solidFill>
                <a:srgbClr val="595959">
                  <a:alpha val="79999"/>
                </a:srgbClr>
              </a:solidFill>
              <a:ln w="12700">
                <a:solidFill>
                  <a:srgbClr val="595959"/>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eaLnBrk="1" fontAlgn="ctr" latinLnBrk="0" hangingPunct="1">
                  <a:lnSpc>
                    <a:spcPct val="100000"/>
                  </a:lnSpc>
                  <a:spcBef>
                    <a:spcPts val="0"/>
                  </a:spcBef>
                  <a:spcAft>
                    <a:spcPts val="0"/>
                  </a:spcAft>
                  <a:buClr>
                    <a:srgbClr val="FF0000"/>
                  </a:buClr>
                  <a:buSzPct val="70000"/>
                  <a:buFontTx/>
                  <a:buNone/>
                  <a:tabLst/>
                  <a:defRPr/>
                </a:pPr>
                <a:endParaRPr kumimoji="0" lang="zh-CN" altLang="en-US" sz="2000" b="0" i="0" u="none" strike="noStrike" kern="0" cap="none" spc="0" normalizeH="0" baseline="0" noProof="0">
                  <a:ln>
                    <a:noFill/>
                  </a:ln>
                  <a:solidFill>
                    <a:srgbClr val="3F3F42"/>
                  </a:solidFill>
                  <a:effectLst/>
                  <a:uLnTx/>
                  <a:uFillTx/>
                  <a:latin typeface="Calibri" panose="020F0502020204030204" pitchFamily="34" charset="0"/>
                  <a:ea typeface="Microsoft YaHei" panose="020B0503020204020204" pitchFamily="34" charset="-122"/>
                </a:endParaRPr>
              </a:p>
            </p:txBody>
          </p:sp>
        </p:grpSp>
        <p:sp>
          <p:nvSpPr>
            <p:cNvPr id="30" name="Rectangle 13"/>
            <p:cNvSpPr>
              <a:spLocks noChangeArrowheads="1"/>
            </p:cNvSpPr>
            <p:nvPr/>
          </p:nvSpPr>
          <p:spPr bwMode="auto">
            <a:xfrm>
              <a:off x="0" y="169863"/>
              <a:ext cx="747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rPr>
                <a:t>3</a:t>
              </a:r>
              <a:endParaRPr kumimoji="0" lang="zh-CN" altLang="en-US" sz="20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endParaRPr>
            </a:p>
          </p:txBody>
        </p:sp>
      </p:grpSp>
      <p:pic>
        <p:nvPicPr>
          <p:cNvPr id="33" name="صورة 65" descr="1312988697.jpg"/>
          <p:cNvPicPr>
            <a:picLocks noChangeAspect="1"/>
          </p:cNvPicPr>
          <p:nvPr/>
        </p:nvPicPr>
        <p:blipFill>
          <a:blip r:embed="rId2">
            <a:clrChange>
              <a:clrFrom>
                <a:srgbClr val="FFFFFF"/>
              </a:clrFrom>
              <a:clrTo>
                <a:srgbClr val="FFFFFF">
                  <a:alpha val="0"/>
                </a:srgbClr>
              </a:clrTo>
            </a:clrChange>
          </a:blip>
          <a:stretch>
            <a:fillRect/>
          </a:stretch>
        </p:blipFill>
        <p:spPr>
          <a:xfrm>
            <a:off x="2976988" y="2169487"/>
            <a:ext cx="1468434" cy="18807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Rectangle 2"/>
          <p:cNvSpPr txBox="1">
            <a:spLocks noChangeArrowheads="1"/>
          </p:cNvSpPr>
          <p:nvPr/>
        </p:nvSpPr>
        <p:spPr>
          <a:xfrm>
            <a:off x="5940152" y="116633"/>
            <a:ext cx="3168352" cy="715963"/>
          </a:xfrm>
          <a:prstGeom prst="rect">
            <a:avLst/>
          </a:prstGeom>
          <a:solidFill>
            <a:sysClr val="window" lastClr="FFFFFF"/>
          </a:solidFill>
          <a:ln w="25400" cap="flat" cmpd="sng" algn="ctr">
            <a:solidFill>
              <a:srgbClr val="EB632D"/>
            </a:solidFill>
            <a:prstDash val="solid"/>
          </a:ln>
          <a:effectLst/>
        </p:spPr>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marL="0" marR="0" lvl="0" indent="0" algn="ctr" defTabSz="1007943" rtl="0" eaLnBrk="1" fontAlgn="auto" latinLnBrk="0" hangingPunct="1">
              <a:lnSpc>
                <a:spcPct val="100000"/>
              </a:lnSpc>
              <a:spcBef>
                <a:spcPct val="0"/>
              </a:spcBef>
              <a:spcAft>
                <a:spcPts val="0"/>
              </a:spcAft>
              <a:buClrTx/>
              <a:buSzTx/>
              <a:buFontTx/>
              <a:buNone/>
              <a:tabLst/>
              <a:defRPr/>
            </a:pPr>
            <a:r>
              <a:rPr kumimoji="0" lang="ar-EG" sz="4900" b="1" i="0" u="none" strike="noStrike" kern="1200" cap="none" spc="0" normalizeH="0" baseline="0" noProof="0" dirty="0" smtClean="0">
                <a:ln>
                  <a:noFill/>
                </a:ln>
                <a:solidFill>
                  <a:srgbClr val="EB632D">
                    <a:lumMod val="50000"/>
                  </a:srgbClr>
                </a:solidFill>
                <a:effectLst/>
                <a:uLnTx/>
                <a:uFillTx/>
                <a:latin typeface="Arial"/>
                <a:ea typeface="+mj-ea"/>
                <a:cs typeface="+mj-cs"/>
              </a:rPr>
              <a:t>تعارف</a:t>
            </a:r>
            <a:endParaRPr kumimoji="0" lang="en-US" sz="4900" b="1" i="0" u="none" strike="noStrike" kern="1200" cap="none" spc="0" normalizeH="0" baseline="0" noProof="0" dirty="0">
              <a:ln>
                <a:noFill/>
              </a:ln>
              <a:solidFill>
                <a:srgbClr val="EB632D">
                  <a:lumMod val="50000"/>
                </a:srgbClr>
              </a:solidFill>
              <a:effectLst/>
              <a:uLnTx/>
              <a:uFillTx/>
              <a:latin typeface="Arial"/>
              <a:ea typeface="+mj-ea"/>
              <a:cs typeface="+mj-cs"/>
            </a:endParaRPr>
          </a:p>
        </p:txBody>
      </p:sp>
    </p:spTree>
    <p:extLst>
      <p:ext uri="{BB962C8B-B14F-4D97-AF65-F5344CB8AC3E}">
        <p14:creationId xmlns:p14="http://schemas.microsoft.com/office/powerpoint/2010/main" val="906372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3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3"/>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6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000" fill="hold"/>
                                        <p:tgtEl>
                                          <p:spTgt spid="28"/>
                                        </p:tgtEl>
                                        <p:attrNameLst>
                                          <p:attrName>ppt_w</p:attrName>
                                        </p:attrNameLst>
                                      </p:cBhvr>
                                      <p:tavLst>
                                        <p:tav tm="0">
                                          <p:val>
                                            <p:fltVal val="0"/>
                                          </p:val>
                                        </p:tav>
                                        <p:tav tm="100000">
                                          <p:val>
                                            <p:strVal val="#ppt_w"/>
                                          </p:val>
                                        </p:tav>
                                      </p:tavLst>
                                    </p:anim>
                                    <p:anim calcmode="lin" valueType="num">
                                      <p:cBhvr>
                                        <p:cTn id="26" dur="1000" fill="hold"/>
                                        <p:tgtEl>
                                          <p:spTgt spid="28"/>
                                        </p:tgtEl>
                                        <p:attrNameLst>
                                          <p:attrName>ppt_h</p:attrName>
                                        </p:attrNameLst>
                                      </p:cBhvr>
                                      <p:tavLst>
                                        <p:tav tm="0">
                                          <p:val>
                                            <p:fltVal val="0"/>
                                          </p:val>
                                        </p:tav>
                                        <p:tav tm="100000">
                                          <p:val>
                                            <p:strVal val="#ppt_h"/>
                                          </p:val>
                                        </p:tav>
                                      </p:tavLst>
                                    </p:anim>
                                    <p:anim calcmode="lin" valueType="num">
                                      <p:cBhvr>
                                        <p:cTn id="27"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2600"/>
                            </p:stCondLst>
                            <p:childTnLst>
                              <p:par>
                                <p:cTn id="30" presetID="2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22" presetClass="entr" presetSubtype="8"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par>
                                <p:cTn id="36" presetID="22" presetClass="entr" presetSubtype="8"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أهمية أخلاقيات العمل</a:t>
            </a:r>
            <a:endParaRPr lang="en-US" sz="3600" dirty="0">
              <a:solidFill>
                <a:srgbClr val="C00000"/>
              </a:solidFill>
            </a:endParaRPr>
          </a:p>
        </p:txBody>
      </p:sp>
    </p:spTree>
    <p:extLst>
      <p:ext uri="{BB962C8B-B14F-4D97-AF65-F5344CB8AC3E}">
        <p14:creationId xmlns:p14="http://schemas.microsoft.com/office/powerpoint/2010/main" val="2152951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أهمية أخلاقيات العمل</a:t>
            </a:r>
          </a:p>
        </p:txBody>
      </p:sp>
      <p:sp>
        <p:nvSpPr>
          <p:cNvPr id="3" name="Rectangle 2"/>
          <p:cNvSpPr/>
          <p:nvPr/>
        </p:nvSpPr>
        <p:spPr bwMode="auto">
          <a:xfrm>
            <a:off x="371475" y="1828800"/>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sz="1600" b="1" dirty="0">
                <a:latin typeface="Simplified Arabic" panose="02020603050405020304" pitchFamily="18" charset="-78"/>
                <a:cs typeface="Simplified Arabic" panose="02020603050405020304" pitchFamily="18" charset="-78"/>
              </a:rPr>
              <a:t> </a:t>
            </a:r>
            <a:endParaRPr lang="ar-EG" sz="1600" b="1" dirty="0" smtClean="0">
              <a:latin typeface="Simplified Arabic" panose="02020603050405020304" pitchFamily="18" charset="-78"/>
              <a:cs typeface="Simplified Arabic" panose="02020603050405020304" pitchFamily="18" charset="-78"/>
            </a:endParaRPr>
          </a:p>
          <a:p>
            <a:pPr rtl="1"/>
            <a:r>
              <a:rPr lang="ar-EG" b="1" dirty="0" smtClean="0">
                <a:latin typeface="Simplified Arabic" panose="02020603050405020304" pitchFamily="18" charset="-78"/>
                <a:cs typeface="Simplified Arabic" panose="02020603050405020304" pitchFamily="18" charset="-78"/>
              </a:rPr>
              <a:t>معرفة </a:t>
            </a:r>
            <a:r>
              <a:rPr lang="ar-EG" b="1" dirty="0">
                <a:latin typeface="Simplified Arabic" panose="02020603050405020304" pitchFamily="18" charset="-78"/>
                <a:cs typeface="Simplified Arabic" panose="02020603050405020304" pitchFamily="18" charset="-78"/>
              </a:rPr>
              <a:t>ما هو خطأ وما هو صائب</a:t>
            </a:r>
            <a:endParaRPr kumimoji="0" lang="ar-EG"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0" name="Oval 9"/>
          <p:cNvSpPr/>
          <p:nvPr/>
        </p:nvSpPr>
        <p:spPr bwMode="auto">
          <a:xfrm>
            <a:off x="8243888" y="1500188"/>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rPr>
              <a:t>1</a:t>
            </a:r>
          </a:p>
        </p:txBody>
      </p:sp>
      <p:sp>
        <p:nvSpPr>
          <p:cNvPr id="11" name="Rectangle 10"/>
          <p:cNvSpPr/>
          <p:nvPr/>
        </p:nvSpPr>
        <p:spPr bwMode="auto">
          <a:xfrm>
            <a:off x="380996" y="3567121"/>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endParaRPr lang="ar-EG" sz="1600" b="1" dirty="0" smtClean="0">
              <a:latin typeface="Simplified Arabic" panose="02020603050405020304" pitchFamily="18" charset="-78"/>
              <a:cs typeface="Simplified Arabic" panose="02020603050405020304" pitchFamily="18" charset="-78"/>
            </a:endParaRPr>
          </a:p>
          <a:p>
            <a:pPr rtl="1"/>
            <a:r>
              <a:rPr lang="ar-EG" b="1" dirty="0" smtClean="0">
                <a:latin typeface="Simplified Arabic" panose="02020603050405020304" pitchFamily="18" charset="-78"/>
                <a:cs typeface="Simplified Arabic" panose="02020603050405020304" pitchFamily="18" charset="-78"/>
              </a:rPr>
              <a:t>معرفة </a:t>
            </a:r>
            <a:r>
              <a:rPr lang="ar-EG" b="1" dirty="0">
                <a:latin typeface="Simplified Arabic" panose="02020603050405020304" pitchFamily="18" charset="-78"/>
                <a:cs typeface="Simplified Arabic" panose="02020603050405020304" pitchFamily="18" charset="-78"/>
              </a:rPr>
              <a:t>ما هو مربح وما ليس كذلك (مربح على المدى الطويل)</a:t>
            </a:r>
            <a:endParaRPr kumimoji="0" lang="ar-EG"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2" name="Oval 11"/>
          <p:cNvSpPr/>
          <p:nvPr/>
        </p:nvSpPr>
        <p:spPr bwMode="auto">
          <a:xfrm>
            <a:off x="8253409" y="3238509"/>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rPr>
              <a:t>2</a:t>
            </a:r>
          </a:p>
        </p:txBody>
      </p:sp>
      <p:sp>
        <p:nvSpPr>
          <p:cNvPr id="13" name="Rectangle 12"/>
          <p:cNvSpPr/>
          <p:nvPr/>
        </p:nvSpPr>
        <p:spPr bwMode="auto">
          <a:xfrm>
            <a:off x="398086" y="5305442"/>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smtClean="0">
                <a:latin typeface="Simplified Arabic" panose="02020603050405020304" pitchFamily="18" charset="-78"/>
                <a:cs typeface="Simplified Arabic" panose="02020603050405020304" pitchFamily="18" charset="-78"/>
              </a:rPr>
              <a:t>       جودة </a:t>
            </a:r>
            <a:r>
              <a:rPr lang="ar-EG" b="1" dirty="0">
                <a:latin typeface="Simplified Arabic" panose="02020603050405020304" pitchFamily="18" charset="-78"/>
                <a:cs typeface="Simplified Arabic" panose="02020603050405020304" pitchFamily="18" charset="-78"/>
              </a:rPr>
              <a:t>صورة المنشأة لدى الجمهور (إذا قال الناس أحسنت فقد أحسنت) معيار للفرد وللمؤسسة من باب أولى </a:t>
            </a:r>
            <a:endParaRPr kumimoji="0" lang="ar-EG"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4" name="Oval 13"/>
          <p:cNvSpPr/>
          <p:nvPr/>
        </p:nvSpPr>
        <p:spPr bwMode="auto">
          <a:xfrm>
            <a:off x="8262930" y="4976830"/>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rPr>
              <a:t>3</a:t>
            </a:r>
          </a:p>
        </p:txBody>
      </p:sp>
    </p:spTree>
    <p:extLst>
      <p:ext uri="{BB962C8B-B14F-4D97-AF65-F5344CB8AC3E}">
        <p14:creationId xmlns:p14="http://schemas.microsoft.com/office/powerpoint/2010/main" val="703289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أهمية أخلاقيات العمل</a:t>
            </a:r>
          </a:p>
        </p:txBody>
      </p:sp>
      <p:sp>
        <p:nvSpPr>
          <p:cNvPr id="3" name="Rectangle 2"/>
          <p:cNvSpPr/>
          <p:nvPr/>
        </p:nvSpPr>
        <p:spPr bwMode="auto">
          <a:xfrm>
            <a:off x="371475" y="1828800"/>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sz="1600" b="1" dirty="0">
                <a:latin typeface="Simplified Arabic" panose="02020603050405020304" pitchFamily="18" charset="-78"/>
                <a:cs typeface="Simplified Arabic" panose="02020603050405020304" pitchFamily="18" charset="-78"/>
              </a:rPr>
              <a:t> </a:t>
            </a:r>
            <a:endParaRPr lang="ar-EG" sz="1600" b="1" dirty="0" smtClean="0">
              <a:latin typeface="Simplified Arabic" panose="02020603050405020304" pitchFamily="18" charset="-78"/>
              <a:cs typeface="Simplified Arabic" panose="02020603050405020304" pitchFamily="18" charset="-78"/>
            </a:endParaRPr>
          </a:p>
          <a:p>
            <a:pPr rtl="1"/>
            <a:r>
              <a:rPr lang="ar-EG" b="1" dirty="0">
                <a:latin typeface="Simplified Arabic" panose="02020603050405020304" pitchFamily="18" charset="-78"/>
                <a:cs typeface="Simplified Arabic" panose="02020603050405020304" pitchFamily="18" charset="-78"/>
              </a:rPr>
              <a:t>الأداء المتفوق و المريح </a:t>
            </a:r>
            <a:endParaRPr kumimoji="0" lang="ar-EG"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0" name="Oval 9"/>
          <p:cNvSpPr/>
          <p:nvPr/>
        </p:nvSpPr>
        <p:spPr bwMode="auto">
          <a:xfrm>
            <a:off x="8243888" y="1500188"/>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rPr>
              <a:t>4</a:t>
            </a:r>
          </a:p>
        </p:txBody>
      </p:sp>
      <p:sp>
        <p:nvSpPr>
          <p:cNvPr id="11" name="Rectangle 10"/>
          <p:cNvSpPr/>
          <p:nvPr/>
        </p:nvSpPr>
        <p:spPr bwMode="auto">
          <a:xfrm>
            <a:off x="380996" y="3567121"/>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endParaRPr lang="ar-EG" sz="1600" b="1" dirty="0" smtClean="0">
              <a:latin typeface="Simplified Arabic" panose="02020603050405020304" pitchFamily="18" charset="-78"/>
              <a:cs typeface="Simplified Arabic" panose="02020603050405020304" pitchFamily="18" charset="-78"/>
            </a:endParaRPr>
          </a:p>
          <a:p>
            <a:pPr rtl="1"/>
            <a:r>
              <a:rPr lang="ar-EG" b="1" dirty="0">
                <a:latin typeface="Simplified Arabic" panose="02020603050405020304" pitchFamily="18" charset="-78"/>
                <a:cs typeface="Simplified Arabic" panose="02020603050405020304" pitchFamily="18" charset="-78"/>
              </a:rPr>
              <a:t>قطع الطريق على الشائعات </a:t>
            </a:r>
            <a:endParaRPr kumimoji="0" lang="ar-EG"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2" name="Oval 11"/>
          <p:cNvSpPr/>
          <p:nvPr/>
        </p:nvSpPr>
        <p:spPr bwMode="auto">
          <a:xfrm>
            <a:off x="8253409" y="3238509"/>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rPr>
              <a:t>5</a:t>
            </a:r>
          </a:p>
        </p:txBody>
      </p:sp>
      <p:sp>
        <p:nvSpPr>
          <p:cNvPr id="13" name="Rectangle 12"/>
          <p:cNvSpPr/>
          <p:nvPr/>
        </p:nvSpPr>
        <p:spPr bwMode="auto">
          <a:xfrm>
            <a:off x="398086" y="5305442"/>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endParaRPr lang="ar-EG" sz="1400" b="1" dirty="0" smtClean="0">
              <a:latin typeface="Simplified Arabic" panose="02020603050405020304" pitchFamily="18" charset="-78"/>
              <a:cs typeface="Simplified Arabic" panose="02020603050405020304" pitchFamily="18" charset="-78"/>
            </a:endParaRPr>
          </a:p>
          <a:p>
            <a:pPr rtl="1"/>
            <a:r>
              <a:rPr lang="ar-EG" b="1" dirty="0" smtClean="0">
                <a:latin typeface="Simplified Arabic" panose="02020603050405020304" pitchFamily="18" charset="-78"/>
                <a:cs typeface="Simplified Arabic" panose="02020603050405020304" pitchFamily="18" charset="-78"/>
              </a:rPr>
              <a:t>السلامة </a:t>
            </a:r>
            <a:r>
              <a:rPr lang="ar-EG" b="1" dirty="0">
                <a:latin typeface="Simplified Arabic" panose="02020603050405020304" pitchFamily="18" charset="-78"/>
                <a:cs typeface="Simplified Arabic" panose="02020603050405020304" pitchFamily="18" charset="-78"/>
              </a:rPr>
              <a:t>من المساءلة القانونية </a:t>
            </a:r>
            <a:endParaRPr kumimoji="0" lang="ar-EG"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4" name="Oval 13"/>
          <p:cNvSpPr/>
          <p:nvPr/>
        </p:nvSpPr>
        <p:spPr bwMode="auto">
          <a:xfrm>
            <a:off x="8262930" y="4976830"/>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rPr>
              <a:t>6</a:t>
            </a:r>
          </a:p>
        </p:txBody>
      </p:sp>
    </p:spTree>
    <p:extLst>
      <p:ext uri="{BB962C8B-B14F-4D97-AF65-F5344CB8AC3E}">
        <p14:creationId xmlns:p14="http://schemas.microsoft.com/office/powerpoint/2010/main" val="35947642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أهمية أخلاقيات العمل</a:t>
            </a:r>
          </a:p>
        </p:txBody>
      </p:sp>
      <p:sp>
        <p:nvSpPr>
          <p:cNvPr id="3" name="Rectangle 2"/>
          <p:cNvSpPr/>
          <p:nvPr/>
        </p:nvSpPr>
        <p:spPr bwMode="auto">
          <a:xfrm>
            <a:off x="371475" y="1828800"/>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smtClean="0">
                <a:latin typeface="Simplified Arabic" panose="02020603050405020304" pitchFamily="18" charset="-78"/>
                <a:cs typeface="Simplified Arabic" panose="02020603050405020304" pitchFamily="18" charset="-78"/>
              </a:rPr>
              <a:t>   صناعة </a:t>
            </a:r>
            <a:r>
              <a:rPr lang="ar-EG" b="1" dirty="0">
                <a:latin typeface="Simplified Arabic" panose="02020603050405020304" pitchFamily="18" charset="-78"/>
                <a:cs typeface="Simplified Arabic" panose="02020603050405020304" pitchFamily="18" charset="-78"/>
              </a:rPr>
              <a:t>جو العمل الملائم وبناء العلاقة الإيجابية بين القيادة و المنفذين .. وبين الموظفين بعضهم مع بعض </a:t>
            </a:r>
            <a:endParaRPr kumimoji="0" lang="ar-EG"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0" name="Oval 9"/>
          <p:cNvSpPr/>
          <p:nvPr/>
        </p:nvSpPr>
        <p:spPr bwMode="auto">
          <a:xfrm>
            <a:off x="8243888" y="1500188"/>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rPr>
              <a:t>7</a:t>
            </a:r>
          </a:p>
        </p:txBody>
      </p:sp>
      <p:sp>
        <p:nvSpPr>
          <p:cNvPr id="11" name="Rectangle 10"/>
          <p:cNvSpPr/>
          <p:nvPr/>
        </p:nvSpPr>
        <p:spPr bwMode="auto">
          <a:xfrm>
            <a:off x="380996" y="3567121"/>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smtClean="0">
                <a:latin typeface="Simplified Arabic" panose="02020603050405020304" pitchFamily="18" charset="-78"/>
                <a:cs typeface="Simplified Arabic" panose="02020603050405020304" pitchFamily="18" charset="-78"/>
              </a:rPr>
              <a:t>   تطبيق </a:t>
            </a:r>
            <a:r>
              <a:rPr lang="ar-EG" b="1" dirty="0">
                <a:latin typeface="Simplified Arabic" panose="02020603050405020304" pitchFamily="18" charset="-78"/>
                <a:cs typeface="Simplified Arabic" panose="02020603050405020304" pitchFamily="18" charset="-78"/>
              </a:rPr>
              <a:t>الأخلاقيات التعبدية والشرعية على الميدان الحيوي الإنساني (يحافظ على العبادة ويقصر في حقوق 	الناس؟)</a:t>
            </a:r>
            <a:endParaRPr kumimoji="0" lang="ar-EG"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2" name="Oval 11"/>
          <p:cNvSpPr/>
          <p:nvPr/>
        </p:nvSpPr>
        <p:spPr bwMode="auto">
          <a:xfrm>
            <a:off x="8253409" y="3238509"/>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rPr>
              <a:t>8</a:t>
            </a:r>
          </a:p>
        </p:txBody>
      </p:sp>
      <p:sp>
        <p:nvSpPr>
          <p:cNvPr id="13" name="Rectangle 12"/>
          <p:cNvSpPr/>
          <p:nvPr/>
        </p:nvSpPr>
        <p:spPr bwMode="auto">
          <a:xfrm>
            <a:off x="398086" y="5305442"/>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endParaRPr lang="ar-EG" sz="1400" b="1" dirty="0" smtClean="0">
              <a:latin typeface="Simplified Arabic" panose="02020603050405020304" pitchFamily="18" charset="-78"/>
              <a:cs typeface="Simplified Arabic" panose="02020603050405020304" pitchFamily="18" charset="-78"/>
            </a:endParaRPr>
          </a:p>
          <a:p>
            <a:pPr rtl="1"/>
            <a:r>
              <a:rPr lang="ar-EG" b="1" dirty="0">
                <a:latin typeface="Simplified Arabic" panose="02020603050405020304" pitchFamily="18" charset="-78"/>
                <a:cs typeface="Simplified Arabic" panose="02020603050405020304" pitchFamily="18" charset="-78"/>
              </a:rPr>
              <a:t>التنافس مع المؤسسات الشبيهة </a:t>
            </a:r>
            <a:endParaRPr kumimoji="0" lang="ar-EG"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4" name="Oval 13"/>
          <p:cNvSpPr/>
          <p:nvPr/>
        </p:nvSpPr>
        <p:spPr bwMode="auto">
          <a:xfrm>
            <a:off x="8262930" y="4976830"/>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rPr>
              <a:t>9</a:t>
            </a:r>
          </a:p>
        </p:txBody>
      </p:sp>
    </p:spTree>
    <p:extLst>
      <p:ext uri="{BB962C8B-B14F-4D97-AF65-F5344CB8AC3E}">
        <p14:creationId xmlns:p14="http://schemas.microsoft.com/office/powerpoint/2010/main" val="20460982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أهمية أخلاقيات العمل</a:t>
            </a:r>
          </a:p>
        </p:txBody>
      </p:sp>
      <p:sp>
        <p:nvSpPr>
          <p:cNvPr id="3" name="Rectangle 2"/>
          <p:cNvSpPr/>
          <p:nvPr/>
        </p:nvSpPr>
        <p:spPr bwMode="auto">
          <a:xfrm>
            <a:off x="371475" y="1828800"/>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endParaRPr lang="ar-EG" sz="1600" b="1" dirty="0" smtClean="0">
              <a:latin typeface="Simplified Arabic" panose="02020603050405020304" pitchFamily="18" charset="-78"/>
              <a:cs typeface="Simplified Arabic" panose="02020603050405020304" pitchFamily="18" charset="-78"/>
            </a:endParaRPr>
          </a:p>
          <a:p>
            <a:pPr rtl="1"/>
            <a:r>
              <a:rPr lang="ar-EG" b="1" dirty="0" smtClean="0">
                <a:latin typeface="Simplified Arabic" panose="02020603050405020304" pitchFamily="18" charset="-78"/>
                <a:cs typeface="Simplified Arabic" panose="02020603050405020304" pitchFamily="18" charset="-78"/>
              </a:rPr>
              <a:t>الحماية </a:t>
            </a:r>
            <a:r>
              <a:rPr lang="ar-EG" b="1" dirty="0">
                <a:latin typeface="Simplified Arabic" panose="02020603050405020304" pitchFamily="18" charset="-78"/>
                <a:cs typeface="Simplified Arabic" panose="02020603050405020304" pitchFamily="18" charset="-78"/>
              </a:rPr>
              <a:t>من الهروب و النزوح </a:t>
            </a:r>
            <a:endParaRPr kumimoji="0" lang="ar-EG"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0" name="Oval 9"/>
          <p:cNvSpPr/>
          <p:nvPr/>
        </p:nvSpPr>
        <p:spPr bwMode="auto">
          <a:xfrm>
            <a:off x="8243888" y="1500188"/>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rPr>
              <a:t>10</a:t>
            </a:r>
          </a:p>
        </p:txBody>
      </p:sp>
      <p:sp>
        <p:nvSpPr>
          <p:cNvPr id="11" name="Rectangle 10"/>
          <p:cNvSpPr/>
          <p:nvPr/>
        </p:nvSpPr>
        <p:spPr bwMode="auto">
          <a:xfrm>
            <a:off x="380996" y="3567121"/>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endParaRPr lang="ar-EG" sz="1600" b="1" dirty="0" smtClean="0">
              <a:latin typeface="Simplified Arabic" panose="02020603050405020304" pitchFamily="18" charset="-78"/>
              <a:cs typeface="Simplified Arabic" panose="02020603050405020304" pitchFamily="18" charset="-78"/>
            </a:endParaRPr>
          </a:p>
          <a:p>
            <a:pPr rtl="1"/>
            <a:r>
              <a:rPr lang="ar-EG" b="1" dirty="0" smtClean="0">
                <a:latin typeface="Simplified Arabic" panose="02020603050405020304" pitchFamily="18" charset="-78"/>
                <a:cs typeface="Simplified Arabic" panose="02020603050405020304" pitchFamily="18" charset="-78"/>
              </a:rPr>
              <a:t>تطوير </a:t>
            </a:r>
            <a:r>
              <a:rPr lang="ar-EG" b="1" dirty="0">
                <a:latin typeface="Simplified Arabic" panose="02020603050405020304" pitchFamily="18" charset="-78"/>
                <a:cs typeface="Simplified Arabic" panose="02020603050405020304" pitchFamily="18" charset="-78"/>
              </a:rPr>
              <a:t>الأداء و المهارات </a:t>
            </a:r>
            <a:endParaRPr kumimoji="0" lang="ar-EG"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2" name="Oval 11"/>
          <p:cNvSpPr/>
          <p:nvPr/>
        </p:nvSpPr>
        <p:spPr bwMode="auto">
          <a:xfrm>
            <a:off x="8253409" y="3238509"/>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rPr>
              <a:t>11</a:t>
            </a:r>
          </a:p>
        </p:txBody>
      </p:sp>
      <p:sp>
        <p:nvSpPr>
          <p:cNvPr id="13" name="Rectangle 12"/>
          <p:cNvSpPr/>
          <p:nvPr/>
        </p:nvSpPr>
        <p:spPr bwMode="auto">
          <a:xfrm>
            <a:off x="398086" y="5305442"/>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smtClean="0">
                <a:latin typeface="Simplified Arabic" panose="02020603050405020304" pitchFamily="18" charset="-78"/>
                <a:cs typeface="Simplified Arabic" panose="02020603050405020304" pitchFamily="18" charset="-78"/>
              </a:rPr>
              <a:t>     تحقيق </a:t>
            </a:r>
            <a:r>
              <a:rPr lang="ar-EG" b="1" dirty="0">
                <a:latin typeface="Simplified Arabic" panose="02020603050405020304" pitchFamily="18" charset="-78"/>
                <a:cs typeface="Simplified Arabic" panose="02020603050405020304" pitchFamily="18" charset="-78"/>
              </a:rPr>
              <a:t>الولاء للمؤسسة أو الشركة, ليس الشخص أو القائد أو المدير بل للكيان والروح </a:t>
            </a:r>
            <a:endParaRPr kumimoji="0" lang="ar-EG"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4" name="Oval 13"/>
          <p:cNvSpPr/>
          <p:nvPr/>
        </p:nvSpPr>
        <p:spPr bwMode="auto">
          <a:xfrm>
            <a:off x="8262930" y="4976830"/>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rPr>
              <a:t>12</a:t>
            </a:r>
          </a:p>
        </p:txBody>
      </p:sp>
    </p:spTree>
    <p:extLst>
      <p:ext uri="{BB962C8B-B14F-4D97-AF65-F5344CB8AC3E}">
        <p14:creationId xmlns:p14="http://schemas.microsoft.com/office/powerpoint/2010/main" val="3507948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أسس أخلاقيات المهنة</a:t>
            </a:r>
            <a:endParaRPr lang="en-US" sz="3600" dirty="0">
              <a:solidFill>
                <a:srgbClr val="C00000"/>
              </a:solidFill>
            </a:endParaRPr>
          </a:p>
        </p:txBody>
      </p:sp>
    </p:spTree>
    <p:extLst>
      <p:ext uri="{BB962C8B-B14F-4D97-AF65-F5344CB8AC3E}">
        <p14:creationId xmlns:p14="http://schemas.microsoft.com/office/powerpoint/2010/main" val="32680204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2242542" y="539969"/>
            <a:ext cx="4608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rtl="1" eaLnBrk="1" hangingPunct="1">
              <a:spcBef>
                <a:spcPct val="50000"/>
              </a:spcBef>
            </a:pPr>
            <a:r>
              <a:rPr lang="ar-EG" altLang="zh-CN" sz="3200" b="1" i="0" dirty="0">
                <a:solidFill>
                  <a:srgbClr val="C00000"/>
                </a:solidFill>
                <a:latin typeface="Simplified Arabic" panose="02020603050405020304" pitchFamily="18" charset="-78"/>
                <a:cs typeface="Simplified Arabic" panose="02020603050405020304" pitchFamily="18" charset="-78"/>
              </a:rPr>
              <a:t>من الأخلاق الوظيفية الفاضلة</a:t>
            </a:r>
            <a:endParaRPr lang="en-US" altLang="zh-CN" sz="3200" b="1" i="0" dirty="0">
              <a:solidFill>
                <a:srgbClr val="C00000"/>
              </a:solidFill>
              <a:latin typeface="Simplified Arabic" panose="02020603050405020304" pitchFamily="18" charset="-78"/>
              <a:cs typeface="Simplified Arabic" panose="02020603050405020304" pitchFamily="18" charset="-78"/>
            </a:endParaRPr>
          </a:p>
        </p:txBody>
      </p:sp>
      <p:cxnSp>
        <p:nvCxnSpPr>
          <p:cNvPr id="7" name="Straight Connector 6"/>
          <p:cNvCxnSpPr/>
          <p:nvPr/>
        </p:nvCxnSpPr>
        <p:spPr>
          <a:xfrm>
            <a:off x="6949355" y="1556792"/>
            <a:ext cx="0" cy="2880320"/>
          </a:xfrm>
          <a:prstGeom prst="line">
            <a:avLst/>
          </a:prstGeom>
        </p:spPr>
        <p:style>
          <a:lnRef idx="3">
            <a:schemeClr val="accent6"/>
          </a:lnRef>
          <a:fillRef idx="0">
            <a:schemeClr val="accent6"/>
          </a:fillRef>
          <a:effectRef idx="2">
            <a:schemeClr val="accent6"/>
          </a:effectRef>
          <a:fontRef idx="minor">
            <a:schemeClr val="tx1"/>
          </a:fontRef>
        </p:style>
      </p:cxnSp>
      <p:sp>
        <p:nvSpPr>
          <p:cNvPr id="8" name="Oval 7"/>
          <p:cNvSpPr/>
          <p:nvPr/>
        </p:nvSpPr>
        <p:spPr>
          <a:xfrm>
            <a:off x="6012160" y="4437112"/>
            <a:ext cx="1872208" cy="1944216"/>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الأمانة</a:t>
            </a:r>
            <a:endParaRPr lang="en-US" sz="2000" i="0" dirty="0">
              <a:solidFill>
                <a:srgbClr val="002060"/>
              </a:solidFill>
              <a:latin typeface="Simplified Arabic" panose="02020603050405020304" pitchFamily="18" charset="-78"/>
              <a:cs typeface="Simplified Arabic" panose="02020603050405020304" pitchFamily="18" charset="-78"/>
            </a:endParaRPr>
          </a:p>
        </p:txBody>
      </p:sp>
      <p:cxnSp>
        <p:nvCxnSpPr>
          <p:cNvPr id="9" name="Straight Connector 8"/>
          <p:cNvCxnSpPr/>
          <p:nvPr/>
        </p:nvCxnSpPr>
        <p:spPr>
          <a:xfrm flipH="1">
            <a:off x="4716016" y="1556792"/>
            <a:ext cx="1091" cy="2016224"/>
          </a:xfrm>
          <a:prstGeom prst="line">
            <a:avLst/>
          </a:prstGeom>
        </p:spPr>
        <p:style>
          <a:lnRef idx="3">
            <a:schemeClr val="accent6"/>
          </a:lnRef>
          <a:fillRef idx="0">
            <a:schemeClr val="accent6"/>
          </a:fillRef>
          <a:effectRef idx="2">
            <a:schemeClr val="accent6"/>
          </a:effectRef>
          <a:fontRef idx="minor">
            <a:schemeClr val="tx1"/>
          </a:fontRef>
        </p:style>
      </p:cxnSp>
      <p:sp>
        <p:nvSpPr>
          <p:cNvPr id="10" name="Oval 9"/>
          <p:cNvSpPr/>
          <p:nvPr/>
        </p:nvSpPr>
        <p:spPr>
          <a:xfrm>
            <a:off x="3779912" y="3573016"/>
            <a:ext cx="1872208" cy="1944216"/>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rtl="1"/>
            <a:r>
              <a:rPr lang="ar-EG" b="1" dirty="0">
                <a:solidFill>
                  <a:srgbClr val="002060"/>
                </a:solidFill>
                <a:latin typeface="Simplified Arabic" panose="02020603050405020304" pitchFamily="18" charset="-78"/>
                <a:cs typeface="Simplified Arabic" panose="02020603050405020304" pitchFamily="18" charset="-78"/>
              </a:rPr>
              <a:t>العدل</a:t>
            </a:r>
            <a:endParaRPr lang="en-US" sz="2000" i="0" dirty="0">
              <a:solidFill>
                <a:srgbClr val="002060"/>
              </a:solidFill>
              <a:latin typeface="Simplified Arabic" panose="02020603050405020304" pitchFamily="18" charset="-78"/>
              <a:cs typeface="Simplified Arabic" panose="02020603050405020304" pitchFamily="18" charset="-78"/>
            </a:endParaRPr>
          </a:p>
        </p:txBody>
      </p:sp>
      <p:cxnSp>
        <p:nvCxnSpPr>
          <p:cNvPr id="11" name="Straight Connector 10"/>
          <p:cNvCxnSpPr/>
          <p:nvPr/>
        </p:nvCxnSpPr>
        <p:spPr>
          <a:xfrm>
            <a:off x="2268835" y="1556792"/>
            <a:ext cx="0" cy="2880320"/>
          </a:xfrm>
          <a:prstGeom prst="line">
            <a:avLst/>
          </a:prstGeom>
        </p:spPr>
        <p:style>
          <a:lnRef idx="3">
            <a:schemeClr val="accent6"/>
          </a:lnRef>
          <a:fillRef idx="0">
            <a:schemeClr val="accent6"/>
          </a:fillRef>
          <a:effectRef idx="2">
            <a:schemeClr val="accent6"/>
          </a:effectRef>
          <a:fontRef idx="minor">
            <a:schemeClr val="tx1"/>
          </a:fontRef>
        </p:style>
      </p:cxnSp>
      <p:sp>
        <p:nvSpPr>
          <p:cNvPr id="12" name="Oval 11"/>
          <p:cNvSpPr/>
          <p:nvPr/>
        </p:nvSpPr>
        <p:spPr>
          <a:xfrm>
            <a:off x="1331640" y="4437112"/>
            <a:ext cx="1872208" cy="1944216"/>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الرقابة </a:t>
            </a:r>
            <a:r>
              <a:rPr lang="ar-EG" b="1" dirty="0">
                <a:solidFill>
                  <a:srgbClr val="002060"/>
                </a:solidFill>
                <a:latin typeface="Simplified Arabic" panose="02020603050405020304" pitchFamily="18" charset="-78"/>
                <a:cs typeface="Simplified Arabic" panose="02020603050405020304" pitchFamily="18" charset="-78"/>
              </a:rPr>
              <a:t>الذاتية</a:t>
            </a:r>
            <a:endParaRPr lang="en-US" i="0" dirty="0">
              <a:solidFill>
                <a:srgbClr val="002060"/>
              </a:solidFill>
              <a:latin typeface="Simplified Arabic" panose="02020603050405020304" pitchFamily="18" charset="-78"/>
              <a:cs typeface="Simplified Arabic" panose="02020603050405020304" pitchFamily="18" charset="-78"/>
            </a:endParaRPr>
          </a:p>
        </p:txBody>
      </p:sp>
      <p:sp>
        <p:nvSpPr>
          <p:cNvPr id="15" name="Oval 14"/>
          <p:cNvSpPr/>
          <p:nvPr/>
        </p:nvSpPr>
        <p:spPr>
          <a:xfrm>
            <a:off x="6516216" y="2420888"/>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1</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16" name="Oval 15"/>
          <p:cNvSpPr/>
          <p:nvPr/>
        </p:nvSpPr>
        <p:spPr>
          <a:xfrm>
            <a:off x="4283968" y="1916832"/>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2</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18" name="Oval 17"/>
          <p:cNvSpPr/>
          <p:nvPr/>
        </p:nvSpPr>
        <p:spPr>
          <a:xfrm>
            <a:off x="1835696" y="2420888"/>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3</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cxnSp>
        <p:nvCxnSpPr>
          <p:cNvPr id="5" name="Straight Connector 4"/>
          <p:cNvCxnSpPr/>
          <p:nvPr/>
        </p:nvCxnSpPr>
        <p:spPr bwMode="auto">
          <a:xfrm>
            <a:off x="0" y="1556792"/>
            <a:ext cx="9144000" cy="0"/>
          </a:xfrm>
          <a:prstGeom prst="line">
            <a:avLst/>
          </a:prstGeom>
          <a:ln>
            <a:headEnd type="none" w="med" len="med"/>
            <a:tailEnd type="none" w="med" len="med"/>
          </a:ln>
          <a:ex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206875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par>
                          <p:cTn id="17" fill="hold">
                            <p:stCondLst>
                              <p:cond delay="5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par>
                          <p:cTn id="26" fill="hold">
                            <p:stCondLst>
                              <p:cond delay="500"/>
                            </p:stCondLst>
                            <p:childTnLst>
                              <p:par>
                                <p:cTn id="27" presetID="16" presetClass="entr" presetSubtype="37"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out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flipH="1">
            <a:off x="7411689" y="188640"/>
            <a:ext cx="1707109"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أولاً</a:t>
            </a:r>
            <a:endParaRPr lang="en-US" sz="2800" i="0" dirty="0">
              <a:latin typeface="Simplified Arabic" panose="02020603050405020304" pitchFamily="18" charset="-78"/>
              <a:cs typeface="Simplified Arabic" panose="02020603050405020304" pitchFamily="18" charset="-78"/>
            </a:endParaRPr>
          </a:p>
        </p:txBody>
      </p:sp>
      <p:sp>
        <p:nvSpPr>
          <p:cNvPr id="14" name="Rounded Rectangle 13"/>
          <p:cNvSpPr/>
          <p:nvPr/>
        </p:nvSpPr>
        <p:spPr bwMode="auto">
          <a:xfrm>
            <a:off x="4644008" y="260648"/>
            <a:ext cx="2578647" cy="792088"/>
          </a:xfrm>
          <a:prstGeom prst="roundRect">
            <a:avLst/>
          </a:prstGeom>
          <a:solidFill>
            <a:srgbClr val="00B05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endParaRPr lang="ar-EG" sz="800" b="1" dirty="0" smtClean="0">
              <a:latin typeface="Simplified Arabic" panose="02020603050405020304" pitchFamily="18" charset="-78"/>
              <a:cs typeface="Simplified Arabic" panose="02020603050405020304" pitchFamily="18" charset="-78"/>
            </a:endParaRPr>
          </a:p>
          <a:p>
            <a:pPr rtl="1"/>
            <a:r>
              <a:rPr lang="ar-EG" sz="3200" b="1" dirty="0" smtClean="0">
                <a:latin typeface="Simplified Arabic" panose="02020603050405020304" pitchFamily="18" charset="-78"/>
                <a:cs typeface="Simplified Arabic" panose="02020603050405020304" pitchFamily="18" charset="-78"/>
              </a:rPr>
              <a:t>الأمانة</a:t>
            </a:r>
            <a:endParaRPr kumimoji="0" lang="ar-EG" sz="32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graphicFrame>
        <p:nvGraphicFramePr>
          <p:cNvPr id="9" name="عنصر نائب للمحتوى 5"/>
          <p:cNvGraphicFramePr>
            <a:graphicFrameLocks noGrp="1"/>
          </p:cNvGraphicFramePr>
          <p:nvPr>
            <p:ph idx="1"/>
            <p:extLst>
              <p:ext uri="{D42A27DB-BD31-4B8C-83A1-F6EECF244321}">
                <p14:modId xmlns:p14="http://schemas.microsoft.com/office/powerpoint/2010/main" val="928938932"/>
              </p:ext>
            </p:extLst>
          </p:nvPr>
        </p:nvGraphicFramePr>
        <p:xfrm>
          <a:off x="642392" y="1844824"/>
          <a:ext cx="8003232" cy="4032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7144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Graphic spid="9"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flipH="1">
            <a:off x="5076056" y="188640"/>
            <a:ext cx="4042742"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الوفاء بالواجبات الوظيفية</a:t>
            </a:r>
            <a:endParaRPr lang="en-US" sz="2800" i="0" dirty="0">
              <a:latin typeface="Simplified Arabic" panose="02020603050405020304" pitchFamily="18" charset="-78"/>
              <a:cs typeface="Simplified Arabic" panose="02020603050405020304" pitchFamily="18" charset="-78"/>
            </a:endParaRPr>
          </a:p>
        </p:txBody>
      </p:sp>
      <p:pic>
        <p:nvPicPr>
          <p:cNvPr id="4" name="Picture 3"/>
          <p:cNvPicPr>
            <a:picLocks noChangeAspect="1"/>
          </p:cNvPicPr>
          <p:nvPr/>
        </p:nvPicPr>
        <p:blipFill>
          <a:blip r:embed="rId2"/>
          <a:stretch>
            <a:fillRect/>
          </a:stretch>
        </p:blipFill>
        <p:spPr>
          <a:xfrm>
            <a:off x="1187624" y="1700808"/>
            <a:ext cx="6048672" cy="40404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404687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flipH="1">
            <a:off x="3275856" y="188640"/>
            <a:ext cx="5842942"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b="1" dirty="0">
                <a:latin typeface="Simplified Arabic" panose="02020603050405020304" pitchFamily="18" charset="-78"/>
                <a:cs typeface="Simplified Arabic" panose="02020603050405020304" pitchFamily="18" charset="-78"/>
              </a:rPr>
              <a:t>الإخلال بالأمانة الوظيفية من صفات المنافقين</a:t>
            </a:r>
            <a:endParaRPr lang="en-US" sz="2400" i="0" dirty="0">
              <a:latin typeface="Simplified Arabic" panose="02020603050405020304" pitchFamily="18" charset="-78"/>
              <a:cs typeface="Simplified Arabic" panose="02020603050405020304" pitchFamily="18" charset="-78"/>
            </a:endParaRPr>
          </a:p>
        </p:txBody>
      </p:sp>
      <p:pic>
        <p:nvPicPr>
          <p:cNvPr id="3" name="Picture 2"/>
          <p:cNvPicPr>
            <a:picLocks noChangeAspect="1"/>
          </p:cNvPicPr>
          <p:nvPr/>
        </p:nvPicPr>
        <p:blipFill>
          <a:blip r:embed="rId2"/>
          <a:stretch>
            <a:fillRect/>
          </a:stretch>
        </p:blipFill>
        <p:spPr>
          <a:xfrm>
            <a:off x="827584" y="1844824"/>
            <a:ext cx="7056784" cy="3516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7782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p:cNvSpPr>
            <a:spLocks noChangeArrowheads="1"/>
          </p:cNvSpPr>
          <p:nvPr/>
        </p:nvSpPr>
        <p:spPr bwMode="auto">
          <a:xfrm>
            <a:off x="1066800" y="1600200"/>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rPr>
              <a:t>العمل في الإسلام</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4" name="AutoShape 7"/>
          <p:cNvSpPr>
            <a:spLocks noChangeArrowheads="1"/>
          </p:cNvSpPr>
          <p:nvPr/>
        </p:nvSpPr>
        <p:spPr bwMode="auto">
          <a:xfrm>
            <a:off x="1056471" y="2713917"/>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rPr>
              <a:t>شمولية مفهوم</a:t>
            </a:r>
            <a:r>
              <a:rPr kumimoji="0" lang="ar-EG" sz="2400" b="1" i="0" u="none" strike="noStrike" kern="0" cap="none" spc="0" normalizeH="0" noProof="0" dirty="0" smtClean="0">
                <a:ln>
                  <a:noFill/>
                </a:ln>
                <a:solidFill>
                  <a:srgbClr val="0070C0"/>
                </a:solidFill>
                <a:effectLst/>
                <a:uLnTx/>
                <a:uFillTx/>
                <a:latin typeface="Verdana" panose="020B0604030504040204" pitchFamily="34" charset="0"/>
                <a:ea typeface="HY헤드라인M" pitchFamily="2" charset="-127"/>
                <a:cs typeface="Arial"/>
              </a:rPr>
              <a:t> العبادة</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5" name="AutoShape 7"/>
          <p:cNvSpPr>
            <a:spLocks noChangeArrowheads="1"/>
          </p:cNvSpPr>
          <p:nvPr/>
        </p:nvSpPr>
        <p:spPr bwMode="auto">
          <a:xfrm>
            <a:off x="1046141" y="3827634"/>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نصوص شرعية</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6" name="AutoShape 7"/>
          <p:cNvSpPr>
            <a:spLocks noChangeArrowheads="1"/>
          </p:cNvSpPr>
          <p:nvPr/>
        </p:nvSpPr>
        <p:spPr bwMode="auto">
          <a:xfrm>
            <a:off x="1035811" y="4941351"/>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مهن الأنبياء – عليهم السلام -</a:t>
            </a:r>
            <a:endParaRPr kumimoji="0" lang="ar-EG"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7" name="Rectangle 2"/>
          <p:cNvSpPr txBox="1">
            <a:spLocks noChangeArrowheads="1"/>
          </p:cNvSpPr>
          <p:nvPr/>
        </p:nvSpPr>
        <p:spPr>
          <a:xfrm>
            <a:off x="3505200" y="152400"/>
            <a:ext cx="2479104" cy="869627"/>
          </a:xfrm>
          <a:prstGeom prst="rect">
            <a:avLst/>
          </a:prstGeom>
          <a:solidFill>
            <a:srgbClr val="E82683">
              <a:lumMod val="40000"/>
              <a:lumOff val="60000"/>
            </a:srgbClr>
          </a:solidFill>
          <a:ln w="38100" cap="flat" cmpd="sng" algn="ctr">
            <a:solidFill>
              <a:srgbClr val="6D2D7A">
                <a:lumMod val="60000"/>
                <a:lumOff val="40000"/>
              </a:srgbClr>
            </a:solidFill>
            <a:prstDash val="solid"/>
          </a:ln>
          <a:effectLst/>
        </p:spPr>
        <p:txBody>
          <a:bodyPr vert="horz" lIns="91430" tIns="45715" rIns="91430" bIns="45715" rtlCol="0" anchor="ctr">
            <a:norm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marL="0" marR="0" lvl="0" indent="0" algn="ctr" defTabSz="1007943" rtl="0" eaLnBrk="1" fontAlgn="auto" latinLnBrk="0" hangingPunct="1">
              <a:lnSpc>
                <a:spcPct val="100000"/>
              </a:lnSpc>
              <a:spcBef>
                <a:spcPct val="0"/>
              </a:spcBef>
              <a:spcAft>
                <a:spcPts val="0"/>
              </a:spcAft>
              <a:buClrTx/>
              <a:buSzTx/>
              <a:buFontTx/>
              <a:buNone/>
              <a:tabLst/>
              <a:defRPr/>
            </a:pPr>
            <a:r>
              <a:rPr kumimoji="0" lang="ar-EG" sz="4900" b="1" i="0" u="none" strike="noStrike" kern="1200" cap="none" spc="0" normalizeH="0" baseline="0" noProof="0" dirty="0" smtClean="0">
                <a:ln>
                  <a:noFill/>
                </a:ln>
                <a:solidFill>
                  <a:srgbClr val="333399">
                    <a:lumMod val="50000"/>
                  </a:srgbClr>
                </a:solidFill>
                <a:effectLst/>
                <a:uLnTx/>
                <a:uFillTx/>
                <a:latin typeface="Arial"/>
                <a:ea typeface="+mj-ea"/>
                <a:cs typeface="Arial"/>
              </a:rPr>
              <a:t>المحاور</a:t>
            </a:r>
            <a:endParaRPr kumimoji="0" lang="en-US" sz="4900" b="1" i="0" u="none" strike="noStrike" kern="1200" cap="none" spc="0" normalizeH="0" baseline="0" noProof="0" dirty="0">
              <a:ln>
                <a:noFill/>
              </a:ln>
              <a:solidFill>
                <a:srgbClr val="333399">
                  <a:lumMod val="50000"/>
                </a:srgbClr>
              </a:solidFill>
              <a:effectLst/>
              <a:uLnTx/>
              <a:uFillTx/>
              <a:latin typeface="Arial"/>
              <a:ea typeface="+mj-ea"/>
              <a:cs typeface="Arial"/>
            </a:endParaRPr>
          </a:p>
        </p:txBody>
      </p:sp>
    </p:spTree>
    <p:extLst>
      <p:ext uri="{BB962C8B-B14F-4D97-AF65-F5344CB8AC3E}">
        <p14:creationId xmlns:p14="http://schemas.microsoft.com/office/powerpoint/2010/main" val="27087836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flipH="1">
            <a:off x="7020272" y="188640"/>
            <a:ext cx="2098526"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b="1" dirty="0">
                <a:latin typeface="Simplified Arabic" panose="02020603050405020304" pitchFamily="18" charset="-78"/>
                <a:cs typeface="Simplified Arabic" panose="02020603050405020304" pitchFamily="18" charset="-78"/>
              </a:rPr>
              <a:t>مجالات الأمانة</a:t>
            </a:r>
            <a:endParaRPr lang="en-US" sz="2400" i="0" dirty="0">
              <a:latin typeface="Simplified Arabic" panose="02020603050405020304" pitchFamily="18" charset="-78"/>
              <a:cs typeface="Simplified Arabic" panose="02020603050405020304" pitchFamily="18" charset="-78"/>
            </a:endParaRPr>
          </a:p>
        </p:txBody>
      </p:sp>
      <p:sp>
        <p:nvSpPr>
          <p:cNvPr id="4" name="Freeform 3"/>
          <p:cNvSpPr/>
          <p:nvPr/>
        </p:nvSpPr>
        <p:spPr>
          <a:xfrm>
            <a:off x="5292080" y="1287636"/>
            <a:ext cx="2160240" cy="792088"/>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p:spPr>
        <p:style>
          <a:lnRef idx="3">
            <a:schemeClr val="lt1">
              <a:hueOff val="0"/>
              <a:satOff val="0"/>
              <a:lumOff val="0"/>
              <a:alphaOff val="0"/>
            </a:schemeClr>
          </a:lnRef>
          <a:fillRef idx="1">
            <a:schemeClr val="accent5">
              <a:hueOff val="-615610"/>
              <a:satOff val="21258"/>
              <a:lumOff val="-13059"/>
              <a:alphaOff val="0"/>
            </a:schemeClr>
          </a:fillRef>
          <a:effectRef idx="1">
            <a:schemeClr val="accent5">
              <a:hueOff val="-615610"/>
              <a:satOff val="21258"/>
              <a:lumOff val="-13059"/>
              <a:alphaOff val="0"/>
            </a:schemeClr>
          </a:effectRef>
          <a:fontRef idx="minor">
            <a:schemeClr val="lt1"/>
          </a:fontRef>
        </p:style>
        <p:txBody>
          <a:bodyPr spcFirstLastPara="0" vert="horz" wrap="square" lIns="81127" tIns="81127" rIns="81127" bIns="81127" numCol="1" spcCol="1270" anchor="ctr" anchorCtr="0">
            <a:noAutofit/>
          </a:bodyPr>
          <a:lstStyle/>
          <a:p>
            <a:pPr lvl="0" defTabSz="622300" rtl="1">
              <a:lnSpc>
                <a:spcPct val="90000"/>
              </a:lnSpc>
              <a:spcAft>
                <a:spcPct val="35000"/>
              </a:spcAft>
            </a:pPr>
            <a:r>
              <a:rPr lang="ar-SA" sz="3200" b="1" dirty="0" smtClean="0"/>
              <a:t>الأمانة المالية</a:t>
            </a:r>
            <a:endParaRPr lang="en-US" sz="3200" b="1" i="0" kern="1200" dirty="0"/>
          </a:p>
        </p:txBody>
      </p:sp>
      <p:sp>
        <p:nvSpPr>
          <p:cNvPr id="5" name="Cloud 4"/>
          <p:cNvSpPr/>
          <p:nvPr/>
        </p:nvSpPr>
        <p:spPr bwMode="auto">
          <a:xfrm>
            <a:off x="7812360" y="1288802"/>
            <a:ext cx="946398" cy="792088"/>
          </a:xfrm>
          <a:prstGeom prst="cloud">
            <a:avLst/>
          </a:prstGeom>
          <a:solidFill>
            <a:schemeClr val="bg1"/>
          </a:solidFill>
          <a:ln w="28575">
            <a:solidFill>
              <a:schemeClr val="accent1">
                <a:lumMod val="60000"/>
                <a:lumOff val="40000"/>
              </a:schemeClr>
            </a:solidFill>
          </a:ln>
          <a:effectLs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0" i="0" u="none" strike="noStrike" cap="none" normalizeH="0" baseline="0" dirty="0" smtClean="0">
                <a:ln>
                  <a:noFill/>
                </a:ln>
                <a:solidFill>
                  <a:srgbClr val="002060"/>
                </a:solidFill>
                <a:effectLst/>
                <a:latin typeface="Arial" charset="0"/>
              </a:rPr>
              <a:t>1</a:t>
            </a:r>
          </a:p>
        </p:txBody>
      </p:sp>
      <p:sp>
        <p:nvSpPr>
          <p:cNvPr id="6" name="Rectangle 5"/>
          <p:cNvSpPr/>
          <p:nvPr/>
        </p:nvSpPr>
        <p:spPr>
          <a:xfrm>
            <a:off x="4355976" y="2354634"/>
            <a:ext cx="4572000" cy="461665"/>
          </a:xfrm>
          <a:prstGeom prst="rect">
            <a:avLst/>
          </a:prstGeom>
        </p:spPr>
        <p:txBody>
          <a:bodyPr>
            <a:spAutoFit/>
          </a:bodyPr>
          <a:lstStyle/>
          <a:p>
            <a:r>
              <a:rPr lang="ar-EG" sz="2400" b="1" dirty="0">
                <a:solidFill>
                  <a:srgbClr val="002060"/>
                </a:solidFill>
              </a:rPr>
              <a:t>من أعظم الأمانة؛ لأن المال محبوبٌ للإنسان</a:t>
            </a:r>
          </a:p>
        </p:txBody>
      </p:sp>
      <p:pic>
        <p:nvPicPr>
          <p:cNvPr id="7" name="Picture 6"/>
          <p:cNvPicPr>
            <a:picLocks noChangeAspect="1"/>
          </p:cNvPicPr>
          <p:nvPr/>
        </p:nvPicPr>
        <p:blipFill>
          <a:blip r:embed="rId2"/>
          <a:stretch>
            <a:fillRect/>
          </a:stretch>
        </p:blipFill>
        <p:spPr>
          <a:xfrm>
            <a:off x="1043608" y="3228974"/>
            <a:ext cx="4457079" cy="2720305"/>
          </a:xfrm>
          <a:prstGeom prst="rect">
            <a:avLst/>
          </a:prstGeom>
          <a:ln>
            <a:noFill/>
          </a:ln>
          <a:effectLst>
            <a:softEdge rad="112500"/>
          </a:effectLst>
        </p:spPr>
      </p:pic>
    </p:spTree>
    <p:extLst>
      <p:ext uri="{BB962C8B-B14F-4D97-AF65-F5344CB8AC3E}">
        <p14:creationId xmlns:p14="http://schemas.microsoft.com/office/powerpoint/2010/main" val="34790050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flipH="1">
            <a:off x="7020272" y="188640"/>
            <a:ext cx="2098526"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b="1" dirty="0">
                <a:latin typeface="Simplified Arabic" panose="02020603050405020304" pitchFamily="18" charset="-78"/>
                <a:cs typeface="Simplified Arabic" panose="02020603050405020304" pitchFamily="18" charset="-78"/>
              </a:rPr>
              <a:t>مجالات الأمانة</a:t>
            </a:r>
            <a:endParaRPr lang="en-US" sz="2400" i="0" dirty="0">
              <a:latin typeface="Simplified Arabic" panose="02020603050405020304" pitchFamily="18" charset="-78"/>
              <a:cs typeface="Simplified Arabic" panose="02020603050405020304" pitchFamily="18" charset="-78"/>
            </a:endParaRPr>
          </a:p>
        </p:txBody>
      </p:sp>
      <p:sp>
        <p:nvSpPr>
          <p:cNvPr id="4" name="Freeform 3"/>
          <p:cNvSpPr/>
          <p:nvPr/>
        </p:nvSpPr>
        <p:spPr>
          <a:xfrm>
            <a:off x="5292080" y="1287636"/>
            <a:ext cx="2160240" cy="792088"/>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p:spPr>
        <p:style>
          <a:lnRef idx="3">
            <a:schemeClr val="lt1">
              <a:hueOff val="0"/>
              <a:satOff val="0"/>
              <a:lumOff val="0"/>
              <a:alphaOff val="0"/>
            </a:schemeClr>
          </a:lnRef>
          <a:fillRef idx="1">
            <a:schemeClr val="accent5">
              <a:hueOff val="-615610"/>
              <a:satOff val="21258"/>
              <a:lumOff val="-13059"/>
              <a:alphaOff val="0"/>
            </a:schemeClr>
          </a:fillRef>
          <a:effectRef idx="1">
            <a:schemeClr val="accent5">
              <a:hueOff val="-615610"/>
              <a:satOff val="21258"/>
              <a:lumOff val="-13059"/>
              <a:alphaOff val="0"/>
            </a:schemeClr>
          </a:effectRef>
          <a:fontRef idx="minor">
            <a:schemeClr val="lt1"/>
          </a:fontRef>
        </p:style>
        <p:txBody>
          <a:bodyPr spcFirstLastPara="0" vert="horz" wrap="square" lIns="81127" tIns="81127" rIns="81127" bIns="81127" numCol="1" spcCol="1270" anchor="ctr" anchorCtr="0">
            <a:noAutofit/>
          </a:bodyPr>
          <a:lstStyle/>
          <a:p>
            <a:pPr lvl="0" defTabSz="622300" rtl="1">
              <a:lnSpc>
                <a:spcPct val="90000"/>
              </a:lnSpc>
              <a:spcAft>
                <a:spcPct val="35000"/>
              </a:spcAft>
            </a:pPr>
            <a:r>
              <a:rPr lang="ar-SA" sz="3200" b="1" dirty="0"/>
              <a:t>الأمانة العلمية</a:t>
            </a:r>
            <a:endParaRPr lang="en-US" sz="3200" b="1" i="0" kern="1200" dirty="0"/>
          </a:p>
        </p:txBody>
      </p:sp>
      <p:sp>
        <p:nvSpPr>
          <p:cNvPr id="5" name="Cloud 4"/>
          <p:cNvSpPr/>
          <p:nvPr/>
        </p:nvSpPr>
        <p:spPr bwMode="auto">
          <a:xfrm>
            <a:off x="7884368" y="1287636"/>
            <a:ext cx="946398" cy="792088"/>
          </a:xfrm>
          <a:prstGeom prst="cloud">
            <a:avLst/>
          </a:prstGeom>
          <a:solidFill>
            <a:schemeClr val="bg1"/>
          </a:solidFill>
          <a:ln w="28575">
            <a:solidFill>
              <a:schemeClr val="accent1">
                <a:lumMod val="60000"/>
                <a:lumOff val="40000"/>
              </a:schemeClr>
            </a:solidFill>
          </a:ln>
          <a:effectLs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0" i="0" u="none" strike="noStrike" cap="none" normalizeH="0" baseline="0" dirty="0" smtClean="0">
                <a:ln>
                  <a:noFill/>
                </a:ln>
                <a:solidFill>
                  <a:srgbClr val="002060"/>
                </a:solidFill>
                <a:effectLst/>
                <a:latin typeface="Arial" charset="0"/>
              </a:rPr>
              <a:t>2</a:t>
            </a:r>
          </a:p>
        </p:txBody>
      </p:sp>
      <p:pic>
        <p:nvPicPr>
          <p:cNvPr id="3" name="Picture 2"/>
          <p:cNvPicPr>
            <a:picLocks noChangeAspect="1"/>
          </p:cNvPicPr>
          <p:nvPr/>
        </p:nvPicPr>
        <p:blipFill>
          <a:blip r:embed="rId2"/>
          <a:stretch>
            <a:fillRect/>
          </a:stretch>
        </p:blipFill>
        <p:spPr>
          <a:xfrm>
            <a:off x="1403648" y="2852936"/>
            <a:ext cx="6048672" cy="2376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1072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flipH="1">
            <a:off x="7020272" y="188640"/>
            <a:ext cx="2098526"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b="1" dirty="0">
                <a:latin typeface="Simplified Arabic" panose="02020603050405020304" pitchFamily="18" charset="-78"/>
                <a:cs typeface="Simplified Arabic" panose="02020603050405020304" pitchFamily="18" charset="-78"/>
              </a:rPr>
              <a:t>مجالات الأمانة</a:t>
            </a:r>
            <a:endParaRPr lang="en-US" sz="2400" i="0" dirty="0">
              <a:latin typeface="Simplified Arabic" panose="02020603050405020304" pitchFamily="18" charset="-78"/>
              <a:cs typeface="Simplified Arabic" panose="02020603050405020304" pitchFamily="18" charset="-78"/>
            </a:endParaRPr>
          </a:p>
        </p:txBody>
      </p:sp>
      <p:sp>
        <p:nvSpPr>
          <p:cNvPr id="4" name="Freeform 3"/>
          <p:cNvSpPr/>
          <p:nvPr/>
        </p:nvSpPr>
        <p:spPr>
          <a:xfrm>
            <a:off x="5292080" y="1287636"/>
            <a:ext cx="2160240" cy="792088"/>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p:spPr>
        <p:style>
          <a:lnRef idx="3">
            <a:schemeClr val="lt1">
              <a:hueOff val="0"/>
              <a:satOff val="0"/>
              <a:lumOff val="0"/>
              <a:alphaOff val="0"/>
            </a:schemeClr>
          </a:lnRef>
          <a:fillRef idx="1">
            <a:schemeClr val="accent5">
              <a:hueOff val="-615610"/>
              <a:satOff val="21258"/>
              <a:lumOff val="-13059"/>
              <a:alphaOff val="0"/>
            </a:schemeClr>
          </a:fillRef>
          <a:effectRef idx="1">
            <a:schemeClr val="accent5">
              <a:hueOff val="-615610"/>
              <a:satOff val="21258"/>
              <a:lumOff val="-13059"/>
              <a:alphaOff val="0"/>
            </a:schemeClr>
          </a:effectRef>
          <a:fontRef idx="minor">
            <a:schemeClr val="lt1"/>
          </a:fontRef>
        </p:style>
        <p:txBody>
          <a:bodyPr spcFirstLastPara="0" vert="horz" wrap="square" lIns="81127" tIns="81127" rIns="81127" bIns="81127" numCol="1" spcCol="1270" anchor="ctr" anchorCtr="0">
            <a:noAutofit/>
          </a:bodyPr>
          <a:lstStyle/>
          <a:p>
            <a:pPr lvl="0" defTabSz="622300" rtl="1">
              <a:lnSpc>
                <a:spcPct val="90000"/>
              </a:lnSpc>
              <a:spcAft>
                <a:spcPct val="35000"/>
              </a:spcAft>
            </a:pPr>
            <a:r>
              <a:rPr lang="ar-SA" sz="3200" b="1" dirty="0" smtClean="0"/>
              <a:t>دقة المعلومة</a:t>
            </a:r>
            <a:endParaRPr lang="en-US" sz="3200" b="1" i="0" kern="1200" dirty="0"/>
          </a:p>
        </p:txBody>
      </p:sp>
      <p:sp>
        <p:nvSpPr>
          <p:cNvPr id="5" name="Cloud 4"/>
          <p:cNvSpPr/>
          <p:nvPr/>
        </p:nvSpPr>
        <p:spPr bwMode="auto">
          <a:xfrm>
            <a:off x="7884368" y="1287636"/>
            <a:ext cx="946398" cy="792088"/>
          </a:xfrm>
          <a:prstGeom prst="cloud">
            <a:avLst/>
          </a:prstGeom>
          <a:solidFill>
            <a:schemeClr val="bg1"/>
          </a:solidFill>
          <a:ln w="28575">
            <a:solidFill>
              <a:schemeClr val="accent1">
                <a:lumMod val="60000"/>
                <a:lumOff val="40000"/>
              </a:schemeClr>
            </a:solidFill>
          </a:ln>
          <a:effectLs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0" i="0" u="none" strike="noStrike" cap="none" normalizeH="0" baseline="0" dirty="0" smtClean="0">
                <a:ln>
                  <a:noFill/>
                </a:ln>
                <a:solidFill>
                  <a:srgbClr val="002060"/>
                </a:solidFill>
                <a:effectLst/>
                <a:latin typeface="Arial" charset="0"/>
              </a:rPr>
              <a:t>3</a:t>
            </a:r>
          </a:p>
        </p:txBody>
      </p:sp>
      <p:sp>
        <p:nvSpPr>
          <p:cNvPr id="7" name="Rectangle 6"/>
          <p:cNvSpPr/>
          <p:nvPr/>
        </p:nvSpPr>
        <p:spPr>
          <a:xfrm>
            <a:off x="2339752" y="2386632"/>
            <a:ext cx="6174432" cy="461665"/>
          </a:xfrm>
          <a:prstGeom prst="rect">
            <a:avLst/>
          </a:prstGeom>
        </p:spPr>
        <p:txBody>
          <a:bodyPr wrap="square">
            <a:spAutoFit/>
          </a:bodyPr>
          <a:lstStyle/>
          <a:p>
            <a:r>
              <a:rPr lang="ar-EG" sz="2400" b="1" dirty="0">
                <a:solidFill>
                  <a:srgbClr val="002060"/>
                </a:solidFill>
              </a:rPr>
              <a:t>يعلِّمنا القرآن الكريم أن نكون دقيقين في الألفاظ</a:t>
            </a:r>
          </a:p>
        </p:txBody>
      </p:sp>
      <p:pic>
        <p:nvPicPr>
          <p:cNvPr id="8" name="Picture 7"/>
          <p:cNvPicPr>
            <a:picLocks noChangeAspect="1"/>
          </p:cNvPicPr>
          <p:nvPr/>
        </p:nvPicPr>
        <p:blipFill>
          <a:blip r:embed="rId2"/>
          <a:stretch>
            <a:fillRect/>
          </a:stretch>
        </p:blipFill>
        <p:spPr>
          <a:xfrm>
            <a:off x="1331640" y="2996952"/>
            <a:ext cx="5103440" cy="35524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36979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flipH="1">
            <a:off x="7020272" y="188640"/>
            <a:ext cx="2098526"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b="1" dirty="0">
                <a:latin typeface="Simplified Arabic" panose="02020603050405020304" pitchFamily="18" charset="-78"/>
                <a:cs typeface="Simplified Arabic" panose="02020603050405020304" pitchFamily="18" charset="-78"/>
              </a:rPr>
              <a:t>مجالات الأمانة</a:t>
            </a:r>
            <a:endParaRPr lang="en-US" sz="2400" i="0" dirty="0">
              <a:latin typeface="Simplified Arabic" panose="02020603050405020304" pitchFamily="18" charset="-78"/>
              <a:cs typeface="Simplified Arabic" panose="02020603050405020304" pitchFamily="18" charset="-78"/>
            </a:endParaRPr>
          </a:p>
        </p:txBody>
      </p:sp>
      <p:sp>
        <p:nvSpPr>
          <p:cNvPr id="4" name="Freeform 3"/>
          <p:cNvSpPr/>
          <p:nvPr/>
        </p:nvSpPr>
        <p:spPr>
          <a:xfrm>
            <a:off x="5292080" y="1287636"/>
            <a:ext cx="2160240" cy="792088"/>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p:spPr>
        <p:style>
          <a:lnRef idx="3">
            <a:schemeClr val="lt1">
              <a:hueOff val="0"/>
              <a:satOff val="0"/>
              <a:lumOff val="0"/>
              <a:alphaOff val="0"/>
            </a:schemeClr>
          </a:lnRef>
          <a:fillRef idx="1">
            <a:schemeClr val="accent5">
              <a:hueOff val="-615610"/>
              <a:satOff val="21258"/>
              <a:lumOff val="-13059"/>
              <a:alphaOff val="0"/>
            </a:schemeClr>
          </a:fillRef>
          <a:effectRef idx="1">
            <a:schemeClr val="accent5">
              <a:hueOff val="-615610"/>
              <a:satOff val="21258"/>
              <a:lumOff val="-13059"/>
              <a:alphaOff val="0"/>
            </a:schemeClr>
          </a:effectRef>
          <a:fontRef idx="minor">
            <a:schemeClr val="lt1"/>
          </a:fontRef>
        </p:style>
        <p:txBody>
          <a:bodyPr spcFirstLastPara="0" vert="horz" wrap="square" lIns="81127" tIns="81127" rIns="81127" bIns="81127" numCol="1" spcCol="1270" anchor="ctr" anchorCtr="0">
            <a:noAutofit/>
          </a:bodyPr>
          <a:lstStyle/>
          <a:p>
            <a:pPr lvl="0" defTabSz="622300" rtl="1">
              <a:lnSpc>
                <a:spcPct val="90000"/>
              </a:lnSpc>
              <a:spcAft>
                <a:spcPct val="35000"/>
              </a:spcAft>
            </a:pPr>
            <a:r>
              <a:rPr lang="ar-SA" sz="3200" b="1" dirty="0"/>
              <a:t>نسبة المعلومة </a:t>
            </a:r>
            <a:endParaRPr lang="en-US" sz="3200" b="1" i="0" kern="1200" dirty="0"/>
          </a:p>
        </p:txBody>
      </p:sp>
      <p:sp>
        <p:nvSpPr>
          <p:cNvPr id="5" name="Cloud 4"/>
          <p:cNvSpPr/>
          <p:nvPr/>
        </p:nvSpPr>
        <p:spPr bwMode="auto">
          <a:xfrm>
            <a:off x="7884368" y="1287636"/>
            <a:ext cx="946398" cy="792088"/>
          </a:xfrm>
          <a:prstGeom prst="cloud">
            <a:avLst/>
          </a:prstGeom>
          <a:solidFill>
            <a:schemeClr val="bg1"/>
          </a:solidFill>
          <a:ln w="28575">
            <a:solidFill>
              <a:schemeClr val="accent1">
                <a:lumMod val="60000"/>
                <a:lumOff val="40000"/>
              </a:schemeClr>
            </a:solidFill>
          </a:ln>
          <a:effectLs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0" i="0" u="none" strike="noStrike" cap="none" normalizeH="0" baseline="0" dirty="0" smtClean="0">
                <a:ln>
                  <a:noFill/>
                </a:ln>
                <a:solidFill>
                  <a:srgbClr val="002060"/>
                </a:solidFill>
                <a:effectLst/>
                <a:latin typeface="Arial" charset="0"/>
              </a:rPr>
              <a:t>4</a:t>
            </a:r>
          </a:p>
        </p:txBody>
      </p:sp>
      <p:sp>
        <p:nvSpPr>
          <p:cNvPr id="3" name="Rectangle 2"/>
          <p:cNvSpPr/>
          <p:nvPr/>
        </p:nvSpPr>
        <p:spPr>
          <a:xfrm>
            <a:off x="4427984" y="2492895"/>
            <a:ext cx="4572000" cy="1938992"/>
          </a:xfrm>
          <a:prstGeom prst="rect">
            <a:avLst/>
          </a:prstGeom>
        </p:spPr>
        <p:txBody>
          <a:bodyPr>
            <a:spAutoFit/>
          </a:bodyPr>
          <a:lstStyle/>
          <a:p>
            <a:pPr algn="justLow" rtl="1"/>
            <a:r>
              <a:rPr lang="ar-EG" sz="2400" b="1" dirty="0">
                <a:solidFill>
                  <a:srgbClr val="002060"/>
                </a:solidFill>
              </a:rPr>
              <a:t>حيث إن العلم المستنبط والاجتهاد العقلي حق معنويّ لمن استنبطه ، فمن حقِّه أن يُنسَب له اجتهاده ، ولا ينسبه الناقل لنفسه ، فمن نقل معلومة أو فائدة من كتاب أو محاضرة فلينسبْ الفضل لأهله</a:t>
            </a:r>
          </a:p>
        </p:txBody>
      </p:sp>
      <p:sp>
        <p:nvSpPr>
          <p:cNvPr id="6" name="Vertical Scroll 5"/>
          <p:cNvSpPr/>
          <p:nvPr/>
        </p:nvSpPr>
        <p:spPr bwMode="auto">
          <a:xfrm>
            <a:off x="-10840" y="4077072"/>
            <a:ext cx="4714304" cy="2665461"/>
          </a:xfrm>
          <a:prstGeom prst="verticalScroll">
            <a:avLst/>
          </a:prstGeom>
          <a:ln/>
          <a:extLst/>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b="1" dirty="0"/>
              <a:t>ومن هنا قرر العلماء بأن </a:t>
            </a:r>
            <a:r>
              <a:rPr lang="ar-EG" b="1" dirty="0" smtClean="0"/>
              <a:t>حقوق</a:t>
            </a:r>
          </a:p>
          <a:p>
            <a:pPr rtl="1"/>
            <a:r>
              <a:rPr lang="ar-EG" b="1" dirty="0" smtClean="0"/>
              <a:t> النشروالتأليف </a:t>
            </a:r>
            <a:r>
              <a:rPr lang="ar-EG" b="1" dirty="0"/>
              <a:t>محفوظة</a:t>
            </a:r>
            <a:r>
              <a:rPr lang="ar-EG" b="1" dirty="0" smtClean="0"/>
              <a:t>؛ </a:t>
            </a:r>
            <a:r>
              <a:rPr lang="ar-EG" b="1" dirty="0"/>
              <a:t>فلا </a:t>
            </a:r>
            <a:r>
              <a:rPr lang="ar-EG" b="1" dirty="0" smtClean="0"/>
              <a:t>يجوز</a:t>
            </a:r>
          </a:p>
          <a:p>
            <a:pPr rtl="1"/>
            <a:r>
              <a:rPr lang="ar-EG" b="1" dirty="0" smtClean="0"/>
              <a:t> </a:t>
            </a:r>
            <a:r>
              <a:rPr lang="ar-EG" b="1" dirty="0"/>
              <a:t>السطو على </a:t>
            </a:r>
            <a:r>
              <a:rPr lang="ar-EG" b="1" dirty="0" smtClean="0"/>
              <a:t>الكتب  </a:t>
            </a:r>
            <a:r>
              <a:rPr lang="ar-EG" b="1" dirty="0"/>
              <a:t>والبحوث </a:t>
            </a:r>
            <a:endParaRPr lang="ar-EG" b="1" dirty="0" smtClean="0"/>
          </a:p>
          <a:p>
            <a:pPr rtl="1"/>
            <a:r>
              <a:rPr lang="ar-EG" b="1" dirty="0" smtClean="0"/>
              <a:t>والأشرطة المحفوظة </a:t>
            </a:r>
            <a:r>
              <a:rPr lang="ar-EG" b="1" dirty="0"/>
              <a:t>الحقوق </a:t>
            </a:r>
            <a:endParaRPr kumimoji="0" lang="ar-EG" sz="2800" b="1"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1034642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flipH="1">
            <a:off x="7411689" y="188640"/>
            <a:ext cx="1707109"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smtClean="0">
                <a:latin typeface="Simplified Arabic" panose="02020603050405020304" pitchFamily="18" charset="-78"/>
                <a:cs typeface="Simplified Arabic" panose="02020603050405020304" pitchFamily="18" charset="-78"/>
              </a:rPr>
              <a:t>ثانياً</a:t>
            </a:r>
            <a:endParaRPr lang="en-US" sz="2800" i="0" dirty="0">
              <a:latin typeface="Simplified Arabic" panose="02020603050405020304" pitchFamily="18" charset="-78"/>
              <a:cs typeface="Simplified Arabic" panose="02020603050405020304" pitchFamily="18" charset="-78"/>
            </a:endParaRPr>
          </a:p>
        </p:txBody>
      </p:sp>
      <p:sp>
        <p:nvSpPr>
          <p:cNvPr id="14" name="Rounded Rectangle 13"/>
          <p:cNvSpPr/>
          <p:nvPr/>
        </p:nvSpPr>
        <p:spPr bwMode="auto">
          <a:xfrm>
            <a:off x="4716016" y="201824"/>
            <a:ext cx="2578647" cy="792088"/>
          </a:xfrm>
          <a:prstGeom prst="roundRect">
            <a:avLst/>
          </a:prstGeom>
          <a:solidFill>
            <a:srgbClr val="00B05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endParaRPr lang="ar-EG" sz="800" b="1" dirty="0" smtClean="0">
              <a:latin typeface="Simplified Arabic" panose="02020603050405020304" pitchFamily="18" charset="-78"/>
              <a:cs typeface="Simplified Arabic" panose="02020603050405020304" pitchFamily="18" charset="-78"/>
            </a:endParaRPr>
          </a:p>
          <a:p>
            <a:pPr rtl="1"/>
            <a:r>
              <a:rPr lang="ar-EG" sz="3200" b="1" dirty="0" smtClean="0">
                <a:latin typeface="Simplified Arabic" panose="02020603050405020304" pitchFamily="18" charset="-78"/>
                <a:cs typeface="Simplified Arabic" panose="02020603050405020304" pitchFamily="18" charset="-78"/>
              </a:rPr>
              <a:t>العدل</a:t>
            </a:r>
            <a:endParaRPr kumimoji="0" lang="ar-EG" sz="32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graphicFrame>
        <p:nvGraphicFramePr>
          <p:cNvPr id="9" name="عنصر نائب للمحتوى 5"/>
          <p:cNvGraphicFramePr>
            <a:graphicFrameLocks noGrp="1"/>
          </p:cNvGraphicFramePr>
          <p:nvPr>
            <p:ph idx="1"/>
            <p:extLst>
              <p:ext uri="{D42A27DB-BD31-4B8C-83A1-F6EECF244321}">
                <p14:modId xmlns:p14="http://schemas.microsoft.com/office/powerpoint/2010/main" val="3713662327"/>
              </p:ext>
            </p:extLst>
          </p:nvPr>
        </p:nvGraphicFramePr>
        <p:xfrm>
          <a:off x="642392" y="1844824"/>
          <a:ext cx="8003232" cy="4032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31696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Graphic spid="9"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flipH="1">
            <a:off x="5076056" y="188640"/>
            <a:ext cx="4042742"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مكانة العدل وأهميته</a:t>
            </a:r>
            <a:endParaRPr lang="en-US" sz="2800" i="0" dirty="0">
              <a:latin typeface="Simplified Arabic" panose="02020603050405020304" pitchFamily="18" charset="-78"/>
              <a:cs typeface="Simplified Arabic" panose="02020603050405020304" pitchFamily="18" charset="-78"/>
            </a:endParaRPr>
          </a:p>
        </p:txBody>
      </p:sp>
      <p:sp>
        <p:nvSpPr>
          <p:cNvPr id="3" name="Rectangle 2"/>
          <p:cNvSpPr/>
          <p:nvPr/>
        </p:nvSpPr>
        <p:spPr>
          <a:xfrm>
            <a:off x="1115616" y="1196752"/>
            <a:ext cx="7740352" cy="830997"/>
          </a:xfrm>
          <a:prstGeom prst="rect">
            <a:avLst/>
          </a:prstGeom>
        </p:spPr>
        <p:txBody>
          <a:bodyPr wrap="square">
            <a:spAutoFit/>
          </a:bodyPr>
          <a:lstStyle/>
          <a:p>
            <a:pPr algn="justLow" rtl="1"/>
            <a:r>
              <a:rPr lang="ar-EG" sz="2400" b="1" dirty="0">
                <a:solidFill>
                  <a:srgbClr val="002060"/>
                </a:solidFill>
              </a:rPr>
              <a:t>العدل من أوجب الواجبات في التشريع الإسلامي وهو فضيلةٌ متفق عليها بين جميع الشرائع ، إلا أنها أظهر في الشريعة الإسلامية</a:t>
            </a:r>
          </a:p>
        </p:txBody>
      </p:sp>
      <p:pic>
        <p:nvPicPr>
          <p:cNvPr id="5" name="Picture 4"/>
          <p:cNvPicPr>
            <a:picLocks noChangeAspect="1"/>
          </p:cNvPicPr>
          <p:nvPr/>
        </p:nvPicPr>
        <p:blipFill>
          <a:blip r:embed="rId2"/>
          <a:stretch>
            <a:fillRect/>
          </a:stretch>
        </p:blipFill>
        <p:spPr>
          <a:xfrm>
            <a:off x="1475656" y="2636912"/>
            <a:ext cx="6552728" cy="31430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016339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flipH="1">
            <a:off x="7020272" y="188640"/>
            <a:ext cx="2098526"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smtClean="0">
                <a:latin typeface="Simplified Arabic" panose="02020603050405020304" pitchFamily="18" charset="-78"/>
                <a:cs typeface="Simplified Arabic" panose="02020603050405020304" pitchFamily="18" charset="-78"/>
              </a:rPr>
              <a:t>الظلم</a:t>
            </a:r>
            <a:endParaRPr lang="en-US" sz="2800" i="0" dirty="0">
              <a:latin typeface="Simplified Arabic" panose="02020603050405020304" pitchFamily="18" charset="-78"/>
              <a:cs typeface="Simplified Arabic" panose="02020603050405020304" pitchFamily="18" charset="-78"/>
            </a:endParaRPr>
          </a:p>
        </p:txBody>
      </p:sp>
      <p:sp>
        <p:nvSpPr>
          <p:cNvPr id="3" name="Rectangle 2"/>
          <p:cNvSpPr/>
          <p:nvPr/>
        </p:nvSpPr>
        <p:spPr>
          <a:xfrm>
            <a:off x="1115616" y="1196752"/>
            <a:ext cx="7740352" cy="830997"/>
          </a:xfrm>
          <a:prstGeom prst="rect">
            <a:avLst/>
          </a:prstGeom>
        </p:spPr>
        <p:txBody>
          <a:bodyPr wrap="square">
            <a:spAutoFit/>
          </a:bodyPr>
          <a:lstStyle/>
          <a:p>
            <a:pPr algn="justLow" rtl="1"/>
            <a:r>
              <a:rPr lang="ar-EG" sz="2400" b="1" dirty="0">
                <a:solidFill>
                  <a:srgbClr val="002060"/>
                </a:solidFill>
              </a:rPr>
              <a:t>يكفي في بيان أهمية العدل أن نتأمّل كيف أن الإسلام بالغ في تحريم عكس العدل وهو الظلم ، وشنّ عليه حملة كبيرة ، و ساوى بين الظلم والكفر</a:t>
            </a:r>
          </a:p>
        </p:txBody>
      </p:sp>
      <p:pic>
        <p:nvPicPr>
          <p:cNvPr id="4" name="Picture 3"/>
          <p:cNvPicPr>
            <a:picLocks noChangeAspect="1"/>
          </p:cNvPicPr>
          <p:nvPr/>
        </p:nvPicPr>
        <p:blipFill>
          <a:blip r:embed="rId2"/>
          <a:stretch>
            <a:fillRect/>
          </a:stretch>
        </p:blipFill>
        <p:spPr>
          <a:xfrm>
            <a:off x="1475656" y="2564904"/>
            <a:ext cx="5760640" cy="33554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379843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flipH="1">
            <a:off x="5724128" y="188640"/>
            <a:ext cx="3394670"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العدل في الوظيفة</a:t>
            </a:r>
            <a:endParaRPr lang="en-US" sz="2800" i="0" dirty="0">
              <a:latin typeface="Simplified Arabic" panose="02020603050405020304" pitchFamily="18" charset="-78"/>
              <a:cs typeface="Simplified Arabic" panose="02020603050405020304" pitchFamily="18" charset="-78"/>
            </a:endParaRPr>
          </a:p>
        </p:txBody>
      </p:sp>
      <p:sp>
        <p:nvSpPr>
          <p:cNvPr id="3" name="Rectangle 2"/>
          <p:cNvSpPr/>
          <p:nvPr/>
        </p:nvSpPr>
        <p:spPr>
          <a:xfrm>
            <a:off x="1115616" y="1196752"/>
            <a:ext cx="7740352" cy="830997"/>
          </a:xfrm>
          <a:prstGeom prst="rect">
            <a:avLst/>
          </a:prstGeom>
        </p:spPr>
        <p:txBody>
          <a:bodyPr wrap="square">
            <a:spAutoFit/>
          </a:bodyPr>
          <a:lstStyle/>
          <a:p>
            <a:pPr algn="justLow" rtl="1"/>
            <a:r>
              <a:rPr lang="ar-EG" sz="2400" b="1" dirty="0">
                <a:solidFill>
                  <a:srgbClr val="002060"/>
                </a:solidFill>
              </a:rPr>
              <a:t>وللعدل في الوظيفة مجالات تطبيقية ؛ منها:إسناد الأعمال الإدارية للأكفاء الأمناء ، ليطبقوا العدل في إداراتهم ، وإلا كان من ولاّهم شريكاً لهم في الظلم</a:t>
            </a:r>
          </a:p>
        </p:txBody>
      </p:sp>
      <p:pic>
        <p:nvPicPr>
          <p:cNvPr id="5" name="Picture 4"/>
          <p:cNvPicPr>
            <a:picLocks noChangeAspect="1"/>
          </p:cNvPicPr>
          <p:nvPr/>
        </p:nvPicPr>
        <p:blipFill>
          <a:blip r:embed="rId2"/>
          <a:stretch>
            <a:fillRect/>
          </a:stretch>
        </p:blipFill>
        <p:spPr>
          <a:xfrm>
            <a:off x="1885553" y="2564904"/>
            <a:ext cx="3838575" cy="34563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2577801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flipH="1">
            <a:off x="7411689" y="188640"/>
            <a:ext cx="1707109"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smtClean="0">
                <a:latin typeface="Simplified Arabic" panose="02020603050405020304" pitchFamily="18" charset="-78"/>
                <a:cs typeface="Simplified Arabic" panose="02020603050405020304" pitchFamily="18" charset="-78"/>
              </a:rPr>
              <a:t>ثالثاً</a:t>
            </a:r>
            <a:endParaRPr lang="en-US" sz="2800" i="0" dirty="0">
              <a:latin typeface="Simplified Arabic" panose="02020603050405020304" pitchFamily="18" charset="-78"/>
              <a:cs typeface="Simplified Arabic" panose="02020603050405020304" pitchFamily="18" charset="-78"/>
            </a:endParaRPr>
          </a:p>
        </p:txBody>
      </p:sp>
      <p:sp>
        <p:nvSpPr>
          <p:cNvPr id="14" name="Rounded Rectangle 13"/>
          <p:cNvSpPr/>
          <p:nvPr/>
        </p:nvSpPr>
        <p:spPr bwMode="auto">
          <a:xfrm>
            <a:off x="4716016" y="201824"/>
            <a:ext cx="2578647" cy="792088"/>
          </a:xfrm>
          <a:prstGeom prst="roundRect">
            <a:avLst/>
          </a:prstGeom>
          <a:solidFill>
            <a:srgbClr val="00B05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endParaRPr lang="ar-EG" sz="800" b="1"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الرقابة الذاتية </a:t>
            </a:r>
            <a:endParaRPr kumimoji="0" lang="ar-EG" sz="32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graphicFrame>
        <p:nvGraphicFramePr>
          <p:cNvPr id="9" name="عنصر نائب للمحتوى 5"/>
          <p:cNvGraphicFramePr>
            <a:graphicFrameLocks noGrp="1"/>
          </p:cNvGraphicFramePr>
          <p:nvPr>
            <p:ph idx="1"/>
            <p:extLst>
              <p:ext uri="{D42A27DB-BD31-4B8C-83A1-F6EECF244321}">
                <p14:modId xmlns:p14="http://schemas.microsoft.com/office/powerpoint/2010/main" val="3112534142"/>
              </p:ext>
            </p:extLst>
          </p:nvPr>
        </p:nvGraphicFramePr>
        <p:xfrm>
          <a:off x="642392" y="1844824"/>
          <a:ext cx="8003232" cy="4032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8884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Graphic spid="9"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flipH="1">
            <a:off x="5724128" y="188640"/>
            <a:ext cx="3394670"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أهمية الرقابة الذاتية</a:t>
            </a:r>
            <a:endParaRPr lang="en-US" sz="2800" i="0" dirty="0">
              <a:latin typeface="Simplified Arabic" panose="02020603050405020304" pitchFamily="18" charset="-78"/>
              <a:cs typeface="Simplified Arabic" panose="02020603050405020304" pitchFamily="18" charset="-78"/>
            </a:endParaRPr>
          </a:p>
        </p:txBody>
      </p:sp>
      <p:sp>
        <p:nvSpPr>
          <p:cNvPr id="3" name="Rectangle 2"/>
          <p:cNvSpPr/>
          <p:nvPr/>
        </p:nvSpPr>
        <p:spPr>
          <a:xfrm>
            <a:off x="1115616" y="1360785"/>
            <a:ext cx="7740352" cy="830997"/>
          </a:xfrm>
          <a:prstGeom prst="rect">
            <a:avLst/>
          </a:prstGeom>
        </p:spPr>
        <p:txBody>
          <a:bodyPr wrap="square">
            <a:spAutoFit/>
          </a:bodyPr>
          <a:lstStyle/>
          <a:p>
            <a:pPr algn="justLow" rtl="1"/>
            <a:r>
              <a:rPr lang="ar-EG" sz="2400" b="1" dirty="0">
                <a:solidFill>
                  <a:srgbClr val="002060"/>
                </a:solidFill>
              </a:rPr>
              <a:t>من أهم العوامل لنجاح العمل ؛ لأنها تغني عن كثير من النظم والتوجيهات والمحاسبة والتدقيق وغير ذلك</a:t>
            </a:r>
          </a:p>
        </p:txBody>
      </p:sp>
      <p:pic>
        <p:nvPicPr>
          <p:cNvPr id="4" name="Picture 3"/>
          <p:cNvPicPr>
            <a:picLocks noChangeAspect="1"/>
          </p:cNvPicPr>
          <p:nvPr/>
        </p:nvPicPr>
        <p:blipFill>
          <a:blip r:embed="rId2"/>
          <a:stretch>
            <a:fillRect/>
          </a:stretch>
        </p:blipFill>
        <p:spPr>
          <a:xfrm>
            <a:off x="395536" y="2217480"/>
            <a:ext cx="7344816" cy="379391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262607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p:cNvSpPr>
            <a:spLocks noChangeArrowheads="1"/>
          </p:cNvSpPr>
          <p:nvPr/>
        </p:nvSpPr>
        <p:spPr bwMode="auto">
          <a:xfrm>
            <a:off x="1066800" y="1600200"/>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أعمال الصحابة</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4" name="AutoShape 7"/>
          <p:cNvSpPr>
            <a:spLocks noChangeArrowheads="1"/>
          </p:cNvSpPr>
          <p:nvPr/>
        </p:nvSpPr>
        <p:spPr bwMode="auto">
          <a:xfrm>
            <a:off x="1056471" y="2713917"/>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مفهوم أخلاقيات المهنة</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5" name="AutoShape 7"/>
          <p:cNvSpPr>
            <a:spLocks noChangeArrowheads="1"/>
          </p:cNvSpPr>
          <p:nvPr/>
        </p:nvSpPr>
        <p:spPr bwMode="auto">
          <a:xfrm>
            <a:off x="1046141" y="3827634"/>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أهمية أخلاقيات العمل</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6" name="AutoShape 7"/>
          <p:cNvSpPr>
            <a:spLocks noChangeArrowheads="1"/>
          </p:cNvSpPr>
          <p:nvPr/>
        </p:nvSpPr>
        <p:spPr bwMode="auto">
          <a:xfrm>
            <a:off x="1035811" y="4941351"/>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أسس أخلاقيات المهنة</a:t>
            </a:r>
            <a:endParaRPr kumimoji="0" lang="ar-EG"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7" name="Rectangle 2"/>
          <p:cNvSpPr txBox="1">
            <a:spLocks noChangeArrowheads="1"/>
          </p:cNvSpPr>
          <p:nvPr/>
        </p:nvSpPr>
        <p:spPr>
          <a:xfrm>
            <a:off x="3505200" y="152400"/>
            <a:ext cx="2479104" cy="869627"/>
          </a:xfrm>
          <a:prstGeom prst="rect">
            <a:avLst/>
          </a:prstGeom>
          <a:solidFill>
            <a:srgbClr val="E82683">
              <a:lumMod val="40000"/>
              <a:lumOff val="60000"/>
            </a:srgbClr>
          </a:solidFill>
          <a:ln w="38100" cap="flat" cmpd="sng" algn="ctr">
            <a:solidFill>
              <a:srgbClr val="6D2D7A">
                <a:lumMod val="60000"/>
                <a:lumOff val="40000"/>
              </a:srgbClr>
            </a:solidFill>
            <a:prstDash val="solid"/>
          </a:ln>
          <a:effectLst/>
        </p:spPr>
        <p:txBody>
          <a:bodyPr vert="horz" lIns="91430" tIns="45715" rIns="91430" bIns="45715" rtlCol="0" anchor="ctr">
            <a:norm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lvl="0" fontAlgn="auto">
              <a:spcAft>
                <a:spcPts val="0"/>
              </a:spcAft>
              <a:defRPr/>
            </a:pPr>
            <a:r>
              <a:rPr lang="ar-EG" b="1" dirty="0">
                <a:solidFill>
                  <a:srgbClr val="333399">
                    <a:lumMod val="50000"/>
                  </a:srgbClr>
                </a:solidFill>
                <a:latin typeface="Arial"/>
                <a:cs typeface="Arial"/>
              </a:rPr>
              <a:t>المحاور</a:t>
            </a:r>
            <a:endParaRPr kumimoji="0" lang="en-US" sz="4900" b="1" i="0" u="none" strike="noStrike" kern="1200" cap="none" spc="0" normalizeH="0" baseline="0" noProof="0" dirty="0">
              <a:ln>
                <a:noFill/>
              </a:ln>
              <a:solidFill>
                <a:srgbClr val="333399">
                  <a:lumMod val="50000"/>
                </a:srgbClr>
              </a:solidFill>
              <a:effectLst/>
              <a:uLnTx/>
              <a:uFillTx/>
              <a:latin typeface="Arial"/>
              <a:ea typeface="+mj-ea"/>
              <a:cs typeface="Arial"/>
            </a:endParaRPr>
          </a:p>
        </p:txBody>
      </p:sp>
    </p:spTree>
    <p:extLst>
      <p:ext uri="{BB962C8B-B14F-4D97-AF65-F5344CB8AC3E}">
        <p14:creationId xmlns:p14="http://schemas.microsoft.com/office/powerpoint/2010/main" val="38000314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flipH="1">
            <a:off x="3779912" y="188640"/>
            <a:ext cx="5338886"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أساس الرقابة الذاتية عند الموظف</a:t>
            </a:r>
            <a:endParaRPr lang="en-US" sz="2800" i="0" dirty="0">
              <a:latin typeface="Simplified Arabic" panose="02020603050405020304" pitchFamily="18" charset="-78"/>
              <a:cs typeface="Simplified Arabic" panose="02020603050405020304" pitchFamily="18" charset="-78"/>
            </a:endParaRPr>
          </a:p>
        </p:txBody>
      </p:sp>
      <p:sp>
        <p:nvSpPr>
          <p:cNvPr id="3" name="Rectangle 2"/>
          <p:cNvSpPr/>
          <p:nvPr/>
        </p:nvSpPr>
        <p:spPr>
          <a:xfrm>
            <a:off x="1115616" y="1360785"/>
            <a:ext cx="7740352" cy="461665"/>
          </a:xfrm>
          <a:prstGeom prst="rect">
            <a:avLst/>
          </a:prstGeom>
        </p:spPr>
        <p:txBody>
          <a:bodyPr wrap="square">
            <a:spAutoFit/>
          </a:bodyPr>
          <a:lstStyle/>
          <a:p>
            <a:pPr algn="justLow" rtl="1"/>
            <a:r>
              <a:rPr lang="ar-EG" sz="2400" b="1" dirty="0">
                <a:solidFill>
                  <a:srgbClr val="002060"/>
                </a:solidFill>
              </a:rPr>
              <a:t>الرقابة الذاتية منطلقةٌ من الحديث </a:t>
            </a:r>
            <a:r>
              <a:rPr lang="ar-EG" sz="2400" b="1" dirty="0" smtClean="0">
                <a:solidFill>
                  <a:srgbClr val="002060"/>
                </a:solidFill>
              </a:rPr>
              <a:t>الشريف</a:t>
            </a:r>
            <a:endParaRPr lang="ar-EG" sz="2400" b="1" dirty="0">
              <a:solidFill>
                <a:srgbClr val="002060"/>
              </a:solidFill>
            </a:endParaRPr>
          </a:p>
        </p:txBody>
      </p:sp>
      <p:pic>
        <p:nvPicPr>
          <p:cNvPr id="9" name="Picture 8"/>
          <p:cNvPicPr>
            <a:picLocks noChangeAspect="1"/>
          </p:cNvPicPr>
          <p:nvPr/>
        </p:nvPicPr>
        <p:blipFill rotWithShape="1">
          <a:blip r:embed="rId3"/>
          <a:srcRect b="3746"/>
          <a:stretch/>
        </p:blipFill>
        <p:spPr>
          <a:xfrm>
            <a:off x="0" y="1822450"/>
            <a:ext cx="9144000" cy="5035549"/>
          </a:xfrm>
          <a:prstGeom prst="rect">
            <a:avLst/>
          </a:prstGeom>
        </p:spPr>
      </p:pic>
    </p:spTree>
    <p:extLst>
      <p:ext uri="{BB962C8B-B14F-4D97-AF65-F5344CB8AC3E}">
        <p14:creationId xmlns:p14="http://schemas.microsoft.com/office/powerpoint/2010/main" val="23280776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bwMode="auto">
          <a:xfrm>
            <a:off x="7760073" y="2145029"/>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rPr>
              <a:t>1</a:t>
            </a:r>
          </a:p>
        </p:txBody>
      </p:sp>
      <p:sp>
        <p:nvSpPr>
          <p:cNvPr id="5" name="Rectangle 4"/>
          <p:cNvSpPr/>
          <p:nvPr/>
        </p:nvSpPr>
        <p:spPr bwMode="auto">
          <a:xfrm>
            <a:off x="630612" y="2130741"/>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3366FD"/>
              </a:solidFill>
              <a:latin typeface="Simplified Arabic" panose="02020603050405020304" pitchFamily="18" charset="-78"/>
              <a:cs typeface="Simplified Arabic" panose="02020603050405020304" pitchFamily="18" charset="-78"/>
            </a:endParaRPr>
          </a:p>
          <a:p>
            <a:pPr rtl="1"/>
            <a:r>
              <a:rPr lang="ar-EG" b="1" dirty="0">
                <a:solidFill>
                  <a:srgbClr val="3366FD"/>
                </a:solidFill>
                <a:latin typeface="Simplified Arabic" panose="02020603050405020304" pitchFamily="18" charset="-78"/>
                <a:cs typeface="Simplified Arabic" panose="02020603050405020304" pitchFamily="18" charset="-78"/>
              </a:rPr>
              <a:t>إساءة إستعمال السلطة الوظيفية</a:t>
            </a:r>
            <a:endParaRPr kumimoji="0" lang="ar-EG" b="0" i="0" u="none" strike="noStrike" cap="none" normalizeH="0" baseline="0" dirty="0" smtClean="0">
              <a:ln>
                <a:noFill/>
              </a:ln>
              <a:solidFill>
                <a:srgbClr val="3366FD"/>
              </a:solidFill>
              <a:effectLst/>
              <a:latin typeface="Simplified Arabic" panose="02020603050405020304" pitchFamily="18" charset="-78"/>
              <a:ea typeface="宋体" pitchFamily="2" charset="-122"/>
              <a:cs typeface="Simplified Arabic" panose="02020603050405020304" pitchFamily="18" charset="-78"/>
            </a:endParaRPr>
          </a:p>
        </p:txBody>
      </p:sp>
      <p:sp>
        <p:nvSpPr>
          <p:cNvPr id="6" name="Plaque 5"/>
          <p:cNvSpPr/>
          <p:nvPr/>
        </p:nvSpPr>
        <p:spPr bwMode="auto">
          <a:xfrm>
            <a:off x="7741021" y="3083248"/>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rPr>
              <a:t>2</a:t>
            </a:r>
          </a:p>
        </p:txBody>
      </p:sp>
      <p:sp>
        <p:nvSpPr>
          <p:cNvPr id="7" name="Rectangle 6"/>
          <p:cNvSpPr/>
          <p:nvPr/>
        </p:nvSpPr>
        <p:spPr bwMode="auto">
          <a:xfrm>
            <a:off x="611560" y="3068960"/>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rtl="1"/>
            <a:endParaRPr lang="ar-EG" sz="800" b="1" dirty="0" smtClean="0">
              <a:solidFill>
                <a:srgbClr val="3366FD"/>
              </a:solidFill>
              <a:latin typeface="Simplified Arabic" panose="02020603050405020304" pitchFamily="18" charset="-78"/>
              <a:cs typeface="Simplified Arabic" panose="02020603050405020304" pitchFamily="18" charset="-78"/>
            </a:endParaRPr>
          </a:p>
          <a:p>
            <a:pPr rtl="1"/>
            <a:r>
              <a:rPr lang="ar-EG" b="1" dirty="0" smtClean="0">
                <a:solidFill>
                  <a:srgbClr val="3366FD"/>
                </a:solidFill>
                <a:latin typeface="Simplified Arabic" panose="02020603050405020304" pitchFamily="18" charset="-78"/>
                <a:cs typeface="Simplified Arabic" panose="02020603050405020304" pitchFamily="18" charset="-78"/>
              </a:rPr>
              <a:t>إستغلال </a:t>
            </a:r>
            <a:r>
              <a:rPr lang="ar-EG" b="1" dirty="0">
                <a:solidFill>
                  <a:srgbClr val="3366FD"/>
                </a:solidFill>
                <a:latin typeface="Simplified Arabic" panose="02020603050405020304" pitchFamily="18" charset="-78"/>
                <a:cs typeface="Simplified Arabic" panose="02020603050405020304" pitchFamily="18" charset="-78"/>
              </a:rPr>
              <a:t>النفوذ </a:t>
            </a:r>
            <a:endParaRPr lang="ar-EG" b="1" i="0" dirty="0">
              <a:solidFill>
                <a:srgbClr val="3366FD"/>
              </a:solidFill>
              <a:latin typeface="Simplified Arabic" panose="02020603050405020304" pitchFamily="18" charset="-78"/>
              <a:cs typeface="Simplified Arabic" panose="02020603050405020304" pitchFamily="18" charset="-78"/>
            </a:endParaRPr>
          </a:p>
        </p:txBody>
      </p:sp>
      <p:sp>
        <p:nvSpPr>
          <p:cNvPr id="8" name="Plaque 7"/>
          <p:cNvSpPr/>
          <p:nvPr/>
        </p:nvSpPr>
        <p:spPr bwMode="auto">
          <a:xfrm>
            <a:off x="7750542" y="4021464"/>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rPr>
              <a:t>3</a:t>
            </a:r>
          </a:p>
        </p:txBody>
      </p:sp>
      <p:sp>
        <p:nvSpPr>
          <p:cNvPr id="9" name="Rectangle 8"/>
          <p:cNvSpPr/>
          <p:nvPr/>
        </p:nvSpPr>
        <p:spPr bwMode="auto">
          <a:xfrm>
            <a:off x="621081" y="4007176"/>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rtl="1"/>
            <a:r>
              <a:rPr lang="ar-EG" sz="2400" b="1" dirty="0">
                <a:solidFill>
                  <a:srgbClr val="3366FD"/>
                </a:solidFill>
                <a:latin typeface="Simplified Arabic" panose="02020603050405020304" pitchFamily="18" charset="-78"/>
                <a:cs typeface="Simplified Arabic" panose="02020603050405020304" pitchFamily="18" charset="-78"/>
              </a:rPr>
              <a:t>قبول الرشوة أو طلبها بأي صورة من الصور المنصوص عليها في نظام مكافحة الرشوة</a:t>
            </a:r>
            <a:endParaRPr lang="ar-EG" sz="2400" b="1" i="0" dirty="0">
              <a:solidFill>
                <a:srgbClr val="3366FD"/>
              </a:solidFill>
              <a:latin typeface="Simplified Arabic" panose="02020603050405020304" pitchFamily="18" charset="-78"/>
              <a:cs typeface="Simplified Arabic" panose="02020603050405020304" pitchFamily="18" charset="-78"/>
            </a:endParaRPr>
          </a:p>
        </p:txBody>
      </p:sp>
      <p:sp>
        <p:nvSpPr>
          <p:cNvPr id="10" name="Plaque 9"/>
          <p:cNvSpPr/>
          <p:nvPr/>
        </p:nvSpPr>
        <p:spPr bwMode="auto">
          <a:xfrm>
            <a:off x="7760063" y="4959680"/>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lang="ar-EG" sz="2800" b="1" i="0" dirty="0">
                <a:solidFill>
                  <a:schemeClr val="bg1"/>
                </a:solidFill>
                <a:latin typeface="Simplified Arabic" panose="02020603050405020304" pitchFamily="18" charset="-78"/>
                <a:ea typeface="宋体" pitchFamily="2" charset="-122"/>
                <a:cs typeface="Simplified Arabic" panose="02020603050405020304" pitchFamily="18" charset="-78"/>
              </a:rPr>
              <a:t>4</a:t>
            </a:r>
            <a:endPar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1" name="Rectangle 10"/>
          <p:cNvSpPr/>
          <p:nvPr/>
        </p:nvSpPr>
        <p:spPr bwMode="auto">
          <a:xfrm>
            <a:off x="630602" y="4945392"/>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rtl="1"/>
            <a:r>
              <a:rPr lang="ar-EG" sz="2400" b="1" dirty="0">
                <a:solidFill>
                  <a:srgbClr val="3366FD"/>
                </a:solidFill>
                <a:latin typeface="Simplified Arabic" panose="02020603050405020304" pitchFamily="18" charset="-78"/>
                <a:cs typeface="Simplified Arabic" panose="02020603050405020304" pitchFamily="18" charset="-78"/>
              </a:rPr>
              <a:t>قبول الهدايا أو الإكراميات أو خلافه بالذات أو بالوساطة لقصد الإغراء من أرباب المصالح</a:t>
            </a:r>
            <a:endParaRPr lang="ar-EG" sz="2400" b="1" i="0" dirty="0">
              <a:solidFill>
                <a:srgbClr val="3366FD"/>
              </a:solidFill>
              <a:latin typeface="Simplified Arabic" panose="02020603050405020304" pitchFamily="18" charset="-78"/>
              <a:cs typeface="Simplified Arabic" panose="02020603050405020304" pitchFamily="18" charset="-78"/>
            </a:endParaRPr>
          </a:p>
        </p:txBody>
      </p:sp>
      <p:sp>
        <p:nvSpPr>
          <p:cNvPr id="13" name="Pentagon 12"/>
          <p:cNvSpPr/>
          <p:nvPr/>
        </p:nvSpPr>
        <p:spPr bwMode="auto">
          <a:xfrm flipH="1">
            <a:off x="3779912" y="188640"/>
            <a:ext cx="5338886"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استغلال النفوذ الوظيفي</a:t>
            </a:r>
            <a:endParaRPr lang="en-US" sz="2800" i="0" dirty="0">
              <a:latin typeface="Simplified Arabic" panose="02020603050405020304" pitchFamily="18" charset="-78"/>
              <a:cs typeface="Simplified Arabic" panose="02020603050405020304" pitchFamily="18" charset="-78"/>
            </a:endParaRPr>
          </a:p>
        </p:txBody>
      </p:sp>
      <p:sp>
        <p:nvSpPr>
          <p:cNvPr id="14" name="Rectangle 13"/>
          <p:cNvSpPr/>
          <p:nvPr/>
        </p:nvSpPr>
        <p:spPr>
          <a:xfrm>
            <a:off x="899592" y="1233989"/>
            <a:ext cx="7529256" cy="523220"/>
          </a:xfrm>
          <a:prstGeom prst="rect">
            <a:avLst/>
          </a:prstGeom>
        </p:spPr>
        <p:txBody>
          <a:bodyPr wrap="square">
            <a:spAutoFit/>
          </a:bodyPr>
          <a:lstStyle/>
          <a:p>
            <a:r>
              <a:rPr lang="ar-EG" b="1" dirty="0">
                <a:solidFill>
                  <a:srgbClr val="C00000"/>
                </a:solidFill>
              </a:rPr>
              <a:t>مادة (12) من لائحة التوظيف يحظر على الموظف خاصة</a:t>
            </a:r>
          </a:p>
        </p:txBody>
      </p:sp>
      <p:sp>
        <p:nvSpPr>
          <p:cNvPr id="15" name="Plaque 14"/>
          <p:cNvSpPr/>
          <p:nvPr/>
        </p:nvSpPr>
        <p:spPr bwMode="auto">
          <a:xfrm>
            <a:off x="7730277" y="5869324"/>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lang="ar-EG" sz="2800" b="1" i="0" dirty="0" smtClean="0">
                <a:solidFill>
                  <a:schemeClr val="bg1"/>
                </a:solidFill>
                <a:latin typeface="Simplified Arabic" panose="02020603050405020304" pitchFamily="18" charset="-78"/>
                <a:ea typeface="宋体" pitchFamily="2" charset="-122"/>
                <a:cs typeface="Simplified Arabic" panose="02020603050405020304" pitchFamily="18" charset="-78"/>
              </a:rPr>
              <a:t>5</a:t>
            </a:r>
            <a:endParaRPr kumimoji="0" lang="ar-EG" sz="2800" b="1" i="0" u="none" strike="noStrike" cap="none" normalizeH="0" baseline="0" dirty="0" smtClean="0">
              <a:ln>
                <a:noFill/>
              </a:ln>
              <a:solidFill>
                <a:schemeClr val="bg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6" name="Rectangle 15"/>
          <p:cNvSpPr/>
          <p:nvPr/>
        </p:nvSpPr>
        <p:spPr bwMode="auto">
          <a:xfrm>
            <a:off x="600816" y="5855036"/>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rtl="1"/>
            <a:endParaRPr lang="ar-EG" sz="1050" b="1" dirty="0" smtClean="0">
              <a:solidFill>
                <a:srgbClr val="3366FD"/>
              </a:solidFill>
              <a:latin typeface="Simplified Arabic" panose="02020603050405020304" pitchFamily="18" charset="-78"/>
              <a:cs typeface="Simplified Arabic" panose="02020603050405020304" pitchFamily="18" charset="-78"/>
            </a:endParaRPr>
          </a:p>
          <a:p>
            <a:pPr rtl="1"/>
            <a:r>
              <a:rPr lang="ar-EG" sz="2400" b="1" dirty="0" smtClean="0">
                <a:solidFill>
                  <a:srgbClr val="3366FD"/>
                </a:solidFill>
                <a:latin typeface="Simplified Arabic" panose="02020603050405020304" pitchFamily="18" charset="-78"/>
                <a:cs typeface="Simplified Arabic" panose="02020603050405020304" pitchFamily="18" charset="-78"/>
              </a:rPr>
              <a:t>إفشاء </a:t>
            </a:r>
            <a:r>
              <a:rPr lang="ar-EG" sz="2400" b="1" dirty="0">
                <a:solidFill>
                  <a:srgbClr val="3366FD"/>
                </a:solidFill>
                <a:latin typeface="Simplified Arabic" panose="02020603050405020304" pitchFamily="18" charset="-78"/>
                <a:cs typeface="Simplified Arabic" panose="02020603050405020304" pitchFamily="18" charset="-78"/>
              </a:rPr>
              <a:t>الأسرار التي يطلع عليها بحكم وظيفته ولو بعد تركه الخدمة</a:t>
            </a:r>
            <a:endParaRPr lang="ar-EG" sz="2400" b="1" i="0" dirty="0">
              <a:solidFill>
                <a:srgbClr val="3366FD"/>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3185230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bwMode="auto">
          <a:xfrm flipH="1">
            <a:off x="3779912" y="188640"/>
            <a:ext cx="5338886"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النموذج الياباني لأخلاقيات المهنة</a:t>
            </a:r>
            <a:endParaRPr lang="en-US" sz="2800" i="0" dirty="0">
              <a:latin typeface="Simplified Arabic" panose="02020603050405020304" pitchFamily="18" charset="-78"/>
              <a:cs typeface="Simplified Arabic" panose="02020603050405020304" pitchFamily="18" charset="-78"/>
            </a:endParaRPr>
          </a:p>
        </p:txBody>
      </p:sp>
      <p:sp>
        <p:nvSpPr>
          <p:cNvPr id="14" name="Rectangle 13"/>
          <p:cNvSpPr/>
          <p:nvPr/>
        </p:nvSpPr>
        <p:spPr>
          <a:xfrm>
            <a:off x="899592" y="1233989"/>
            <a:ext cx="7529256" cy="954107"/>
          </a:xfrm>
          <a:prstGeom prst="rect">
            <a:avLst/>
          </a:prstGeom>
        </p:spPr>
        <p:txBody>
          <a:bodyPr wrap="square">
            <a:spAutoFit/>
          </a:bodyPr>
          <a:lstStyle/>
          <a:p>
            <a:r>
              <a:rPr lang="ar-EG" b="1" dirty="0">
                <a:solidFill>
                  <a:srgbClr val="C00000"/>
                </a:solidFill>
              </a:rPr>
              <a:t>الصورة الأولى: التعليم الجاد والتدريب المستمر الاستثمار في </a:t>
            </a:r>
            <a:r>
              <a:rPr lang="ar-EG" b="1" dirty="0" smtClean="0">
                <a:solidFill>
                  <a:srgbClr val="C00000"/>
                </a:solidFill>
              </a:rPr>
              <a:t>الانسان</a:t>
            </a:r>
            <a:endParaRPr lang="ar-EG" b="1" dirty="0">
              <a:solidFill>
                <a:srgbClr val="C00000"/>
              </a:solidFill>
            </a:endParaRPr>
          </a:p>
        </p:txBody>
      </p:sp>
      <p:pic>
        <p:nvPicPr>
          <p:cNvPr id="2" name="Picture 1"/>
          <p:cNvPicPr>
            <a:picLocks noChangeAspect="1"/>
          </p:cNvPicPr>
          <p:nvPr/>
        </p:nvPicPr>
        <p:blipFill>
          <a:blip r:embed="rId3"/>
          <a:stretch>
            <a:fillRect/>
          </a:stretch>
        </p:blipFill>
        <p:spPr>
          <a:xfrm>
            <a:off x="539552" y="2461349"/>
            <a:ext cx="7992888" cy="343591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9254513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bwMode="auto">
          <a:xfrm flipH="1">
            <a:off x="3779912" y="188640"/>
            <a:ext cx="5338886"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النموذج الياباني لأخلاقيات المهنة</a:t>
            </a:r>
            <a:endParaRPr lang="en-US" sz="2800" i="0" dirty="0">
              <a:latin typeface="Simplified Arabic" panose="02020603050405020304" pitchFamily="18" charset="-78"/>
              <a:cs typeface="Simplified Arabic" panose="02020603050405020304" pitchFamily="18" charset="-78"/>
            </a:endParaRPr>
          </a:p>
        </p:txBody>
      </p:sp>
      <p:sp>
        <p:nvSpPr>
          <p:cNvPr id="14" name="Rectangle 13"/>
          <p:cNvSpPr/>
          <p:nvPr/>
        </p:nvSpPr>
        <p:spPr>
          <a:xfrm>
            <a:off x="899592" y="1233989"/>
            <a:ext cx="7529256" cy="523220"/>
          </a:xfrm>
          <a:prstGeom prst="rect">
            <a:avLst/>
          </a:prstGeom>
        </p:spPr>
        <p:txBody>
          <a:bodyPr wrap="square">
            <a:spAutoFit/>
          </a:bodyPr>
          <a:lstStyle/>
          <a:p>
            <a:r>
              <a:rPr lang="ar-EG" b="1" dirty="0">
                <a:solidFill>
                  <a:srgbClr val="C00000"/>
                </a:solidFill>
              </a:rPr>
              <a:t>الصورة الثانية: الخدمة السريعة والمواكبة للتقنية</a:t>
            </a:r>
          </a:p>
        </p:txBody>
      </p:sp>
      <p:pic>
        <p:nvPicPr>
          <p:cNvPr id="3" name="Picture 2"/>
          <p:cNvPicPr>
            <a:picLocks noChangeAspect="1"/>
          </p:cNvPicPr>
          <p:nvPr/>
        </p:nvPicPr>
        <p:blipFill>
          <a:blip r:embed="rId3"/>
          <a:stretch>
            <a:fillRect/>
          </a:stretch>
        </p:blipFill>
        <p:spPr>
          <a:xfrm>
            <a:off x="1259632" y="2492896"/>
            <a:ext cx="5662522" cy="35623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271780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bwMode="auto">
          <a:xfrm flipH="1">
            <a:off x="3779912" y="188640"/>
            <a:ext cx="5338886"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النموذج الياباني لأخلاقيات المهنة</a:t>
            </a:r>
            <a:endParaRPr lang="en-US" sz="2800" i="0" dirty="0">
              <a:latin typeface="Simplified Arabic" panose="02020603050405020304" pitchFamily="18" charset="-78"/>
              <a:cs typeface="Simplified Arabic" panose="02020603050405020304" pitchFamily="18" charset="-78"/>
            </a:endParaRPr>
          </a:p>
        </p:txBody>
      </p:sp>
      <p:sp>
        <p:nvSpPr>
          <p:cNvPr id="14" name="Rectangle 13"/>
          <p:cNvSpPr/>
          <p:nvPr/>
        </p:nvSpPr>
        <p:spPr>
          <a:xfrm>
            <a:off x="787160" y="1574414"/>
            <a:ext cx="7529256" cy="523220"/>
          </a:xfrm>
          <a:prstGeom prst="rect">
            <a:avLst/>
          </a:prstGeom>
        </p:spPr>
        <p:txBody>
          <a:bodyPr wrap="square">
            <a:spAutoFit/>
          </a:bodyPr>
          <a:lstStyle/>
          <a:p>
            <a:r>
              <a:rPr lang="ar-EG" b="1" dirty="0">
                <a:solidFill>
                  <a:srgbClr val="C00000"/>
                </a:solidFill>
              </a:rPr>
              <a:t>الصورة الثالثة: الإبداع والتطوير</a:t>
            </a:r>
          </a:p>
        </p:txBody>
      </p:sp>
      <p:pic>
        <p:nvPicPr>
          <p:cNvPr id="2" name="Picture 1"/>
          <p:cNvPicPr>
            <a:picLocks noChangeAspect="1"/>
          </p:cNvPicPr>
          <p:nvPr/>
        </p:nvPicPr>
        <p:blipFill>
          <a:blip r:embed="rId3"/>
          <a:stretch>
            <a:fillRect/>
          </a:stretch>
        </p:blipFill>
        <p:spPr>
          <a:xfrm>
            <a:off x="755576" y="2691320"/>
            <a:ext cx="7560840" cy="30419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6539313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bwMode="auto">
          <a:xfrm flipH="1">
            <a:off x="3779912" y="188640"/>
            <a:ext cx="5338886"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النموذج الياباني لأخلاقيات المهنة</a:t>
            </a:r>
            <a:endParaRPr lang="en-US" sz="2800" i="0" dirty="0">
              <a:latin typeface="Simplified Arabic" panose="02020603050405020304" pitchFamily="18" charset="-78"/>
              <a:cs typeface="Simplified Arabic" panose="02020603050405020304" pitchFamily="18" charset="-78"/>
            </a:endParaRPr>
          </a:p>
        </p:txBody>
      </p:sp>
      <p:sp>
        <p:nvSpPr>
          <p:cNvPr id="14" name="Rectangle 13"/>
          <p:cNvSpPr/>
          <p:nvPr/>
        </p:nvSpPr>
        <p:spPr>
          <a:xfrm>
            <a:off x="787160" y="1574414"/>
            <a:ext cx="7529256" cy="523220"/>
          </a:xfrm>
          <a:prstGeom prst="rect">
            <a:avLst/>
          </a:prstGeom>
        </p:spPr>
        <p:txBody>
          <a:bodyPr wrap="square">
            <a:spAutoFit/>
          </a:bodyPr>
          <a:lstStyle/>
          <a:p>
            <a:r>
              <a:rPr lang="ar-EG" b="1" dirty="0">
                <a:solidFill>
                  <a:srgbClr val="C00000"/>
                </a:solidFill>
              </a:rPr>
              <a:t>الصورة الرابعة: الجدية والرقابة الذاتية</a:t>
            </a:r>
          </a:p>
        </p:txBody>
      </p:sp>
      <p:pic>
        <p:nvPicPr>
          <p:cNvPr id="3" name="Picture 2"/>
          <p:cNvPicPr>
            <a:picLocks noChangeAspect="1"/>
          </p:cNvPicPr>
          <p:nvPr/>
        </p:nvPicPr>
        <p:blipFill>
          <a:blip r:embed="rId3"/>
          <a:stretch>
            <a:fillRect/>
          </a:stretch>
        </p:blipFill>
        <p:spPr>
          <a:xfrm>
            <a:off x="1059400" y="2699307"/>
            <a:ext cx="6984776" cy="30243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797987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bwMode="auto">
          <a:xfrm flipH="1">
            <a:off x="3779912" y="188640"/>
            <a:ext cx="5338886"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النموذج الياباني لأخلاقيات المهنة</a:t>
            </a:r>
            <a:endParaRPr lang="en-US" sz="2800" i="0" dirty="0">
              <a:latin typeface="Simplified Arabic" panose="02020603050405020304" pitchFamily="18" charset="-78"/>
              <a:cs typeface="Simplified Arabic" panose="02020603050405020304" pitchFamily="18" charset="-78"/>
            </a:endParaRPr>
          </a:p>
        </p:txBody>
      </p:sp>
      <p:sp>
        <p:nvSpPr>
          <p:cNvPr id="14" name="Rectangle 13"/>
          <p:cNvSpPr/>
          <p:nvPr/>
        </p:nvSpPr>
        <p:spPr>
          <a:xfrm>
            <a:off x="787160" y="1574414"/>
            <a:ext cx="7529256" cy="523220"/>
          </a:xfrm>
          <a:prstGeom prst="rect">
            <a:avLst/>
          </a:prstGeom>
        </p:spPr>
        <p:txBody>
          <a:bodyPr wrap="square">
            <a:spAutoFit/>
          </a:bodyPr>
          <a:lstStyle/>
          <a:p>
            <a:r>
              <a:rPr lang="ar-EG" b="1" dirty="0">
                <a:solidFill>
                  <a:srgbClr val="C00000"/>
                </a:solidFill>
              </a:rPr>
              <a:t>الصورة الخامسة: الجماعية والانضباط</a:t>
            </a:r>
          </a:p>
        </p:txBody>
      </p:sp>
      <p:pic>
        <p:nvPicPr>
          <p:cNvPr id="2" name="Picture 1"/>
          <p:cNvPicPr>
            <a:picLocks noChangeAspect="1"/>
          </p:cNvPicPr>
          <p:nvPr/>
        </p:nvPicPr>
        <p:blipFill>
          <a:blip r:embed="rId3"/>
          <a:stretch>
            <a:fillRect/>
          </a:stretch>
        </p:blipFill>
        <p:spPr>
          <a:xfrm>
            <a:off x="971600" y="2456603"/>
            <a:ext cx="7200800" cy="34926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920146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bwMode="auto">
          <a:xfrm flipH="1">
            <a:off x="3779912" y="188640"/>
            <a:ext cx="5338886"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النموذج الياباني لأخلاقيات المهنة</a:t>
            </a:r>
            <a:endParaRPr lang="en-US" sz="2800" i="0" dirty="0">
              <a:latin typeface="Simplified Arabic" panose="02020603050405020304" pitchFamily="18" charset="-78"/>
              <a:cs typeface="Simplified Arabic" panose="02020603050405020304" pitchFamily="18" charset="-78"/>
            </a:endParaRPr>
          </a:p>
        </p:txBody>
      </p:sp>
      <p:sp>
        <p:nvSpPr>
          <p:cNvPr id="14" name="Rectangle 13"/>
          <p:cNvSpPr/>
          <p:nvPr/>
        </p:nvSpPr>
        <p:spPr>
          <a:xfrm>
            <a:off x="787160" y="1574414"/>
            <a:ext cx="7529256" cy="523220"/>
          </a:xfrm>
          <a:prstGeom prst="rect">
            <a:avLst/>
          </a:prstGeom>
        </p:spPr>
        <p:txBody>
          <a:bodyPr wrap="square">
            <a:spAutoFit/>
          </a:bodyPr>
          <a:lstStyle/>
          <a:p>
            <a:r>
              <a:rPr lang="ar-EG" b="1" dirty="0">
                <a:solidFill>
                  <a:srgbClr val="C00000"/>
                </a:solidFill>
              </a:rPr>
              <a:t>الصورة السادسة: الثقة المتبادلة والمقدسة بين المتعاملين</a:t>
            </a:r>
          </a:p>
        </p:txBody>
      </p:sp>
      <p:pic>
        <p:nvPicPr>
          <p:cNvPr id="3" name="Picture 2"/>
          <p:cNvPicPr>
            <a:picLocks noChangeAspect="1"/>
          </p:cNvPicPr>
          <p:nvPr/>
        </p:nvPicPr>
        <p:blipFill>
          <a:blip r:embed="rId3"/>
          <a:stretch>
            <a:fillRect/>
          </a:stretch>
        </p:blipFill>
        <p:spPr>
          <a:xfrm>
            <a:off x="375324" y="2492896"/>
            <a:ext cx="8352928" cy="3672408"/>
          </a:xfrm>
          <a:prstGeom prst="rect">
            <a:avLst/>
          </a:prstGeom>
          <a:ln>
            <a:noFill/>
          </a:ln>
          <a:effectLst>
            <a:softEdge rad="112500"/>
          </a:effectLst>
        </p:spPr>
      </p:pic>
    </p:spTree>
    <p:extLst>
      <p:ext uri="{BB962C8B-B14F-4D97-AF65-F5344CB8AC3E}">
        <p14:creationId xmlns:p14="http://schemas.microsoft.com/office/powerpoint/2010/main" val="4045394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bwMode="auto">
          <a:xfrm flipH="1">
            <a:off x="3779912" y="188640"/>
            <a:ext cx="5338886"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النموذج الياباني لأخلاقيات المهنة</a:t>
            </a:r>
            <a:endParaRPr lang="en-US" sz="2800" i="0" dirty="0">
              <a:latin typeface="Simplified Arabic" panose="02020603050405020304" pitchFamily="18" charset="-78"/>
              <a:cs typeface="Simplified Arabic" panose="02020603050405020304" pitchFamily="18" charset="-78"/>
            </a:endParaRPr>
          </a:p>
        </p:txBody>
      </p:sp>
      <p:sp>
        <p:nvSpPr>
          <p:cNvPr id="14" name="Rectangle 13"/>
          <p:cNvSpPr/>
          <p:nvPr/>
        </p:nvSpPr>
        <p:spPr>
          <a:xfrm>
            <a:off x="787160" y="1574414"/>
            <a:ext cx="7529256" cy="523220"/>
          </a:xfrm>
          <a:prstGeom prst="rect">
            <a:avLst/>
          </a:prstGeom>
        </p:spPr>
        <p:txBody>
          <a:bodyPr wrap="square">
            <a:spAutoFit/>
          </a:bodyPr>
          <a:lstStyle/>
          <a:p>
            <a:r>
              <a:rPr lang="ar-EG" b="1" dirty="0">
                <a:solidFill>
                  <a:srgbClr val="C00000"/>
                </a:solidFill>
              </a:rPr>
              <a:t>الصورة السابعة: التقدير والثناء على الانجاز</a:t>
            </a:r>
          </a:p>
        </p:txBody>
      </p:sp>
      <p:pic>
        <p:nvPicPr>
          <p:cNvPr id="2" name="Picture 1"/>
          <p:cNvPicPr>
            <a:picLocks noChangeAspect="1"/>
          </p:cNvPicPr>
          <p:nvPr/>
        </p:nvPicPr>
        <p:blipFill>
          <a:blip r:embed="rId3"/>
          <a:stretch>
            <a:fillRect/>
          </a:stretch>
        </p:blipFill>
        <p:spPr>
          <a:xfrm>
            <a:off x="195304" y="2492896"/>
            <a:ext cx="8712968" cy="3491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8887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bwMode="auto">
          <a:xfrm flipH="1">
            <a:off x="3779912" y="188640"/>
            <a:ext cx="5338886"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النموذج الياباني لأخلاقيات المهنة</a:t>
            </a:r>
            <a:endParaRPr lang="en-US" sz="2800" i="0" dirty="0">
              <a:latin typeface="Simplified Arabic" panose="02020603050405020304" pitchFamily="18" charset="-78"/>
              <a:cs typeface="Simplified Arabic" panose="02020603050405020304" pitchFamily="18" charset="-78"/>
            </a:endParaRPr>
          </a:p>
        </p:txBody>
      </p:sp>
      <p:sp>
        <p:nvSpPr>
          <p:cNvPr id="14" name="Rectangle 13"/>
          <p:cNvSpPr/>
          <p:nvPr/>
        </p:nvSpPr>
        <p:spPr>
          <a:xfrm>
            <a:off x="787160" y="1574414"/>
            <a:ext cx="7529256" cy="523220"/>
          </a:xfrm>
          <a:prstGeom prst="rect">
            <a:avLst/>
          </a:prstGeom>
        </p:spPr>
        <p:txBody>
          <a:bodyPr wrap="square">
            <a:spAutoFit/>
          </a:bodyPr>
          <a:lstStyle/>
          <a:p>
            <a:r>
              <a:rPr lang="ar-EG" b="1" dirty="0">
                <a:solidFill>
                  <a:srgbClr val="C00000"/>
                </a:solidFill>
              </a:rPr>
              <a:t>الصورة الثامنة: بناء الوعي التطويري</a:t>
            </a:r>
          </a:p>
        </p:txBody>
      </p:sp>
      <p:pic>
        <p:nvPicPr>
          <p:cNvPr id="3" name="Picture 2"/>
          <p:cNvPicPr>
            <a:picLocks noChangeAspect="1"/>
          </p:cNvPicPr>
          <p:nvPr/>
        </p:nvPicPr>
        <p:blipFill>
          <a:blip r:embed="rId3"/>
          <a:stretch>
            <a:fillRect/>
          </a:stretch>
        </p:blipFill>
        <p:spPr>
          <a:xfrm>
            <a:off x="395536" y="2564904"/>
            <a:ext cx="8496944" cy="34915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072214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p:cNvSpPr>
            <a:spLocks noChangeArrowheads="1"/>
          </p:cNvSpPr>
          <p:nvPr/>
        </p:nvSpPr>
        <p:spPr bwMode="auto">
          <a:xfrm>
            <a:off x="1066800" y="1600200"/>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الأسس المنهجية للأخلاق المهنية </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4" name="AutoShape 7"/>
          <p:cNvSpPr>
            <a:spLocks noChangeArrowheads="1"/>
          </p:cNvSpPr>
          <p:nvPr/>
        </p:nvSpPr>
        <p:spPr bwMode="auto">
          <a:xfrm>
            <a:off x="1056471" y="2713917"/>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الفرق بين العمل والمهنة</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5" name="AutoShape 7"/>
          <p:cNvSpPr>
            <a:spLocks noChangeArrowheads="1"/>
          </p:cNvSpPr>
          <p:nvPr/>
        </p:nvSpPr>
        <p:spPr bwMode="auto">
          <a:xfrm>
            <a:off x="1046141" y="3827634"/>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وسائل ترسيخ أخلاقيات المهنة</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6" name="AutoShape 7"/>
          <p:cNvSpPr>
            <a:spLocks noChangeArrowheads="1"/>
          </p:cNvSpPr>
          <p:nvPr/>
        </p:nvSpPr>
        <p:spPr bwMode="auto">
          <a:xfrm>
            <a:off x="1035811" y="4941351"/>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الموازين الأخلاقية</a:t>
            </a:r>
            <a:endParaRPr kumimoji="0" lang="ar-EG"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7" name="Rectangle 2"/>
          <p:cNvSpPr txBox="1">
            <a:spLocks noChangeArrowheads="1"/>
          </p:cNvSpPr>
          <p:nvPr/>
        </p:nvSpPr>
        <p:spPr>
          <a:xfrm>
            <a:off x="3505200" y="152400"/>
            <a:ext cx="2479104" cy="869627"/>
          </a:xfrm>
          <a:prstGeom prst="rect">
            <a:avLst/>
          </a:prstGeom>
          <a:solidFill>
            <a:srgbClr val="E82683">
              <a:lumMod val="40000"/>
              <a:lumOff val="60000"/>
            </a:srgbClr>
          </a:solidFill>
          <a:ln w="38100" cap="flat" cmpd="sng" algn="ctr">
            <a:solidFill>
              <a:srgbClr val="6D2D7A">
                <a:lumMod val="60000"/>
                <a:lumOff val="40000"/>
              </a:srgbClr>
            </a:solidFill>
            <a:prstDash val="solid"/>
          </a:ln>
          <a:effectLst/>
        </p:spPr>
        <p:txBody>
          <a:bodyPr vert="horz" lIns="91430" tIns="45715" rIns="91430" bIns="45715" rtlCol="0" anchor="ctr">
            <a:norm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lvl="0" fontAlgn="auto">
              <a:spcAft>
                <a:spcPts val="0"/>
              </a:spcAft>
              <a:defRPr/>
            </a:pPr>
            <a:r>
              <a:rPr lang="ar-EG" b="1" dirty="0">
                <a:solidFill>
                  <a:srgbClr val="333399">
                    <a:lumMod val="50000"/>
                  </a:srgbClr>
                </a:solidFill>
                <a:latin typeface="Arial"/>
                <a:cs typeface="Arial"/>
              </a:rPr>
              <a:t>المحاور</a:t>
            </a:r>
            <a:endParaRPr kumimoji="0" lang="en-US" sz="4900" b="1" i="0" u="none" strike="noStrike" kern="1200" cap="none" spc="0" normalizeH="0" baseline="0" noProof="0" dirty="0">
              <a:ln>
                <a:noFill/>
              </a:ln>
              <a:solidFill>
                <a:srgbClr val="333399">
                  <a:lumMod val="50000"/>
                </a:srgbClr>
              </a:solidFill>
              <a:effectLst/>
              <a:uLnTx/>
              <a:uFillTx/>
              <a:latin typeface="Arial"/>
              <a:ea typeface="+mj-ea"/>
              <a:cs typeface="Arial"/>
            </a:endParaRPr>
          </a:p>
        </p:txBody>
      </p:sp>
    </p:spTree>
    <p:extLst>
      <p:ext uri="{BB962C8B-B14F-4D97-AF65-F5344CB8AC3E}">
        <p14:creationId xmlns:p14="http://schemas.microsoft.com/office/powerpoint/2010/main" val="3098997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bwMode="auto">
          <a:xfrm flipH="1">
            <a:off x="3779912" y="188640"/>
            <a:ext cx="5338886"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النموذج الياباني لأخلاقيات المهنة</a:t>
            </a:r>
            <a:endParaRPr lang="en-US" sz="2800" i="0" dirty="0">
              <a:latin typeface="Simplified Arabic" panose="02020603050405020304" pitchFamily="18" charset="-78"/>
              <a:cs typeface="Simplified Arabic" panose="02020603050405020304" pitchFamily="18" charset="-78"/>
            </a:endParaRPr>
          </a:p>
        </p:txBody>
      </p:sp>
      <p:sp>
        <p:nvSpPr>
          <p:cNvPr id="14" name="Rectangle 13"/>
          <p:cNvSpPr/>
          <p:nvPr/>
        </p:nvSpPr>
        <p:spPr>
          <a:xfrm>
            <a:off x="787160" y="1574414"/>
            <a:ext cx="7529256" cy="523220"/>
          </a:xfrm>
          <a:prstGeom prst="rect">
            <a:avLst/>
          </a:prstGeom>
        </p:spPr>
        <p:txBody>
          <a:bodyPr wrap="square">
            <a:spAutoFit/>
          </a:bodyPr>
          <a:lstStyle/>
          <a:p>
            <a:r>
              <a:rPr lang="ar-EG" b="1" dirty="0">
                <a:solidFill>
                  <a:srgbClr val="C00000"/>
                </a:solidFill>
              </a:rPr>
              <a:t>الصورة التاسعة: العقاب والمحاسبة العادلة</a:t>
            </a:r>
          </a:p>
        </p:txBody>
      </p:sp>
      <p:pic>
        <p:nvPicPr>
          <p:cNvPr id="2" name="Picture 1"/>
          <p:cNvPicPr>
            <a:picLocks noChangeAspect="1"/>
          </p:cNvPicPr>
          <p:nvPr/>
        </p:nvPicPr>
        <p:blipFill>
          <a:blip r:embed="rId3"/>
          <a:stretch>
            <a:fillRect/>
          </a:stretch>
        </p:blipFill>
        <p:spPr>
          <a:xfrm>
            <a:off x="611560" y="2564904"/>
            <a:ext cx="8064896" cy="34629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84466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bwMode="auto">
          <a:xfrm flipH="1">
            <a:off x="3779912" y="188640"/>
            <a:ext cx="5338886" cy="792088"/>
          </a:xfrm>
          <a:prstGeom prst="homePlat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3200" b="1" dirty="0">
                <a:latin typeface="Simplified Arabic" panose="02020603050405020304" pitchFamily="18" charset="-78"/>
                <a:cs typeface="Simplified Arabic" panose="02020603050405020304" pitchFamily="18" charset="-78"/>
              </a:rPr>
              <a:t>النموذج الياباني لأخلاقيات المهنة</a:t>
            </a:r>
            <a:endParaRPr lang="en-US" sz="2800" i="0" dirty="0">
              <a:latin typeface="Simplified Arabic" panose="02020603050405020304" pitchFamily="18" charset="-78"/>
              <a:cs typeface="Simplified Arabic" panose="02020603050405020304" pitchFamily="18" charset="-78"/>
            </a:endParaRPr>
          </a:p>
        </p:txBody>
      </p:sp>
      <p:sp>
        <p:nvSpPr>
          <p:cNvPr id="14" name="Rectangle 13"/>
          <p:cNvSpPr/>
          <p:nvPr/>
        </p:nvSpPr>
        <p:spPr>
          <a:xfrm>
            <a:off x="787160" y="1574414"/>
            <a:ext cx="7529256" cy="523220"/>
          </a:xfrm>
          <a:prstGeom prst="rect">
            <a:avLst/>
          </a:prstGeom>
        </p:spPr>
        <p:txBody>
          <a:bodyPr wrap="square">
            <a:spAutoFit/>
          </a:bodyPr>
          <a:lstStyle/>
          <a:p>
            <a:r>
              <a:rPr lang="ar-EG" b="1" dirty="0">
                <a:solidFill>
                  <a:srgbClr val="C00000"/>
                </a:solidFill>
              </a:rPr>
              <a:t>الصورة العاشرة: تنظيم الوقت واحترام المواعيد</a:t>
            </a:r>
          </a:p>
        </p:txBody>
      </p:sp>
      <p:pic>
        <p:nvPicPr>
          <p:cNvPr id="3" name="Picture 2"/>
          <p:cNvPicPr>
            <a:picLocks noChangeAspect="1"/>
          </p:cNvPicPr>
          <p:nvPr/>
        </p:nvPicPr>
        <p:blipFill>
          <a:blip r:embed="rId3"/>
          <a:stretch>
            <a:fillRect/>
          </a:stretch>
        </p:blipFill>
        <p:spPr>
          <a:xfrm>
            <a:off x="179512" y="2420888"/>
            <a:ext cx="8496944" cy="342026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7118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الأسس المنهجية للأخلاق المهنية </a:t>
            </a:r>
            <a:endParaRPr lang="en-US" sz="3600" dirty="0">
              <a:solidFill>
                <a:srgbClr val="C00000"/>
              </a:solidFill>
            </a:endParaRPr>
          </a:p>
        </p:txBody>
      </p:sp>
    </p:spTree>
    <p:extLst>
      <p:ext uri="{BB962C8B-B14F-4D97-AF65-F5344CB8AC3E}">
        <p14:creationId xmlns:p14="http://schemas.microsoft.com/office/powerpoint/2010/main" val="3621800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الأسس المنهجية للأخلاق المهنية </a:t>
            </a:r>
          </a:p>
        </p:txBody>
      </p:sp>
      <p:sp>
        <p:nvSpPr>
          <p:cNvPr id="2" name="Plaque 1"/>
          <p:cNvSpPr/>
          <p:nvPr/>
        </p:nvSpPr>
        <p:spPr bwMode="auto">
          <a:xfrm>
            <a:off x="2265618" y="1541105"/>
            <a:ext cx="6878382" cy="742950"/>
          </a:xfrm>
          <a:prstGeom prst="plaque">
            <a:avLst/>
          </a:prstGeom>
          <a:solidFill>
            <a:srgbClr val="0080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sz="2400" b="1" dirty="0">
                <a:latin typeface="Simplified Arabic" panose="02020603050405020304" pitchFamily="18" charset="-78"/>
                <a:cs typeface="Simplified Arabic" panose="02020603050405020304" pitchFamily="18" charset="-78"/>
              </a:rPr>
              <a:t>المكانة العظيمة للأخلاق في الإسلام </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5" name="Plaque 14"/>
          <p:cNvSpPr/>
          <p:nvPr/>
        </p:nvSpPr>
        <p:spPr bwMode="auto">
          <a:xfrm>
            <a:off x="225644" y="2834683"/>
            <a:ext cx="6552728" cy="742950"/>
          </a:xfrm>
          <a:prstGeom prst="plaque">
            <a:avLst/>
          </a:prstGeom>
          <a:solidFill>
            <a:srgbClr val="FF00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sz="2400" b="1" dirty="0">
                <a:latin typeface="Simplified Arabic" panose="02020603050405020304" pitchFamily="18" charset="-78"/>
                <a:cs typeface="Simplified Arabic" panose="02020603050405020304" pitchFamily="18" charset="-78"/>
              </a:rPr>
              <a:t>النظرة الإيجابية المتوازنة للعمل في الإسلام </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6" name="Plaque 15"/>
          <p:cNvSpPr/>
          <p:nvPr/>
        </p:nvSpPr>
        <p:spPr bwMode="auto">
          <a:xfrm>
            <a:off x="2265618" y="4221088"/>
            <a:ext cx="6878382" cy="742950"/>
          </a:xfrm>
          <a:prstGeom prst="plaque">
            <a:avLst/>
          </a:prstGeom>
          <a:solidFill>
            <a:srgbClr val="FF33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sz="2400" b="1" dirty="0">
                <a:latin typeface="Simplified Arabic" panose="02020603050405020304" pitchFamily="18" charset="-78"/>
                <a:cs typeface="Simplified Arabic" panose="02020603050405020304" pitchFamily="18" charset="-78"/>
              </a:rPr>
              <a:t>الربط بالله عز وجل مصدراً للنعم وواهباً للرزق ومطلعاً على العمل </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8" name="Plaque 17"/>
          <p:cNvSpPr/>
          <p:nvPr/>
        </p:nvSpPr>
        <p:spPr bwMode="auto">
          <a:xfrm>
            <a:off x="-25748" y="5353518"/>
            <a:ext cx="6552728" cy="742950"/>
          </a:xfrm>
          <a:prstGeom prst="plaque">
            <a:avLst/>
          </a:prstGeom>
          <a:solidFill>
            <a:srgbClr val="3366FD"/>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latin typeface="Simplified Arabic" panose="02020603050405020304" pitchFamily="18" charset="-78"/>
              <a:cs typeface="Simplified Arabic" panose="02020603050405020304" pitchFamily="18" charset="-78"/>
            </a:endParaRPr>
          </a:p>
          <a:p>
            <a:pPr rtl="1"/>
            <a:r>
              <a:rPr lang="ar-EG" sz="2400" b="1" dirty="0">
                <a:latin typeface="Simplified Arabic" panose="02020603050405020304" pitchFamily="18" charset="-78"/>
                <a:cs typeface="Simplified Arabic" panose="02020603050405020304" pitchFamily="18" charset="-78"/>
              </a:rPr>
              <a:t>الربط بما وراء الدنيا ، والتعليق بالأجر والمثوبة في الآخرة </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1636395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الفرق بين العمل والمهنة</a:t>
            </a:r>
            <a:endParaRPr lang="en-US" sz="3600" dirty="0">
              <a:solidFill>
                <a:srgbClr val="C00000"/>
              </a:solidFill>
            </a:endParaRPr>
          </a:p>
        </p:txBody>
      </p:sp>
    </p:spTree>
    <p:extLst>
      <p:ext uri="{BB962C8B-B14F-4D97-AF65-F5344CB8AC3E}">
        <p14:creationId xmlns:p14="http://schemas.microsoft.com/office/powerpoint/2010/main" val="348466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5856" y="332656"/>
            <a:ext cx="5436096" cy="523220"/>
          </a:xfrm>
          <a:prstGeom prst="rect">
            <a:avLst/>
          </a:prstGeom>
        </p:spPr>
        <p:txBody>
          <a:bodyPr wrap="square">
            <a:spAutoFit/>
          </a:bodyPr>
          <a:lstStyle/>
          <a:p>
            <a:pPr algn="r" rtl="1"/>
            <a:r>
              <a:rPr lang="ar-EG" b="1" dirty="0">
                <a:solidFill>
                  <a:srgbClr val="C00000"/>
                </a:solidFill>
              </a:rPr>
              <a:t> 	كل مهنة عمل وليس كل عمل مهنة</a:t>
            </a:r>
          </a:p>
        </p:txBody>
      </p:sp>
      <p:sp>
        <p:nvSpPr>
          <p:cNvPr id="22" name="Rectangle 21"/>
          <p:cNvSpPr/>
          <p:nvPr/>
        </p:nvSpPr>
        <p:spPr>
          <a:xfrm>
            <a:off x="2771800" y="1268760"/>
            <a:ext cx="3726160" cy="1080120"/>
          </a:xfrm>
          <a:prstGeom prst="rect">
            <a:avLst/>
          </a:prstGeom>
          <a:solidFill>
            <a:srgbClr val="ED7D31"/>
          </a:solidFill>
          <a:ln w="19050" cap="flat" cmpd="sng" algn="ctr">
            <a:solidFill>
              <a:sysClr val="window" lastClr="FFFFFF"/>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الفرق بين العمل والمهنة</a:t>
            </a:r>
            <a:endParaRPr lang="en-US" sz="18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p:txBody>
      </p:sp>
      <p:cxnSp>
        <p:nvCxnSpPr>
          <p:cNvPr id="23" name="Straight Connector 22"/>
          <p:cNvCxnSpPr/>
          <p:nvPr/>
        </p:nvCxnSpPr>
        <p:spPr>
          <a:xfrm>
            <a:off x="4634880" y="2348309"/>
            <a:ext cx="0" cy="864667"/>
          </a:xfrm>
          <a:prstGeom prst="line">
            <a:avLst/>
          </a:prstGeom>
          <a:noFill/>
          <a:ln w="28575" cap="flat" cmpd="sng" algn="ctr">
            <a:solidFill>
              <a:srgbClr val="5B9BD5"/>
            </a:solidFill>
            <a:prstDash val="solid"/>
            <a:miter lim="800000"/>
          </a:ln>
          <a:effectLst/>
        </p:spPr>
      </p:cxnSp>
      <p:cxnSp>
        <p:nvCxnSpPr>
          <p:cNvPr id="25" name="Straight Connector 24"/>
          <p:cNvCxnSpPr/>
          <p:nvPr/>
        </p:nvCxnSpPr>
        <p:spPr>
          <a:xfrm flipH="1">
            <a:off x="2699792" y="3212976"/>
            <a:ext cx="3672408" cy="0"/>
          </a:xfrm>
          <a:prstGeom prst="line">
            <a:avLst/>
          </a:prstGeom>
          <a:noFill/>
          <a:ln w="28575" cap="flat" cmpd="sng" algn="ctr">
            <a:solidFill>
              <a:srgbClr val="5B9BD5"/>
            </a:solidFill>
            <a:prstDash val="solid"/>
            <a:miter lim="800000"/>
          </a:ln>
          <a:effectLst/>
        </p:spPr>
      </p:cxnSp>
      <p:cxnSp>
        <p:nvCxnSpPr>
          <p:cNvPr id="28" name="Straight Connector 27"/>
          <p:cNvCxnSpPr/>
          <p:nvPr/>
        </p:nvCxnSpPr>
        <p:spPr>
          <a:xfrm>
            <a:off x="6372200" y="3212976"/>
            <a:ext cx="0" cy="864097"/>
          </a:xfrm>
          <a:prstGeom prst="line">
            <a:avLst/>
          </a:prstGeom>
          <a:noFill/>
          <a:ln w="28575" cap="flat" cmpd="sng" algn="ctr">
            <a:solidFill>
              <a:srgbClr val="5B9BD5"/>
            </a:solidFill>
            <a:prstDash val="solid"/>
            <a:miter lim="800000"/>
          </a:ln>
          <a:effectLst/>
        </p:spPr>
      </p:cxnSp>
      <p:cxnSp>
        <p:nvCxnSpPr>
          <p:cNvPr id="32" name="Straight Connector 31"/>
          <p:cNvCxnSpPr/>
          <p:nvPr/>
        </p:nvCxnSpPr>
        <p:spPr>
          <a:xfrm>
            <a:off x="2699792" y="3212976"/>
            <a:ext cx="0" cy="864097"/>
          </a:xfrm>
          <a:prstGeom prst="line">
            <a:avLst/>
          </a:prstGeom>
          <a:noFill/>
          <a:ln w="28575" cap="flat" cmpd="sng" algn="ctr">
            <a:solidFill>
              <a:srgbClr val="5B9BD5"/>
            </a:solidFill>
            <a:prstDash val="solid"/>
            <a:miter lim="800000"/>
          </a:ln>
          <a:effectLst/>
        </p:spPr>
      </p:cxnSp>
      <p:sp>
        <p:nvSpPr>
          <p:cNvPr id="33" name="Rectangle 32"/>
          <p:cNvSpPr/>
          <p:nvPr/>
        </p:nvSpPr>
        <p:spPr>
          <a:xfrm>
            <a:off x="5493677" y="4077073"/>
            <a:ext cx="2822739" cy="1152127"/>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المهنة تقتضي الإتقان</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34" name="Rectangle 33"/>
          <p:cNvSpPr/>
          <p:nvPr/>
        </p:nvSpPr>
        <p:spPr>
          <a:xfrm>
            <a:off x="539553" y="4107359"/>
            <a:ext cx="2736304" cy="1121841"/>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العمل قد يتولاه غير المتقن</a:t>
            </a:r>
            <a:endParaRPr lang="en-US"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277907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animBg="1"/>
      <p:bldP spid="33" grpId="0" animBg="1"/>
      <p:bldP spid="3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وسائل ترسيخ أخلاقيات المهنة</a:t>
            </a:r>
            <a:endParaRPr lang="en-US" sz="3600" dirty="0">
              <a:solidFill>
                <a:srgbClr val="C00000"/>
              </a:solidFill>
            </a:endParaRPr>
          </a:p>
        </p:txBody>
      </p:sp>
    </p:spTree>
    <p:extLst>
      <p:ext uri="{BB962C8B-B14F-4D97-AF65-F5344CB8AC3E}">
        <p14:creationId xmlns:p14="http://schemas.microsoft.com/office/powerpoint/2010/main" val="40156639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8028384" y="404664"/>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1</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4" name="Freeform 3"/>
          <p:cNvSpPr/>
          <p:nvPr/>
        </p:nvSpPr>
        <p:spPr>
          <a:xfrm>
            <a:off x="4716016" y="406400"/>
            <a:ext cx="3024100" cy="862360"/>
          </a:xfrm>
          <a:custGeom>
            <a:avLst/>
            <a:gdLst>
              <a:gd name="connsiteX0" fmla="*/ 0 w 2087996"/>
              <a:gd name="connsiteY0" fmla="*/ 112112 h 1121122"/>
              <a:gd name="connsiteX1" fmla="*/ 112112 w 2087996"/>
              <a:gd name="connsiteY1" fmla="*/ 0 h 1121122"/>
              <a:gd name="connsiteX2" fmla="*/ 1975884 w 2087996"/>
              <a:gd name="connsiteY2" fmla="*/ 0 h 1121122"/>
              <a:gd name="connsiteX3" fmla="*/ 2087996 w 2087996"/>
              <a:gd name="connsiteY3" fmla="*/ 112112 h 1121122"/>
              <a:gd name="connsiteX4" fmla="*/ 2087996 w 2087996"/>
              <a:gd name="connsiteY4" fmla="*/ 1009010 h 1121122"/>
              <a:gd name="connsiteX5" fmla="*/ 1975884 w 2087996"/>
              <a:gd name="connsiteY5" fmla="*/ 1121122 h 1121122"/>
              <a:gd name="connsiteX6" fmla="*/ 112112 w 2087996"/>
              <a:gd name="connsiteY6" fmla="*/ 1121122 h 1121122"/>
              <a:gd name="connsiteX7" fmla="*/ 0 w 2087996"/>
              <a:gd name="connsiteY7" fmla="*/ 1009010 h 1121122"/>
              <a:gd name="connsiteX8" fmla="*/ 0 w 2087996"/>
              <a:gd name="connsiteY8" fmla="*/ 112112 h 112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7996" h="1121122">
                <a:moveTo>
                  <a:pt x="0" y="112112"/>
                </a:moveTo>
                <a:cubicBezTo>
                  <a:pt x="0" y="50194"/>
                  <a:pt x="50194" y="0"/>
                  <a:pt x="112112" y="0"/>
                </a:cubicBezTo>
                <a:lnTo>
                  <a:pt x="1975884" y="0"/>
                </a:lnTo>
                <a:cubicBezTo>
                  <a:pt x="2037802" y="0"/>
                  <a:pt x="2087996" y="50194"/>
                  <a:pt x="2087996" y="112112"/>
                </a:cubicBezTo>
                <a:lnTo>
                  <a:pt x="2087996" y="1009010"/>
                </a:lnTo>
                <a:cubicBezTo>
                  <a:pt x="2087996" y="1070928"/>
                  <a:pt x="2037802" y="1121122"/>
                  <a:pt x="1975884" y="1121122"/>
                </a:cubicBezTo>
                <a:lnTo>
                  <a:pt x="112112" y="1121122"/>
                </a:lnTo>
                <a:cubicBezTo>
                  <a:pt x="50194" y="1121122"/>
                  <a:pt x="0" y="1070928"/>
                  <a:pt x="0" y="1009010"/>
                </a:cubicBezTo>
                <a:lnTo>
                  <a:pt x="0" y="112112"/>
                </a:lnTo>
                <a:close/>
              </a:path>
            </a:pathLst>
          </a:custGeom>
        </p:spPr>
        <p:style>
          <a:lnRef idx="0">
            <a:schemeClr val="lt1">
              <a:hueOff val="0"/>
              <a:satOff val="0"/>
              <a:lumOff val="0"/>
              <a:alphaOff val="0"/>
            </a:schemeClr>
          </a:lnRef>
          <a:fillRef idx="3">
            <a:schemeClr val="accent2">
              <a:shade val="50000"/>
              <a:hueOff val="0"/>
              <a:satOff val="0"/>
              <a:lumOff val="0"/>
              <a:alphaOff val="0"/>
            </a:schemeClr>
          </a:fillRef>
          <a:effectRef idx="3">
            <a:schemeClr val="accent2">
              <a:shade val="50000"/>
              <a:hueOff val="0"/>
              <a:satOff val="0"/>
              <a:lumOff val="0"/>
              <a:alphaOff val="0"/>
            </a:schemeClr>
          </a:effectRef>
          <a:fontRef idx="minor">
            <a:schemeClr val="lt1"/>
          </a:fontRef>
        </p:style>
        <p:txBody>
          <a:bodyPr spcFirstLastPara="0" vert="horz" wrap="square" lIns="150947" tIns="150947" rIns="150947" bIns="150947" numCol="1" spcCol="1270" anchor="ctr" anchorCtr="0">
            <a:noAutofit/>
          </a:bodyPr>
          <a:lstStyle/>
          <a:p>
            <a:pPr lvl="0" defTabSz="1377950" rtl="1">
              <a:lnSpc>
                <a:spcPct val="90000"/>
              </a:lnSpc>
              <a:spcAft>
                <a:spcPct val="35000"/>
              </a:spcAft>
            </a:pPr>
            <a:r>
              <a:rPr lang="ar-EG" b="1" dirty="0"/>
              <a:t>تنمية الرقابة الذاتية </a:t>
            </a:r>
            <a:endParaRPr lang="ar-SA" b="1" i="0" kern="1200" dirty="0">
              <a:latin typeface="GE SS Unique Bold" pitchFamily="18" charset="-78"/>
              <a:ea typeface="GE SS Unique Bold" pitchFamily="18" charset="-78"/>
              <a:cs typeface="GE SS Unique Bold" pitchFamily="18" charset="-78"/>
            </a:endParaRPr>
          </a:p>
        </p:txBody>
      </p:sp>
      <p:sp>
        <p:nvSpPr>
          <p:cNvPr id="5" name="Rectangle 4"/>
          <p:cNvSpPr/>
          <p:nvPr/>
        </p:nvSpPr>
        <p:spPr>
          <a:xfrm>
            <a:off x="467544" y="2276872"/>
            <a:ext cx="8054975"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مراقبة </a:t>
            </a:r>
            <a:r>
              <a:rPr lang="ar-EG" b="1" dirty="0">
                <a:solidFill>
                  <a:srgbClr val="002060"/>
                </a:solidFill>
                <a:latin typeface="Simplified Arabic" panose="02020603050405020304" pitchFamily="18" charset="-78"/>
                <a:cs typeface="Simplified Arabic" panose="02020603050405020304" pitchFamily="18" charset="-78"/>
              </a:rPr>
              <a:t>الله – الإحسان </a:t>
            </a:r>
            <a:endParaRPr lang="ar-EG" sz="2800" b="1" i="0" dirty="0">
              <a:solidFill>
                <a:srgbClr val="002060"/>
              </a:solidFill>
              <a:latin typeface="Simplified Arabic" panose="02020603050405020304" pitchFamily="18" charset="-78"/>
              <a:cs typeface="Simplified Arabic" panose="02020603050405020304" pitchFamily="18" charset="-78"/>
            </a:endParaRPr>
          </a:p>
        </p:txBody>
      </p:sp>
      <p:sp>
        <p:nvSpPr>
          <p:cNvPr id="6" name="Rectangle 5"/>
          <p:cNvSpPr/>
          <p:nvPr/>
        </p:nvSpPr>
        <p:spPr>
          <a:xfrm>
            <a:off x="467544" y="2924944"/>
            <a:ext cx="8054975"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يعمل </a:t>
            </a:r>
            <a:r>
              <a:rPr lang="ar-EG" b="1" dirty="0">
                <a:solidFill>
                  <a:srgbClr val="002060"/>
                </a:solidFill>
                <a:latin typeface="Simplified Arabic" panose="02020603050405020304" pitchFamily="18" charset="-78"/>
                <a:cs typeface="Simplified Arabic" panose="02020603050405020304" pitchFamily="18" charset="-78"/>
              </a:rPr>
              <a:t>ويثاب </a:t>
            </a:r>
            <a:endParaRPr lang="ar-EG" sz="2800" b="1" i="0" dirty="0">
              <a:solidFill>
                <a:srgbClr val="002060"/>
              </a:solidFill>
              <a:latin typeface="Simplified Arabic" panose="02020603050405020304" pitchFamily="18" charset="-78"/>
              <a:cs typeface="Simplified Arabic" panose="02020603050405020304" pitchFamily="18" charset="-78"/>
            </a:endParaRPr>
          </a:p>
        </p:txBody>
      </p:sp>
      <p:sp>
        <p:nvSpPr>
          <p:cNvPr id="10" name="Rectangle 9"/>
          <p:cNvSpPr/>
          <p:nvPr/>
        </p:nvSpPr>
        <p:spPr>
          <a:xfrm>
            <a:off x="467544" y="3594611"/>
            <a:ext cx="8054975"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تحويل </a:t>
            </a:r>
            <a:r>
              <a:rPr lang="ar-EG" b="1" dirty="0">
                <a:solidFill>
                  <a:srgbClr val="002060"/>
                </a:solidFill>
                <a:latin typeface="Simplified Arabic" panose="02020603050405020304" pitchFamily="18" charset="-78"/>
                <a:cs typeface="Simplified Arabic" panose="02020603050405020304" pitchFamily="18" charset="-78"/>
              </a:rPr>
              <a:t>الرقابة إلى ثقافة ومسؤولية</a:t>
            </a:r>
            <a:endParaRPr lang="ar-EG" sz="2800" b="1" i="0" dirty="0">
              <a:solidFill>
                <a:srgbClr val="002060"/>
              </a:solidFill>
              <a:latin typeface="Simplified Arabic" panose="02020603050405020304" pitchFamily="18" charset="-78"/>
              <a:cs typeface="Simplified Arabic" panose="02020603050405020304" pitchFamily="18" charset="-78"/>
            </a:endParaRPr>
          </a:p>
        </p:txBody>
      </p:sp>
      <p:sp>
        <p:nvSpPr>
          <p:cNvPr id="11" name="Rectangle 10"/>
          <p:cNvSpPr/>
          <p:nvPr/>
        </p:nvSpPr>
        <p:spPr>
          <a:xfrm>
            <a:off x="498946" y="4242683"/>
            <a:ext cx="8054975"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تجد </a:t>
            </a:r>
            <a:r>
              <a:rPr lang="ar-EG" b="1" dirty="0">
                <a:solidFill>
                  <a:srgbClr val="002060"/>
                </a:solidFill>
                <a:latin typeface="Simplified Arabic" panose="02020603050405020304" pitchFamily="18" charset="-78"/>
                <a:cs typeface="Simplified Arabic" panose="02020603050405020304" pitchFamily="18" charset="-78"/>
              </a:rPr>
              <a:t>تقياً في المسجد, خائفاً من أكل الحرام وهو يتلاعب بمسؤولياته, أو يهمل حقوق المراجعين </a:t>
            </a:r>
            <a:endParaRPr lang="ar-EG" sz="2800" b="1" i="0"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40878014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8028384" y="404664"/>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2</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4" name="Freeform 3"/>
          <p:cNvSpPr/>
          <p:nvPr/>
        </p:nvSpPr>
        <p:spPr>
          <a:xfrm>
            <a:off x="4716016" y="406400"/>
            <a:ext cx="3024100" cy="862360"/>
          </a:xfrm>
          <a:custGeom>
            <a:avLst/>
            <a:gdLst>
              <a:gd name="connsiteX0" fmla="*/ 0 w 2087996"/>
              <a:gd name="connsiteY0" fmla="*/ 112112 h 1121122"/>
              <a:gd name="connsiteX1" fmla="*/ 112112 w 2087996"/>
              <a:gd name="connsiteY1" fmla="*/ 0 h 1121122"/>
              <a:gd name="connsiteX2" fmla="*/ 1975884 w 2087996"/>
              <a:gd name="connsiteY2" fmla="*/ 0 h 1121122"/>
              <a:gd name="connsiteX3" fmla="*/ 2087996 w 2087996"/>
              <a:gd name="connsiteY3" fmla="*/ 112112 h 1121122"/>
              <a:gd name="connsiteX4" fmla="*/ 2087996 w 2087996"/>
              <a:gd name="connsiteY4" fmla="*/ 1009010 h 1121122"/>
              <a:gd name="connsiteX5" fmla="*/ 1975884 w 2087996"/>
              <a:gd name="connsiteY5" fmla="*/ 1121122 h 1121122"/>
              <a:gd name="connsiteX6" fmla="*/ 112112 w 2087996"/>
              <a:gd name="connsiteY6" fmla="*/ 1121122 h 1121122"/>
              <a:gd name="connsiteX7" fmla="*/ 0 w 2087996"/>
              <a:gd name="connsiteY7" fmla="*/ 1009010 h 1121122"/>
              <a:gd name="connsiteX8" fmla="*/ 0 w 2087996"/>
              <a:gd name="connsiteY8" fmla="*/ 112112 h 112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7996" h="1121122">
                <a:moveTo>
                  <a:pt x="0" y="112112"/>
                </a:moveTo>
                <a:cubicBezTo>
                  <a:pt x="0" y="50194"/>
                  <a:pt x="50194" y="0"/>
                  <a:pt x="112112" y="0"/>
                </a:cubicBezTo>
                <a:lnTo>
                  <a:pt x="1975884" y="0"/>
                </a:lnTo>
                <a:cubicBezTo>
                  <a:pt x="2037802" y="0"/>
                  <a:pt x="2087996" y="50194"/>
                  <a:pt x="2087996" y="112112"/>
                </a:cubicBezTo>
                <a:lnTo>
                  <a:pt x="2087996" y="1009010"/>
                </a:lnTo>
                <a:cubicBezTo>
                  <a:pt x="2087996" y="1070928"/>
                  <a:pt x="2037802" y="1121122"/>
                  <a:pt x="1975884" y="1121122"/>
                </a:cubicBezTo>
                <a:lnTo>
                  <a:pt x="112112" y="1121122"/>
                </a:lnTo>
                <a:cubicBezTo>
                  <a:pt x="50194" y="1121122"/>
                  <a:pt x="0" y="1070928"/>
                  <a:pt x="0" y="1009010"/>
                </a:cubicBezTo>
                <a:lnTo>
                  <a:pt x="0" y="112112"/>
                </a:lnTo>
                <a:close/>
              </a:path>
            </a:pathLst>
          </a:custGeom>
        </p:spPr>
        <p:style>
          <a:lnRef idx="0">
            <a:schemeClr val="lt1">
              <a:hueOff val="0"/>
              <a:satOff val="0"/>
              <a:lumOff val="0"/>
              <a:alphaOff val="0"/>
            </a:schemeClr>
          </a:lnRef>
          <a:fillRef idx="3">
            <a:schemeClr val="accent2">
              <a:shade val="50000"/>
              <a:hueOff val="0"/>
              <a:satOff val="0"/>
              <a:lumOff val="0"/>
              <a:alphaOff val="0"/>
            </a:schemeClr>
          </a:fillRef>
          <a:effectRef idx="3">
            <a:schemeClr val="accent2">
              <a:shade val="50000"/>
              <a:hueOff val="0"/>
              <a:satOff val="0"/>
              <a:lumOff val="0"/>
              <a:alphaOff val="0"/>
            </a:schemeClr>
          </a:effectRef>
          <a:fontRef idx="minor">
            <a:schemeClr val="lt1"/>
          </a:fontRef>
        </p:style>
        <p:txBody>
          <a:bodyPr spcFirstLastPara="0" vert="horz" wrap="square" lIns="150947" tIns="150947" rIns="150947" bIns="150947" numCol="1" spcCol="1270" anchor="ctr" anchorCtr="0">
            <a:noAutofit/>
          </a:bodyPr>
          <a:lstStyle/>
          <a:p>
            <a:pPr lvl="0" defTabSz="1377950" rtl="1">
              <a:lnSpc>
                <a:spcPct val="90000"/>
              </a:lnSpc>
              <a:spcAft>
                <a:spcPct val="35000"/>
              </a:spcAft>
            </a:pPr>
            <a:r>
              <a:rPr lang="ar-EG" b="1" dirty="0"/>
              <a:t>الأنظمة الواضحة</a:t>
            </a:r>
            <a:endParaRPr lang="ar-SA" b="1" i="0" kern="1200" dirty="0">
              <a:latin typeface="GE SS Unique Bold" pitchFamily="18" charset="-78"/>
              <a:ea typeface="GE SS Unique Bold" pitchFamily="18" charset="-78"/>
              <a:cs typeface="GE SS Unique Bold" pitchFamily="18" charset="-78"/>
            </a:endParaRPr>
          </a:p>
        </p:txBody>
      </p:sp>
      <p:sp>
        <p:nvSpPr>
          <p:cNvPr id="5" name="Rectangle 4"/>
          <p:cNvSpPr/>
          <p:nvPr/>
        </p:nvSpPr>
        <p:spPr>
          <a:xfrm>
            <a:off x="539552" y="2687325"/>
            <a:ext cx="8054975"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يجب </a:t>
            </a:r>
            <a:r>
              <a:rPr lang="ar-EG" b="1" dirty="0">
                <a:solidFill>
                  <a:srgbClr val="002060"/>
                </a:solidFill>
                <a:latin typeface="Simplified Arabic" panose="02020603050405020304" pitchFamily="18" charset="-78"/>
                <a:cs typeface="Simplified Arabic" panose="02020603050405020304" pitchFamily="18" charset="-78"/>
              </a:rPr>
              <a:t>أن يكون النظام واضحاً , وله مرجعيته </a:t>
            </a:r>
            <a:endParaRPr lang="ar-EG" sz="2800" b="1" i="0" dirty="0">
              <a:solidFill>
                <a:srgbClr val="002060"/>
              </a:solidFill>
              <a:latin typeface="Simplified Arabic" panose="02020603050405020304" pitchFamily="18" charset="-78"/>
              <a:cs typeface="Simplified Arabic" panose="02020603050405020304" pitchFamily="18" charset="-78"/>
            </a:endParaRPr>
          </a:p>
        </p:txBody>
      </p:sp>
      <p:sp>
        <p:nvSpPr>
          <p:cNvPr id="6" name="Rectangle 5"/>
          <p:cNvSpPr/>
          <p:nvPr/>
        </p:nvSpPr>
        <p:spPr>
          <a:xfrm>
            <a:off x="539552" y="3356992"/>
            <a:ext cx="8054975"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 </a:t>
            </a:r>
            <a:r>
              <a:rPr lang="ar-EG" b="1" dirty="0">
                <a:solidFill>
                  <a:srgbClr val="002060"/>
                </a:solidFill>
                <a:latin typeface="Simplified Arabic" panose="02020603050405020304" pitchFamily="18" charset="-78"/>
                <a:cs typeface="Simplified Arabic" panose="02020603050405020304" pitchFamily="18" charset="-78"/>
              </a:rPr>
              <a:t>مكتب خاص و هاتف خاص ) </a:t>
            </a:r>
            <a:endParaRPr lang="ar-EG" sz="2800" b="1" i="0" dirty="0">
              <a:solidFill>
                <a:srgbClr val="002060"/>
              </a:solidFill>
              <a:latin typeface="Simplified Arabic" panose="02020603050405020304" pitchFamily="18" charset="-78"/>
              <a:cs typeface="Simplified Arabic" panose="02020603050405020304" pitchFamily="18" charset="-78"/>
            </a:endParaRPr>
          </a:p>
        </p:txBody>
      </p:sp>
      <p:sp>
        <p:nvSpPr>
          <p:cNvPr id="10" name="Rectangle 9"/>
          <p:cNvSpPr/>
          <p:nvPr/>
        </p:nvSpPr>
        <p:spPr>
          <a:xfrm>
            <a:off x="539552" y="4026659"/>
            <a:ext cx="8054975"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rtl="1"/>
            <a:r>
              <a:rPr lang="ar-EG" b="1" dirty="0" smtClean="0">
                <a:solidFill>
                  <a:srgbClr val="002060"/>
                </a:solidFill>
                <a:latin typeface="Simplified Arabic" panose="02020603050405020304" pitchFamily="18" charset="-78"/>
                <a:cs typeface="Simplified Arabic" panose="02020603050405020304" pitchFamily="18" charset="-78"/>
              </a:rPr>
              <a:t>الاعتماد </a:t>
            </a:r>
            <a:r>
              <a:rPr lang="ar-EG" b="1" dirty="0">
                <a:solidFill>
                  <a:srgbClr val="002060"/>
                </a:solidFill>
                <a:latin typeface="Simplified Arabic" panose="02020603050405020304" pitchFamily="18" charset="-78"/>
                <a:cs typeface="Simplified Arabic" panose="02020603050405020304" pitchFamily="18" charset="-78"/>
              </a:rPr>
              <a:t>على " البركة " وحدها لا يكفي !</a:t>
            </a:r>
            <a:endParaRPr lang="ar-EG" sz="2800" b="1" i="0"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668472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8028384" y="404664"/>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3</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4" name="Freeform 3"/>
          <p:cNvSpPr/>
          <p:nvPr/>
        </p:nvSpPr>
        <p:spPr>
          <a:xfrm>
            <a:off x="4716016" y="406400"/>
            <a:ext cx="3024100" cy="862360"/>
          </a:xfrm>
          <a:custGeom>
            <a:avLst/>
            <a:gdLst>
              <a:gd name="connsiteX0" fmla="*/ 0 w 2087996"/>
              <a:gd name="connsiteY0" fmla="*/ 112112 h 1121122"/>
              <a:gd name="connsiteX1" fmla="*/ 112112 w 2087996"/>
              <a:gd name="connsiteY1" fmla="*/ 0 h 1121122"/>
              <a:gd name="connsiteX2" fmla="*/ 1975884 w 2087996"/>
              <a:gd name="connsiteY2" fmla="*/ 0 h 1121122"/>
              <a:gd name="connsiteX3" fmla="*/ 2087996 w 2087996"/>
              <a:gd name="connsiteY3" fmla="*/ 112112 h 1121122"/>
              <a:gd name="connsiteX4" fmla="*/ 2087996 w 2087996"/>
              <a:gd name="connsiteY4" fmla="*/ 1009010 h 1121122"/>
              <a:gd name="connsiteX5" fmla="*/ 1975884 w 2087996"/>
              <a:gd name="connsiteY5" fmla="*/ 1121122 h 1121122"/>
              <a:gd name="connsiteX6" fmla="*/ 112112 w 2087996"/>
              <a:gd name="connsiteY6" fmla="*/ 1121122 h 1121122"/>
              <a:gd name="connsiteX7" fmla="*/ 0 w 2087996"/>
              <a:gd name="connsiteY7" fmla="*/ 1009010 h 1121122"/>
              <a:gd name="connsiteX8" fmla="*/ 0 w 2087996"/>
              <a:gd name="connsiteY8" fmla="*/ 112112 h 112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7996" h="1121122">
                <a:moveTo>
                  <a:pt x="0" y="112112"/>
                </a:moveTo>
                <a:cubicBezTo>
                  <a:pt x="0" y="50194"/>
                  <a:pt x="50194" y="0"/>
                  <a:pt x="112112" y="0"/>
                </a:cubicBezTo>
                <a:lnTo>
                  <a:pt x="1975884" y="0"/>
                </a:lnTo>
                <a:cubicBezTo>
                  <a:pt x="2037802" y="0"/>
                  <a:pt x="2087996" y="50194"/>
                  <a:pt x="2087996" y="112112"/>
                </a:cubicBezTo>
                <a:lnTo>
                  <a:pt x="2087996" y="1009010"/>
                </a:lnTo>
                <a:cubicBezTo>
                  <a:pt x="2087996" y="1070928"/>
                  <a:pt x="2037802" y="1121122"/>
                  <a:pt x="1975884" y="1121122"/>
                </a:cubicBezTo>
                <a:lnTo>
                  <a:pt x="112112" y="1121122"/>
                </a:lnTo>
                <a:cubicBezTo>
                  <a:pt x="50194" y="1121122"/>
                  <a:pt x="0" y="1070928"/>
                  <a:pt x="0" y="1009010"/>
                </a:cubicBezTo>
                <a:lnTo>
                  <a:pt x="0" y="112112"/>
                </a:lnTo>
                <a:close/>
              </a:path>
            </a:pathLst>
          </a:custGeom>
        </p:spPr>
        <p:style>
          <a:lnRef idx="0">
            <a:schemeClr val="lt1">
              <a:hueOff val="0"/>
              <a:satOff val="0"/>
              <a:lumOff val="0"/>
              <a:alphaOff val="0"/>
            </a:schemeClr>
          </a:lnRef>
          <a:fillRef idx="3">
            <a:schemeClr val="accent2">
              <a:shade val="50000"/>
              <a:hueOff val="0"/>
              <a:satOff val="0"/>
              <a:lumOff val="0"/>
              <a:alphaOff val="0"/>
            </a:schemeClr>
          </a:fillRef>
          <a:effectRef idx="3">
            <a:schemeClr val="accent2">
              <a:shade val="50000"/>
              <a:hueOff val="0"/>
              <a:satOff val="0"/>
              <a:lumOff val="0"/>
              <a:alphaOff val="0"/>
            </a:schemeClr>
          </a:effectRef>
          <a:fontRef idx="minor">
            <a:schemeClr val="lt1"/>
          </a:fontRef>
        </p:style>
        <p:txBody>
          <a:bodyPr spcFirstLastPara="0" vert="horz" wrap="square" lIns="150947" tIns="150947" rIns="150947" bIns="150947" numCol="1" spcCol="1270" anchor="ctr" anchorCtr="0">
            <a:noAutofit/>
          </a:bodyPr>
          <a:lstStyle/>
          <a:p>
            <a:pPr lvl="0" defTabSz="1377950" rtl="1">
              <a:lnSpc>
                <a:spcPct val="90000"/>
              </a:lnSpc>
              <a:spcAft>
                <a:spcPct val="35000"/>
              </a:spcAft>
            </a:pPr>
            <a:r>
              <a:rPr lang="ar-EG" b="1" dirty="0"/>
              <a:t>القدوة الحسنة</a:t>
            </a:r>
            <a:endParaRPr lang="ar-SA" b="1" i="0" kern="1200" dirty="0">
              <a:latin typeface="GE SS Unique Bold" pitchFamily="18" charset="-78"/>
              <a:ea typeface="GE SS Unique Bold" pitchFamily="18" charset="-78"/>
              <a:cs typeface="GE SS Unique Bold" pitchFamily="18" charset="-78"/>
            </a:endParaRPr>
          </a:p>
        </p:txBody>
      </p:sp>
      <p:sp>
        <p:nvSpPr>
          <p:cNvPr id="5" name="Rectangle 4"/>
          <p:cNvSpPr/>
          <p:nvPr/>
        </p:nvSpPr>
        <p:spPr>
          <a:xfrm>
            <a:off x="539552" y="2687325"/>
            <a:ext cx="8054975" cy="52322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rtl="1"/>
            <a:r>
              <a:rPr lang="ar-EG" b="1" dirty="0" smtClean="0">
                <a:solidFill>
                  <a:schemeClr val="bg1"/>
                </a:solidFill>
                <a:latin typeface="Simplified Arabic" panose="02020603050405020304" pitchFamily="18" charset="-78"/>
                <a:cs typeface="Simplified Arabic" panose="02020603050405020304" pitchFamily="18" charset="-78"/>
              </a:rPr>
              <a:t>كنس </a:t>
            </a:r>
            <a:r>
              <a:rPr lang="ar-EG" b="1" dirty="0">
                <a:solidFill>
                  <a:schemeClr val="bg1"/>
                </a:solidFill>
                <a:latin typeface="Simplified Arabic" panose="02020603050405020304" pitchFamily="18" charset="-78"/>
                <a:cs typeface="Simplified Arabic" panose="02020603050405020304" pitchFamily="18" charset="-78"/>
              </a:rPr>
              <a:t>الدرج يبدأ من الأعلى </a:t>
            </a:r>
            <a:endParaRPr lang="ar-EG" sz="2800" b="1" i="0" dirty="0">
              <a:solidFill>
                <a:schemeClr val="bg1"/>
              </a:solidFill>
              <a:latin typeface="Simplified Arabic" panose="02020603050405020304" pitchFamily="18" charset="-78"/>
              <a:cs typeface="Simplified Arabic" panose="02020603050405020304" pitchFamily="18" charset="-78"/>
            </a:endParaRPr>
          </a:p>
        </p:txBody>
      </p:sp>
      <p:sp>
        <p:nvSpPr>
          <p:cNvPr id="6" name="Rectangle 5"/>
          <p:cNvSpPr/>
          <p:nvPr/>
        </p:nvSpPr>
        <p:spPr>
          <a:xfrm>
            <a:off x="539552" y="3356992"/>
            <a:ext cx="8054975" cy="52322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rtl="1"/>
            <a:r>
              <a:rPr lang="ar-EG" b="1" dirty="0" smtClean="0">
                <a:solidFill>
                  <a:schemeClr val="bg1"/>
                </a:solidFill>
                <a:latin typeface="Simplified Arabic" panose="02020603050405020304" pitchFamily="18" charset="-78"/>
                <a:cs typeface="Simplified Arabic" panose="02020603050405020304" pitchFamily="18" charset="-78"/>
              </a:rPr>
              <a:t>القيادة </a:t>
            </a:r>
            <a:r>
              <a:rPr lang="ar-EG" b="1" dirty="0">
                <a:solidFill>
                  <a:schemeClr val="bg1"/>
                </a:solidFill>
                <a:latin typeface="Simplified Arabic" panose="02020603050405020304" pitchFamily="18" charset="-78"/>
                <a:cs typeface="Simplified Arabic" panose="02020603050405020304" pitchFamily="18" charset="-78"/>
              </a:rPr>
              <a:t>العليا يجب أن تكون نموذجاً</a:t>
            </a:r>
            <a:endParaRPr lang="ar-EG" sz="2800" b="1" i="0" dirty="0">
              <a:solidFill>
                <a:schemeClr val="bg1"/>
              </a:solidFill>
              <a:latin typeface="Simplified Arabic" panose="02020603050405020304" pitchFamily="18" charset="-78"/>
              <a:cs typeface="Simplified Arabic" panose="02020603050405020304" pitchFamily="18" charset="-78"/>
            </a:endParaRPr>
          </a:p>
        </p:txBody>
      </p:sp>
      <p:sp>
        <p:nvSpPr>
          <p:cNvPr id="10" name="Rectangle 9"/>
          <p:cNvSpPr/>
          <p:nvPr/>
        </p:nvSpPr>
        <p:spPr>
          <a:xfrm>
            <a:off x="539552" y="4026659"/>
            <a:ext cx="8054975" cy="52322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rtl="1"/>
            <a:r>
              <a:rPr lang="ar-EG" b="1" dirty="0" smtClean="0">
                <a:solidFill>
                  <a:schemeClr val="bg1"/>
                </a:solidFill>
                <a:latin typeface="Simplified Arabic" panose="02020603050405020304" pitchFamily="18" charset="-78"/>
                <a:cs typeface="Simplified Arabic" panose="02020603050405020304" pitchFamily="18" charset="-78"/>
              </a:rPr>
              <a:t>هذا </a:t>
            </a:r>
            <a:r>
              <a:rPr lang="ar-EG" b="1" dirty="0">
                <a:solidFill>
                  <a:schemeClr val="bg1"/>
                </a:solidFill>
                <a:latin typeface="Simplified Arabic" panose="02020603050405020304" pitchFamily="18" charset="-78"/>
                <a:cs typeface="Simplified Arabic" panose="02020603050405020304" pitchFamily="18" charset="-78"/>
              </a:rPr>
              <a:t>سر الخلل في مجتمعاتنا العربية </a:t>
            </a:r>
            <a:endParaRPr lang="ar-EG" sz="2800" b="1" i="0" dirty="0">
              <a:solidFill>
                <a:schemeClr val="bg1"/>
              </a:solidFill>
              <a:latin typeface="Simplified Arabic" panose="02020603050405020304" pitchFamily="18" charset="-78"/>
              <a:cs typeface="Simplified Arabic" panose="02020603050405020304" pitchFamily="18" charset="-78"/>
            </a:endParaRPr>
          </a:p>
        </p:txBody>
      </p:sp>
      <p:sp>
        <p:nvSpPr>
          <p:cNvPr id="7" name="Rectangle 6"/>
          <p:cNvSpPr/>
          <p:nvPr/>
        </p:nvSpPr>
        <p:spPr>
          <a:xfrm>
            <a:off x="539552" y="4696326"/>
            <a:ext cx="8054975" cy="52322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rtl="1"/>
            <a:r>
              <a:rPr lang="ar-EG" b="1" dirty="0" smtClean="0">
                <a:solidFill>
                  <a:schemeClr val="bg1"/>
                </a:solidFill>
                <a:latin typeface="Simplified Arabic" panose="02020603050405020304" pitchFamily="18" charset="-78"/>
                <a:cs typeface="Simplified Arabic" panose="02020603050405020304" pitchFamily="18" charset="-78"/>
              </a:rPr>
              <a:t>ينظر </a:t>
            </a:r>
            <a:r>
              <a:rPr lang="ar-EG" b="1" dirty="0">
                <a:solidFill>
                  <a:schemeClr val="bg1"/>
                </a:solidFill>
                <a:latin typeface="Simplified Arabic" panose="02020603050405020304" pitchFamily="18" charset="-78"/>
                <a:cs typeface="Simplified Arabic" panose="02020603050405020304" pitchFamily="18" charset="-78"/>
              </a:rPr>
              <a:t>للأعلى نظرة أبوية تجعل النقد (عيباً) </a:t>
            </a:r>
            <a:endParaRPr lang="ar-EG" sz="2800" b="1" i="0" dirty="0">
              <a:solidFill>
                <a:schemeClr val="bg1"/>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9657007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p:cNvSpPr>
            <a:spLocks noChangeArrowheads="1"/>
          </p:cNvSpPr>
          <p:nvPr/>
        </p:nvSpPr>
        <p:spPr bwMode="auto">
          <a:xfrm>
            <a:off x="1066800" y="1600200"/>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أخلاقيات التعامل الوظيفي</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4" name="AutoShape 7"/>
          <p:cNvSpPr>
            <a:spLocks noChangeArrowheads="1"/>
          </p:cNvSpPr>
          <p:nvPr/>
        </p:nvSpPr>
        <p:spPr bwMode="auto">
          <a:xfrm>
            <a:off x="1056471" y="2713917"/>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أخلاقيات العمل الوظيفي</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5" name="AutoShape 7"/>
          <p:cNvSpPr>
            <a:spLocks noChangeArrowheads="1"/>
          </p:cNvSpPr>
          <p:nvPr/>
        </p:nvSpPr>
        <p:spPr bwMode="auto">
          <a:xfrm>
            <a:off x="1046141" y="3827634"/>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الأخلاق والإيمان</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6" name="AutoShape 7"/>
          <p:cNvSpPr>
            <a:spLocks noChangeArrowheads="1"/>
          </p:cNvSpPr>
          <p:nvPr/>
        </p:nvSpPr>
        <p:spPr bwMode="auto">
          <a:xfrm>
            <a:off x="1035811" y="4941351"/>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الأخلاق والعبادات</a:t>
            </a:r>
            <a:endParaRPr kumimoji="0" lang="ar-EG"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7" name="Rectangle 2"/>
          <p:cNvSpPr txBox="1">
            <a:spLocks noChangeArrowheads="1"/>
          </p:cNvSpPr>
          <p:nvPr/>
        </p:nvSpPr>
        <p:spPr>
          <a:xfrm>
            <a:off x="3505200" y="152400"/>
            <a:ext cx="2479104" cy="869627"/>
          </a:xfrm>
          <a:prstGeom prst="rect">
            <a:avLst/>
          </a:prstGeom>
          <a:solidFill>
            <a:srgbClr val="E82683">
              <a:lumMod val="40000"/>
              <a:lumOff val="60000"/>
            </a:srgbClr>
          </a:solidFill>
          <a:ln w="38100" cap="flat" cmpd="sng" algn="ctr">
            <a:solidFill>
              <a:srgbClr val="6D2D7A">
                <a:lumMod val="60000"/>
                <a:lumOff val="40000"/>
              </a:srgbClr>
            </a:solidFill>
            <a:prstDash val="solid"/>
          </a:ln>
          <a:effectLst/>
        </p:spPr>
        <p:txBody>
          <a:bodyPr vert="horz" lIns="91430" tIns="45715" rIns="91430" bIns="45715" rtlCol="0" anchor="ctr">
            <a:norm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lvl="0" fontAlgn="auto">
              <a:spcAft>
                <a:spcPts val="0"/>
              </a:spcAft>
              <a:defRPr/>
            </a:pPr>
            <a:r>
              <a:rPr lang="ar-EG" b="1" dirty="0">
                <a:solidFill>
                  <a:srgbClr val="333399">
                    <a:lumMod val="50000"/>
                  </a:srgbClr>
                </a:solidFill>
                <a:latin typeface="Arial"/>
                <a:cs typeface="Arial"/>
              </a:rPr>
              <a:t>المحاور</a:t>
            </a:r>
            <a:endParaRPr kumimoji="0" lang="en-US" sz="4900" b="1" i="0" u="none" strike="noStrike" kern="1200" cap="none" spc="0" normalizeH="0" baseline="0" noProof="0" dirty="0">
              <a:ln>
                <a:noFill/>
              </a:ln>
              <a:solidFill>
                <a:srgbClr val="333399">
                  <a:lumMod val="50000"/>
                </a:srgbClr>
              </a:solidFill>
              <a:effectLst/>
              <a:uLnTx/>
              <a:uFillTx/>
              <a:latin typeface="Arial"/>
              <a:ea typeface="+mj-ea"/>
              <a:cs typeface="Arial"/>
            </a:endParaRPr>
          </a:p>
        </p:txBody>
      </p:sp>
    </p:spTree>
    <p:extLst>
      <p:ext uri="{BB962C8B-B14F-4D97-AF65-F5344CB8AC3E}">
        <p14:creationId xmlns:p14="http://schemas.microsoft.com/office/powerpoint/2010/main" val="541456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8028384" y="404664"/>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4</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4" name="Freeform 3"/>
          <p:cNvSpPr/>
          <p:nvPr/>
        </p:nvSpPr>
        <p:spPr>
          <a:xfrm>
            <a:off x="4716016" y="406400"/>
            <a:ext cx="3024100" cy="862360"/>
          </a:xfrm>
          <a:custGeom>
            <a:avLst/>
            <a:gdLst>
              <a:gd name="connsiteX0" fmla="*/ 0 w 2087996"/>
              <a:gd name="connsiteY0" fmla="*/ 112112 h 1121122"/>
              <a:gd name="connsiteX1" fmla="*/ 112112 w 2087996"/>
              <a:gd name="connsiteY1" fmla="*/ 0 h 1121122"/>
              <a:gd name="connsiteX2" fmla="*/ 1975884 w 2087996"/>
              <a:gd name="connsiteY2" fmla="*/ 0 h 1121122"/>
              <a:gd name="connsiteX3" fmla="*/ 2087996 w 2087996"/>
              <a:gd name="connsiteY3" fmla="*/ 112112 h 1121122"/>
              <a:gd name="connsiteX4" fmla="*/ 2087996 w 2087996"/>
              <a:gd name="connsiteY4" fmla="*/ 1009010 h 1121122"/>
              <a:gd name="connsiteX5" fmla="*/ 1975884 w 2087996"/>
              <a:gd name="connsiteY5" fmla="*/ 1121122 h 1121122"/>
              <a:gd name="connsiteX6" fmla="*/ 112112 w 2087996"/>
              <a:gd name="connsiteY6" fmla="*/ 1121122 h 1121122"/>
              <a:gd name="connsiteX7" fmla="*/ 0 w 2087996"/>
              <a:gd name="connsiteY7" fmla="*/ 1009010 h 1121122"/>
              <a:gd name="connsiteX8" fmla="*/ 0 w 2087996"/>
              <a:gd name="connsiteY8" fmla="*/ 112112 h 112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7996" h="1121122">
                <a:moveTo>
                  <a:pt x="0" y="112112"/>
                </a:moveTo>
                <a:cubicBezTo>
                  <a:pt x="0" y="50194"/>
                  <a:pt x="50194" y="0"/>
                  <a:pt x="112112" y="0"/>
                </a:cubicBezTo>
                <a:lnTo>
                  <a:pt x="1975884" y="0"/>
                </a:lnTo>
                <a:cubicBezTo>
                  <a:pt x="2037802" y="0"/>
                  <a:pt x="2087996" y="50194"/>
                  <a:pt x="2087996" y="112112"/>
                </a:cubicBezTo>
                <a:lnTo>
                  <a:pt x="2087996" y="1009010"/>
                </a:lnTo>
                <a:cubicBezTo>
                  <a:pt x="2087996" y="1070928"/>
                  <a:pt x="2037802" y="1121122"/>
                  <a:pt x="1975884" y="1121122"/>
                </a:cubicBezTo>
                <a:lnTo>
                  <a:pt x="112112" y="1121122"/>
                </a:lnTo>
                <a:cubicBezTo>
                  <a:pt x="50194" y="1121122"/>
                  <a:pt x="0" y="1070928"/>
                  <a:pt x="0" y="1009010"/>
                </a:cubicBezTo>
                <a:lnTo>
                  <a:pt x="0" y="112112"/>
                </a:lnTo>
                <a:close/>
              </a:path>
            </a:pathLst>
          </a:custGeom>
        </p:spPr>
        <p:style>
          <a:lnRef idx="0">
            <a:schemeClr val="lt1">
              <a:hueOff val="0"/>
              <a:satOff val="0"/>
              <a:lumOff val="0"/>
              <a:alphaOff val="0"/>
            </a:schemeClr>
          </a:lnRef>
          <a:fillRef idx="3">
            <a:schemeClr val="accent2">
              <a:shade val="50000"/>
              <a:hueOff val="0"/>
              <a:satOff val="0"/>
              <a:lumOff val="0"/>
              <a:alphaOff val="0"/>
            </a:schemeClr>
          </a:fillRef>
          <a:effectRef idx="3">
            <a:schemeClr val="accent2">
              <a:shade val="50000"/>
              <a:hueOff val="0"/>
              <a:satOff val="0"/>
              <a:lumOff val="0"/>
              <a:alphaOff val="0"/>
            </a:schemeClr>
          </a:effectRef>
          <a:fontRef idx="minor">
            <a:schemeClr val="lt1"/>
          </a:fontRef>
        </p:style>
        <p:txBody>
          <a:bodyPr spcFirstLastPara="0" vert="horz" wrap="square" lIns="150947" tIns="150947" rIns="150947" bIns="150947" numCol="1" spcCol="1270" anchor="ctr" anchorCtr="0">
            <a:noAutofit/>
          </a:bodyPr>
          <a:lstStyle/>
          <a:p>
            <a:pPr lvl="0" defTabSz="1377950" rtl="1">
              <a:lnSpc>
                <a:spcPct val="90000"/>
              </a:lnSpc>
              <a:spcAft>
                <a:spcPct val="35000"/>
              </a:spcAft>
            </a:pPr>
            <a:r>
              <a:rPr lang="ar-EG" b="1" dirty="0"/>
              <a:t>الرقابة </a:t>
            </a:r>
            <a:endParaRPr lang="ar-SA" b="1" i="0" kern="1200" dirty="0">
              <a:latin typeface="GE SS Unique Bold" pitchFamily="18" charset="-78"/>
              <a:ea typeface="GE SS Unique Bold" pitchFamily="18" charset="-78"/>
              <a:cs typeface="GE SS Unique Bold" pitchFamily="18" charset="-78"/>
            </a:endParaRPr>
          </a:p>
        </p:txBody>
      </p:sp>
      <p:sp>
        <p:nvSpPr>
          <p:cNvPr id="5" name="Rectangle 4"/>
          <p:cNvSpPr/>
          <p:nvPr/>
        </p:nvSpPr>
        <p:spPr>
          <a:xfrm>
            <a:off x="544512" y="2020639"/>
            <a:ext cx="8054975" cy="523220"/>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rtl="1"/>
            <a:r>
              <a:rPr lang="ar-EG" b="1" dirty="0"/>
              <a:t>عمر : أرأيتم إن وليت عليكم خيركم ثم أمرته بالعدل ؟ .....</a:t>
            </a:r>
            <a:endParaRPr lang="ar-EG" sz="2800" b="1" i="0" dirty="0">
              <a:solidFill>
                <a:schemeClr val="bg1"/>
              </a:solidFill>
              <a:latin typeface="Simplified Arabic" panose="02020603050405020304" pitchFamily="18" charset="-78"/>
              <a:cs typeface="Simplified Arabic" panose="02020603050405020304" pitchFamily="18" charset="-78"/>
            </a:endParaRPr>
          </a:p>
        </p:txBody>
      </p:sp>
      <p:pic>
        <p:nvPicPr>
          <p:cNvPr id="2" name="Picture 1"/>
          <p:cNvPicPr>
            <a:picLocks noChangeAspect="1"/>
          </p:cNvPicPr>
          <p:nvPr/>
        </p:nvPicPr>
        <p:blipFill>
          <a:blip r:embed="rId2"/>
          <a:stretch>
            <a:fillRect/>
          </a:stretch>
        </p:blipFill>
        <p:spPr>
          <a:xfrm>
            <a:off x="2267744" y="2996952"/>
            <a:ext cx="4267200" cy="2838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08920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8028384" y="404664"/>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5</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4" name="Freeform 3"/>
          <p:cNvSpPr/>
          <p:nvPr/>
        </p:nvSpPr>
        <p:spPr>
          <a:xfrm>
            <a:off x="4716016" y="406400"/>
            <a:ext cx="3024100" cy="862360"/>
          </a:xfrm>
          <a:custGeom>
            <a:avLst/>
            <a:gdLst>
              <a:gd name="connsiteX0" fmla="*/ 0 w 2087996"/>
              <a:gd name="connsiteY0" fmla="*/ 112112 h 1121122"/>
              <a:gd name="connsiteX1" fmla="*/ 112112 w 2087996"/>
              <a:gd name="connsiteY1" fmla="*/ 0 h 1121122"/>
              <a:gd name="connsiteX2" fmla="*/ 1975884 w 2087996"/>
              <a:gd name="connsiteY2" fmla="*/ 0 h 1121122"/>
              <a:gd name="connsiteX3" fmla="*/ 2087996 w 2087996"/>
              <a:gd name="connsiteY3" fmla="*/ 112112 h 1121122"/>
              <a:gd name="connsiteX4" fmla="*/ 2087996 w 2087996"/>
              <a:gd name="connsiteY4" fmla="*/ 1009010 h 1121122"/>
              <a:gd name="connsiteX5" fmla="*/ 1975884 w 2087996"/>
              <a:gd name="connsiteY5" fmla="*/ 1121122 h 1121122"/>
              <a:gd name="connsiteX6" fmla="*/ 112112 w 2087996"/>
              <a:gd name="connsiteY6" fmla="*/ 1121122 h 1121122"/>
              <a:gd name="connsiteX7" fmla="*/ 0 w 2087996"/>
              <a:gd name="connsiteY7" fmla="*/ 1009010 h 1121122"/>
              <a:gd name="connsiteX8" fmla="*/ 0 w 2087996"/>
              <a:gd name="connsiteY8" fmla="*/ 112112 h 112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7996" h="1121122">
                <a:moveTo>
                  <a:pt x="0" y="112112"/>
                </a:moveTo>
                <a:cubicBezTo>
                  <a:pt x="0" y="50194"/>
                  <a:pt x="50194" y="0"/>
                  <a:pt x="112112" y="0"/>
                </a:cubicBezTo>
                <a:lnTo>
                  <a:pt x="1975884" y="0"/>
                </a:lnTo>
                <a:cubicBezTo>
                  <a:pt x="2037802" y="0"/>
                  <a:pt x="2087996" y="50194"/>
                  <a:pt x="2087996" y="112112"/>
                </a:cubicBezTo>
                <a:lnTo>
                  <a:pt x="2087996" y="1009010"/>
                </a:lnTo>
                <a:cubicBezTo>
                  <a:pt x="2087996" y="1070928"/>
                  <a:pt x="2037802" y="1121122"/>
                  <a:pt x="1975884" y="1121122"/>
                </a:cubicBezTo>
                <a:lnTo>
                  <a:pt x="112112" y="1121122"/>
                </a:lnTo>
                <a:cubicBezTo>
                  <a:pt x="50194" y="1121122"/>
                  <a:pt x="0" y="1070928"/>
                  <a:pt x="0" y="1009010"/>
                </a:cubicBezTo>
                <a:lnTo>
                  <a:pt x="0" y="112112"/>
                </a:lnTo>
                <a:close/>
              </a:path>
            </a:pathLst>
          </a:custGeom>
        </p:spPr>
        <p:style>
          <a:lnRef idx="0">
            <a:schemeClr val="lt1">
              <a:hueOff val="0"/>
              <a:satOff val="0"/>
              <a:lumOff val="0"/>
              <a:alphaOff val="0"/>
            </a:schemeClr>
          </a:lnRef>
          <a:fillRef idx="3">
            <a:schemeClr val="accent2">
              <a:shade val="50000"/>
              <a:hueOff val="0"/>
              <a:satOff val="0"/>
              <a:lumOff val="0"/>
              <a:alphaOff val="0"/>
            </a:schemeClr>
          </a:fillRef>
          <a:effectRef idx="3">
            <a:schemeClr val="accent2">
              <a:shade val="50000"/>
              <a:hueOff val="0"/>
              <a:satOff val="0"/>
              <a:lumOff val="0"/>
              <a:alphaOff val="0"/>
            </a:schemeClr>
          </a:effectRef>
          <a:fontRef idx="minor">
            <a:schemeClr val="lt1"/>
          </a:fontRef>
        </p:style>
        <p:txBody>
          <a:bodyPr spcFirstLastPara="0" vert="horz" wrap="square" lIns="150947" tIns="150947" rIns="150947" bIns="150947" numCol="1" spcCol="1270" anchor="ctr" anchorCtr="0">
            <a:noAutofit/>
          </a:bodyPr>
          <a:lstStyle/>
          <a:p>
            <a:pPr lvl="0" defTabSz="1377950" rtl="1">
              <a:lnSpc>
                <a:spcPct val="90000"/>
              </a:lnSpc>
              <a:spcAft>
                <a:spcPct val="35000"/>
              </a:spcAft>
            </a:pPr>
            <a:r>
              <a:rPr lang="ar-EG" b="1" dirty="0"/>
              <a:t>التوعية الأخلاقية </a:t>
            </a:r>
            <a:endParaRPr lang="ar-SA" b="1" i="0" kern="1200" dirty="0">
              <a:latin typeface="GE SS Unique Bold" pitchFamily="18" charset="-78"/>
              <a:ea typeface="GE SS Unique Bold" pitchFamily="18" charset="-78"/>
              <a:cs typeface="GE SS Unique Bold" pitchFamily="18" charset="-78"/>
            </a:endParaRPr>
          </a:p>
        </p:txBody>
      </p:sp>
      <p:sp>
        <p:nvSpPr>
          <p:cNvPr id="5" name="Rectangle 4"/>
          <p:cNvSpPr/>
          <p:nvPr/>
        </p:nvSpPr>
        <p:spPr>
          <a:xfrm>
            <a:off x="539552" y="1770663"/>
            <a:ext cx="8054975" cy="523220"/>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square">
            <a:spAutoFit/>
          </a:bodyPr>
          <a:lstStyle/>
          <a:p>
            <a:pPr rtl="1"/>
            <a:r>
              <a:rPr lang="ar-EG" b="1" dirty="0"/>
              <a:t>بأن العمل عبادة وطاعة وخدمة للآخرين </a:t>
            </a:r>
            <a:endParaRPr lang="ar-EG" sz="2800" b="1" i="0" dirty="0">
              <a:solidFill>
                <a:schemeClr val="bg1"/>
              </a:solidFill>
              <a:latin typeface="Simplified Arabic" panose="02020603050405020304" pitchFamily="18" charset="-78"/>
              <a:cs typeface="Simplified Arabic" panose="02020603050405020304" pitchFamily="18" charset="-78"/>
            </a:endParaRPr>
          </a:p>
        </p:txBody>
      </p:sp>
      <p:pic>
        <p:nvPicPr>
          <p:cNvPr id="2" name="Picture 1"/>
          <p:cNvPicPr>
            <a:picLocks noChangeAspect="1"/>
          </p:cNvPicPr>
          <p:nvPr/>
        </p:nvPicPr>
        <p:blipFill>
          <a:blip r:embed="rId2"/>
          <a:stretch>
            <a:fillRect/>
          </a:stretch>
        </p:blipFill>
        <p:spPr>
          <a:xfrm>
            <a:off x="1187624" y="2852936"/>
            <a:ext cx="5438378" cy="3143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074790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8028384" y="404664"/>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6</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4" name="Freeform 3"/>
          <p:cNvSpPr/>
          <p:nvPr/>
        </p:nvSpPr>
        <p:spPr>
          <a:xfrm>
            <a:off x="4716016" y="406400"/>
            <a:ext cx="3024100" cy="862360"/>
          </a:xfrm>
          <a:custGeom>
            <a:avLst/>
            <a:gdLst>
              <a:gd name="connsiteX0" fmla="*/ 0 w 2087996"/>
              <a:gd name="connsiteY0" fmla="*/ 112112 h 1121122"/>
              <a:gd name="connsiteX1" fmla="*/ 112112 w 2087996"/>
              <a:gd name="connsiteY1" fmla="*/ 0 h 1121122"/>
              <a:gd name="connsiteX2" fmla="*/ 1975884 w 2087996"/>
              <a:gd name="connsiteY2" fmla="*/ 0 h 1121122"/>
              <a:gd name="connsiteX3" fmla="*/ 2087996 w 2087996"/>
              <a:gd name="connsiteY3" fmla="*/ 112112 h 1121122"/>
              <a:gd name="connsiteX4" fmla="*/ 2087996 w 2087996"/>
              <a:gd name="connsiteY4" fmla="*/ 1009010 h 1121122"/>
              <a:gd name="connsiteX5" fmla="*/ 1975884 w 2087996"/>
              <a:gd name="connsiteY5" fmla="*/ 1121122 h 1121122"/>
              <a:gd name="connsiteX6" fmla="*/ 112112 w 2087996"/>
              <a:gd name="connsiteY6" fmla="*/ 1121122 h 1121122"/>
              <a:gd name="connsiteX7" fmla="*/ 0 w 2087996"/>
              <a:gd name="connsiteY7" fmla="*/ 1009010 h 1121122"/>
              <a:gd name="connsiteX8" fmla="*/ 0 w 2087996"/>
              <a:gd name="connsiteY8" fmla="*/ 112112 h 112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7996" h="1121122">
                <a:moveTo>
                  <a:pt x="0" y="112112"/>
                </a:moveTo>
                <a:cubicBezTo>
                  <a:pt x="0" y="50194"/>
                  <a:pt x="50194" y="0"/>
                  <a:pt x="112112" y="0"/>
                </a:cubicBezTo>
                <a:lnTo>
                  <a:pt x="1975884" y="0"/>
                </a:lnTo>
                <a:cubicBezTo>
                  <a:pt x="2037802" y="0"/>
                  <a:pt x="2087996" y="50194"/>
                  <a:pt x="2087996" y="112112"/>
                </a:cubicBezTo>
                <a:lnTo>
                  <a:pt x="2087996" y="1009010"/>
                </a:lnTo>
                <a:cubicBezTo>
                  <a:pt x="2087996" y="1070928"/>
                  <a:pt x="2037802" y="1121122"/>
                  <a:pt x="1975884" y="1121122"/>
                </a:cubicBezTo>
                <a:lnTo>
                  <a:pt x="112112" y="1121122"/>
                </a:lnTo>
                <a:cubicBezTo>
                  <a:pt x="50194" y="1121122"/>
                  <a:pt x="0" y="1070928"/>
                  <a:pt x="0" y="1009010"/>
                </a:cubicBezTo>
                <a:lnTo>
                  <a:pt x="0" y="112112"/>
                </a:lnTo>
                <a:close/>
              </a:path>
            </a:pathLst>
          </a:custGeom>
        </p:spPr>
        <p:style>
          <a:lnRef idx="0">
            <a:schemeClr val="lt1">
              <a:hueOff val="0"/>
              <a:satOff val="0"/>
              <a:lumOff val="0"/>
              <a:alphaOff val="0"/>
            </a:schemeClr>
          </a:lnRef>
          <a:fillRef idx="3">
            <a:schemeClr val="accent2">
              <a:shade val="50000"/>
              <a:hueOff val="0"/>
              <a:satOff val="0"/>
              <a:lumOff val="0"/>
              <a:alphaOff val="0"/>
            </a:schemeClr>
          </a:fillRef>
          <a:effectRef idx="3">
            <a:schemeClr val="accent2">
              <a:shade val="50000"/>
              <a:hueOff val="0"/>
              <a:satOff val="0"/>
              <a:lumOff val="0"/>
              <a:alphaOff val="0"/>
            </a:schemeClr>
          </a:effectRef>
          <a:fontRef idx="minor">
            <a:schemeClr val="lt1"/>
          </a:fontRef>
        </p:style>
        <p:txBody>
          <a:bodyPr spcFirstLastPara="0" vert="horz" wrap="square" lIns="150947" tIns="150947" rIns="150947" bIns="150947" numCol="1" spcCol="1270" anchor="ctr" anchorCtr="0">
            <a:noAutofit/>
          </a:bodyPr>
          <a:lstStyle/>
          <a:p>
            <a:pPr lvl="0" defTabSz="1377950" rtl="1">
              <a:lnSpc>
                <a:spcPct val="90000"/>
              </a:lnSpc>
              <a:spcAft>
                <a:spcPct val="35000"/>
              </a:spcAft>
            </a:pPr>
            <a:r>
              <a:rPr lang="ar-EG" b="1" dirty="0"/>
              <a:t>تقييم الأداء </a:t>
            </a:r>
            <a:endParaRPr lang="ar-SA" b="1" i="0" kern="1200" dirty="0">
              <a:latin typeface="GE SS Unique Bold" pitchFamily="18" charset="-78"/>
              <a:ea typeface="GE SS Unique Bold" pitchFamily="18" charset="-78"/>
              <a:cs typeface="GE SS Unique Bold" pitchFamily="18" charset="-78"/>
            </a:endParaRPr>
          </a:p>
        </p:txBody>
      </p:sp>
      <p:sp>
        <p:nvSpPr>
          <p:cNvPr id="5" name="Rectangle 4"/>
          <p:cNvSpPr/>
          <p:nvPr/>
        </p:nvSpPr>
        <p:spPr>
          <a:xfrm>
            <a:off x="611560" y="1844824"/>
            <a:ext cx="8054975" cy="523220"/>
          </a:xfrm>
          <a:prstGeom prst="rect">
            <a:avLst/>
          </a:prstGeom>
          <a:solidFill>
            <a:srgbClr val="00B0F0"/>
          </a:solidFill>
        </p:spPr>
        <p:style>
          <a:lnRef idx="0">
            <a:schemeClr val="accent2"/>
          </a:lnRef>
          <a:fillRef idx="3">
            <a:schemeClr val="accent2"/>
          </a:fillRef>
          <a:effectRef idx="3">
            <a:schemeClr val="accent2"/>
          </a:effectRef>
          <a:fontRef idx="minor">
            <a:schemeClr val="lt1"/>
          </a:fontRef>
        </p:style>
        <p:txBody>
          <a:bodyPr wrap="square">
            <a:spAutoFit/>
          </a:bodyPr>
          <a:lstStyle/>
          <a:p>
            <a:pPr rtl="1"/>
            <a:r>
              <a:rPr lang="ar-EG" b="1" dirty="0"/>
              <a:t>بتقارير دقيقة وصادقة وترتيب النتائج عليها </a:t>
            </a:r>
            <a:endParaRPr lang="ar-EG" sz="2800" b="1" i="0" dirty="0">
              <a:solidFill>
                <a:schemeClr val="bg1"/>
              </a:solidFill>
              <a:latin typeface="Simplified Arabic" panose="02020603050405020304" pitchFamily="18" charset="-78"/>
              <a:cs typeface="Simplified Arabic" panose="02020603050405020304" pitchFamily="18" charset="-78"/>
            </a:endParaRPr>
          </a:p>
        </p:txBody>
      </p:sp>
      <p:sp>
        <p:nvSpPr>
          <p:cNvPr id="6" name="Rectangle 5"/>
          <p:cNvSpPr/>
          <p:nvPr/>
        </p:nvSpPr>
        <p:spPr>
          <a:xfrm>
            <a:off x="611560" y="2586499"/>
            <a:ext cx="8054975" cy="523220"/>
          </a:xfrm>
          <a:prstGeom prst="rect">
            <a:avLst/>
          </a:prstGeom>
          <a:solidFill>
            <a:srgbClr val="00B0F0"/>
          </a:solidFill>
        </p:spPr>
        <p:style>
          <a:lnRef idx="0">
            <a:schemeClr val="accent2"/>
          </a:lnRef>
          <a:fillRef idx="3">
            <a:schemeClr val="accent2"/>
          </a:fillRef>
          <a:effectRef idx="3">
            <a:schemeClr val="accent2"/>
          </a:effectRef>
          <a:fontRef idx="minor">
            <a:schemeClr val="lt1"/>
          </a:fontRef>
        </p:style>
        <p:txBody>
          <a:bodyPr wrap="square">
            <a:spAutoFit/>
          </a:bodyPr>
          <a:lstStyle/>
          <a:p>
            <a:pPr lvl="0" rtl="1"/>
            <a:r>
              <a:rPr lang="ar-EG" b="1" dirty="0"/>
              <a:t>هل يمكن هذا في مجتمع قبلي ؟</a:t>
            </a:r>
            <a:endParaRPr lang="en-US" dirty="0">
              <a:effectLst/>
            </a:endParaRPr>
          </a:p>
        </p:txBody>
      </p:sp>
      <p:pic>
        <p:nvPicPr>
          <p:cNvPr id="2" name="Picture 1"/>
          <p:cNvPicPr>
            <a:picLocks noChangeAspect="1"/>
          </p:cNvPicPr>
          <p:nvPr/>
        </p:nvPicPr>
        <p:blipFill>
          <a:blip r:embed="rId2"/>
          <a:stretch>
            <a:fillRect/>
          </a:stretch>
        </p:blipFill>
        <p:spPr>
          <a:xfrm>
            <a:off x="1686297" y="3328174"/>
            <a:ext cx="5905500" cy="2621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05571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الموازين الأخلاقية</a:t>
            </a:r>
            <a:endParaRPr lang="en-US" sz="3600" dirty="0">
              <a:solidFill>
                <a:srgbClr val="C00000"/>
              </a:solidFill>
            </a:endParaRPr>
          </a:p>
        </p:txBody>
      </p:sp>
    </p:spTree>
    <p:extLst>
      <p:ext uri="{BB962C8B-B14F-4D97-AF65-F5344CB8AC3E}">
        <p14:creationId xmlns:p14="http://schemas.microsoft.com/office/powerpoint/2010/main" val="1986625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475656" y="260648"/>
            <a:ext cx="6152782" cy="1166931"/>
          </a:xfrm>
          <a:custGeom>
            <a:avLst/>
            <a:gdLst>
              <a:gd name="connsiteX0" fmla="*/ 194492 w 4856638"/>
              <a:gd name="connsiteY0" fmla="*/ 0 h 1166931"/>
              <a:gd name="connsiteX1" fmla="*/ 4856638 w 4856638"/>
              <a:gd name="connsiteY1" fmla="*/ 0 h 1166931"/>
              <a:gd name="connsiteX2" fmla="*/ 4856638 w 4856638"/>
              <a:gd name="connsiteY2" fmla="*/ 0 h 1166931"/>
              <a:gd name="connsiteX3" fmla="*/ 4856638 w 4856638"/>
              <a:gd name="connsiteY3" fmla="*/ 972439 h 1166931"/>
              <a:gd name="connsiteX4" fmla="*/ 4662146 w 4856638"/>
              <a:gd name="connsiteY4" fmla="*/ 1166931 h 1166931"/>
              <a:gd name="connsiteX5" fmla="*/ 0 w 4856638"/>
              <a:gd name="connsiteY5" fmla="*/ 1166931 h 1166931"/>
              <a:gd name="connsiteX6" fmla="*/ 0 w 4856638"/>
              <a:gd name="connsiteY6" fmla="*/ 1166931 h 1166931"/>
              <a:gd name="connsiteX7" fmla="*/ 0 w 4856638"/>
              <a:gd name="connsiteY7" fmla="*/ 194492 h 1166931"/>
              <a:gd name="connsiteX8" fmla="*/ 194492 w 4856638"/>
              <a:gd name="connsiteY8" fmla="*/ 0 h 11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6638" h="1166931">
                <a:moveTo>
                  <a:pt x="194492" y="0"/>
                </a:moveTo>
                <a:lnTo>
                  <a:pt x="4856638" y="0"/>
                </a:lnTo>
                <a:lnTo>
                  <a:pt x="4856638" y="0"/>
                </a:lnTo>
                <a:lnTo>
                  <a:pt x="4856638" y="972439"/>
                </a:lnTo>
                <a:cubicBezTo>
                  <a:pt x="4856638" y="1079854"/>
                  <a:pt x="4769561" y="1166931"/>
                  <a:pt x="4662146" y="1166931"/>
                </a:cubicBezTo>
                <a:lnTo>
                  <a:pt x="0" y="1166931"/>
                </a:lnTo>
                <a:lnTo>
                  <a:pt x="0" y="1166931"/>
                </a:lnTo>
                <a:lnTo>
                  <a:pt x="0" y="194492"/>
                </a:lnTo>
                <a:cubicBezTo>
                  <a:pt x="0" y="87077"/>
                  <a:pt x="87077" y="0"/>
                  <a:pt x="194492" y="0"/>
                </a:cubicBez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47367" tIns="239845" rIns="239845" bIns="239845" numCol="1" spcCol="1270" anchor="ctr" anchorCtr="0">
            <a:noAutofit/>
          </a:bodyPr>
          <a:lstStyle/>
          <a:p>
            <a:pPr lvl="0" defTabSz="2133600" rtl="1">
              <a:lnSpc>
                <a:spcPct val="90000"/>
              </a:lnSpc>
              <a:spcAft>
                <a:spcPct val="35000"/>
              </a:spcAft>
            </a:pPr>
            <a:r>
              <a:rPr lang="ar-SA" b="1" dirty="0">
                <a:latin typeface="GE Flow" pitchFamily="18" charset="-78"/>
                <a:ea typeface="GE Flow" pitchFamily="18" charset="-78"/>
                <a:cs typeface="GE Flow" pitchFamily="18" charset="-78"/>
              </a:rPr>
              <a:t>يحب لأخيه ما يحب لنفسه  - الإنصاف من نفسك </a:t>
            </a:r>
            <a:endParaRPr lang="ar-SA" i="0" kern="1200" dirty="0">
              <a:latin typeface="GE Flow" pitchFamily="18" charset="-78"/>
              <a:ea typeface="GE Flow" pitchFamily="18" charset="-78"/>
              <a:cs typeface="GE Flow" pitchFamily="18" charset="-78"/>
            </a:endParaRPr>
          </a:p>
        </p:txBody>
      </p:sp>
      <p:sp>
        <p:nvSpPr>
          <p:cNvPr id="2" name="Flowchart: Delay 1"/>
          <p:cNvSpPr/>
          <p:nvPr/>
        </p:nvSpPr>
        <p:spPr bwMode="auto">
          <a:xfrm>
            <a:off x="7628438" y="260648"/>
            <a:ext cx="1192034" cy="1166931"/>
          </a:xfrm>
          <a:prstGeom prst="flowChartDelay">
            <a:avLst/>
          </a:prstGeom>
          <a:solidFill>
            <a:schemeClr val="bg2">
              <a:lumMod val="60000"/>
              <a:lumOff val="40000"/>
            </a:schemeClr>
          </a:solidFill>
          <a:ln>
            <a:noFill/>
          </a:ln>
          <a:effectLs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1" i="0" u="none" strike="noStrike" cap="none" normalizeH="0" baseline="0" dirty="0" smtClean="0">
                <a:ln>
                  <a:noFill/>
                </a:ln>
                <a:solidFill>
                  <a:schemeClr val="bg1"/>
                </a:solidFill>
                <a:effectLst/>
                <a:latin typeface="Arial" charset="0"/>
              </a:rPr>
              <a:t>1</a:t>
            </a:r>
          </a:p>
        </p:txBody>
      </p:sp>
      <p:pic>
        <p:nvPicPr>
          <p:cNvPr id="4" name="Picture 3"/>
          <p:cNvPicPr>
            <a:picLocks noChangeAspect="1"/>
          </p:cNvPicPr>
          <p:nvPr/>
        </p:nvPicPr>
        <p:blipFill>
          <a:blip r:embed="rId2"/>
          <a:stretch>
            <a:fillRect/>
          </a:stretch>
        </p:blipFill>
        <p:spPr>
          <a:xfrm>
            <a:off x="755576" y="2276872"/>
            <a:ext cx="7488832" cy="3425155"/>
          </a:xfrm>
          <a:prstGeom prst="rect">
            <a:avLst/>
          </a:prstGeom>
        </p:spPr>
      </p:pic>
    </p:spTree>
    <p:extLst>
      <p:ext uri="{BB962C8B-B14F-4D97-AF65-F5344CB8AC3E}">
        <p14:creationId xmlns:p14="http://schemas.microsoft.com/office/powerpoint/2010/main" val="13341204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475656" y="260648"/>
            <a:ext cx="6152782" cy="1166931"/>
          </a:xfrm>
          <a:custGeom>
            <a:avLst/>
            <a:gdLst>
              <a:gd name="connsiteX0" fmla="*/ 194492 w 4856638"/>
              <a:gd name="connsiteY0" fmla="*/ 0 h 1166931"/>
              <a:gd name="connsiteX1" fmla="*/ 4856638 w 4856638"/>
              <a:gd name="connsiteY1" fmla="*/ 0 h 1166931"/>
              <a:gd name="connsiteX2" fmla="*/ 4856638 w 4856638"/>
              <a:gd name="connsiteY2" fmla="*/ 0 h 1166931"/>
              <a:gd name="connsiteX3" fmla="*/ 4856638 w 4856638"/>
              <a:gd name="connsiteY3" fmla="*/ 972439 h 1166931"/>
              <a:gd name="connsiteX4" fmla="*/ 4662146 w 4856638"/>
              <a:gd name="connsiteY4" fmla="*/ 1166931 h 1166931"/>
              <a:gd name="connsiteX5" fmla="*/ 0 w 4856638"/>
              <a:gd name="connsiteY5" fmla="*/ 1166931 h 1166931"/>
              <a:gd name="connsiteX6" fmla="*/ 0 w 4856638"/>
              <a:gd name="connsiteY6" fmla="*/ 1166931 h 1166931"/>
              <a:gd name="connsiteX7" fmla="*/ 0 w 4856638"/>
              <a:gd name="connsiteY7" fmla="*/ 194492 h 1166931"/>
              <a:gd name="connsiteX8" fmla="*/ 194492 w 4856638"/>
              <a:gd name="connsiteY8" fmla="*/ 0 h 11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6638" h="1166931">
                <a:moveTo>
                  <a:pt x="194492" y="0"/>
                </a:moveTo>
                <a:lnTo>
                  <a:pt x="4856638" y="0"/>
                </a:lnTo>
                <a:lnTo>
                  <a:pt x="4856638" y="0"/>
                </a:lnTo>
                <a:lnTo>
                  <a:pt x="4856638" y="972439"/>
                </a:lnTo>
                <a:cubicBezTo>
                  <a:pt x="4856638" y="1079854"/>
                  <a:pt x="4769561" y="1166931"/>
                  <a:pt x="4662146" y="1166931"/>
                </a:cubicBezTo>
                <a:lnTo>
                  <a:pt x="0" y="1166931"/>
                </a:lnTo>
                <a:lnTo>
                  <a:pt x="0" y="1166931"/>
                </a:lnTo>
                <a:lnTo>
                  <a:pt x="0" y="194492"/>
                </a:lnTo>
                <a:cubicBezTo>
                  <a:pt x="0" y="87077"/>
                  <a:pt x="87077" y="0"/>
                  <a:pt x="194492" y="0"/>
                </a:cubicBez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47367" tIns="239845" rIns="239845" bIns="239845" numCol="1" spcCol="1270" anchor="ctr" anchorCtr="0">
            <a:noAutofit/>
          </a:bodyPr>
          <a:lstStyle/>
          <a:p>
            <a:pPr lvl="0" defTabSz="2133600" rtl="1">
              <a:lnSpc>
                <a:spcPct val="90000"/>
              </a:lnSpc>
              <a:spcAft>
                <a:spcPct val="35000"/>
              </a:spcAft>
            </a:pPr>
            <a:r>
              <a:rPr lang="ar-SA" b="1" dirty="0">
                <a:solidFill>
                  <a:srgbClr val="C00000"/>
                </a:solidFill>
                <a:latin typeface="GE Flow" pitchFamily="18" charset="-78"/>
                <a:ea typeface="GE Flow" pitchFamily="18" charset="-78"/>
                <a:cs typeface="GE Flow" pitchFamily="18" charset="-78"/>
              </a:rPr>
              <a:t>الحادثة الفردية قد تعم – ترك الزواج – ترك الإنجاب ...</a:t>
            </a:r>
            <a:endParaRPr lang="ar-SA" i="0" kern="1200" dirty="0">
              <a:solidFill>
                <a:srgbClr val="C00000"/>
              </a:solidFill>
              <a:latin typeface="GE Flow" pitchFamily="18" charset="-78"/>
              <a:ea typeface="GE Flow" pitchFamily="18" charset="-78"/>
              <a:cs typeface="GE Flow" pitchFamily="18" charset="-78"/>
            </a:endParaRPr>
          </a:p>
        </p:txBody>
      </p:sp>
      <p:sp>
        <p:nvSpPr>
          <p:cNvPr id="2" name="Flowchart: Delay 1"/>
          <p:cNvSpPr/>
          <p:nvPr/>
        </p:nvSpPr>
        <p:spPr bwMode="auto">
          <a:xfrm>
            <a:off x="7628438" y="260648"/>
            <a:ext cx="1192034" cy="1166931"/>
          </a:xfrm>
          <a:prstGeom prst="flowChartDelay">
            <a:avLst/>
          </a:prstGeom>
          <a:solidFill>
            <a:schemeClr val="bg2">
              <a:lumMod val="60000"/>
              <a:lumOff val="40000"/>
            </a:schemeClr>
          </a:solidFill>
          <a:ln>
            <a:noFill/>
          </a:ln>
          <a:effectLs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1" i="0" u="none" strike="noStrike" cap="none" normalizeH="0" baseline="0" dirty="0" smtClean="0">
                <a:ln>
                  <a:noFill/>
                </a:ln>
                <a:solidFill>
                  <a:schemeClr val="bg1"/>
                </a:solidFill>
                <a:effectLst/>
                <a:latin typeface="Arial" charset="0"/>
              </a:rPr>
              <a:t>2</a:t>
            </a:r>
          </a:p>
        </p:txBody>
      </p:sp>
      <p:pic>
        <p:nvPicPr>
          <p:cNvPr id="5" name="Picture 4"/>
          <p:cNvPicPr>
            <a:picLocks noChangeAspect="1"/>
          </p:cNvPicPr>
          <p:nvPr/>
        </p:nvPicPr>
        <p:blipFill>
          <a:blip r:embed="rId2"/>
          <a:stretch>
            <a:fillRect/>
          </a:stretch>
        </p:blipFill>
        <p:spPr>
          <a:xfrm>
            <a:off x="971600" y="2060848"/>
            <a:ext cx="7139828" cy="3706143"/>
          </a:xfrm>
          <a:prstGeom prst="rect">
            <a:avLst/>
          </a:prstGeom>
        </p:spPr>
      </p:pic>
    </p:spTree>
    <p:extLst>
      <p:ext uri="{BB962C8B-B14F-4D97-AF65-F5344CB8AC3E}">
        <p14:creationId xmlns:p14="http://schemas.microsoft.com/office/powerpoint/2010/main" val="34725446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475656" y="260648"/>
            <a:ext cx="6152782" cy="1166931"/>
          </a:xfrm>
          <a:custGeom>
            <a:avLst/>
            <a:gdLst>
              <a:gd name="connsiteX0" fmla="*/ 194492 w 4856638"/>
              <a:gd name="connsiteY0" fmla="*/ 0 h 1166931"/>
              <a:gd name="connsiteX1" fmla="*/ 4856638 w 4856638"/>
              <a:gd name="connsiteY1" fmla="*/ 0 h 1166931"/>
              <a:gd name="connsiteX2" fmla="*/ 4856638 w 4856638"/>
              <a:gd name="connsiteY2" fmla="*/ 0 h 1166931"/>
              <a:gd name="connsiteX3" fmla="*/ 4856638 w 4856638"/>
              <a:gd name="connsiteY3" fmla="*/ 972439 h 1166931"/>
              <a:gd name="connsiteX4" fmla="*/ 4662146 w 4856638"/>
              <a:gd name="connsiteY4" fmla="*/ 1166931 h 1166931"/>
              <a:gd name="connsiteX5" fmla="*/ 0 w 4856638"/>
              <a:gd name="connsiteY5" fmla="*/ 1166931 h 1166931"/>
              <a:gd name="connsiteX6" fmla="*/ 0 w 4856638"/>
              <a:gd name="connsiteY6" fmla="*/ 1166931 h 1166931"/>
              <a:gd name="connsiteX7" fmla="*/ 0 w 4856638"/>
              <a:gd name="connsiteY7" fmla="*/ 194492 h 1166931"/>
              <a:gd name="connsiteX8" fmla="*/ 194492 w 4856638"/>
              <a:gd name="connsiteY8" fmla="*/ 0 h 11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6638" h="1166931">
                <a:moveTo>
                  <a:pt x="194492" y="0"/>
                </a:moveTo>
                <a:lnTo>
                  <a:pt x="4856638" y="0"/>
                </a:lnTo>
                <a:lnTo>
                  <a:pt x="4856638" y="0"/>
                </a:lnTo>
                <a:lnTo>
                  <a:pt x="4856638" y="972439"/>
                </a:lnTo>
                <a:cubicBezTo>
                  <a:pt x="4856638" y="1079854"/>
                  <a:pt x="4769561" y="1166931"/>
                  <a:pt x="4662146" y="1166931"/>
                </a:cubicBezTo>
                <a:lnTo>
                  <a:pt x="0" y="1166931"/>
                </a:lnTo>
                <a:lnTo>
                  <a:pt x="0" y="1166931"/>
                </a:lnTo>
                <a:lnTo>
                  <a:pt x="0" y="194492"/>
                </a:lnTo>
                <a:cubicBezTo>
                  <a:pt x="0" y="87077"/>
                  <a:pt x="87077" y="0"/>
                  <a:pt x="194492" y="0"/>
                </a:cubicBez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47367" tIns="239845" rIns="239845" bIns="239845" numCol="1" spcCol="1270" anchor="ctr" anchorCtr="0">
            <a:noAutofit/>
          </a:bodyPr>
          <a:lstStyle/>
          <a:p>
            <a:pPr lvl="0" defTabSz="2133600" rtl="1">
              <a:lnSpc>
                <a:spcPct val="90000"/>
              </a:lnSpc>
              <a:spcAft>
                <a:spcPct val="35000"/>
              </a:spcAft>
            </a:pPr>
            <a:r>
              <a:rPr lang="ar-SA" b="1" dirty="0">
                <a:solidFill>
                  <a:srgbClr val="C00000"/>
                </a:solidFill>
                <a:latin typeface="GE Flow" pitchFamily="18" charset="-78"/>
                <a:ea typeface="GE Flow" pitchFamily="18" charset="-78"/>
                <a:cs typeface="GE Flow" pitchFamily="18" charset="-78"/>
              </a:rPr>
              <a:t>الإشهار و الإعلان</a:t>
            </a:r>
            <a:endParaRPr lang="ar-SA" i="0" kern="1200" dirty="0">
              <a:solidFill>
                <a:srgbClr val="C00000"/>
              </a:solidFill>
              <a:latin typeface="GE Flow" pitchFamily="18" charset="-78"/>
              <a:ea typeface="GE Flow" pitchFamily="18" charset="-78"/>
              <a:cs typeface="GE Flow" pitchFamily="18" charset="-78"/>
            </a:endParaRPr>
          </a:p>
        </p:txBody>
      </p:sp>
      <p:sp>
        <p:nvSpPr>
          <p:cNvPr id="2" name="Flowchart: Delay 1"/>
          <p:cNvSpPr/>
          <p:nvPr/>
        </p:nvSpPr>
        <p:spPr bwMode="auto">
          <a:xfrm>
            <a:off x="7628438" y="260648"/>
            <a:ext cx="1192034" cy="1166931"/>
          </a:xfrm>
          <a:prstGeom prst="flowChartDelay">
            <a:avLst/>
          </a:prstGeom>
          <a:solidFill>
            <a:schemeClr val="bg2">
              <a:lumMod val="60000"/>
              <a:lumOff val="40000"/>
            </a:schemeClr>
          </a:solidFill>
          <a:ln>
            <a:noFill/>
          </a:ln>
          <a:effectLs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1" i="0" u="none" strike="noStrike" cap="none" normalizeH="0" baseline="0" dirty="0" smtClean="0">
                <a:ln>
                  <a:noFill/>
                </a:ln>
                <a:solidFill>
                  <a:schemeClr val="bg1"/>
                </a:solidFill>
                <a:effectLst/>
                <a:latin typeface="Arial" charset="0"/>
              </a:rPr>
              <a:t>3</a:t>
            </a:r>
          </a:p>
        </p:txBody>
      </p:sp>
      <p:pic>
        <p:nvPicPr>
          <p:cNvPr id="4" name="Picture 3"/>
          <p:cNvPicPr>
            <a:picLocks noChangeAspect="1"/>
          </p:cNvPicPr>
          <p:nvPr/>
        </p:nvPicPr>
        <p:blipFill rotWithShape="1">
          <a:blip r:embed="rId2"/>
          <a:srcRect l="3809" t="12114" r="3809"/>
          <a:stretch/>
        </p:blipFill>
        <p:spPr>
          <a:xfrm>
            <a:off x="683568" y="2132856"/>
            <a:ext cx="7848872" cy="3528392"/>
          </a:xfrm>
          <a:prstGeom prst="rect">
            <a:avLst/>
          </a:prstGeom>
        </p:spPr>
      </p:pic>
    </p:spTree>
    <p:extLst>
      <p:ext uri="{BB962C8B-B14F-4D97-AF65-F5344CB8AC3E}">
        <p14:creationId xmlns:p14="http://schemas.microsoft.com/office/powerpoint/2010/main" val="11487234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475656" y="260648"/>
            <a:ext cx="6152782" cy="1166931"/>
          </a:xfrm>
          <a:custGeom>
            <a:avLst/>
            <a:gdLst>
              <a:gd name="connsiteX0" fmla="*/ 194492 w 4856638"/>
              <a:gd name="connsiteY0" fmla="*/ 0 h 1166931"/>
              <a:gd name="connsiteX1" fmla="*/ 4856638 w 4856638"/>
              <a:gd name="connsiteY1" fmla="*/ 0 h 1166931"/>
              <a:gd name="connsiteX2" fmla="*/ 4856638 w 4856638"/>
              <a:gd name="connsiteY2" fmla="*/ 0 h 1166931"/>
              <a:gd name="connsiteX3" fmla="*/ 4856638 w 4856638"/>
              <a:gd name="connsiteY3" fmla="*/ 972439 h 1166931"/>
              <a:gd name="connsiteX4" fmla="*/ 4662146 w 4856638"/>
              <a:gd name="connsiteY4" fmla="*/ 1166931 h 1166931"/>
              <a:gd name="connsiteX5" fmla="*/ 0 w 4856638"/>
              <a:gd name="connsiteY5" fmla="*/ 1166931 h 1166931"/>
              <a:gd name="connsiteX6" fmla="*/ 0 w 4856638"/>
              <a:gd name="connsiteY6" fmla="*/ 1166931 h 1166931"/>
              <a:gd name="connsiteX7" fmla="*/ 0 w 4856638"/>
              <a:gd name="connsiteY7" fmla="*/ 194492 h 1166931"/>
              <a:gd name="connsiteX8" fmla="*/ 194492 w 4856638"/>
              <a:gd name="connsiteY8" fmla="*/ 0 h 11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6638" h="1166931">
                <a:moveTo>
                  <a:pt x="194492" y="0"/>
                </a:moveTo>
                <a:lnTo>
                  <a:pt x="4856638" y="0"/>
                </a:lnTo>
                <a:lnTo>
                  <a:pt x="4856638" y="0"/>
                </a:lnTo>
                <a:lnTo>
                  <a:pt x="4856638" y="972439"/>
                </a:lnTo>
                <a:cubicBezTo>
                  <a:pt x="4856638" y="1079854"/>
                  <a:pt x="4769561" y="1166931"/>
                  <a:pt x="4662146" y="1166931"/>
                </a:cubicBezTo>
                <a:lnTo>
                  <a:pt x="0" y="1166931"/>
                </a:lnTo>
                <a:lnTo>
                  <a:pt x="0" y="1166931"/>
                </a:lnTo>
                <a:lnTo>
                  <a:pt x="0" y="194492"/>
                </a:lnTo>
                <a:cubicBezTo>
                  <a:pt x="0" y="87077"/>
                  <a:pt x="87077" y="0"/>
                  <a:pt x="194492" y="0"/>
                </a:cubicBez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47367" tIns="239845" rIns="239845" bIns="239845" numCol="1" spcCol="1270" anchor="ctr" anchorCtr="0">
            <a:noAutofit/>
          </a:bodyPr>
          <a:lstStyle/>
          <a:p>
            <a:pPr lvl="0" defTabSz="2133600" rtl="1">
              <a:lnSpc>
                <a:spcPct val="90000"/>
              </a:lnSpc>
              <a:spcAft>
                <a:spcPct val="35000"/>
              </a:spcAft>
            </a:pPr>
            <a:r>
              <a:rPr lang="ar-SA" b="1" dirty="0">
                <a:solidFill>
                  <a:srgbClr val="C00000"/>
                </a:solidFill>
                <a:latin typeface="GE Flow" pitchFamily="18" charset="-78"/>
                <a:ea typeface="GE Flow" pitchFamily="18" charset="-78"/>
                <a:cs typeface="GE Flow" pitchFamily="18" charset="-78"/>
              </a:rPr>
              <a:t>التردد و الريبة </a:t>
            </a:r>
            <a:endParaRPr lang="ar-SA" i="0" kern="1200" dirty="0">
              <a:solidFill>
                <a:srgbClr val="C00000"/>
              </a:solidFill>
              <a:latin typeface="GE Flow" pitchFamily="18" charset="-78"/>
              <a:ea typeface="GE Flow" pitchFamily="18" charset="-78"/>
              <a:cs typeface="GE Flow" pitchFamily="18" charset="-78"/>
            </a:endParaRPr>
          </a:p>
        </p:txBody>
      </p:sp>
      <p:sp>
        <p:nvSpPr>
          <p:cNvPr id="2" name="Flowchart: Delay 1"/>
          <p:cNvSpPr/>
          <p:nvPr/>
        </p:nvSpPr>
        <p:spPr bwMode="auto">
          <a:xfrm>
            <a:off x="7628438" y="260648"/>
            <a:ext cx="1192034" cy="1166931"/>
          </a:xfrm>
          <a:prstGeom prst="flowChartDelay">
            <a:avLst/>
          </a:prstGeom>
          <a:solidFill>
            <a:schemeClr val="bg2">
              <a:lumMod val="60000"/>
              <a:lumOff val="40000"/>
            </a:schemeClr>
          </a:solidFill>
          <a:ln>
            <a:noFill/>
          </a:ln>
          <a:effectLs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1" i="0" u="none" strike="noStrike" cap="none" normalizeH="0" baseline="0" dirty="0" smtClean="0">
                <a:ln>
                  <a:noFill/>
                </a:ln>
                <a:solidFill>
                  <a:schemeClr val="bg1"/>
                </a:solidFill>
                <a:effectLst/>
                <a:latin typeface="Arial" charset="0"/>
              </a:rPr>
              <a:t>4</a:t>
            </a:r>
          </a:p>
        </p:txBody>
      </p:sp>
      <p:pic>
        <p:nvPicPr>
          <p:cNvPr id="4" name="Picture 3"/>
          <p:cNvPicPr>
            <a:picLocks noChangeAspect="1"/>
          </p:cNvPicPr>
          <p:nvPr/>
        </p:nvPicPr>
        <p:blipFill rotWithShape="1">
          <a:blip r:embed="rId2"/>
          <a:srcRect l="3024" t="4527" r="3024" b="13053"/>
          <a:stretch/>
        </p:blipFill>
        <p:spPr>
          <a:xfrm>
            <a:off x="827584" y="1916832"/>
            <a:ext cx="7272808" cy="4176464"/>
          </a:xfrm>
          <a:prstGeom prst="rect">
            <a:avLst/>
          </a:prstGeom>
        </p:spPr>
      </p:pic>
    </p:spTree>
    <p:extLst>
      <p:ext uri="{BB962C8B-B14F-4D97-AF65-F5344CB8AC3E}">
        <p14:creationId xmlns:p14="http://schemas.microsoft.com/office/powerpoint/2010/main" val="27665270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475656" y="260648"/>
            <a:ext cx="6152782" cy="1166931"/>
          </a:xfrm>
          <a:custGeom>
            <a:avLst/>
            <a:gdLst>
              <a:gd name="connsiteX0" fmla="*/ 194492 w 4856638"/>
              <a:gd name="connsiteY0" fmla="*/ 0 h 1166931"/>
              <a:gd name="connsiteX1" fmla="*/ 4856638 w 4856638"/>
              <a:gd name="connsiteY1" fmla="*/ 0 h 1166931"/>
              <a:gd name="connsiteX2" fmla="*/ 4856638 w 4856638"/>
              <a:gd name="connsiteY2" fmla="*/ 0 h 1166931"/>
              <a:gd name="connsiteX3" fmla="*/ 4856638 w 4856638"/>
              <a:gd name="connsiteY3" fmla="*/ 972439 h 1166931"/>
              <a:gd name="connsiteX4" fmla="*/ 4662146 w 4856638"/>
              <a:gd name="connsiteY4" fmla="*/ 1166931 h 1166931"/>
              <a:gd name="connsiteX5" fmla="*/ 0 w 4856638"/>
              <a:gd name="connsiteY5" fmla="*/ 1166931 h 1166931"/>
              <a:gd name="connsiteX6" fmla="*/ 0 w 4856638"/>
              <a:gd name="connsiteY6" fmla="*/ 1166931 h 1166931"/>
              <a:gd name="connsiteX7" fmla="*/ 0 w 4856638"/>
              <a:gd name="connsiteY7" fmla="*/ 194492 h 1166931"/>
              <a:gd name="connsiteX8" fmla="*/ 194492 w 4856638"/>
              <a:gd name="connsiteY8" fmla="*/ 0 h 11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6638" h="1166931">
                <a:moveTo>
                  <a:pt x="194492" y="0"/>
                </a:moveTo>
                <a:lnTo>
                  <a:pt x="4856638" y="0"/>
                </a:lnTo>
                <a:lnTo>
                  <a:pt x="4856638" y="0"/>
                </a:lnTo>
                <a:lnTo>
                  <a:pt x="4856638" y="972439"/>
                </a:lnTo>
                <a:cubicBezTo>
                  <a:pt x="4856638" y="1079854"/>
                  <a:pt x="4769561" y="1166931"/>
                  <a:pt x="4662146" y="1166931"/>
                </a:cubicBezTo>
                <a:lnTo>
                  <a:pt x="0" y="1166931"/>
                </a:lnTo>
                <a:lnTo>
                  <a:pt x="0" y="1166931"/>
                </a:lnTo>
                <a:lnTo>
                  <a:pt x="0" y="194492"/>
                </a:lnTo>
                <a:cubicBezTo>
                  <a:pt x="0" y="87077"/>
                  <a:pt x="87077" y="0"/>
                  <a:pt x="194492" y="0"/>
                </a:cubicBez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47367" tIns="239845" rIns="239845" bIns="239845" numCol="1" spcCol="1270" anchor="ctr" anchorCtr="0">
            <a:noAutofit/>
          </a:bodyPr>
          <a:lstStyle/>
          <a:p>
            <a:pPr lvl="0" defTabSz="2133600" rtl="1">
              <a:lnSpc>
                <a:spcPct val="90000"/>
              </a:lnSpc>
              <a:spcAft>
                <a:spcPct val="35000"/>
              </a:spcAft>
            </a:pPr>
            <a:r>
              <a:rPr lang="ar-SA" b="1" dirty="0">
                <a:solidFill>
                  <a:srgbClr val="C00000"/>
                </a:solidFill>
                <a:latin typeface="GE Flow" pitchFamily="18" charset="-78"/>
                <a:ea typeface="GE Flow" pitchFamily="18" charset="-78"/>
                <a:cs typeface="GE Flow" pitchFamily="18" charset="-78"/>
              </a:rPr>
              <a:t>الضرر مدفوع </a:t>
            </a:r>
            <a:endParaRPr lang="ar-SA" i="0" kern="1200" dirty="0">
              <a:solidFill>
                <a:srgbClr val="C00000"/>
              </a:solidFill>
              <a:latin typeface="GE Flow" pitchFamily="18" charset="-78"/>
              <a:ea typeface="GE Flow" pitchFamily="18" charset="-78"/>
              <a:cs typeface="GE Flow" pitchFamily="18" charset="-78"/>
            </a:endParaRPr>
          </a:p>
        </p:txBody>
      </p:sp>
      <p:sp>
        <p:nvSpPr>
          <p:cNvPr id="2" name="Flowchart: Delay 1"/>
          <p:cNvSpPr/>
          <p:nvPr/>
        </p:nvSpPr>
        <p:spPr bwMode="auto">
          <a:xfrm>
            <a:off x="7628438" y="260648"/>
            <a:ext cx="1192034" cy="1166931"/>
          </a:xfrm>
          <a:prstGeom prst="flowChartDelay">
            <a:avLst/>
          </a:prstGeom>
          <a:solidFill>
            <a:schemeClr val="bg2">
              <a:lumMod val="60000"/>
              <a:lumOff val="40000"/>
            </a:schemeClr>
          </a:solidFill>
          <a:ln>
            <a:noFill/>
          </a:ln>
          <a:effectLs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1" i="0" u="none" strike="noStrike" cap="none" normalizeH="0" baseline="0" dirty="0" smtClean="0">
                <a:ln>
                  <a:noFill/>
                </a:ln>
                <a:solidFill>
                  <a:schemeClr val="bg1"/>
                </a:solidFill>
                <a:effectLst/>
                <a:latin typeface="Arial" charset="0"/>
              </a:rPr>
              <a:t>5</a:t>
            </a:r>
          </a:p>
        </p:txBody>
      </p:sp>
      <p:pic>
        <p:nvPicPr>
          <p:cNvPr id="5" name="Picture 4"/>
          <p:cNvPicPr>
            <a:picLocks noChangeAspect="1"/>
          </p:cNvPicPr>
          <p:nvPr/>
        </p:nvPicPr>
        <p:blipFill rotWithShape="1">
          <a:blip r:embed="rId2"/>
          <a:srcRect b="7724"/>
          <a:stretch/>
        </p:blipFill>
        <p:spPr>
          <a:xfrm>
            <a:off x="755576" y="2132856"/>
            <a:ext cx="7848871" cy="3680048"/>
          </a:xfrm>
          <a:prstGeom prst="rect">
            <a:avLst/>
          </a:prstGeom>
        </p:spPr>
      </p:pic>
    </p:spTree>
    <p:extLst>
      <p:ext uri="{BB962C8B-B14F-4D97-AF65-F5344CB8AC3E}">
        <p14:creationId xmlns:p14="http://schemas.microsoft.com/office/powerpoint/2010/main" val="2942274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أخلاقيات التعامل الوظيفي</a:t>
            </a:r>
            <a:endParaRPr lang="en-US" sz="3600" dirty="0">
              <a:solidFill>
                <a:srgbClr val="C00000"/>
              </a:solidFill>
            </a:endParaRPr>
          </a:p>
        </p:txBody>
      </p:sp>
    </p:spTree>
    <p:extLst>
      <p:ext uri="{BB962C8B-B14F-4D97-AF65-F5344CB8AC3E}">
        <p14:creationId xmlns:p14="http://schemas.microsoft.com/office/powerpoint/2010/main" val="4105684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p:cNvSpPr>
            <a:spLocks noChangeArrowheads="1"/>
          </p:cNvSpPr>
          <p:nvPr/>
        </p:nvSpPr>
        <p:spPr bwMode="auto">
          <a:xfrm>
            <a:off x="1066800" y="1600200"/>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الأخلاق والمعاملات</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4" name="AutoShape 7"/>
          <p:cNvSpPr>
            <a:spLocks noChangeArrowheads="1"/>
          </p:cNvSpPr>
          <p:nvPr/>
        </p:nvSpPr>
        <p:spPr bwMode="auto">
          <a:xfrm>
            <a:off x="1056471" y="2713917"/>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العوامل المؤثرة في الانضباط الوظيفي</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5" name="AutoShape 7"/>
          <p:cNvSpPr>
            <a:spLocks noChangeArrowheads="1"/>
          </p:cNvSpPr>
          <p:nvPr/>
        </p:nvSpPr>
        <p:spPr bwMode="auto">
          <a:xfrm>
            <a:off x="1046141" y="3827634"/>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أخلاقيات الموظف المحمودة أو المشروعة</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6" name="AutoShape 7"/>
          <p:cNvSpPr>
            <a:spLocks noChangeArrowheads="1"/>
          </p:cNvSpPr>
          <p:nvPr/>
        </p:nvSpPr>
        <p:spPr bwMode="auto">
          <a:xfrm>
            <a:off x="1035811" y="4941351"/>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انحراف الموظف</a:t>
            </a:r>
            <a:endParaRPr kumimoji="0" lang="ar-EG"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7" name="Rectangle 2"/>
          <p:cNvSpPr txBox="1">
            <a:spLocks noChangeArrowheads="1"/>
          </p:cNvSpPr>
          <p:nvPr/>
        </p:nvSpPr>
        <p:spPr>
          <a:xfrm>
            <a:off x="3505200" y="152400"/>
            <a:ext cx="2479104" cy="869627"/>
          </a:xfrm>
          <a:prstGeom prst="rect">
            <a:avLst/>
          </a:prstGeom>
          <a:solidFill>
            <a:srgbClr val="E82683">
              <a:lumMod val="40000"/>
              <a:lumOff val="60000"/>
            </a:srgbClr>
          </a:solidFill>
          <a:ln w="38100" cap="flat" cmpd="sng" algn="ctr">
            <a:solidFill>
              <a:srgbClr val="6D2D7A">
                <a:lumMod val="60000"/>
                <a:lumOff val="40000"/>
              </a:srgbClr>
            </a:solidFill>
            <a:prstDash val="solid"/>
          </a:ln>
          <a:effectLst/>
        </p:spPr>
        <p:txBody>
          <a:bodyPr vert="horz" lIns="91430" tIns="45715" rIns="91430" bIns="45715" rtlCol="0" anchor="ctr">
            <a:norm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lvl="0" fontAlgn="auto">
              <a:spcAft>
                <a:spcPts val="0"/>
              </a:spcAft>
              <a:defRPr/>
            </a:pPr>
            <a:r>
              <a:rPr lang="ar-EG" b="1" dirty="0">
                <a:solidFill>
                  <a:srgbClr val="333399">
                    <a:lumMod val="50000"/>
                  </a:srgbClr>
                </a:solidFill>
                <a:latin typeface="Arial"/>
                <a:cs typeface="Arial"/>
              </a:rPr>
              <a:t>المحاور</a:t>
            </a:r>
            <a:endParaRPr kumimoji="0" lang="en-US" sz="4900" b="1" i="0" u="none" strike="noStrike" kern="1200" cap="none" spc="0" normalizeH="0" baseline="0" noProof="0" dirty="0">
              <a:ln>
                <a:noFill/>
              </a:ln>
              <a:solidFill>
                <a:srgbClr val="333399">
                  <a:lumMod val="50000"/>
                </a:srgbClr>
              </a:solidFill>
              <a:effectLst/>
              <a:uLnTx/>
              <a:uFillTx/>
              <a:latin typeface="Arial"/>
              <a:ea typeface="+mj-ea"/>
              <a:cs typeface="Arial"/>
            </a:endParaRPr>
          </a:p>
        </p:txBody>
      </p:sp>
    </p:spTree>
    <p:extLst>
      <p:ext uri="{BB962C8B-B14F-4D97-AF65-F5344CB8AC3E}">
        <p14:creationId xmlns:p14="http://schemas.microsoft.com/office/powerpoint/2010/main" val="18993698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أخلاقيات التعامل الوظيفي</a:t>
            </a:r>
          </a:p>
        </p:txBody>
      </p:sp>
      <p:sp>
        <p:nvSpPr>
          <p:cNvPr id="3" name="Plaque 2"/>
          <p:cNvSpPr/>
          <p:nvPr/>
        </p:nvSpPr>
        <p:spPr bwMode="auto">
          <a:xfrm>
            <a:off x="6043613" y="1643063"/>
            <a:ext cx="2443163" cy="1700212"/>
          </a:xfrm>
          <a:prstGeom prst="plaqu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SA" sz="2400" b="1" dirty="0" smtClean="0">
                <a:latin typeface="Simplified Arabic" panose="02020603050405020304" pitchFamily="18" charset="-78"/>
                <a:cs typeface="Simplified Arabic" panose="02020603050405020304" pitchFamily="18" charset="-78"/>
              </a:rPr>
              <a:t>لا </a:t>
            </a:r>
            <a:r>
              <a:rPr lang="ar-SA" sz="2400" b="1" dirty="0">
                <a:latin typeface="Simplified Arabic" panose="02020603050405020304" pitchFamily="18" charset="-78"/>
                <a:cs typeface="Simplified Arabic" panose="02020603050405020304" pitchFamily="18" charset="-78"/>
              </a:rPr>
              <a:t>تنتقد أو تتهم او تظهر الشك في المقابل</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5" name="Plaque 4"/>
          <p:cNvSpPr/>
          <p:nvPr/>
        </p:nvSpPr>
        <p:spPr bwMode="auto">
          <a:xfrm>
            <a:off x="609585" y="1666872"/>
            <a:ext cx="2443163" cy="1700212"/>
          </a:xfrm>
          <a:prstGeom prst="plaque">
            <a:avLst/>
          </a:prstGeom>
          <a:solidFill>
            <a:srgbClr val="FF00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dirty="0" smtClean="0">
                <a:latin typeface="Simplified Arabic" panose="02020603050405020304" pitchFamily="18" charset="-78"/>
                <a:cs typeface="Simplified Arabic" panose="02020603050405020304" pitchFamily="18" charset="-78"/>
              </a:rPr>
              <a:t>الاهتمام </a:t>
            </a:r>
            <a:r>
              <a:rPr lang="ar-SA" sz="2400" b="1" dirty="0">
                <a:latin typeface="Simplified Arabic" panose="02020603050405020304" pitchFamily="18" charset="-78"/>
                <a:cs typeface="Simplified Arabic" panose="02020603050405020304" pitchFamily="18" charset="-78"/>
              </a:rPr>
              <a:t>الصادق بالآخرين نجاحه بعيد المدى</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6" name="Plaque 5"/>
          <p:cNvSpPr/>
          <p:nvPr/>
        </p:nvSpPr>
        <p:spPr bwMode="auto">
          <a:xfrm>
            <a:off x="6067423" y="4252926"/>
            <a:ext cx="2443163" cy="1700212"/>
          </a:xfrm>
          <a:prstGeom prst="plaque">
            <a:avLst/>
          </a:prstGeom>
          <a:solidFill>
            <a:srgbClr val="FF6699"/>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endParaRPr lang="ar-EG" sz="1200" b="1" dirty="0" smtClean="0">
              <a:latin typeface="Simplified Arabic" panose="02020603050405020304" pitchFamily="18" charset="-78"/>
              <a:cs typeface="Simplified Arabic" panose="02020603050405020304" pitchFamily="18" charset="-78"/>
            </a:endParaRPr>
          </a:p>
          <a:p>
            <a:pPr rtl="1"/>
            <a:r>
              <a:rPr lang="ar-SA" sz="2400" b="1" dirty="0" smtClean="0">
                <a:latin typeface="Simplified Arabic" panose="02020603050405020304" pitchFamily="18" charset="-78"/>
                <a:cs typeface="Simplified Arabic" panose="02020603050405020304" pitchFamily="18" charset="-78"/>
              </a:rPr>
              <a:t>الثناء </a:t>
            </a:r>
            <a:r>
              <a:rPr lang="ar-SA" sz="2400" b="1" dirty="0">
                <a:latin typeface="Simplified Arabic" panose="02020603050405020304" pitchFamily="18" charset="-78"/>
                <a:cs typeface="Simplified Arabic" panose="02020603050405020304" pitchFamily="18" charset="-78"/>
              </a:rPr>
              <a:t>هو سرك العظيم في التعامل</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7" name="Plaque 6"/>
          <p:cNvSpPr/>
          <p:nvPr/>
        </p:nvSpPr>
        <p:spPr bwMode="auto">
          <a:xfrm>
            <a:off x="633395" y="4276735"/>
            <a:ext cx="2443163" cy="1700212"/>
          </a:xfrm>
          <a:prstGeom prst="plaque">
            <a:avLst/>
          </a:prstGeom>
          <a:solidFill>
            <a:srgbClr val="9966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400" b="1" i="0" dirty="0">
              <a:latin typeface="Simplified Arabic" panose="02020603050405020304" pitchFamily="18" charset="-78"/>
              <a:cs typeface="Simplified Arabic" panose="02020603050405020304" pitchFamily="18" charset="-78"/>
            </a:endParaRPr>
          </a:p>
          <a:p>
            <a:pPr rtl="1"/>
            <a:r>
              <a:rPr lang="ar-SA" sz="2400" b="1" dirty="0" smtClean="0">
                <a:latin typeface="Simplified Arabic" panose="02020603050405020304" pitchFamily="18" charset="-78"/>
                <a:cs typeface="Simplified Arabic" panose="02020603050405020304" pitchFamily="18" charset="-78"/>
              </a:rPr>
              <a:t>لا </a:t>
            </a:r>
            <a:r>
              <a:rPr lang="ar-SA" sz="2400" b="1" dirty="0">
                <a:latin typeface="Simplified Arabic" panose="02020603050405020304" pitchFamily="18" charset="-78"/>
                <a:cs typeface="Simplified Arabic" panose="02020603050405020304" pitchFamily="18" charset="-78"/>
              </a:rPr>
              <a:t>تكثر من قول (إنك مخطيء)!!</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8" name="Plaque 7"/>
          <p:cNvSpPr/>
          <p:nvPr/>
        </p:nvSpPr>
        <p:spPr bwMode="auto">
          <a:xfrm>
            <a:off x="3350409" y="2971810"/>
            <a:ext cx="2443163" cy="1700212"/>
          </a:xfrm>
          <a:prstGeom prst="plaque">
            <a:avLst/>
          </a:prstGeom>
          <a:solidFill>
            <a:srgbClr val="FF33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200" b="1" i="0" dirty="0">
              <a:latin typeface="Simplified Arabic" panose="02020603050405020304" pitchFamily="18" charset="-78"/>
              <a:cs typeface="Simplified Arabic" panose="02020603050405020304" pitchFamily="18" charset="-78"/>
            </a:endParaRPr>
          </a:p>
          <a:p>
            <a:pPr rtl="1"/>
            <a:r>
              <a:rPr lang="ar-SA" sz="2400" b="1" dirty="0" smtClean="0">
                <a:latin typeface="Simplified Arabic" panose="02020603050405020304" pitchFamily="18" charset="-78"/>
                <a:cs typeface="Simplified Arabic" panose="02020603050405020304" pitchFamily="18" charset="-78"/>
              </a:rPr>
              <a:t>اجعل </a:t>
            </a:r>
            <a:r>
              <a:rPr lang="ar-SA" sz="2400" b="1" dirty="0">
                <a:latin typeface="Simplified Arabic" panose="02020603050405020304" pitchFamily="18" charset="-78"/>
                <a:cs typeface="Simplified Arabic" panose="02020603050405020304" pitchFamily="18" charset="-78"/>
              </a:rPr>
              <a:t>المقابل يشعر باهميته ثم بولائه لك</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12381138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أخلاقيات التعامل الوظيفي</a:t>
            </a:r>
          </a:p>
        </p:txBody>
      </p:sp>
      <p:sp>
        <p:nvSpPr>
          <p:cNvPr id="3" name="Plaque 2"/>
          <p:cNvSpPr/>
          <p:nvPr/>
        </p:nvSpPr>
        <p:spPr bwMode="auto">
          <a:xfrm>
            <a:off x="6043613" y="1643063"/>
            <a:ext cx="2443163" cy="1700212"/>
          </a:xfrm>
          <a:prstGeom prst="plaqu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endParaRPr lang="ar-EG" sz="1400" b="1" dirty="0" smtClean="0">
              <a:latin typeface="Simplified Arabic" panose="02020603050405020304" pitchFamily="18" charset="-78"/>
              <a:cs typeface="Simplified Arabic" panose="02020603050405020304" pitchFamily="18" charset="-78"/>
            </a:endParaRPr>
          </a:p>
          <a:p>
            <a:pPr rtl="1"/>
            <a:r>
              <a:rPr lang="ar-SA" sz="2400" b="1" dirty="0" smtClean="0">
                <a:latin typeface="Simplified Arabic" panose="02020603050405020304" pitchFamily="18" charset="-78"/>
                <a:cs typeface="Simplified Arabic" panose="02020603050405020304" pitchFamily="18" charset="-78"/>
              </a:rPr>
              <a:t>قم </a:t>
            </a:r>
            <a:r>
              <a:rPr lang="ar-SA" sz="2400" b="1" dirty="0">
                <a:latin typeface="Simplified Arabic" panose="02020603050405020304" pitchFamily="18" charset="-78"/>
                <a:cs typeface="Simplified Arabic" panose="02020603050405020304" pitchFamily="18" charset="-78"/>
              </a:rPr>
              <a:t>بإثارة رغبة زملائك للعمل</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5" name="Plaque 4"/>
          <p:cNvSpPr/>
          <p:nvPr/>
        </p:nvSpPr>
        <p:spPr bwMode="auto">
          <a:xfrm>
            <a:off x="609585" y="1666872"/>
            <a:ext cx="2443163" cy="1700212"/>
          </a:xfrm>
          <a:prstGeom prst="plaque">
            <a:avLst/>
          </a:prstGeom>
          <a:solidFill>
            <a:srgbClr val="FF00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SA" sz="2400" b="1" dirty="0" smtClean="0">
                <a:latin typeface="Simplified Arabic" panose="02020603050405020304" pitchFamily="18" charset="-78"/>
                <a:cs typeface="Simplified Arabic" panose="02020603050405020304" pitchFamily="18" charset="-78"/>
              </a:rPr>
              <a:t>أبدأ </a:t>
            </a:r>
            <a:r>
              <a:rPr lang="ar-SA" sz="2400" b="1" dirty="0">
                <a:latin typeface="Simplified Arabic" panose="02020603050405020304" pitchFamily="18" charset="-78"/>
                <a:cs typeface="Simplified Arabic" panose="02020603050405020304" pitchFamily="18" charset="-78"/>
              </a:rPr>
              <a:t>باسلوب لطيف ومحبب للنفس إذا اردت التكليف</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6" name="Plaque 5"/>
          <p:cNvSpPr/>
          <p:nvPr/>
        </p:nvSpPr>
        <p:spPr bwMode="auto">
          <a:xfrm>
            <a:off x="6067423" y="4252926"/>
            <a:ext cx="2443163" cy="1700212"/>
          </a:xfrm>
          <a:prstGeom prst="plaque">
            <a:avLst/>
          </a:prstGeom>
          <a:solidFill>
            <a:srgbClr val="FF6699"/>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endParaRPr lang="ar-EG" sz="1200" b="1" dirty="0" smtClean="0">
              <a:latin typeface="Simplified Arabic" panose="02020603050405020304" pitchFamily="18" charset="-78"/>
              <a:cs typeface="Simplified Arabic" panose="02020603050405020304" pitchFamily="18" charset="-78"/>
            </a:endParaRPr>
          </a:p>
          <a:p>
            <a:pPr rtl="1"/>
            <a:r>
              <a:rPr lang="ar-SA" sz="2400" b="1" dirty="0" smtClean="0">
                <a:latin typeface="Simplified Arabic" panose="02020603050405020304" pitchFamily="18" charset="-78"/>
                <a:cs typeface="Simplified Arabic" panose="02020603050405020304" pitchFamily="18" charset="-78"/>
              </a:rPr>
              <a:t>دع </a:t>
            </a:r>
            <a:r>
              <a:rPr lang="ar-SA" sz="2400" b="1" dirty="0">
                <a:latin typeface="Simplified Arabic" panose="02020603050405020304" pitchFamily="18" charset="-78"/>
                <a:cs typeface="Simplified Arabic" panose="02020603050405020304" pitchFamily="18" charset="-78"/>
              </a:rPr>
              <a:t>الآخر يشعر بان الفكرة فكرته والعمل له</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7" name="Plaque 6"/>
          <p:cNvSpPr/>
          <p:nvPr/>
        </p:nvSpPr>
        <p:spPr bwMode="auto">
          <a:xfrm>
            <a:off x="633395" y="4276735"/>
            <a:ext cx="2443163" cy="1700212"/>
          </a:xfrm>
          <a:prstGeom prst="plaque">
            <a:avLst/>
          </a:prstGeom>
          <a:solidFill>
            <a:srgbClr val="9966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400" b="1" i="0" dirty="0">
              <a:latin typeface="Simplified Arabic" panose="02020603050405020304" pitchFamily="18" charset="-78"/>
              <a:cs typeface="Simplified Arabic" panose="02020603050405020304" pitchFamily="18" charset="-78"/>
            </a:endParaRPr>
          </a:p>
          <a:p>
            <a:pPr rtl="1"/>
            <a:r>
              <a:rPr lang="ar-SA" sz="2400" b="1" dirty="0" smtClean="0">
                <a:latin typeface="Simplified Arabic" panose="02020603050405020304" pitchFamily="18" charset="-78"/>
                <a:cs typeface="Simplified Arabic" panose="02020603050405020304" pitchFamily="18" charset="-78"/>
              </a:rPr>
              <a:t>اطرح </a:t>
            </a:r>
            <a:r>
              <a:rPr lang="ar-SA" sz="2400" b="1" dirty="0">
                <a:latin typeface="Simplified Arabic" panose="02020603050405020304" pitchFamily="18" charset="-78"/>
                <a:cs typeface="Simplified Arabic" panose="02020603050405020304" pitchFamily="18" charset="-78"/>
              </a:rPr>
              <a:t>الأسئلة بدلا من الآوامر</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8" name="Plaque 7"/>
          <p:cNvSpPr/>
          <p:nvPr/>
        </p:nvSpPr>
        <p:spPr bwMode="auto">
          <a:xfrm>
            <a:off x="3350409" y="2971810"/>
            <a:ext cx="2443163" cy="1700212"/>
          </a:xfrm>
          <a:prstGeom prst="plaque">
            <a:avLst/>
          </a:prstGeom>
          <a:solidFill>
            <a:srgbClr val="FF33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200" b="1" i="0" dirty="0">
              <a:latin typeface="Simplified Arabic" panose="02020603050405020304" pitchFamily="18" charset="-78"/>
              <a:cs typeface="Simplified Arabic" panose="02020603050405020304" pitchFamily="18" charset="-78"/>
            </a:endParaRPr>
          </a:p>
          <a:p>
            <a:pPr rtl="1"/>
            <a:r>
              <a:rPr lang="ar-SA" sz="2400" b="1" dirty="0" smtClean="0">
                <a:latin typeface="Simplified Arabic" panose="02020603050405020304" pitchFamily="18" charset="-78"/>
                <a:cs typeface="Simplified Arabic" panose="02020603050405020304" pitchFamily="18" charset="-78"/>
              </a:rPr>
              <a:t>اجعل </a:t>
            </a:r>
            <a:r>
              <a:rPr lang="ar-SA" sz="2400" b="1" dirty="0">
                <a:latin typeface="Simplified Arabic" panose="02020603050405020304" pitchFamily="18" charset="-78"/>
                <a:cs typeface="Simplified Arabic" panose="02020603050405020304" pitchFamily="18" charset="-78"/>
              </a:rPr>
              <a:t>المقابل يقول : نعم نعم .. نعم </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3837087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أخلاقيات العمل الوظيفي</a:t>
            </a:r>
            <a:endParaRPr lang="en-US" sz="3600" dirty="0">
              <a:solidFill>
                <a:srgbClr val="C00000"/>
              </a:solidFill>
            </a:endParaRPr>
          </a:p>
        </p:txBody>
      </p:sp>
    </p:spTree>
    <p:extLst>
      <p:ext uri="{BB962C8B-B14F-4D97-AF65-F5344CB8AC3E}">
        <p14:creationId xmlns:p14="http://schemas.microsoft.com/office/powerpoint/2010/main" val="1197376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24128" y="476672"/>
            <a:ext cx="2821605" cy="523220"/>
          </a:xfrm>
          <a:prstGeom prst="rect">
            <a:avLst/>
          </a:prstGeom>
        </p:spPr>
        <p:txBody>
          <a:bodyPr wrap="none">
            <a:spAutoFit/>
          </a:bodyPr>
          <a:lstStyle/>
          <a:p>
            <a:r>
              <a:rPr lang="ar-EG" b="1" dirty="0">
                <a:solidFill>
                  <a:srgbClr val="C00000"/>
                </a:solidFill>
              </a:rPr>
              <a:t>مصادر أخلاقيات العمل</a:t>
            </a:r>
          </a:p>
        </p:txBody>
      </p:sp>
      <p:sp>
        <p:nvSpPr>
          <p:cNvPr id="5" name="Rectangle 4"/>
          <p:cNvSpPr/>
          <p:nvPr/>
        </p:nvSpPr>
        <p:spPr>
          <a:xfrm>
            <a:off x="2483768" y="1340768"/>
            <a:ext cx="4392488" cy="747395"/>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b="1" dirty="0">
                <a:solidFill>
                  <a:schemeClr val="bg1"/>
                </a:solidFill>
                <a:effectLst/>
                <a:latin typeface="Calibri" panose="020F0502020204030204" pitchFamily="34" charset="0"/>
                <a:ea typeface="Calibri" panose="020F0502020204030204" pitchFamily="34" charset="0"/>
                <a:cs typeface="Simplified Arabic" panose="02020603050405020304" pitchFamily="18" charset="-78"/>
              </a:rPr>
              <a:t>أخلاقيات العمل</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cxnSp>
        <p:nvCxnSpPr>
          <p:cNvPr id="7" name="Straight Connector 6"/>
          <p:cNvCxnSpPr/>
          <p:nvPr/>
        </p:nvCxnSpPr>
        <p:spPr>
          <a:xfrm>
            <a:off x="4788024" y="2088163"/>
            <a:ext cx="0" cy="836781"/>
          </a:xfrm>
          <a:prstGeom prst="line">
            <a:avLst/>
          </a:prstGeom>
          <a:noFill/>
          <a:ln w="28575" cap="flat" cmpd="sng" algn="ctr">
            <a:solidFill>
              <a:srgbClr val="5B9BD5"/>
            </a:solidFill>
            <a:prstDash val="solid"/>
            <a:miter lim="800000"/>
          </a:ln>
          <a:effectLst/>
        </p:spPr>
      </p:cxnSp>
      <p:cxnSp>
        <p:nvCxnSpPr>
          <p:cNvPr id="10" name="Straight Connector 9"/>
          <p:cNvCxnSpPr/>
          <p:nvPr/>
        </p:nvCxnSpPr>
        <p:spPr>
          <a:xfrm flipH="1">
            <a:off x="2483769" y="2924944"/>
            <a:ext cx="4392487" cy="1"/>
          </a:xfrm>
          <a:prstGeom prst="line">
            <a:avLst/>
          </a:prstGeom>
          <a:noFill/>
          <a:ln w="28575" cap="flat" cmpd="sng" algn="ctr">
            <a:solidFill>
              <a:srgbClr val="5B9BD5"/>
            </a:solidFill>
            <a:prstDash val="solid"/>
            <a:miter lim="800000"/>
          </a:ln>
          <a:effectLst/>
        </p:spPr>
      </p:cxnSp>
      <p:cxnSp>
        <p:nvCxnSpPr>
          <p:cNvPr id="12" name="Straight Connector 11"/>
          <p:cNvCxnSpPr/>
          <p:nvPr/>
        </p:nvCxnSpPr>
        <p:spPr>
          <a:xfrm>
            <a:off x="6876256" y="2924944"/>
            <a:ext cx="0" cy="836781"/>
          </a:xfrm>
          <a:prstGeom prst="line">
            <a:avLst/>
          </a:prstGeom>
          <a:noFill/>
          <a:ln w="28575" cap="flat" cmpd="sng" algn="ctr">
            <a:solidFill>
              <a:srgbClr val="5B9BD5"/>
            </a:solidFill>
            <a:prstDash val="solid"/>
            <a:miter lim="800000"/>
          </a:ln>
          <a:effectLst/>
        </p:spPr>
      </p:cxnSp>
      <p:cxnSp>
        <p:nvCxnSpPr>
          <p:cNvPr id="13" name="Straight Connector 12"/>
          <p:cNvCxnSpPr/>
          <p:nvPr/>
        </p:nvCxnSpPr>
        <p:spPr>
          <a:xfrm>
            <a:off x="2483768" y="2924944"/>
            <a:ext cx="0" cy="836781"/>
          </a:xfrm>
          <a:prstGeom prst="line">
            <a:avLst/>
          </a:prstGeom>
          <a:noFill/>
          <a:ln w="28575" cap="flat" cmpd="sng" algn="ctr">
            <a:solidFill>
              <a:srgbClr val="5B9BD5"/>
            </a:solidFill>
            <a:prstDash val="solid"/>
            <a:miter lim="800000"/>
          </a:ln>
          <a:effectLst/>
        </p:spPr>
      </p:cxnSp>
      <p:sp>
        <p:nvSpPr>
          <p:cNvPr id="14" name="Rectangle 13"/>
          <p:cNvSpPr/>
          <p:nvPr/>
        </p:nvSpPr>
        <p:spPr>
          <a:xfrm>
            <a:off x="5364089" y="3861048"/>
            <a:ext cx="3779912" cy="2664296"/>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2400" b="1" dirty="0">
                <a:solidFill>
                  <a:schemeClr val="bg1"/>
                </a:solidFill>
                <a:effectLst/>
                <a:latin typeface="Calibri" panose="020F0502020204030204" pitchFamily="34" charset="0"/>
                <a:ea typeface="Calibri" panose="020F0502020204030204" pitchFamily="34" charset="0"/>
                <a:cs typeface="Simplified Arabic" panose="02020603050405020304" pitchFamily="18" charset="-78"/>
              </a:rPr>
              <a:t>نظام القيم في المجتمع</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457200" indent="-228600" algn="r" rtl="1">
              <a:lnSpc>
                <a:spcPct val="107000"/>
              </a:lnSpc>
              <a:spcAft>
                <a:spcPts val="0"/>
              </a:spcAft>
            </a:pPr>
            <a:r>
              <a:rPr lang="ar-SA" sz="2400" dirty="0">
                <a:solidFill>
                  <a:schemeClr val="bg1"/>
                </a:solidFill>
                <a:effectLst/>
                <a:latin typeface="Calibri" panose="020F0502020204030204" pitchFamily="34" charset="0"/>
                <a:ea typeface="Calibri" panose="020F0502020204030204" pitchFamily="34" charset="0"/>
                <a:cs typeface="Simplified Arabic" panose="02020603050405020304" pitchFamily="18" charset="-78"/>
              </a:rPr>
              <a:t>الثقافة السائدة في المجتمع</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457200" indent="-228600" algn="r" rtl="1">
              <a:lnSpc>
                <a:spcPct val="107000"/>
              </a:lnSpc>
              <a:spcAft>
                <a:spcPts val="0"/>
              </a:spcAft>
            </a:pPr>
            <a:r>
              <a:rPr lang="ar-SA" sz="2400" dirty="0">
                <a:solidFill>
                  <a:schemeClr val="bg1"/>
                </a:solidFill>
                <a:effectLst/>
                <a:latin typeface="Calibri" panose="020F0502020204030204" pitchFamily="34" charset="0"/>
                <a:ea typeface="Calibri" panose="020F0502020204030204" pitchFamily="34" charset="0"/>
                <a:cs typeface="Simplified Arabic" panose="02020603050405020304" pitchFamily="18" charset="-78"/>
              </a:rPr>
              <a:t>قيم الجماعة</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457200" indent="-228600" algn="r" rtl="1">
              <a:lnSpc>
                <a:spcPct val="107000"/>
              </a:lnSpc>
              <a:spcAft>
                <a:spcPts val="0"/>
              </a:spcAft>
            </a:pPr>
            <a:r>
              <a:rPr lang="ar-SA" sz="2400" dirty="0">
                <a:solidFill>
                  <a:schemeClr val="bg1"/>
                </a:solidFill>
                <a:effectLst/>
                <a:latin typeface="Calibri" panose="020F0502020204030204" pitchFamily="34" charset="0"/>
                <a:ea typeface="Calibri" panose="020F0502020204030204" pitchFamily="34" charset="0"/>
                <a:cs typeface="Simplified Arabic" panose="02020603050405020304" pitchFamily="18" charset="-78"/>
              </a:rPr>
              <a:t>قيم العائلة</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457200" indent="-228600" algn="r" rtl="1">
              <a:lnSpc>
                <a:spcPct val="107000"/>
              </a:lnSpc>
              <a:spcAft>
                <a:spcPts val="800"/>
              </a:spcAft>
            </a:pPr>
            <a:r>
              <a:rPr lang="ar-SA" sz="2400" dirty="0">
                <a:solidFill>
                  <a:schemeClr val="bg1"/>
                </a:solidFill>
                <a:effectLst/>
                <a:latin typeface="Calibri" panose="020F0502020204030204" pitchFamily="34" charset="0"/>
                <a:ea typeface="Calibri" panose="020F0502020204030204" pitchFamily="34" charset="0"/>
                <a:cs typeface="Simplified Arabic" panose="02020603050405020304" pitchFamily="18" charset="-78"/>
              </a:rPr>
              <a:t>قيم العمل</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5" name="Rectangle 14"/>
          <p:cNvSpPr/>
          <p:nvPr/>
        </p:nvSpPr>
        <p:spPr>
          <a:xfrm>
            <a:off x="179512" y="3761725"/>
            <a:ext cx="3600400" cy="2763619"/>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ar-SA" sz="2400" b="1" dirty="0">
                <a:solidFill>
                  <a:schemeClr val="bg1"/>
                </a:solidFill>
                <a:effectLst/>
                <a:latin typeface="Calibri" panose="020F0502020204030204" pitchFamily="34" charset="0"/>
                <a:ea typeface="Calibri" panose="020F0502020204030204" pitchFamily="34" charset="0"/>
                <a:cs typeface="Simplified Arabic" panose="02020603050405020304" pitchFamily="18" charset="-78"/>
              </a:rPr>
              <a:t>نظام القيم والمعتقدات الشخصية</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457200" indent="-228600" algn="r" rtl="1">
              <a:lnSpc>
                <a:spcPct val="107000"/>
              </a:lnSpc>
              <a:spcAft>
                <a:spcPts val="0"/>
              </a:spcAft>
            </a:pPr>
            <a:r>
              <a:rPr lang="ar-SA" sz="2400" dirty="0">
                <a:solidFill>
                  <a:schemeClr val="bg1"/>
                </a:solidFill>
                <a:effectLst/>
                <a:latin typeface="Calibri" panose="020F0502020204030204" pitchFamily="34" charset="0"/>
                <a:ea typeface="Calibri" panose="020F0502020204030204" pitchFamily="34" charset="0"/>
                <a:cs typeface="Simplified Arabic" panose="02020603050405020304" pitchFamily="18" charset="-78"/>
              </a:rPr>
              <a:t>القيم الشخصية الذاتية الفطرية</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457200" indent="-228600" algn="r" rtl="1">
              <a:lnSpc>
                <a:spcPct val="107000"/>
              </a:lnSpc>
              <a:spcAft>
                <a:spcPts val="0"/>
              </a:spcAft>
            </a:pPr>
            <a:r>
              <a:rPr lang="ar-SA" sz="2400" dirty="0">
                <a:solidFill>
                  <a:schemeClr val="bg1"/>
                </a:solidFill>
                <a:effectLst/>
                <a:latin typeface="Calibri" panose="020F0502020204030204" pitchFamily="34" charset="0"/>
                <a:ea typeface="Calibri" panose="020F0502020204030204" pitchFamily="34" charset="0"/>
                <a:cs typeface="Simplified Arabic" panose="02020603050405020304" pitchFamily="18" charset="-78"/>
              </a:rPr>
              <a:t>المعتقدات الدينية والمذهبية</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457200" indent="-228600" algn="r" rtl="1">
              <a:lnSpc>
                <a:spcPct val="107000"/>
              </a:lnSpc>
              <a:spcAft>
                <a:spcPts val="0"/>
              </a:spcAft>
            </a:pPr>
            <a:r>
              <a:rPr lang="ar-SA" sz="2400" dirty="0">
                <a:solidFill>
                  <a:schemeClr val="bg1"/>
                </a:solidFill>
                <a:effectLst/>
                <a:latin typeface="Calibri" panose="020F0502020204030204" pitchFamily="34" charset="0"/>
                <a:ea typeface="Calibri" panose="020F0502020204030204" pitchFamily="34" charset="0"/>
                <a:cs typeface="Simplified Arabic" panose="02020603050405020304" pitchFamily="18" charset="-78"/>
              </a:rPr>
              <a:t>الخبرة السابقة والمستوى التعليمي</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457200" indent="-228600" algn="r" rtl="1">
              <a:lnSpc>
                <a:spcPct val="107000"/>
              </a:lnSpc>
              <a:spcAft>
                <a:spcPts val="800"/>
              </a:spcAft>
            </a:pPr>
            <a:r>
              <a:rPr lang="ar-SA" sz="2400" dirty="0">
                <a:solidFill>
                  <a:schemeClr val="bg1"/>
                </a:solidFill>
                <a:effectLst/>
                <a:latin typeface="Calibri" panose="020F0502020204030204" pitchFamily="34" charset="0"/>
                <a:ea typeface="Calibri" panose="020F0502020204030204" pitchFamily="34" charset="0"/>
                <a:cs typeface="Simplified Arabic" panose="02020603050405020304" pitchFamily="18" charset="-78"/>
              </a:rPr>
              <a:t>الحالة الصحية النفسية والجسمانية</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83303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92664" y="561759"/>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وسائل ترسيخ أخلاقيات المهنة</a:t>
            </a:r>
          </a:p>
        </p:txBody>
      </p:sp>
      <p:sp>
        <p:nvSpPr>
          <p:cNvPr id="5" name="Rectangle 4"/>
          <p:cNvSpPr/>
          <p:nvPr/>
        </p:nvSpPr>
        <p:spPr bwMode="auto">
          <a:xfrm>
            <a:off x="1276690" y="1941186"/>
            <a:ext cx="6643688" cy="474064"/>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rtl="1"/>
            <a:r>
              <a:rPr lang="ar-EG" sz="2400" b="1" dirty="0" smtClean="0">
                <a:solidFill>
                  <a:srgbClr val="3366FD"/>
                </a:solidFill>
                <a:latin typeface="Simplified Arabic" panose="02020603050405020304" pitchFamily="18" charset="-78"/>
                <a:cs typeface="Simplified Arabic" panose="02020603050405020304" pitchFamily="18" charset="-78"/>
              </a:rPr>
              <a:t>تنمية </a:t>
            </a:r>
            <a:r>
              <a:rPr lang="ar-EG" sz="2400" b="1" dirty="0">
                <a:solidFill>
                  <a:srgbClr val="3366FD"/>
                </a:solidFill>
                <a:latin typeface="Simplified Arabic" panose="02020603050405020304" pitchFamily="18" charset="-78"/>
                <a:cs typeface="Simplified Arabic" panose="02020603050405020304" pitchFamily="18" charset="-78"/>
              </a:rPr>
              <a:t>الرقابة الذاتية</a:t>
            </a:r>
            <a:endParaRPr lang="ar-EG" sz="2400" i="0" dirty="0" smtClean="0">
              <a:solidFill>
                <a:srgbClr val="3366FD"/>
              </a:solidFill>
              <a:latin typeface="Simplified Arabic" panose="02020603050405020304" pitchFamily="18" charset="-78"/>
              <a:ea typeface="宋体" pitchFamily="2" charset="-122"/>
              <a:cs typeface="Simplified Arabic" panose="02020603050405020304" pitchFamily="18" charset="-78"/>
            </a:endParaRPr>
          </a:p>
        </p:txBody>
      </p:sp>
      <p:sp>
        <p:nvSpPr>
          <p:cNvPr id="7" name="Rectangle 6"/>
          <p:cNvSpPr/>
          <p:nvPr/>
        </p:nvSpPr>
        <p:spPr bwMode="auto">
          <a:xfrm>
            <a:off x="1266941" y="2589260"/>
            <a:ext cx="6643688" cy="474062"/>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rtl="1"/>
            <a:r>
              <a:rPr lang="ar-EG" sz="2400" b="1" dirty="0" smtClean="0">
                <a:solidFill>
                  <a:srgbClr val="3366FD"/>
                </a:solidFill>
                <a:latin typeface="Simplified Arabic" panose="02020603050405020304" pitchFamily="18" charset="-78"/>
                <a:cs typeface="Simplified Arabic" panose="02020603050405020304" pitchFamily="18" charset="-78"/>
              </a:rPr>
              <a:t>وضع </a:t>
            </a:r>
            <a:r>
              <a:rPr lang="ar-EG" sz="2400" b="1" dirty="0">
                <a:solidFill>
                  <a:srgbClr val="3366FD"/>
                </a:solidFill>
                <a:latin typeface="Simplified Arabic" panose="02020603050405020304" pitchFamily="18" charset="-78"/>
                <a:cs typeface="Simplified Arabic" panose="02020603050405020304" pitchFamily="18" charset="-78"/>
              </a:rPr>
              <a:t>الأنظمة الدقيقة والواضحة وإيصالها للموظفين</a:t>
            </a:r>
            <a:endParaRPr lang="ar-EG" sz="2400" b="1" i="0" dirty="0">
              <a:solidFill>
                <a:srgbClr val="3366FD"/>
              </a:solidFill>
              <a:latin typeface="Simplified Arabic" panose="02020603050405020304" pitchFamily="18" charset="-78"/>
              <a:cs typeface="Simplified Arabic" panose="02020603050405020304" pitchFamily="18" charset="-78"/>
            </a:endParaRPr>
          </a:p>
        </p:txBody>
      </p:sp>
      <p:sp>
        <p:nvSpPr>
          <p:cNvPr id="9" name="Rectangle 8"/>
          <p:cNvSpPr/>
          <p:nvPr/>
        </p:nvSpPr>
        <p:spPr bwMode="auto">
          <a:xfrm>
            <a:off x="1266941" y="3256394"/>
            <a:ext cx="6643688" cy="454999"/>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rtl="1"/>
            <a:r>
              <a:rPr lang="ar-EG" sz="2400" b="1" dirty="0" smtClean="0">
                <a:solidFill>
                  <a:srgbClr val="3366FD"/>
                </a:solidFill>
                <a:latin typeface="Simplified Arabic" panose="02020603050405020304" pitchFamily="18" charset="-78"/>
                <a:cs typeface="Simplified Arabic" panose="02020603050405020304" pitchFamily="18" charset="-78"/>
              </a:rPr>
              <a:t>القدوة </a:t>
            </a:r>
            <a:r>
              <a:rPr lang="ar-EG" sz="2400" b="1" dirty="0">
                <a:solidFill>
                  <a:srgbClr val="3366FD"/>
                </a:solidFill>
                <a:latin typeface="Simplified Arabic" panose="02020603050405020304" pitchFamily="18" charset="-78"/>
                <a:cs typeface="Simplified Arabic" panose="02020603050405020304" pitchFamily="18" charset="-78"/>
              </a:rPr>
              <a:t>الحسنة المتمثلة في المدراء ورؤساء المجموعات</a:t>
            </a:r>
            <a:endParaRPr lang="ar-EG" sz="2400" b="1" i="0" dirty="0">
              <a:solidFill>
                <a:srgbClr val="3366FD"/>
              </a:solidFill>
              <a:latin typeface="Simplified Arabic" panose="02020603050405020304" pitchFamily="18" charset="-78"/>
              <a:cs typeface="Simplified Arabic" panose="02020603050405020304" pitchFamily="18" charset="-78"/>
            </a:endParaRPr>
          </a:p>
        </p:txBody>
      </p:sp>
      <p:sp>
        <p:nvSpPr>
          <p:cNvPr id="11" name="Rectangle 10"/>
          <p:cNvSpPr/>
          <p:nvPr/>
        </p:nvSpPr>
        <p:spPr bwMode="auto">
          <a:xfrm>
            <a:off x="1260666" y="3933056"/>
            <a:ext cx="6643688" cy="426409"/>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rtl="1"/>
            <a:r>
              <a:rPr lang="ar-EG" sz="2400" b="1" dirty="0" smtClean="0">
                <a:solidFill>
                  <a:srgbClr val="3366FD"/>
                </a:solidFill>
                <a:latin typeface="Simplified Arabic" panose="02020603050405020304" pitchFamily="18" charset="-78"/>
                <a:cs typeface="Simplified Arabic" panose="02020603050405020304" pitchFamily="18" charset="-78"/>
              </a:rPr>
              <a:t>تصحيح </a:t>
            </a:r>
            <a:r>
              <a:rPr lang="ar-EG" sz="2400" b="1" dirty="0">
                <a:solidFill>
                  <a:srgbClr val="3366FD"/>
                </a:solidFill>
                <a:latin typeface="Simplified Arabic" panose="02020603050405020304" pitchFamily="18" charset="-78"/>
                <a:cs typeface="Simplified Arabic" panose="02020603050405020304" pitchFamily="18" charset="-78"/>
              </a:rPr>
              <a:t>الفهم الديني ثم الوطني</a:t>
            </a:r>
            <a:endParaRPr lang="ar-EG" sz="2400" b="1" i="0" dirty="0">
              <a:solidFill>
                <a:srgbClr val="3366FD"/>
              </a:solidFill>
              <a:latin typeface="Simplified Arabic" panose="02020603050405020304" pitchFamily="18" charset="-78"/>
              <a:cs typeface="Simplified Arabic" panose="02020603050405020304" pitchFamily="18" charset="-78"/>
            </a:endParaRPr>
          </a:p>
        </p:txBody>
      </p:sp>
      <p:sp>
        <p:nvSpPr>
          <p:cNvPr id="12" name="Rectangle 11"/>
          <p:cNvSpPr/>
          <p:nvPr/>
        </p:nvSpPr>
        <p:spPr bwMode="auto">
          <a:xfrm>
            <a:off x="1260666" y="4511938"/>
            <a:ext cx="6643688" cy="426409"/>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rtl="1"/>
            <a:r>
              <a:rPr lang="ar-EG" sz="2400" b="1" dirty="0" smtClean="0">
                <a:solidFill>
                  <a:srgbClr val="3366FD"/>
                </a:solidFill>
                <a:latin typeface="Simplified Arabic" panose="02020603050405020304" pitchFamily="18" charset="-78"/>
                <a:cs typeface="Simplified Arabic" panose="02020603050405020304" pitchFamily="18" charset="-78"/>
              </a:rPr>
              <a:t>معايير </a:t>
            </a:r>
            <a:r>
              <a:rPr lang="ar-EG" sz="2400" b="1" dirty="0">
                <a:solidFill>
                  <a:srgbClr val="3366FD"/>
                </a:solidFill>
                <a:latin typeface="Simplified Arabic" panose="02020603050405020304" pitchFamily="18" charset="-78"/>
                <a:cs typeface="Simplified Arabic" panose="02020603050405020304" pitchFamily="18" charset="-78"/>
              </a:rPr>
              <a:t>للمحاسبة</a:t>
            </a:r>
            <a:endParaRPr lang="ar-EG" sz="2400" b="1" i="0" dirty="0">
              <a:solidFill>
                <a:srgbClr val="3366FD"/>
              </a:solidFill>
              <a:latin typeface="Simplified Arabic" panose="02020603050405020304" pitchFamily="18" charset="-78"/>
              <a:cs typeface="Simplified Arabic" panose="02020603050405020304" pitchFamily="18" charset="-78"/>
            </a:endParaRPr>
          </a:p>
        </p:txBody>
      </p:sp>
      <p:sp>
        <p:nvSpPr>
          <p:cNvPr id="13" name="Rectangle 12"/>
          <p:cNvSpPr/>
          <p:nvPr/>
        </p:nvSpPr>
        <p:spPr bwMode="auto">
          <a:xfrm>
            <a:off x="1260666" y="5090820"/>
            <a:ext cx="6643688" cy="426409"/>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rtl="1"/>
            <a:r>
              <a:rPr lang="ar-EG" sz="2400" b="1" dirty="0" smtClean="0">
                <a:solidFill>
                  <a:srgbClr val="3366FD"/>
                </a:solidFill>
                <a:latin typeface="Simplified Arabic" panose="02020603050405020304" pitchFamily="18" charset="-78"/>
                <a:cs typeface="Simplified Arabic" panose="02020603050405020304" pitchFamily="18" charset="-78"/>
              </a:rPr>
              <a:t>التقييم </a:t>
            </a:r>
            <a:r>
              <a:rPr lang="ar-EG" sz="2400" b="1" dirty="0">
                <a:solidFill>
                  <a:srgbClr val="3366FD"/>
                </a:solidFill>
                <a:latin typeface="Simplified Arabic" panose="02020603050405020304" pitchFamily="18" charset="-78"/>
                <a:cs typeface="Simplified Arabic" panose="02020603050405020304" pitchFamily="18" charset="-78"/>
              </a:rPr>
              <a:t>المستمر للموظفين</a:t>
            </a:r>
            <a:endParaRPr lang="ar-EG" sz="2400" b="1" i="0" dirty="0">
              <a:solidFill>
                <a:srgbClr val="3366FD"/>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9868143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2" grpId="0" animBg="1"/>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92664" y="561759"/>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أخلاقيات العمل والإدارة</a:t>
            </a:r>
          </a:p>
        </p:txBody>
      </p:sp>
      <p:sp>
        <p:nvSpPr>
          <p:cNvPr id="5" name="Rectangle 4"/>
          <p:cNvSpPr/>
          <p:nvPr/>
        </p:nvSpPr>
        <p:spPr bwMode="auto">
          <a:xfrm>
            <a:off x="1053357" y="1988838"/>
            <a:ext cx="7220786" cy="474064"/>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sz="2400" b="1" dirty="0" smtClean="0">
                <a:solidFill>
                  <a:schemeClr val="bg1"/>
                </a:solidFill>
                <a:latin typeface="Simplified Arabic" panose="02020603050405020304" pitchFamily="18" charset="-78"/>
                <a:cs typeface="Simplified Arabic" panose="02020603050405020304" pitchFamily="18" charset="-78"/>
              </a:rPr>
              <a:t>تدخل </a:t>
            </a:r>
            <a:r>
              <a:rPr lang="ar-EG" sz="2400" b="1" dirty="0">
                <a:solidFill>
                  <a:schemeClr val="bg1"/>
                </a:solidFill>
                <a:latin typeface="Simplified Arabic" panose="02020603050405020304" pitchFamily="18" charset="-78"/>
                <a:cs typeface="Simplified Arabic" panose="02020603050405020304" pitchFamily="18" charset="-78"/>
              </a:rPr>
              <a:t>الأخلاقيات في شتى أنواع الأنشطة والأعمال</a:t>
            </a:r>
            <a:endParaRPr lang="ar-EG" sz="2400" i="0" dirty="0" smtClean="0">
              <a:solidFill>
                <a:schemeClr val="bg1"/>
              </a:solidFill>
              <a:latin typeface="Simplified Arabic" panose="02020603050405020304" pitchFamily="18" charset="-78"/>
              <a:ea typeface="宋体" pitchFamily="2" charset="-122"/>
              <a:cs typeface="Simplified Arabic" panose="02020603050405020304" pitchFamily="18" charset="-78"/>
            </a:endParaRPr>
          </a:p>
        </p:txBody>
      </p:sp>
      <p:sp>
        <p:nvSpPr>
          <p:cNvPr id="7" name="Rectangle 6"/>
          <p:cNvSpPr/>
          <p:nvPr/>
        </p:nvSpPr>
        <p:spPr bwMode="auto">
          <a:xfrm>
            <a:off x="1043608" y="2636912"/>
            <a:ext cx="7220786" cy="474062"/>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sz="2400" b="1" dirty="0" smtClean="0">
                <a:solidFill>
                  <a:schemeClr val="bg1"/>
                </a:solidFill>
                <a:latin typeface="Simplified Arabic" panose="02020603050405020304" pitchFamily="18" charset="-78"/>
                <a:cs typeface="Simplified Arabic" panose="02020603050405020304" pitchFamily="18" charset="-78"/>
              </a:rPr>
              <a:t>التجارة </a:t>
            </a:r>
            <a:r>
              <a:rPr lang="ar-EG" sz="2400" b="1" dirty="0">
                <a:solidFill>
                  <a:schemeClr val="bg1"/>
                </a:solidFill>
                <a:latin typeface="Simplified Arabic" panose="02020603050405020304" pitchFamily="18" charset="-78"/>
                <a:cs typeface="Simplified Arabic" panose="02020603050405020304" pitchFamily="18" charset="-78"/>
              </a:rPr>
              <a:t>والإدارة والعمل لها علاقة قوية بالأخلاق</a:t>
            </a:r>
            <a:endParaRPr lang="ar-EG" sz="2400" b="1" i="0" dirty="0">
              <a:solidFill>
                <a:schemeClr val="bg1"/>
              </a:solidFill>
              <a:latin typeface="Simplified Arabic" panose="02020603050405020304" pitchFamily="18" charset="-78"/>
              <a:cs typeface="Simplified Arabic" panose="02020603050405020304" pitchFamily="18" charset="-78"/>
            </a:endParaRPr>
          </a:p>
        </p:txBody>
      </p:sp>
      <p:sp>
        <p:nvSpPr>
          <p:cNvPr id="9" name="Rectangle 8"/>
          <p:cNvSpPr/>
          <p:nvPr/>
        </p:nvSpPr>
        <p:spPr bwMode="auto">
          <a:xfrm>
            <a:off x="1043608" y="3304046"/>
            <a:ext cx="7220786" cy="454999"/>
          </a:xfrm>
          <a:prstGeom prst="rect">
            <a:avLst/>
          </a:prstGeom>
          <a:solidFill>
            <a:srgbClr val="92D050"/>
          </a:solidFill>
          <a:ln>
            <a:solidFill>
              <a:srgbClr val="92D05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rtl="1"/>
            <a:r>
              <a:rPr lang="ar-EG" sz="2400" b="1" dirty="0" smtClean="0">
                <a:solidFill>
                  <a:schemeClr val="bg1"/>
                </a:solidFill>
                <a:latin typeface="Simplified Arabic" panose="02020603050405020304" pitchFamily="18" charset="-78"/>
                <a:cs typeface="Simplified Arabic" panose="02020603050405020304" pitchFamily="18" charset="-78"/>
              </a:rPr>
              <a:t>الأخلاقيات </a:t>
            </a:r>
            <a:r>
              <a:rPr lang="ar-EG" sz="2400" b="1" dirty="0">
                <a:solidFill>
                  <a:schemeClr val="bg1"/>
                </a:solidFill>
                <a:latin typeface="Simplified Arabic" panose="02020603050405020304" pitchFamily="18" charset="-78"/>
                <a:cs typeface="Simplified Arabic" panose="02020603050405020304" pitchFamily="18" charset="-78"/>
              </a:rPr>
              <a:t>لا تكون فقط وقت أداء العبادات</a:t>
            </a:r>
            <a:endParaRPr lang="ar-EG" sz="2400" b="1" i="0" dirty="0">
              <a:solidFill>
                <a:schemeClr val="bg1"/>
              </a:solidFill>
              <a:latin typeface="Simplified Arabic" panose="02020603050405020304" pitchFamily="18" charset="-78"/>
              <a:cs typeface="Simplified Arabic" panose="02020603050405020304" pitchFamily="18" charset="-78"/>
            </a:endParaRPr>
          </a:p>
        </p:txBody>
      </p:sp>
      <p:sp>
        <p:nvSpPr>
          <p:cNvPr id="11" name="Rectangle 10"/>
          <p:cNvSpPr/>
          <p:nvPr/>
        </p:nvSpPr>
        <p:spPr bwMode="auto">
          <a:xfrm>
            <a:off x="1037333" y="3980708"/>
            <a:ext cx="7220786" cy="426409"/>
          </a:xfrm>
          <a:prstGeom prst="rect">
            <a:avLst/>
          </a:prstGeom>
          <a:solidFill>
            <a:srgbClr val="00B0F0"/>
          </a:solidFill>
          <a:ln>
            <a:solidFill>
              <a:srgbClr val="00B0F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rtl="1"/>
            <a:r>
              <a:rPr lang="ar-EG" sz="2400" b="1" dirty="0" smtClean="0">
                <a:solidFill>
                  <a:schemeClr val="bg1"/>
                </a:solidFill>
                <a:latin typeface="Simplified Arabic" panose="02020603050405020304" pitchFamily="18" charset="-78"/>
                <a:cs typeface="Simplified Arabic" panose="02020603050405020304" pitchFamily="18" charset="-78"/>
              </a:rPr>
              <a:t>ألم </a:t>
            </a:r>
            <a:r>
              <a:rPr lang="ar-EG" sz="2400" b="1" dirty="0">
                <a:solidFill>
                  <a:schemeClr val="bg1"/>
                </a:solidFill>
                <a:latin typeface="Simplified Arabic" panose="02020603050405020304" pitchFamily="18" charset="-78"/>
                <a:cs typeface="Simplified Arabic" panose="02020603050405020304" pitchFamily="18" charset="-78"/>
              </a:rPr>
              <a:t>يهدد من يغش في بيعه (المطفّف) في السوق بالويل؟</a:t>
            </a:r>
            <a:endParaRPr lang="ar-EG" sz="2400" b="1" i="0" dirty="0">
              <a:solidFill>
                <a:schemeClr val="bg1"/>
              </a:solidFill>
              <a:latin typeface="Simplified Arabic" panose="02020603050405020304" pitchFamily="18" charset="-78"/>
              <a:cs typeface="Simplified Arabic" panose="02020603050405020304" pitchFamily="18" charset="-78"/>
            </a:endParaRPr>
          </a:p>
        </p:txBody>
      </p:sp>
      <p:sp>
        <p:nvSpPr>
          <p:cNvPr id="12" name="Rectangle 11"/>
          <p:cNvSpPr/>
          <p:nvPr/>
        </p:nvSpPr>
        <p:spPr bwMode="auto">
          <a:xfrm>
            <a:off x="1037333" y="4559590"/>
            <a:ext cx="7220786" cy="426409"/>
          </a:xfrm>
          <a:prstGeom prst="rect">
            <a:avLst/>
          </a:prstGeom>
          <a:solidFill>
            <a:schemeClr val="accent6">
              <a:lumMod val="60000"/>
              <a:lumOff val="40000"/>
            </a:schemeClr>
          </a:solidFill>
          <a:ln>
            <a:solidFill>
              <a:schemeClr val="accent6">
                <a:lumMod val="60000"/>
                <a:lumOff val="40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rtl="1"/>
            <a:r>
              <a:rPr lang="ar-EG" sz="2400" b="1" dirty="0" smtClean="0">
                <a:solidFill>
                  <a:schemeClr val="bg1"/>
                </a:solidFill>
                <a:latin typeface="Simplified Arabic" panose="02020603050405020304" pitchFamily="18" charset="-78"/>
                <a:cs typeface="Simplified Arabic" panose="02020603050405020304" pitchFamily="18" charset="-78"/>
              </a:rPr>
              <a:t>هناك </a:t>
            </a:r>
            <a:r>
              <a:rPr lang="ar-EG" sz="2400" b="1" dirty="0">
                <a:solidFill>
                  <a:schemeClr val="bg1"/>
                </a:solidFill>
                <a:latin typeface="Simplified Arabic" panose="02020603050405020304" pitchFamily="18" charset="-78"/>
                <a:cs typeface="Simplified Arabic" panose="02020603050405020304" pitchFamily="18" charset="-78"/>
              </a:rPr>
              <a:t>إطار أخلاقي يحيط بالأعمال وأهدافها</a:t>
            </a:r>
            <a:endParaRPr lang="ar-EG" sz="2400" b="1" i="0" dirty="0">
              <a:solidFill>
                <a:schemeClr val="bg1"/>
              </a:solidFill>
              <a:latin typeface="Simplified Arabic" panose="02020603050405020304" pitchFamily="18" charset="-78"/>
              <a:cs typeface="Simplified Arabic" panose="02020603050405020304" pitchFamily="18" charset="-78"/>
            </a:endParaRPr>
          </a:p>
        </p:txBody>
      </p:sp>
      <p:sp>
        <p:nvSpPr>
          <p:cNvPr id="13" name="Rectangle 12"/>
          <p:cNvSpPr/>
          <p:nvPr/>
        </p:nvSpPr>
        <p:spPr bwMode="auto">
          <a:xfrm>
            <a:off x="1037333" y="5138472"/>
            <a:ext cx="7220786" cy="426409"/>
          </a:xfrm>
          <a:prstGeom prst="rect">
            <a:avLst/>
          </a:prstGeom>
          <a:solidFill>
            <a:schemeClr val="bg2">
              <a:lumMod val="60000"/>
              <a:lumOff val="40000"/>
            </a:schemeClr>
          </a:solidFill>
          <a:ln>
            <a:solidFill>
              <a:schemeClr val="bg2">
                <a:lumMod val="60000"/>
                <a:lumOff val="40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rtl="1"/>
            <a:r>
              <a:rPr lang="ar-EG" sz="2400" b="1" dirty="0" smtClean="0">
                <a:solidFill>
                  <a:schemeClr val="bg1"/>
                </a:solidFill>
                <a:latin typeface="Simplified Arabic" panose="02020603050405020304" pitchFamily="18" charset="-78"/>
                <a:cs typeface="Simplified Arabic" panose="02020603050405020304" pitchFamily="18" charset="-78"/>
              </a:rPr>
              <a:t>فلا </a:t>
            </a:r>
            <a:r>
              <a:rPr lang="ar-EG" sz="2400" b="1" dirty="0">
                <a:solidFill>
                  <a:schemeClr val="bg1"/>
                </a:solidFill>
                <a:latin typeface="Simplified Arabic" panose="02020603050405020304" pitchFamily="18" charset="-78"/>
                <a:cs typeface="Simplified Arabic" panose="02020603050405020304" pitchFamily="18" charset="-78"/>
              </a:rPr>
              <a:t>يكون تحقيق الربحية مثلا على حساب أساسيات أخلاقيات العمل</a:t>
            </a:r>
            <a:endParaRPr lang="ar-EG" sz="2400" b="1" i="0" dirty="0">
              <a:solidFill>
                <a:schemeClr val="bg1"/>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9603525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2" grpId="0" animBg="1"/>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الأخلاق والإيمان</a:t>
            </a:r>
            <a:endParaRPr lang="en-US" sz="3600" dirty="0">
              <a:solidFill>
                <a:srgbClr val="C00000"/>
              </a:solidFill>
            </a:endParaRPr>
          </a:p>
        </p:txBody>
      </p:sp>
    </p:spTree>
    <p:extLst>
      <p:ext uri="{BB962C8B-B14F-4D97-AF65-F5344CB8AC3E}">
        <p14:creationId xmlns:p14="http://schemas.microsoft.com/office/powerpoint/2010/main" val="20477688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8184" y="620688"/>
            <a:ext cx="2093843" cy="523220"/>
          </a:xfrm>
          <a:prstGeom prst="rect">
            <a:avLst/>
          </a:prstGeom>
        </p:spPr>
        <p:txBody>
          <a:bodyPr wrap="none">
            <a:spAutoFit/>
          </a:bodyPr>
          <a:lstStyle/>
          <a:p>
            <a:r>
              <a:rPr lang="ar-EG" b="1" dirty="0">
                <a:solidFill>
                  <a:srgbClr val="C00000"/>
                </a:solidFill>
              </a:rPr>
              <a:t>الأخلاق والإيمان</a:t>
            </a:r>
          </a:p>
        </p:txBody>
      </p:sp>
      <p:pic>
        <p:nvPicPr>
          <p:cNvPr id="3" name="Picture 2"/>
          <p:cNvPicPr>
            <a:picLocks noChangeAspect="1"/>
          </p:cNvPicPr>
          <p:nvPr/>
        </p:nvPicPr>
        <p:blipFill>
          <a:blip r:embed="rId2"/>
          <a:stretch>
            <a:fillRect/>
          </a:stretch>
        </p:blipFill>
        <p:spPr>
          <a:xfrm>
            <a:off x="4283968" y="1700808"/>
            <a:ext cx="4485878" cy="41749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Picture 3"/>
          <p:cNvPicPr>
            <a:picLocks noChangeAspect="1"/>
          </p:cNvPicPr>
          <p:nvPr/>
        </p:nvPicPr>
        <p:blipFill>
          <a:blip r:embed="rId3"/>
          <a:stretch>
            <a:fillRect/>
          </a:stretch>
        </p:blipFill>
        <p:spPr>
          <a:xfrm>
            <a:off x="179512" y="1700808"/>
            <a:ext cx="3674690" cy="41749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9530986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الأخلاق والعبادات</a:t>
            </a:r>
            <a:endParaRPr lang="en-US" sz="3600" dirty="0">
              <a:solidFill>
                <a:srgbClr val="C00000"/>
              </a:solidFill>
            </a:endParaRPr>
          </a:p>
        </p:txBody>
      </p:sp>
    </p:spTree>
    <p:extLst>
      <p:ext uri="{BB962C8B-B14F-4D97-AF65-F5344CB8AC3E}">
        <p14:creationId xmlns:p14="http://schemas.microsoft.com/office/powerpoint/2010/main" val="12328276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4860032" y="548680"/>
            <a:ext cx="2405999" cy="474064"/>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a:t>الصلاة</a:t>
            </a:r>
            <a:endParaRPr lang="ar-EG" i="0" dirty="0" smtClean="0">
              <a:solidFill>
                <a:schemeClr val="bg1"/>
              </a:solidFill>
              <a:latin typeface="Simplified Arabic" panose="02020603050405020304" pitchFamily="18" charset="-78"/>
              <a:ea typeface="宋体" pitchFamily="2" charset="-122"/>
              <a:cs typeface="Simplified Arabic" panose="02020603050405020304" pitchFamily="18" charset="-78"/>
            </a:endParaRPr>
          </a:p>
        </p:txBody>
      </p:sp>
      <p:sp>
        <p:nvSpPr>
          <p:cNvPr id="2" name="Can 1"/>
          <p:cNvSpPr/>
          <p:nvPr/>
        </p:nvSpPr>
        <p:spPr bwMode="auto">
          <a:xfrm>
            <a:off x="7452320" y="465694"/>
            <a:ext cx="576064" cy="640035"/>
          </a:xfrm>
          <a:prstGeom prst="can">
            <a:avLst/>
          </a:prstGeom>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0" i="0" u="none" strike="noStrike" cap="none" normalizeH="0" baseline="0" dirty="0" smtClean="0">
                <a:ln>
                  <a:noFill/>
                </a:ln>
                <a:solidFill>
                  <a:srgbClr val="C00000"/>
                </a:solidFill>
                <a:effectLst/>
                <a:latin typeface="Arial" charset="0"/>
              </a:rPr>
              <a:t>1</a:t>
            </a:r>
          </a:p>
        </p:txBody>
      </p:sp>
      <p:pic>
        <p:nvPicPr>
          <p:cNvPr id="4" name="Picture 3"/>
          <p:cNvPicPr>
            <a:picLocks noChangeAspect="1"/>
          </p:cNvPicPr>
          <p:nvPr/>
        </p:nvPicPr>
        <p:blipFill>
          <a:blip r:embed="rId2"/>
          <a:stretch>
            <a:fillRect/>
          </a:stretch>
        </p:blipFill>
        <p:spPr>
          <a:xfrm>
            <a:off x="971600" y="1916832"/>
            <a:ext cx="7344816" cy="3579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50580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p:cNvSpPr>
            <a:spLocks noChangeArrowheads="1"/>
          </p:cNvSpPr>
          <p:nvPr/>
        </p:nvSpPr>
        <p:spPr bwMode="auto">
          <a:xfrm>
            <a:off x="1074597" y="1239977"/>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مظاهر انحراف السلطة</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4" name="AutoShape 7"/>
          <p:cNvSpPr>
            <a:spLocks noChangeArrowheads="1"/>
          </p:cNvSpPr>
          <p:nvPr/>
        </p:nvSpPr>
        <p:spPr bwMode="auto">
          <a:xfrm>
            <a:off x="1064268" y="2353694"/>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أسباب انتشار الفساد</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5" name="AutoShape 7"/>
          <p:cNvSpPr>
            <a:spLocks noChangeArrowheads="1"/>
          </p:cNvSpPr>
          <p:nvPr/>
        </p:nvSpPr>
        <p:spPr bwMode="auto">
          <a:xfrm>
            <a:off x="1053938" y="3467411"/>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العقبات</a:t>
            </a:r>
            <a:endParaRPr kumimoji="0" lang="ar-SA"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6" name="AutoShape 7"/>
          <p:cNvSpPr>
            <a:spLocks noChangeArrowheads="1"/>
          </p:cNvSpPr>
          <p:nvPr/>
        </p:nvSpPr>
        <p:spPr bwMode="auto">
          <a:xfrm>
            <a:off x="1043608" y="4581128"/>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لمحة واقعية</a:t>
            </a:r>
            <a:endParaRPr kumimoji="0" lang="ar-EG"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
        <p:nvSpPr>
          <p:cNvPr id="7" name="Rectangle 2"/>
          <p:cNvSpPr txBox="1">
            <a:spLocks noChangeArrowheads="1"/>
          </p:cNvSpPr>
          <p:nvPr/>
        </p:nvSpPr>
        <p:spPr>
          <a:xfrm>
            <a:off x="3505200" y="152400"/>
            <a:ext cx="2479104" cy="869627"/>
          </a:xfrm>
          <a:prstGeom prst="rect">
            <a:avLst/>
          </a:prstGeom>
          <a:solidFill>
            <a:srgbClr val="E82683">
              <a:lumMod val="40000"/>
              <a:lumOff val="60000"/>
            </a:srgbClr>
          </a:solidFill>
          <a:ln w="38100" cap="flat" cmpd="sng" algn="ctr">
            <a:solidFill>
              <a:srgbClr val="6D2D7A">
                <a:lumMod val="60000"/>
                <a:lumOff val="40000"/>
              </a:srgbClr>
            </a:solidFill>
            <a:prstDash val="solid"/>
          </a:ln>
          <a:effectLst/>
        </p:spPr>
        <p:txBody>
          <a:bodyPr vert="horz" lIns="91430" tIns="45715" rIns="91430" bIns="45715" rtlCol="0" anchor="ctr">
            <a:normAutofit/>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lvl="0" fontAlgn="auto">
              <a:spcAft>
                <a:spcPts val="0"/>
              </a:spcAft>
              <a:defRPr/>
            </a:pPr>
            <a:r>
              <a:rPr lang="ar-EG" b="1" dirty="0">
                <a:solidFill>
                  <a:srgbClr val="333399">
                    <a:lumMod val="50000"/>
                  </a:srgbClr>
                </a:solidFill>
                <a:latin typeface="Arial"/>
                <a:cs typeface="Arial"/>
              </a:rPr>
              <a:t>المحاور</a:t>
            </a:r>
            <a:endParaRPr kumimoji="0" lang="en-US" sz="4900" b="1" i="0" u="none" strike="noStrike" kern="1200" cap="none" spc="0" normalizeH="0" baseline="0" noProof="0" dirty="0">
              <a:ln>
                <a:noFill/>
              </a:ln>
              <a:solidFill>
                <a:srgbClr val="333399">
                  <a:lumMod val="50000"/>
                </a:srgbClr>
              </a:solidFill>
              <a:effectLst/>
              <a:uLnTx/>
              <a:uFillTx/>
              <a:latin typeface="Arial"/>
              <a:ea typeface="+mj-ea"/>
              <a:cs typeface="Arial"/>
            </a:endParaRPr>
          </a:p>
        </p:txBody>
      </p:sp>
      <p:sp>
        <p:nvSpPr>
          <p:cNvPr id="8" name="AutoShape 7"/>
          <p:cNvSpPr>
            <a:spLocks noChangeArrowheads="1"/>
          </p:cNvSpPr>
          <p:nvPr/>
        </p:nvSpPr>
        <p:spPr bwMode="auto">
          <a:xfrm>
            <a:off x="1064268" y="5694845"/>
            <a:ext cx="4630390" cy="812575"/>
          </a:xfrm>
          <a:prstGeom prst="roundRect">
            <a:avLst>
              <a:gd name="adj" fmla="val 50000"/>
            </a:avLst>
          </a:prstGeom>
          <a:solidFill>
            <a:srgbClr val="FFFFFF"/>
          </a:solidFill>
          <a:ln w="57150" cap="flat" cmpd="sng" algn="ctr">
            <a:solidFill>
              <a:srgbClr val="6D2D7A">
                <a:lumMod val="60000"/>
                <a:lumOff val="40000"/>
              </a:srgbClr>
            </a:solidFill>
            <a:prstDash val="sysDash"/>
          </a:ln>
          <a:effectLst/>
          <a:extLst/>
        </p:spPr>
        <p:txBody>
          <a:bodyPr wrap="none" lIns="91430" tIns="45715" rIns="91430" bIns="45715" anchor="ctr"/>
          <a:lstStyle/>
          <a:p>
            <a:pPr marL="0" marR="0" lvl="0" indent="0"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70C0"/>
                </a:solidFill>
                <a:latin typeface="Verdana" panose="020B0604030504040204" pitchFamily="34" charset="0"/>
                <a:ea typeface="HY헤드라인M" pitchFamily="2" charset="-127"/>
                <a:cs typeface="Arial"/>
              </a:rPr>
              <a:t>حالات ونماذج</a:t>
            </a:r>
            <a:endParaRPr kumimoji="0" lang="ar-EG" sz="2400" b="1" i="0" u="none" strike="noStrike" kern="0" cap="none" spc="0" normalizeH="0" baseline="0" noProof="0" dirty="0" smtClean="0">
              <a:ln>
                <a:noFill/>
              </a:ln>
              <a:solidFill>
                <a:srgbClr val="0070C0"/>
              </a:solidFill>
              <a:effectLst/>
              <a:uLnTx/>
              <a:uFillTx/>
              <a:latin typeface="Verdana" panose="020B0604030504040204" pitchFamily="34" charset="0"/>
              <a:ea typeface="HY헤드라인M" pitchFamily="2" charset="-127"/>
              <a:cs typeface="Arial"/>
            </a:endParaRPr>
          </a:p>
        </p:txBody>
      </p:sp>
    </p:spTree>
    <p:extLst>
      <p:ext uri="{BB962C8B-B14F-4D97-AF65-F5344CB8AC3E}">
        <p14:creationId xmlns:p14="http://schemas.microsoft.com/office/powerpoint/2010/main" val="20575040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4860032" y="548680"/>
            <a:ext cx="2405999" cy="474064"/>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en-US" b="1" dirty="0"/>
              <a:t> </a:t>
            </a:r>
            <a:r>
              <a:rPr lang="ar-EG" b="1" dirty="0"/>
              <a:t>الزكاة </a:t>
            </a:r>
            <a:endParaRPr lang="ar-EG" i="0" dirty="0" smtClean="0">
              <a:solidFill>
                <a:schemeClr val="bg1"/>
              </a:solidFill>
              <a:latin typeface="Simplified Arabic" panose="02020603050405020304" pitchFamily="18" charset="-78"/>
              <a:ea typeface="宋体" pitchFamily="2" charset="-122"/>
              <a:cs typeface="Simplified Arabic" panose="02020603050405020304" pitchFamily="18" charset="-78"/>
            </a:endParaRPr>
          </a:p>
        </p:txBody>
      </p:sp>
      <p:sp>
        <p:nvSpPr>
          <p:cNvPr id="2" name="Can 1"/>
          <p:cNvSpPr/>
          <p:nvPr/>
        </p:nvSpPr>
        <p:spPr bwMode="auto">
          <a:xfrm>
            <a:off x="7452320" y="465694"/>
            <a:ext cx="576064" cy="640035"/>
          </a:xfrm>
          <a:prstGeom prst="can">
            <a:avLst/>
          </a:prstGeom>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0" i="0" u="none" strike="noStrike" cap="none" normalizeH="0" baseline="0" dirty="0" smtClean="0">
                <a:ln>
                  <a:noFill/>
                </a:ln>
                <a:solidFill>
                  <a:srgbClr val="C00000"/>
                </a:solidFill>
                <a:effectLst/>
                <a:latin typeface="Arial" charset="0"/>
              </a:rPr>
              <a:t>2</a:t>
            </a:r>
          </a:p>
        </p:txBody>
      </p:sp>
      <p:pic>
        <p:nvPicPr>
          <p:cNvPr id="5" name="Picture 4"/>
          <p:cNvPicPr>
            <a:picLocks noChangeAspect="1"/>
          </p:cNvPicPr>
          <p:nvPr/>
        </p:nvPicPr>
        <p:blipFill>
          <a:blip r:embed="rId2"/>
          <a:stretch>
            <a:fillRect/>
          </a:stretch>
        </p:blipFill>
        <p:spPr>
          <a:xfrm>
            <a:off x="1082427" y="1988840"/>
            <a:ext cx="6912768"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00934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4860032" y="548680"/>
            <a:ext cx="2405999" cy="474064"/>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en-US" b="1" dirty="0"/>
              <a:t> </a:t>
            </a:r>
            <a:r>
              <a:rPr lang="ar-EG" b="1" dirty="0"/>
              <a:t>الصوم</a:t>
            </a:r>
            <a:endParaRPr lang="ar-EG" i="0" dirty="0" smtClean="0">
              <a:solidFill>
                <a:schemeClr val="bg1"/>
              </a:solidFill>
              <a:latin typeface="Simplified Arabic" panose="02020603050405020304" pitchFamily="18" charset="-78"/>
              <a:ea typeface="宋体" pitchFamily="2" charset="-122"/>
              <a:cs typeface="Simplified Arabic" panose="02020603050405020304" pitchFamily="18" charset="-78"/>
            </a:endParaRPr>
          </a:p>
        </p:txBody>
      </p:sp>
      <p:sp>
        <p:nvSpPr>
          <p:cNvPr id="2" name="Can 1"/>
          <p:cNvSpPr/>
          <p:nvPr/>
        </p:nvSpPr>
        <p:spPr bwMode="auto">
          <a:xfrm>
            <a:off x="7452320" y="465694"/>
            <a:ext cx="576064" cy="640035"/>
          </a:xfrm>
          <a:prstGeom prst="can">
            <a:avLst/>
          </a:prstGeom>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0" i="0" u="none" strike="noStrike" cap="none" normalizeH="0" baseline="0" dirty="0" smtClean="0">
                <a:ln>
                  <a:noFill/>
                </a:ln>
                <a:solidFill>
                  <a:srgbClr val="C00000"/>
                </a:solidFill>
                <a:effectLst/>
                <a:latin typeface="Arial" charset="0"/>
              </a:rPr>
              <a:t>3</a:t>
            </a:r>
          </a:p>
        </p:txBody>
      </p:sp>
      <p:pic>
        <p:nvPicPr>
          <p:cNvPr id="4" name="Picture 3"/>
          <p:cNvPicPr>
            <a:picLocks noChangeAspect="1"/>
          </p:cNvPicPr>
          <p:nvPr/>
        </p:nvPicPr>
        <p:blipFill>
          <a:blip r:embed="rId2"/>
          <a:stretch>
            <a:fillRect/>
          </a:stretch>
        </p:blipFill>
        <p:spPr>
          <a:xfrm>
            <a:off x="1475656" y="2204864"/>
            <a:ext cx="6192688"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81208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4860032" y="548680"/>
            <a:ext cx="2405999" cy="474064"/>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a:t>الحج</a:t>
            </a:r>
            <a:endParaRPr lang="ar-EG" i="0" dirty="0" smtClean="0">
              <a:solidFill>
                <a:schemeClr val="bg1"/>
              </a:solidFill>
              <a:latin typeface="Simplified Arabic" panose="02020603050405020304" pitchFamily="18" charset="-78"/>
              <a:ea typeface="宋体" pitchFamily="2" charset="-122"/>
              <a:cs typeface="Simplified Arabic" panose="02020603050405020304" pitchFamily="18" charset="-78"/>
            </a:endParaRPr>
          </a:p>
        </p:txBody>
      </p:sp>
      <p:sp>
        <p:nvSpPr>
          <p:cNvPr id="2" name="Can 1"/>
          <p:cNvSpPr/>
          <p:nvPr/>
        </p:nvSpPr>
        <p:spPr bwMode="auto">
          <a:xfrm>
            <a:off x="7452320" y="465694"/>
            <a:ext cx="576064" cy="640035"/>
          </a:xfrm>
          <a:prstGeom prst="can">
            <a:avLst/>
          </a:prstGeom>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C00000"/>
                </a:solidFill>
                <a:effectLst/>
                <a:latin typeface="Arial" charset="0"/>
              </a:rPr>
              <a:t>4</a:t>
            </a:r>
            <a:endParaRPr kumimoji="0" lang="ar-EG" sz="2800" b="0" i="0" u="none" strike="noStrike" cap="none" normalizeH="0" baseline="0" dirty="0" smtClean="0">
              <a:ln>
                <a:noFill/>
              </a:ln>
              <a:solidFill>
                <a:srgbClr val="C00000"/>
              </a:solidFill>
              <a:effectLst/>
              <a:latin typeface="Arial" charset="0"/>
            </a:endParaRPr>
          </a:p>
        </p:txBody>
      </p:sp>
      <p:pic>
        <p:nvPicPr>
          <p:cNvPr id="4" name="Picture 3"/>
          <p:cNvPicPr>
            <a:picLocks noChangeAspect="1"/>
          </p:cNvPicPr>
          <p:nvPr/>
        </p:nvPicPr>
        <p:blipFill>
          <a:blip r:embed="rId2"/>
          <a:stretch>
            <a:fillRect/>
          </a:stretch>
        </p:blipFill>
        <p:spPr>
          <a:xfrm>
            <a:off x="755576" y="1988840"/>
            <a:ext cx="7776864" cy="3735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679489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الأخلاق والمعاملات</a:t>
            </a:r>
            <a:endParaRPr lang="en-US" sz="3600" dirty="0">
              <a:solidFill>
                <a:srgbClr val="C00000"/>
              </a:solidFill>
            </a:endParaRPr>
          </a:p>
        </p:txBody>
      </p:sp>
    </p:spTree>
    <p:extLst>
      <p:ext uri="{BB962C8B-B14F-4D97-AF65-F5344CB8AC3E}">
        <p14:creationId xmlns:p14="http://schemas.microsoft.com/office/powerpoint/2010/main" val="17265759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4860032" y="548680"/>
            <a:ext cx="2405999" cy="474064"/>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a:t>المعاملات المالية</a:t>
            </a:r>
            <a:endParaRPr lang="ar-EG" i="0" dirty="0" smtClean="0">
              <a:solidFill>
                <a:schemeClr val="bg1"/>
              </a:solidFill>
              <a:latin typeface="Simplified Arabic" panose="02020603050405020304" pitchFamily="18" charset="-78"/>
              <a:ea typeface="宋体" pitchFamily="2" charset="-122"/>
              <a:cs typeface="Simplified Arabic" panose="02020603050405020304" pitchFamily="18" charset="-78"/>
            </a:endParaRPr>
          </a:p>
        </p:txBody>
      </p:sp>
      <p:sp>
        <p:nvSpPr>
          <p:cNvPr id="4" name="Can 3"/>
          <p:cNvSpPr/>
          <p:nvPr/>
        </p:nvSpPr>
        <p:spPr bwMode="auto">
          <a:xfrm>
            <a:off x="7452320" y="465694"/>
            <a:ext cx="576064" cy="640035"/>
          </a:xfrm>
          <a:prstGeom prst="can">
            <a:avLst/>
          </a:prstGeom>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0" i="0" u="none" strike="noStrike" cap="none" normalizeH="0" baseline="0" dirty="0" smtClean="0">
                <a:ln>
                  <a:noFill/>
                </a:ln>
                <a:solidFill>
                  <a:srgbClr val="C00000"/>
                </a:solidFill>
                <a:effectLst/>
                <a:latin typeface="Arial" charset="0"/>
              </a:rPr>
              <a:t>1</a:t>
            </a:r>
          </a:p>
        </p:txBody>
      </p:sp>
      <p:pic>
        <p:nvPicPr>
          <p:cNvPr id="2" name="Picture 1"/>
          <p:cNvPicPr>
            <a:picLocks noChangeAspect="1"/>
          </p:cNvPicPr>
          <p:nvPr/>
        </p:nvPicPr>
        <p:blipFill>
          <a:blip r:embed="rId2"/>
          <a:stretch>
            <a:fillRect/>
          </a:stretch>
        </p:blipFill>
        <p:spPr>
          <a:xfrm>
            <a:off x="395536" y="2204864"/>
            <a:ext cx="8352928" cy="3377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606726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4860032" y="548680"/>
            <a:ext cx="2405999" cy="474064"/>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EG" b="1" dirty="0"/>
              <a:t>الأحوال الشخصية</a:t>
            </a:r>
            <a:endParaRPr lang="ar-EG" i="0" dirty="0" smtClean="0">
              <a:solidFill>
                <a:schemeClr val="bg1"/>
              </a:solidFill>
              <a:latin typeface="Simplified Arabic" panose="02020603050405020304" pitchFamily="18" charset="-78"/>
              <a:ea typeface="宋体" pitchFamily="2" charset="-122"/>
              <a:cs typeface="Simplified Arabic" panose="02020603050405020304" pitchFamily="18" charset="-78"/>
            </a:endParaRPr>
          </a:p>
        </p:txBody>
      </p:sp>
      <p:sp>
        <p:nvSpPr>
          <p:cNvPr id="4" name="Can 3"/>
          <p:cNvSpPr/>
          <p:nvPr/>
        </p:nvSpPr>
        <p:spPr bwMode="auto">
          <a:xfrm>
            <a:off x="7452320" y="465694"/>
            <a:ext cx="576064" cy="640035"/>
          </a:xfrm>
          <a:prstGeom prst="can">
            <a:avLst/>
          </a:prstGeom>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0" i="0" u="none" strike="noStrike" cap="none" normalizeH="0" baseline="0" dirty="0" smtClean="0">
                <a:ln>
                  <a:noFill/>
                </a:ln>
                <a:solidFill>
                  <a:srgbClr val="C00000"/>
                </a:solidFill>
                <a:effectLst/>
                <a:latin typeface="Arial" charset="0"/>
              </a:rPr>
              <a:t>2</a:t>
            </a:r>
          </a:p>
        </p:txBody>
      </p:sp>
      <p:pic>
        <p:nvPicPr>
          <p:cNvPr id="2" name="Picture 1"/>
          <p:cNvPicPr>
            <a:picLocks noChangeAspect="1"/>
          </p:cNvPicPr>
          <p:nvPr/>
        </p:nvPicPr>
        <p:blipFill>
          <a:blip r:embed="rId2"/>
          <a:stretch>
            <a:fillRect/>
          </a:stretch>
        </p:blipFill>
        <p:spPr>
          <a:xfrm>
            <a:off x="323528" y="1916832"/>
            <a:ext cx="8424936" cy="4350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843980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العوامل المؤثرة في الانضباط الوظيفي</a:t>
            </a:r>
            <a:endParaRPr lang="en-US" sz="3600" dirty="0">
              <a:solidFill>
                <a:srgbClr val="C00000"/>
              </a:solidFill>
            </a:endParaRPr>
          </a:p>
        </p:txBody>
      </p:sp>
    </p:spTree>
    <p:extLst>
      <p:ext uri="{BB962C8B-B14F-4D97-AF65-F5344CB8AC3E}">
        <p14:creationId xmlns:p14="http://schemas.microsoft.com/office/powerpoint/2010/main" val="1108935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187624" y="692696"/>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العوامل المؤثرة في الانضباط الوظيفي</a:t>
            </a:r>
          </a:p>
        </p:txBody>
      </p:sp>
      <p:sp>
        <p:nvSpPr>
          <p:cNvPr id="5" name="Round Diagonal Corner Rectangle 4"/>
          <p:cNvSpPr/>
          <p:nvPr/>
        </p:nvSpPr>
        <p:spPr>
          <a:xfrm>
            <a:off x="1331640" y="2276872"/>
            <a:ext cx="7056784" cy="432048"/>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smtClean="0">
                <a:solidFill>
                  <a:srgbClr val="002060"/>
                </a:solidFill>
              </a:rPr>
              <a:t>التزام </a:t>
            </a:r>
            <a:r>
              <a:rPr lang="ar-SA" sz="2400" b="1" dirty="0">
                <a:solidFill>
                  <a:srgbClr val="002060"/>
                </a:solidFill>
              </a:rPr>
              <a:t>الموظف بواجبات ومسؤوليات الوظيفة المكلف بها</a:t>
            </a:r>
            <a:endParaRPr lang="en-US" sz="2400" b="1" i="0" dirty="0">
              <a:solidFill>
                <a:srgbClr val="002060"/>
              </a:solidFill>
            </a:endParaRPr>
          </a:p>
        </p:txBody>
      </p:sp>
      <p:sp>
        <p:nvSpPr>
          <p:cNvPr id="6" name="Round Diagonal Corner Rectangle 5"/>
          <p:cNvSpPr/>
          <p:nvPr/>
        </p:nvSpPr>
        <p:spPr>
          <a:xfrm>
            <a:off x="1331640" y="2952951"/>
            <a:ext cx="7056784" cy="432048"/>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smtClean="0">
                <a:solidFill>
                  <a:srgbClr val="002060"/>
                </a:solidFill>
              </a:rPr>
              <a:t>وجود </a:t>
            </a:r>
            <a:r>
              <a:rPr lang="ar-SA" sz="2400" b="1" dirty="0">
                <a:solidFill>
                  <a:srgbClr val="002060"/>
                </a:solidFill>
              </a:rPr>
              <a:t>قواعد ولوائح محددة مسبقاً يجب على الموظف أن يلتزم بها</a:t>
            </a:r>
            <a:endParaRPr lang="ar-SA" sz="2400" b="1" i="0" dirty="0">
              <a:solidFill>
                <a:srgbClr val="002060"/>
              </a:solidFill>
            </a:endParaRPr>
          </a:p>
        </p:txBody>
      </p:sp>
      <p:sp>
        <p:nvSpPr>
          <p:cNvPr id="7" name="Round Diagonal Corner Rectangle 6"/>
          <p:cNvSpPr/>
          <p:nvPr/>
        </p:nvSpPr>
        <p:spPr>
          <a:xfrm>
            <a:off x="1331640" y="3643317"/>
            <a:ext cx="7056784" cy="432048"/>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smtClean="0">
                <a:solidFill>
                  <a:srgbClr val="002060"/>
                </a:solidFill>
              </a:rPr>
              <a:t>المحافظة </a:t>
            </a:r>
            <a:r>
              <a:rPr lang="ar-SA" sz="2400" b="1" dirty="0">
                <a:solidFill>
                  <a:srgbClr val="002060"/>
                </a:solidFill>
              </a:rPr>
              <a:t>على وقت العمل واستغلاله في إنجاز المهام</a:t>
            </a:r>
            <a:endParaRPr lang="ar-SA" sz="2400" b="1" i="0" dirty="0">
              <a:solidFill>
                <a:srgbClr val="002060"/>
              </a:solidFill>
            </a:endParaRPr>
          </a:p>
        </p:txBody>
      </p:sp>
      <p:sp>
        <p:nvSpPr>
          <p:cNvPr id="8" name="Round Diagonal Corner Rectangle 7"/>
          <p:cNvSpPr/>
          <p:nvPr/>
        </p:nvSpPr>
        <p:spPr>
          <a:xfrm>
            <a:off x="1331640" y="4319396"/>
            <a:ext cx="7056784" cy="432048"/>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smtClean="0">
                <a:solidFill>
                  <a:srgbClr val="002060"/>
                </a:solidFill>
              </a:rPr>
              <a:t>أن </a:t>
            </a:r>
            <a:r>
              <a:rPr lang="ar-SA" sz="2400" b="1" dirty="0">
                <a:solidFill>
                  <a:srgbClr val="002060"/>
                </a:solidFill>
              </a:rPr>
              <a:t>يكون الموظف قدوة لزملائه من حيث السلوك الجيد</a:t>
            </a:r>
            <a:endParaRPr lang="ar-SA" sz="2400" b="1" i="0" dirty="0">
              <a:solidFill>
                <a:srgbClr val="002060"/>
              </a:solidFill>
            </a:endParaRPr>
          </a:p>
        </p:txBody>
      </p:sp>
    </p:spTree>
    <p:extLst>
      <p:ext uri="{BB962C8B-B14F-4D97-AF65-F5344CB8AC3E}">
        <p14:creationId xmlns:p14="http://schemas.microsoft.com/office/powerpoint/2010/main" val="2907970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endParaRPr lang="ar-EG" sz="2400" b="1" dirty="0" smtClean="0">
              <a:solidFill>
                <a:srgbClr val="C00000"/>
              </a:solidFill>
            </a:endParaRPr>
          </a:p>
          <a:p>
            <a:pPr rtl="1"/>
            <a:r>
              <a:rPr lang="ar-EG" sz="3600" b="1" dirty="0">
                <a:solidFill>
                  <a:srgbClr val="C00000"/>
                </a:solidFill>
              </a:rPr>
              <a:t>أخلاقيات الموظف المحمودة أو المشروعة</a:t>
            </a:r>
            <a:endParaRPr lang="en-US" sz="3600" dirty="0">
              <a:solidFill>
                <a:srgbClr val="C00000"/>
              </a:solidFill>
            </a:endParaRPr>
          </a:p>
        </p:txBody>
      </p:sp>
    </p:spTree>
    <p:extLst>
      <p:ext uri="{BB962C8B-B14F-4D97-AF65-F5344CB8AC3E}">
        <p14:creationId xmlns:p14="http://schemas.microsoft.com/office/powerpoint/2010/main" val="22197453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rdrop 1"/>
          <p:cNvSpPr/>
          <p:nvPr/>
        </p:nvSpPr>
        <p:spPr bwMode="auto">
          <a:xfrm flipH="1">
            <a:off x="7812360" y="476672"/>
            <a:ext cx="972616" cy="648072"/>
          </a:xfrm>
          <a:prstGeom prst="teardrop">
            <a:avLst/>
          </a:prstGeom>
          <a:solidFill>
            <a:schemeClr val="bg2">
              <a:lumMod val="40000"/>
              <a:lumOff val="60000"/>
            </a:schemeClr>
          </a:solidFill>
          <a:ln>
            <a:solidFill>
              <a:schemeClr val="bg1"/>
            </a:solidFill>
          </a:ln>
          <a:effectLst/>
          <a:ex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EG" sz="2800" b="0" i="0" u="none" strike="noStrike" cap="none" normalizeH="0" baseline="0" dirty="0" smtClean="0">
                <a:ln>
                  <a:noFill/>
                </a:ln>
                <a:solidFill>
                  <a:schemeClr val="bg1"/>
                </a:solidFill>
                <a:effectLst/>
                <a:latin typeface="Arial" charset="0"/>
              </a:rPr>
              <a:t>1</a:t>
            </a:r>
          </a:p>
        </p:txBody>
      </p:sp>
      <p:sp>
        <p:nvSpPr>
          <p:cNvPr id="3" name="Rectangle 2"/>
          <p:cNvSpPr/>
          <p:nvPr/>
        </p:nvSpPr>
        <p:spPr>
          <a:xfrm>
            <a:off x="4992827" y="601524"/>
            <a:ext cx="2178802" cy="523220"/>
          </a:xfrm>
          <a:prstGeom prst="rect">
            <a:avLst/>
          </a:prstGeom>
        </p:spPr>
        <p:txBody>
          <a:bodyPr wrap="none">
            <a:spAutoFit/>
          </a:bodyPr>
          <a:lstStyle/>
          <a:p>
            <a:r>
              <a:rPr lang="ar-EG" b="1" dirty="0">
                <a:solidFill>
                  <a:srgbClr val="C00000"/>
                </a:solidFill>
              </a:rPr>
              <a:t> أخلاقيات وظيفية</a:t>
            </a:r>
          </a:p>
        </p:txBody>
      </p:sp>
      <p:sp>
        <p:nvSpPr>
          <p:cNvPr id="5" name="Round Diagonal Corner Rectangle 4"/>
          <p:cNvSpPr/>
          <p:nvPr/>
        </p:nvSpPr>
        <p:spPr>
          <a:xfrm>
            <a:off x="827584" y="1888825"/>
            <a:ext cx="7560840" cy="432048"/>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smtClean="0">
                <a:solidFill>
                  <a:srgbClr val="002060"/>
                </a:solidFill>
              </a:rPr>
              <a:t>تتعلق </a:t>
            </a:r>
            <a:r>
              <a:rPr lang="ar-SA" sz="2400" b="1" dirty="0">
                <a:solidFill>
                  <a:srgbClr val="002060"/>
                </a:solidFill>
              </a:rPr>
              <a:t>بتأدية الوجبات الوظيفية بكل إخلاص وأمانه</a:t>
            </a:r>
            <a:endParaRPr lang="en-US" sz="2400" b="1" i="0" dirty="0">
              <a:solidFill>
                <a:srgbClr val="002060"/>
              </a:solidFill>
            </a:endParaRPr>
          </a:p>
        </p:txBody>
      </p:sp>
      <p:sp>
        <p:nvSpPr>
          <p:cNvPr id="6" name="Round Diagonal Corner Rectangle 5"/>
          <p:cNvSpPr/>
          <p:nvPr/>
        </p:nvSpPr>
        <p:spPr>
          <a:xfrm>
            <a:off x="827584" y="2564904"/>
            <a:ext cx="7560840" cy="432048"/>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smtClean="0">
                <a:solidFill>
                  <a:srgbClr val="002060"/>
                </a:solidFill>
              </a:rPr>
              <a:t>أن </a:t>
            </a:r>
            <a:r>
              <a:rPr lang="ar-SA" sz="2400" b="1" dirty="0">
                <a:solidFill>
                  <a:srgbClr val="002060"/>
                </a:solidFill>
              </a:rPr>
              <a:t>الموظف مؤتمن من قبل الدولة على وظيفته</a:t>
            </a:r>
            <a:endParaRPr lang="ar-SA" sz="2400" b="1" i="0" dirty="0">
              <a:solidFill>
                <a:srgbClr val="002060"/>
              </a:solidFill>
            </a:endParaRPr>
          </a:p>
        </p:txBody>
      </p:sp>
      <p:sp>
        <p:nvSpPr>
          <p:cNvPr id="7" name="Round Diagonal Corner Rectangle 6"/>
          <p:cNvSpPr/>
          <p:nvPr/>
        </p:nvSpPr>
        <p:spPr>
          <a:xfrm>
            <a:off x="827584" y="3255270"/>
            <a:ext cx="7560840" cy="432048"/>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smtClean="0">
                <a:solidFill>
                  <a:srgbClr val="002060"/>
                </a:solidFill>
              </a:rPr>
              <a:t>أن </a:t>
            </a:r>
            <a:r>
              <a:rPr lang="ar-SA" sz="2400" b="1" dirty="0">
                <a:solidFill>
                  <a:srgbClr val="002060"/>
                </a:solidFill>
              </a:rPr>
              <a:t>وقت العمل ليس ملكاً للموظف إنما ملك للدولة</a:t>
            </a:r>
            <a:endParaRPr lang="ar-SA" sz="2400" b="1" i="0" dirty="0">
              <a:solidFill>
                <a:srgbClr val="002060"/>
              </a:solidFill>
            </a:endParaRPr>
          </a:p>
        </p:txBody>
      </p:sp>
      <p:sp>
        <p:nvSpPr>
          <p:cNvPr id="8" name="Round Diagonal Corner Rectangle 7"/>
          <p:cNvSpPr/>
          <p:nvPr/>
        </p:nvSpPr>
        <p:spPr>
          <a:xfrm>
            <a:off x="827584" y="3931349"/>
            <a:ext cx="7560840" cy="432048"/>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smtClean="0">
                <a:solidFill>
                  <a:srgbClr val="002060"/>
                </a:solidFill>
              </a:rPr>
              <a:t>لا </a:t>
            </a:r>
            <a:r>
              <a:rPr lang="ar-SA" sz="2400" b="1" dirty="0">
                <a:solidFill>
                  <a:srgbClr val="002060"/>
                </a:solidFill>
              </a:rPr>
              <a:t>يحق للموظف الاتكال على غيره في تأديتها إلا وفق ما يسمح به النظام</a:t>
            </a:r>
            <a:endParaRPr lang="ar-SA" sz="2400" b="1" i="0" dirty="0">
              <a:solidFill>
                <a:srgbClr val="002060"/>
              </a:solidFill>
            </a:endParaRPr>
          </a:p>
        </p:txBody>
      </p:sp>
      <p:sp>
        <p:nvSpPr>
          <p:cNvPr id="10" name="Round Diagonal Corner Rectangle 9"/>
          <p:cNvSpPr/>
          <p:nvPr/>
        </p:nvSpPr>
        <p:spPr>
          <a:xfrm>
            <a:off x="827584" y="4607428"/>
            <a:ext cx="7560840" cy="432048"/>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smtClean="0">
                <a:solidFill>
                  <a:srgbClr val="002060"/>
                </a:solidFill>
              </a:rPr>
              <a:t>إحترام </a:t>
            </a:r>
            <a:r>
              <a:rPr lang="ar-SA" sz="2400" b="1" dirty="0">
                <a:solidFill>
                  <a:srgbClr val="002060"/>
                </a:solidFill>
              </a:rPr>
              <a:t>مواعيد العمل الرسمية التي حددتها اللوائح</a:t>
            </a:r>
            <a:endParaRPr lang="ar-SA" sz="2400" b="1" i="0" dirty="0">
              <a:solidFill>
                <a:srgbClr val="002060"/>
              </a:solidFill>
            </a:endParaRPr>
          </a:p>
        </p:txBody>
      </p:sp>
      <p:sp>
        <p:nvSpPr>
          <p:cNvPr id="11" name="Round Diagonal Corner Rectangle 10"/>
          <p:cNvSpPr/>
          <p:nvPr/>
        </p:nvSpPr>
        <p:spPr>
          <a:xfrm>
            <a:off x="827584" y="5283507"/>
            <a:ext cx="7560840" cy="432048"/>
          </a:xfrm>
          <a:prstGeom prst="round2DiagRect">
            <a:avLst/>
          </a:prstGeom>
          <a:solidFill>
            <a:srgbClr val="00FF00">
              <a:alpha val="59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smtClean="0">
                <a:solidFill>
                  <a:srgbClr val="002060"/>
                </a:solidFill>
              </a:rPr>
              <a:t>أن </a:t>
            </a:r>
            <a:r>
              <a:rPr lang="ar-SA" sz="2400" b="1" dirty="0">
                <a:solidFill>
                  <a:srgbClr val="002060"/>
                </a:solidFill>
              </a:rPr>
              <a:t>يؤدي العمل بروح إيجابية أي بتعاون أكبر مع زملائه</a:t>
            </a:r>
            <a:endParaRPr lang="ar-SA" sz="2400" b="1" i="0" dirty="0">
              <a:solidFill>
                <a:srgbClr val="002060"/>
              </a:solidFill>
            </a:endParaRPr>
          </a:p>
        </p:txBody>
      </p:sp>
    </p:spTree>
    <p:extLst>
      <p:ext uri="{BB962C8B-B14F-4D97-AF65-F5344CB8AC3E}">
        <p14:creationId xmlns:p14="http://schemas.microsoft.com/office/powerpoint/2010/main" val="269126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Lst>
  </p:timing>
</p:sld>
</file>

<file path=ppt/theme/theme1.xml><?xml version="1.0" encoding="utf-8"?>
<a:theme xmlns:a="http://schemas.openxmlformats.org/drawingml/2006/main" name="powerpoint-template">
  <a:themeElements>
    <a:clrScheme name="">
      <a:dk1>
        <a:srgbClr val="808080"/>
      </a:dk1>
      <a:lt1>
        <a:srgbClr val="FFFFFF"/>
      </a:lt1>
      <a:dk2>
        <a:srgbClr val="808080"/>
      </a:dk2>
      <a:lt2>
        <a:srgbClr val="880B3C"/>
      </a:lt2>
      <a:accent1>
        <a:srgbClr val="FF0174"/>
      </a:accent1>
      <a:accent2>
        <a:srgbClr val="F96F1C"/>
      </a:accent2>
      <a:accent3>
        <a:srgbClr val="FFFFFF"/>
      </a:accent3>
      <a:accent4>
        <a:srgbClr val="6C6C6C"/>
      </a:accent4>
      <a:accent5>
        <a:srgbClr val="FFAABC"/>
      </a:accent5>
      <a:accent6>
        <a:srgbClr val="E26418"/>
      </a:accent6>
      <a:hlink>
        <a:srgbClr val="FFBF07"/>
      </a:hlink>
      <a:folHlink>
        <a:srgbClr val="808080"/>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1981</TotalTime>
  <Words>2447</Words>
  <Application>Microsoft Office PowerPoint</Application>
  <PresentationFormat>عرض على الشاشة (3:4)‏</PresentationFormat>
  <Paragraphs>621</Paragraphs>
  <Slides>120</Slides>
  <Notes>24</Notes>
  <HiddenSlides>0</HiddenSlides>
  <MMClips>0</MMClips>
  <ScaleCrop>false</ScaleCrop>
  <HeadingPairs>
    <vt:vector size="4" baseType="variant">
      <vt:variant>
        <vt:lpstr>نسق</vt:lpstr>
      </vt:variant>
      <vt:variant>
        <vt:i4>1</vt:i4>
      </vt:variant>
      <vt:variant>
        <vt:lpstr>عناوين الشرائح</vt:lpstr>
      </vt:variant>
      <vt:variant>
        <vt:i4>120</vt:i4>
      </vt:variant>
    </vt:vector>
  </HeadingPairs>
  <TitlesOfParts>
    <vt:vector size="121" baseType="lpstr">
      <vt:lpstr>powerpoint-template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العمل في الاسلام</vt:lpstr>
      <vt:lpstr>مفهوم الأخلاق في الإسلام</vt:lpstr>
      <vt:lpstr>مكانة الأخلاق في الإسلام</vt:lpstr>
      <vt:lpstr>مكانة الأخلاق في الإسلام</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أهمية أخلاقيات العمل</vt:lpstr>
      <vt:lpstr>أهمية أخلاقيات العمل</vt:lpstr>
      <vt:lpstr>أهمية أخلاقيات العمل</vt:lpstr>
      <vt:lpstr>أهمية أخلاقيات العمل</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الأسس المنهجية للأخلاق المهنية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أخلاقيات التعامل الوظيفي</vt:lpstr>
      <vt:lpstr>أخلاقيات التعامل الوظيفي</vt:lpstr>
      <vt:lpstr>عرض تقديمي في PowerPoint</vt:lpstr>
      <vt:lpstr>عرض تقديمي في PowerPoint</vt:lpstr>
      <vt:lpstr>وسائل ترسيخ أخلاقيات المهنة</vt:lpstr>
      <vt:lpstr>أخلاقيات العمل والإدارة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العوامل المؤثرة في الانضباط الوظيفي</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العقبات</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HP</dc:creator>
  <cp:lastModifiedBy>Toshiba</cp:lastModifiedBy>
  <cp:revision>385</cp:revision>
  <dcterms:created xsi:type="dcterms:W3CDTF">2013-09-21T03:43:08Z</dcterms:created>
  <dcterms:modified xsi:type="dcterms:W3CDTF">2014-12-28T16:54:43Z</dcterms:modified>
</cp:coreProperties>
</file>