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docProps/custom.xml" ContentType="application/vnd.openxmlformats-officedocument.custom-properties+xml"/>
  <Override PartName="/ppt/diagrams/layout1.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4" r:id="rId2"/>
    <p:sldMasterId id="2147483696" r:id="rId3"/>
  </p:sldMasterIdLst>
  <p:notesMasterIdLst>
    <p:notesMasterId r:id="rId79"/>
  </p:notesMasterIdLst>
  <p:sldIdLst>
    <p:sldId id="256" r:id="rId4"/>
    <p:sldId id="269" r:id="rId5"/>
    <p:sldId id="270" r:id="rId6"/>
    <p:sldId id="275" r:id="rId7"/>
    <p:sldId id="276" r:id="rId8"/>
    <p:sldId id="277" r:id="rId9"/>
    <p:sldId id="274" r:id="rId10"/>
    <p:sldId id="278" r:id="rId11"/>
    <p:sldId id="258" r:id="rId12"/>
    <p:sldId id="280" r:id="rId13"/>
    <p:sldId id="281" r:id="rId14"/>
    <p:sldId id="282" r:id="rId15"/>
    <p:sldId id="283" r:id="rId16"/>
    <p:sldId id="284" r:id="rId17"/>
    <p:sldId id="285" r:id="rId18"/>
    <p:sldId id="286" r:id="rId19"/>
    <p:sldId id="287" r:id="rId20"/>
    <p:sldId id="288" r:id="rId21"/>
    <p:sldId id="289" r:id="rId22"/>
    <p:sldId id="290" r:id="rId23"/>
    <p:sldId id="291" r:id="rId24"/>
    <p:sldId id="292" r:id="rId25"/>
    <p:sldId id="293" r:id="rId26"/>
    <p:sldId id="294" r:id="rId27"/>
    <p:sldId id="295" r:id="rId28"/>
    <p:sldId id="296" r:id="rId29"/>
    <p:sldId id="297" r:id="rId30"/>
    <p:sldId id="298" r:id="rId31"/>
    <p:sldId id="299" r:id="rId32"/>
    <p:sldId id="300" r:id="rId33"/>
    <p:sldId id="301" r:id="rId34"/>
    <p:sldId id="302" r:id="rId35"/>
    <p:sldId id="303" r:id="rId36"/>
    <p:sldId id="304" r:id="rId37"/>
    <p:sldId id="305" r:id="rId38"/>
    <p:sldId id="279" r:id="rId39"/>
    <p:sldId id="306" r:id="rId40"/>
    <p:sldId id="307" r:id="rId41"/>
    <p:sldId id="308" r:id="rId42"/>
    <p:sldId id="309" r:id="rId43"/>
    <p:sldId id="310" r:id="rId44"/>
    <p:sldId id="311" r:id="rId45"/>
    <p:sldId id="312" r:id="rId46"/>
    <p:sldId id="313" r:id="rId47"/>
    <p:sldId id="314" r:id="rId48"/>
    <p:sldId id="315" r:id="rId49"/>
    <p:sldId id="316" r:id="rId50"/>
    <p:sldId id="317" r:id="rId51"/>
    <p:sldId id="318" r:id="rId52"/>
    <p:sldId id="319" r:id="rId53"/>
    <p:sldId id="320" r:id="rId54"/>
    <p:sldId id="321" r:id="rId55"/>
    <p:sldId id="322" r:id="rId56"/>
    <p:sldId id="323" r:id="rId57"/>
    <p:sldId id="324" r:id="rId58"/>
    <p:sldId id="325" r:id="rId59"/>
    <p:sldId id="326" r:id="rId60"/>
    <p:sldId id="327" r:id="rId61"/>
    <p:sldId id="328" r:id="rId62"/>
    <p:sldId id="329" r:id="rId63"/>
    <p:sldId id="330" r:id="rId64"/>
    <p:sldId id="331" r:id="rId65"/>
    <p:sldId id="332" r:id="rId66"/>
    <p:sldId id="333" r:id="rId67"/>
    <p:sldId id="334" r:id="rId68"/>
    <p:sldId id="335" r:id="rId69"/>
    <p:sldId id="336" r:id="rId70"/>
    <p:sldId id="337" r:id="rId71"/>
    <p:sldId id="338" r:id="rId72"/>
    <p:sldId id="339" r:id="rId73"/>
    <p:sldId id="340" r:id="rId74"/>
    <p:sldId id="342" r:id="rId75"/>
    <p:sldId id="341" r:id="rId76"/>
    <p:sldId id="343" r:id="rId77"/>
    <p:sldId id="266" r:id="rId78"/>
  </p:sldIdLst>
  <p:sldSz cx="10080625" cy="7559675"/>
  <p:notesSz cx="6858000" cy="9144000"/>
  <p:defaultTextStyle>
    <a:defPPr>
      <a:defRPr lang="en-GB"/>
    </a:defPPr>
    <a:lvl1pPr algn="l" defTabSz="449263" rtl="0" fontAlgn="base" hangingPunct="0">
      <a:lnSpc>
        <a:spcPct val="93000"/>
      </a:lnSpc>
      <a:spcBef>
        <a:spcPct val="0"/>
      </a:spcBef>
      <a:spcAft>
        <a:spcPct val="0"/>
      </a:spcAft>
      <a:buSzPct val="100000"/>
      <a:buFont typeface="Times New Roman" pitchFamily="18" charset="0"/>
      <a:defRPr kern="1200">
        <a:solidFill>
          <a:schemeClr val="tx1"/>
        </a:solidFill>
        <a:latin typeface="Arial" pitchFamily="34" charset="0"/>
        <a:ea typeface="SimSun" pitchFamily="2" charset="-122"/>
        <a:cs typeface="+mn-cs"/>
      </a:defRPr>
    </a:lvl1pPr>
    <a:lvl2pPr marL="742950" indent="-285750" algn="l" defTabSz="449263" rtl="0" fontAlgn="base" hangingPunct="0">
      <a:lnSpc>
        <a:spcPct val="93000"/>
      </a:lnSpc>
      <a:spcBef>
        <a:spcPct val="0"/>
      </a:spcBef>
      <a:spcAft>
        <a:spcPct val="0"/>
      </a:spcAft>
      <a:buSzPct val="100000"/>
      <a:buFont typeface="Times New Roman" pitchFamily="18" charset="0"/>
      <a:defRPr kern="1200">
        <a:solidFill>
          <a:schemeClr val="tx1"/>
        </a:solidFill>
        <a:latin typeface="Arial" pitchFamily="34" charset="0"/>
        <a:ea typeface="SimSun" pitchFamily="2" charset="-122"/>
        <a:cs typeface="+mn-cs"/>
      </a:defRPr>
    </a:lvl2pPr>
    <a:lvl3pPr marL="1143000" indent="-228600" algn="l" defTabSz="449263" rtl="0" fontAlgn="base" hangingPunct="0">
      <a:lnSpc>
        <a:spcPct val="93000"/>
      </a:lnSpc>
      <a:spcBef>
        <a:spcPct val="0"/>
      </a:spcBef>
      <a:spcAft>
        <a:spcPct val="0"/>
      </a:spcAft>
      <a:buSzPct val="100000"/>
      <a:buFont typeface="Times New Roman" pitchFamily="18" charset="0"/>
      <a:defRPr kern="1200">
        <a:solidFill>
          <a:schemeClr val="tx1"/>
        </a:solidFill>
        <a:latin typeface="Arial" pitchFamily="34" charset="0"/>
        <a:ea typeface="SimSun" pitchFamily="2" charset="-122"/>
        <a:cs typeface="+mn-cs"/>
      </a:defRPr>
    </a:lvl3pPr>
    <a:lvl4pPr marL="1600200" indent="-228600" algn="l" defTabSz="449263" rtl="0" fontAlgn="base" hangingPunct="0">
      <a:lnSpc>
        <a:spcPct val="93000"/>
      </a:lnSpc>
      <a:spcBef>
        <a:spcPct val="0"/>
      </a:spcBef>
      <a:spcAft>
        <a:spcPct val="0"/>
      </a:spcAft>
      <a:buSzPct val="100000"/>
      <a:buFont typeface="Times New Roman" pitchFamily="18" charset="0"/>
      <a:defRPr kern="1200">
        <a:solidFill>
          <a:schemeClr val="tx1"/>
        </a:solidFill>
        <a:latin typeface="Arial" pitchFamily="34" charset="0"/>
        <a:ea typeface="SimSun" pitchFamily="2" charset="-122"/>
        <a:cs typeface="+mn-cs"/>
      </a:defRPr>
    </a:lvl4pPr>
    <a:lvl5pPr marL="2057400" indent="-228600" algn="l" defTabSz="449263" rtl="0" fontAlgn="base" hangingPunct="0">
      <a:lnSpc>
        <a:spcPct val="93000"/>
      </a:lnSpc>
      <a:spcBef>
        <a:spcPct val="0"/>
      </a:spcBef>
      <a:spcAft>
        <a:spcPct val="0"/>
      </a:spcAft>
      <a:buSzPct val="100000"/>
      <a:buFont typeface="Times New Roman" pitchFamily="18" charset="0"/>
      <a:defRPr kern="1200">
        <a:solidFill>
          <a:schemeClr val="tx1"/>
        </a:solidFill>
        <a:latin typeface="Arial" pitchFamily="34" charset="0"/>
        <a:ea typeface="SimSun" pitchFamily="2" charset="-122"/>
        <a:cs typeface="+mn-cs"/>
      </a:defRPr>
    </a:lvl5pPr>
    <a:lvl6pPr marL="2286000" algn="r" defTabSz="914400" rtl="1" eaLnBrk="1" latinLnBrk="0" hangingPunct="1">
      <a:defRPr kern="1200">
        <a:solidFill>
          <a:schemeClr val="tx1"/>
        </a:solidFill>
        <a:latin typeface="Arial" pitchFamily="34" charset="0"/>
        <a:ea typeface="SimSun" pitchFamily="2" charset="-122"/>
        <a:cs typeface="+mn-cs"/>
      </a:defRPr>
    </a:lvl6pPr>
    <a:lvl7pPr marL="2743200" algn="r" defTabSz="914400" rtl="1" eaLnBrk="1" latinLnBrk="0" hangingPunct="1">
      <a:defRPr kern="1200">
        <a:solidFill>
          <a:schemeClr val="tx1"/>
        </a:solidFill>
        <a:latin typeface="Arial" pitchFamily="34" charset="0"/>
        <a:ea typeface="SimSun" pitchFamily="2" charset="-122"/>
        <a:cs typeface="+mn-cs"/>
      </a:defRPr>
    </a:lvl7pPr>
    <a:lvl8pPr marL="3200400" algn="r" defTabSz="914400" rtl="1" eaLnBrk="1" latinLnBrk="0" hangingPunct="1">
      <a:defRPr kern="1200">
        <a:solidFill>
          <a:schemeClr val="tx1"/>
        </a:solidFill>
        <a:latin typeface="Arial" pitchFamily="34" charset="0"/>
        <a:ea typeface="SimSun" pitchFamily="2" charset="-122"/>
        <a:cs typeface="+mn-cs"/>
      </a:defRPr>
    </a:lvl8pPr>
    <a:lvl9pPr marL="3657600" algn="r" defTabSz="914400" rtl="1" eaLnBrk="1" latinLnBrk="0" hangingPunct="1">
      <a:defRPr kern="1200">
        <a:solidFill>
          <a:schemeClr val="tx1"/>
        </a:solidFill>
        <a:latin typeface="Arial" pitchFamily="34" charset="0"/>
        <a:ea typeface="SimSun" pitchFamily="2" charset="-122"/>
        <a:cs typeface="+mn-cs"/>
      </a:defRPr>
    </a:lvl9pPr>
  </p:defaultTextStyle>
  <p:extLst>
    <p:ext uri="{EFAFB233-063F-42B5-8137-9DF3F51BA10A}">
      <p15:sldGuideLst xmlns:p15="http://schemas.microsoft.com/office/powerpoint/2012/main" xmlns="">
        <p15:guide id="1" orient="horz" pos="216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chemeClr val="tx1"/>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0"/>
      </p:ext>
    </p:extLst>
  </p:showPr>
  <p:clrMru>
    <a:srgbClr val="FF33CC"/>
    <a:srgbClr val="FF99FF"/>
    <a:srgbClr val="FF00FF"/>
    <a:srgbClr val="CC00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2" d="100"/>
          <a:sy n="62" d="100"/>
        </p:scale>
        <p:origin x="-1416" y="-72"/>
      </p:cViewPr>
      <p:guideLst>
        <p:guide orient="horz" pos="2161"/>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slide" Target="slides/slide60.xml"/><Relationship Id="rId68" Type="http://schemas.openxmlformats.org/officeDocument/2006/relationships/slide" Target="slides/slide65.xml"/><Relationship Id="rId76" Type="http://schemas.openxmlformats.org/officeDocument/2006/relationships/slide" Target="slides/slide73.xml"/><Relationship Id="rId7" Type="http://schemas.openxmlformats.org/officeDocument/2006/relationships/slide" Target="slides/slide4.xml"/><Relationship Id="rId71" Type="http://schemas.openxmlformats.org/officeDocument/2006/relationships/slide" Target="slides/slide68.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slide" Target="slides/slide71.xml"/><Relationship Id="rId79" Type="http://schemas.openxmlformats.org/officeDocument/2006/relationships/notesMaster" Target="notesMasters/notesMaster1.xml"/><Relationship Id="rId5" Type="http://schemas.openxmlformats.org/officeDocument/2006/relationships/slide" Target="slides/slide2.xml"/><Relationship Id="rId61" Type="http://schemas.openxmlformats.org/officeDocument/2006/relationships/slide" Target="slides/slide58.xml"/><Relationship Id="rId82"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slide" Target="slides/slide74.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80" Type="http://schemas.openxmlformats.org/officeDocument/2006/relationships/presProps" Target="presProps.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slide" Target="slides/slide72.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616F9B-A50D-4547-B570-CE3733FF967A}" type="doc">
      <dgm:prSet loTypeId="urn:microsoft.com/office/officeart/2005/8/layout/cycle6" loCatId="cycle" qsTypeId="urn:microsoft.com/office/officeart/2005/8/quickstyle/simple1" qsCatId="simple" csTypeId="urn:microsoft.com/office/officeart/2005/8/colors/colorful5" csCatId="colorful" phldr="1"/>
      <dgm:spPr/>
      <dgm:t>
        <a:bodyPr/>
        <a:lstStyle/>
        <a:p>
          <a:pPr rtl="1"/>
          <a:endParaRPr lang="ar-EG"/>
        </a:p>
      </dgm:t>
    </dgm:pt>
    <dgm:pt modelId="{C4CB393D-9554-4CD1-8CF7-A42FA5DF001C}">
      <dgm:prSet phldrT="[Text]" custT="1"/>
      <dgm:spPr/>
      <dgm:t>
        <a:bodyPr/>
        <a:lstStyle/>
        <a:p>
          <a:pPr rtl="1"/>
          <a:r>
            <a:rPr lang="ar-EG" sz="2400" b="1" dirty="0" smtClean="0">
              <a:solidFill>
                <a:srgbClr val="002060"/>
              </a:solidFill>
            </a:rPr>
            <a:t>مرحلة الإعداد</a:t>
          </a:r>
          <a:endParaRPr lang="ar-EG" sz="2400" b="1" dirty="0">
            <a:solidFill>
              <a:srgbClr val="002060"/>
            </a:solidFill>
          </a:endParaRPr>
        </a:p>
      </dgm:t>
    </dgm:pt>
    <dgm:pt modelId="{F3B9E1D1-8215-4750-9CB0-5CF7B6F6428A}" type="parTrans" cxnId="{1530C887-1FF9-4ED5-982F-977827445F26}">
      <dgm:prSet/>
      <dgm:spPr/>
      <dgm:t>
        <a:bodyPr/>
        <a:lstStyle/>
        <a:p>
          <a:pPr rtl="1"/>
          <a:endParaRPr lang="ar-EG"/>
        </a:p>
      </dgm:t>
    </dgm:pt>
    <dgm:pt modelId="{B45B5A04-9DEC-43DB-9D81-3534DC9D0D7E}" type="sibTrans" cxnId="{1530C887-1FF9-4ED5-982F-977827445F26}">
      <dgm:prSet/>
      <dgm:spPr/>
      <dgm:t>
        <a:bodyPr/>
        <a:lstStyle/>
        <a:p>
          <a:pPr rtl="1"/>
          <a:endParaRPr lang="ar-EG"/>
        </a:p>
      </dgm:t>
    </dgm:pt>
    <dgm:pt modelId="{86262ECF-9782-4CB0-BA29-108A91418672}">
      <dgm:prSet phldrT="[Text]" custT="1"/>
      <dgm:spPr/>
      <dgm:t>
        <a:bodyPr/>
        <a:lstStyle/>
        <a:p>
          <a:pPr rtl="1"/>
          <a:r>
            <a:rPr lang="ar-EG" sz="2400" b="1" dirty="0" smtClean="0">
              <a:solidFill>
                <a:srgbClr val="002060"/>
              </a:solidFill>
            </a:rPr>
            <a:t>مرحلة الاجتهاد</a:t>
          </a:r>
          <a:endParaRPr lang="ar-EG" sz="2400" b="1" dirty="0">
            <a:solidFill>
              <a:srgbClr val="002060"/>
            </a:solidFill>
          </a:endParaRPr>
        </a:p>
      </dgm:t>
    </dgm:pt>
    <dgm:pt modelId="{08F80EC0-5DE0-4E3A-838A-F98547D1CEE5}" type="parTrans" cxnId="{59119F77-5F1F-4F25-B584-A43B7B53957D}">
      <dgm:prSet/>
      <dgm:spPr/>
      <dgm:t>
        <a:bodyPr/>
        <a:lstStyle/>
        <a:p>
          <a:pPr rtl="1"/>
          <a:endParaRPr lang="ar-EG"/>
        </a:p>
      </dgm:t>
    </dgm:pt>
    <dgm:pt modelId="{5C9E0A6B-DB4E-40AC-A672-8E228FB1C8BF}" type="sibTrans" cxnId="{59119F77-5F1F-4F25-B584-A43B7B53957D}">
      <dgm:prSet/>
      <dgm:spPr/>
      <dgm:t>
        <a:bodyPr/>
        <a:lstStyle/>
        <a:p>
          <a:pPr rtl="1"/>
          <a:endParaRPr lang="ar-EG"/>
        </a:p>
      </dgm:t>
    </dgm:pt>
    <dgm:pt modelId="{CA26F245-6245-4AFA-8960-990B786D9F00}">
      <dgm:prSet phldrT="[Text]" custT="1"/>
      <dgm:spPr/>
      <dgm:t>
        <a:bodyPr/>
        <a:lstStyle/>
        <a:p>
          <a:pPr rtl="1"/>
          <a:r>
            <a:rPr lang="ar-EG" sz="2400" b="1" dirty="0" smtClean="0">
              <a:solidFill>
                <a:srgbClr val="002060"/>
              </a:solidFill>
            </a:rPr>
            <a:t>مرحلة الانسحاب النفسي</a:t>
          </a:r>
          <a:endParaRPr lang="ar-EG" sz="2400" b="1" dirty="0">
            <a:solidFill>
              <a:srgbClr val="002060"/>
            </a:solidFill>
          </a:endParaRPr>
        </a:p>
      </dgm:t>
    </dgm:pt>
    <dgm:pt modelId="{6555C143-FAE8-4728-AFC5-2AA9AA6F1FB1}" type="parTrans" cxnId="{588AFF9E-60DD-44C5-B339-F1D79C5C64FF}">
      <dgm:prSet/>
      <dgm:spPr/>
      <dgm:t>
        <a:bodyPr/>
        <a:lstStyle/>
        <a:p>
          <a:pPr rtl="1"/>
          <a:endParaRPr lang="ar-EG"/>
        </a:p>
      </dgm:t>
    </dgm:pt>
    <dgm:pt modelId="{1F5DFC7E-407E-4C3E-875E-73DA11B0F932}" type="sibTrans" cxnId="{588AFF9E-60DD-44C5-B339-F1D79C5C64FF}">
      <dgm:prSet/>
      <dgm:spPr/>
      <dgm:t>
        <a:bodyPr/>
        <a:lstStyle/>
        <a:p>
          <a:pPr rtl="1"/>
          <a:endParaRPr lang="ar-EG"/>
        </a:p>
      </dgm:t>
    </dgm:pt>
    <dgm:pt modelId="{94186CEE-32F7-404C-A837-5D5913B39050}">
      <dgm:prSet phldrT="[Text]" custT="1"/>
      <dgm:spPr/>
      <dgm:t>
        <a:bodyPr/>
        <a:lstStyle/>
        <a:p>
          <a:pPr rtl="1"/>
          <a:r>
            <a:rPr lang="ar-EG" sz="2400" b="1" dirty="0" smtClean="0">
              <a:solidFill>
                <a:schemeClr val="bg1"/>
              </a:solidFill>
            </a:rPr>
            <a:t>لحظة الاستبصار</a:t>
          </a:r>
          <a:endParaRPr lang="ar-EG" sz="2400" b="1" dirty="0">
            <a:solidFill>
              <a:schemeClr val="bg1"/>
            </a:solidFill>
          </a:endParaRPr>
        </a:p>
      </dgm:t>
    </dgm:pt>
    <dgm:pt modelId="{55E69147-75E1-4DCA-9E02-174ECBCBEFE9}" type="parTrans" cxnId="{47CCEC54-CF0C-422D-B5EC-6064D7FB6DF0}">
      <dgm:prSet/>
      <dgm:spPr/>
      <dgm:t>
        <a:bodyPr/>
        <a:lstStyle/>
        <a:p>
          <a:pPr rtl="1"/>
          <a:endParaRPr lang="ar-EG"/>
        </a:p>
      </dgm:t>
    </dgm:pt>
    <dgm:pt modelId="{7A0F0A54-42D0-475C-AA1A-D6E4CAE408B8}" type="sibTrans" cxnId="{47CCEC54-CF0C-422D-B5EC-6064D7FB6DF0}">
      <dgm:prSet/>
      <dgm:spPr/>
      <dgm:t>
        <a:bodyPr/>
        <a:lstStyle/>
        <a:p>
          <a:pPr rtl="1"/>
          <a:endParaRPr lang="ar-EG"/>
        </a:p>
      </dgm:t>
    </dgm:pt>
    <dgm:pt modelId="{79270F8B-9C5E-4DBF-B573-DC60284DA405}" type="pres">
      <dgm:prSet presAssocID="{71616F9B-A50D-4547-B570-CE3733FF967A}" presName="cycle" presStyleCnt="0">
        <dgm:presLayoutVars>
          <dgm:dir/>
          <dgm:resizeHandles val="exact"/>
        </dgm:presLayoutVars>
      </dgm:prSet>
      <dgm:spPr/>
      <dgm:t>
        <a:bodyPr/>
        <a:lstStyle/>
        <a:p>
          <a:pPr rtl="1"/>
          <a:endParaRPr lang="ar-EG"/>
        </a:p>
      </dgm:t>
    </dgm:pt>
    <dgm:pt modelId="{87062BA9-88DD-4C03-887F-8EE5244233A3}" type="pres">
      <dgm:prSet presAssocID="{C4CB393D-9554-4CD1-8CF7-A42FA5DF001C}" presName="node" presStyleLbl="node1" presStyleIdx="0" presStyleCnt="4" custScaleX="144080">
        <dgm:presLayoutVars>
          <dgm:bulletEnabled val="1"/>
        </dgm:presLayoutVars>
      </dgm:prSet>
      <dgm:spPr/>
      <dgm:t>
        <a:bodyPr/>
        <a:lstStyle/>
        <a:p>
          <a:pPr rtl="1"/>
          <a:endParaRPr lang="ar-EG"/>
        </a:p>
      </dgm:t>
    </dgm:pt>
    <dgm:pt modelId="{1EDA0B79-7240-4FC5-86E7-450C79CE739D}" type="pres">
      <dgm:prSet presAssocID="{C4CB393D-9554-4CD1-8CF7-A42FA5DF001C}" presName="spNode" presStyleCnt="0"/>
      <dgm:spPr/>
    </dgm:pt>
    <dgm:pt modelId="{59666DE7-BF44-4A90-B966-85335170C600}" type="pres">
      <dgm:prSet presAssocID="{B45B5A04-9DEC-43DB-9D81-3534DC9D0D7E}" presName="sibTrans" presStyleLbl="sibTrans1D1" presStyleIdx="0" presStyleCnt="4"/>
      <dgm:spPr/>
      <dgm:t>
        <a:bodyPr/>
        <a:lstStyle/>
        <a:p>
          <a:pPr rtl="1"/>
          <a:endParaRPr lang="ar-EG"/>
        </a:p>
      </dgm:t>
    </dgm:pt>
    <dgm:pt modelId="{985FE5BB-BBA6-4FEA-937C-2A9187AF014E}" type="pres">
      <dgm:prSet presAssocID="{86262ECF-9782-4CB0-BA29-108A91418672}" presName="node" presStyleLbl="node1" presStyleIdx="1" presStyleCnt="4" custScaleX="144080">
        <dgm:presLayoutVars>
          <dgm:bulletEnabled val="1"/>
        </dgm:presLayoutVars>
      </dgm:prSet>
      <dgm:spPr/>
      <dgm:t>
        <a:bodyPr/>
        <a:lstStyle/>
        <a:p>
          <a:pPr rtl="1"/>
          <a:endParaRPr lang="ar-EG"/>
        </a:p>
      </dgm:t>
    </dgm:pt>
    <dgm:pt modelId="{C2E408F6-FFB7-402D-BD2B-DEFDFD9C5A22}" type="pres">
      <dgm:prSet presAssocID="{86262ECF-9782-4CB0-BA29-108A91418672}" presName="spNode" presStyleCnt="0"/>
      <dgm:spPr/>
    </dgm:pt>
    <dgm:pt modelId="{5413CD6F-C8C3-4586-948A-7D412EB6401D}" type="pres">
      <dgm:prSet presAssocID="{5C9E0A6B-DB4E-40AC-A672-8E228FB1C8BF}" presName="sibTrans" presStyleLbl="sibTrans1D1" presStyleIdx="1" presStyleCnt="4"/>
      <dgm:spPr/>
      <dgm:t>
        <a:bodyPr/>
        <a:lstStyle/>
        <a:p>
          <a:pPr rtl="1"/>
          <a:endParaRPr lang="ar-EG"/>
        </a:p>
      </dgm:t>
    </dgm:pt>
    <dgm:pt modelId="{6900F3AC-82BC-485C-97C0-3116D6AC36EB}" type="pres">
      <dgm:prSet presAssocID="{CA26F245-6245-4AFA-8960-990B786D9F00}" presName="node" presStyleLbl="node1" presStyleIdx="2" presStyleCnt="4" custScaleX="144080">
        <dgm:presLayoutVars>
          <dgm:bulletEnabled val="1"/>
        </dgm:presLayoutVars>
      </dgm:prSet>
      <dgm:spPr/>
      <dgm:t>
        <a:bodyPr/>
        <a:lstStyle/>
        <a:p>
          <a:pPr rtl="1"/>
          <a:endParaRPr lang="ar-EG"/>
        </a:p>
      </dgm:t>
    </dgm:pt>
    <dgm:pt modelId="{EA62AEA7-5F46-45C8-95E2-81274D7B4D62}" type="pres">
      <dgm:prSet presAssocID="{CA26F245-6245-4AFA-8960-990B786D9F00}" presName="spNode" presStyleCnt="0"/>
      <dgm:spPr/>
    </dgm:pt>
    <dgm:pt modelId="{AA7F481E-F173-4C30-AD84-B4BA155828CF}" type="pres">
      <dgm:prSet presAssocID="{1F5DFC7E-407E-4C3E-875E-73DA11B0F932}" presName="sibTrans" presStyleLbl="sibTrans1D1" presStyleIdx="2" presStyleCnt="4"/>
      <dgm:spPr/>
      <dgm:t>
        <a:bodyPr/>
        <a:lstStyle/>
        <a:p>
          <a:pPr rtl="1"/>
          <a:endParaRPr lang="ar-EG"/>
        </a:p>
      </dgm:t>
    </dgm:pt>
    <dgm:pt modelId="{4EA1117A-3067-4F72-99A9-863CF84AEC85}" type="pres">
      <dgm:prSet presAssocID="{94186CEE-32F7-404C-A837-5D5913B39050}" presName="node" presStyleLbl="node1" presStyleIdx="3" presStyleCnt="4" custScaleX="144080">
        <dgm:presLayoutVars>
          <dgm:bulletEnabled val="1"/>
        </dgm:presLayoutVars>
      </dgm:prSet>
      <dgm:spPr/>
      <dgm:t>
        <a:bodyPr/>
        <a:lstStyle/>
        <a:p>
          <a:pPr rtl="1"/>
          <a:endParaRPr lang="ar-EG"/>
        </a:p>
      </dgm:t>
    </dgm:pt>
    <dgm:pt modelId="{21BAE1CA-4EC6-4BA2-9709-2CF57064FB64}" type="pres">
      <dgm:prSet presAssocID="{94186CEE-32F7-404C-A837-5D5913B39050}" presName="spNode" presStyleCnt="0"/>
      <dgm:spPr/>
    </dgm:pt>
    <dgm:pt modelId="{43D000BB-DE5F-47B0-B6A5-144F85453A09}" type="pres">
      <dgm:prSet presAssocID="{7A0F0A54-42D0-475C-AA1A-D6E4CAE408B8}" presName="sibTrans" presStyleLbl="sibTrans1D1" presStyleIdx="3" presStyleCnt="4"/>
      <dgm:spPr/>
      <dgm:t>
        <a:bodyPr/>
        <a:lstStyle/>
        <a:p>
          <a:pPr rtl="1"/>
          <a:endParaRPr lang="ar-EG"/>
        </a:p>
      </dgm:t>
    </dgm:pt>
  </dgm:ptLst>
  <dgm:cxnLst>
    <dgm:cxn modelId="{F9BA4F06-CF34-4EC9-992E-155E1DB3FB4C}" type="presOf" srcId="{1F5DFC7E-407E-4C3E-875E-73DA11B0F932}" destId="{AA7F481E-F173-4C30-AD84-B4BA155828CF}" srcOrd="0" destOrd="0" presId="urn:microsoft.com/office/officeart/2005/8/layout/cycle6"/>
    <dgm:cxn modelId="{C525AEEC-2971-40B9-B9C3-9E146F90F0A7}" type="presOf" srcId="{86262ECF-9782-4CB0-BA29-108A91418672}" destId="{985FE5BB-BBA6-4FEA-937C-2A9187AF014E}" srcOrd="0" destOrd="0" presId="urn:microsoft.com/office/officeart/2005/8/layout/cycle6"/>
    <dgm:cxn modelId="{1530C887-1FF9-4ED5-982F-977827445F26}" srcId="{71616F9B-A50D-4547-B570-CE3733FF967A}" destId="{C4CB393D-9554-4CD1-8CF7-A42FA5DF001C}" srcOrd="0" destOrd="0" parTransId="{F3B9E1D1-8215-4750-9CB0-5CF7B6F6428A}" sibTransId="{B45B5A04-9DEC-43DB-9D81-3534DC9D0D7E}"/>
    <dgm:cxn modelId="{587080EC-FBFC-44D1-9252-9045403D4D2C}" type="presOf" srcId="{94186CEE-32F7-404C-A837-5D5913B39050}" destId="{4EA1117A-3067-4F72-99A9-863CF84AEC85}" srcOrd="0" destOrd="0" presId="urn:microsoft.com/office/officeart/2005/8/layout/cycle6"/>
    <dgm:cxn modelId="{68049E43-AF02-4AB7-9F24-4B7360A55802}" type="presOf" srcId="{CA26F245-6245-4AFA-8960-990B786D9F00}" destId="{6900F3AC-82BC-485C-97C0-3116D6AC36EB}" srcOrd="0" destOrd="0" presId="urn:microsoft.com/office/officeart/2005/8/layout/cycle6"/>
    <dgm:cxn modelId="{980F0325-2B3A-48F0-A193-EB46D404608D}" type="presOf" srcId="{C4CB393D-9554-4CD1-8CF7-A42FA5DF001C}" destId="{87062BA9-88DD-4C03-887F-8EE5244233A3}" srcOrd="0" destOrd="0" presId="urn:microsoft.com/office/officeart/2005/8/layout/cycle6"/>
    <dgm:cxn modelId="{116AA930-54C8-4B1F-BC27-CC52A11619FA}" type="presOf" srcId="{B45B5A04-9DEC-43DB-9D81-3534DC9D0D7E}" destId="{59666DE7-BF44-4A90-B966-85335170C600}" srcOrd="0" destOrd="0" presId="urn:microsoft.com/office/officeart/2005/8/layout/cycle6"/>
    <dgm:cxn modelId="{FCCB8CA5-D129-4547-9E35-289C7746D03F}" type="presOf" srcId="{7A0F0A54-42D0-475C-AA1A-D6E4CAE408B8}" destId="{43D000BB-DE5F-47B0-B6A5-144F85453A09}" srcOrd="0" destOrd="0" presId="urn:microsoft.com/office/officeart/2005/8/layout/cycle6"/>
    <dgm:cxn modelId="{62F0601D-C20B-4394-8E96-F26DCEB4FCC1}" type="presOf" srcId="{5C9E0A6B-DB4E-40AC-A672-8E228FB1C8BF}" destId="{5413CD6F-C8C3-4586-948A-7D412EB6401D}" srcOrd="0" destOrd="0" presId="urn:microsoft.com/office/officeart/2005/8/layout/cycle6"/>
    <dgm:cxn modelId="{91AFA222-172A-4823-A617-271B0BFFFB14}" type="presOf" srcId="{71616F9B-A50D-4547-B570-CE3733FF967A}" destId="{79270F8B-9C5E-4DBF-B573-DC60284DA405}" srcOrd="0" destOrd="0" presId="urn:microsoft.com/office/officeart/2005/8/layout/cycle6"/>
    <dgm:cxn modelId="{59119F77-5F1F-4F25-B584-A43B7B53957D}" srcId="{71616F9B-A50D-4547-B570-CE3733FF967A}" destId="{86262ECF-9782-4CB0-BA29-108A91418672}" srcOrd="1" destOrd="0" parTransId="{08F80EC0-5DE0-4E3A-838A-F98547D1CEE5}" sibTransId="{5C9E0A6B-DB4E-40AC-A672-8E228FB1C8BF}"/>
    <dgm:cxn modelId="{47CCEC54-CF0C-422D-B5EC-6064D7FB6DF0}" srcId="{71616F9B-A50D-4547-B570-CE3733FF967A}" destId="{94186CEE-32F7-404C-A837-5D5913B39050}" srcOrd="3" destOrd="0" parTransId="{55E69147-75E1-4DCA-9E02-174ECBCBEFE9}" sibTransId="{7A0F0A54-42D0-475C-AA1A-D6E4CAE408B8}"/>
    <dgm:cxn modelId="{588AFF9E-60DD-44C5-B339-F1D79C5C64FF}" srcId="{71616F9B-A50D-4547-B570-CE3733FF967A}" destId="{CA26F245-6245-4AFA-8960-990B786D9F00}" srcOrd="2" destOrd="0" parTransId="{6555C143-FAE8-4728-AFC5-2AA9AA6F1FB1}" sibTransId="{1F5DFC7E-407E-4C3E-875E-73DA11B0F932}"/>
    <dgm:cxn modelId="{AD89E5E1-7AB4-477E-8FDF-C6D034E8FA80}" type="presParOf" srcId="{79270F8B-9C5E-4DBF-B573-DC60284DA405}" destId="{87062BA9-88DD-4C03-887F-8EE5244233A3}" srcOrd="0" destOrd="0" presId="urn:microsoft.com/office/officeart/2005/8/layout/cycle6"/>
    <dgm:cxn modelId="{3584C96B-43B1-45B8-92CC-B0018AA9B17A}" type="presParOf" srcId="{79270F8B-9C5E-4DBF-B573-DC60284DA405}" destId="{1EDA0B79-7240-4FC5-86E7-450C79CE739D}" srcOrd="1" destOrd="0" presId="urn:microsoft.com/office/officeart/2005/8/layout/cycle6"/>
    <dgm:cxn modelId="{4492A384-0443-4CA2-BEE7-56C05090C52B}" type="presParOf" srcId="{79270F8B-9C5E-4DBF-B573-DC60284DA405}" destId="{59666DE7-BF44-4A90-B966-85335170C600}" srcOrd="2" destOrd="0" presId="urn:microsoft.com/office/officeart/2005/8/layout/cycle6"/>
    <dgm:cxn modelId="{DC3A7FBB-8136-412B-9D6A-16D9176FFB96}" type="presParOf" srcId="{79270F8B-9C5E-4DBF-B573-DC60284DA405}" destId="{985FE5BB-BBA6-4FEA-937C-2A9187AF014E}" srcOrd="3" destOrd="0" presId="urn:microsoft.com/office/officeart/2005/8/layout/cycle6"/>
    <dgm:cxn modelId="{CDD3A86A-F8C6-4423-9930-5B8E10E2B092}" type="presParOf" srcId="{79270F8B-9C5E-4DBF-B573-DC60284DA405}" destId="{C2E408F6-FFB7-402D-BD2B-DEFDFD9C5A22}" srcOrd="4" destOrd="0" presId="urn:microsoft.com/office/officeart/2005/8/layout/cycle6"/>
    <dgm:cxn modelId="{D9C1BFAA-245F-45A6-99AC-C827F19C48BF}" type="presParOf" srcId="{79270F8B-9C5E-4DBF-B573-DC60284DA405}" destId="{5413CD6F-C8C3-4586-948A-7D412EB6401D}" srcOrd="5" destOrd="0" presId="urn:microsoft.com/office/officeart/2005/8/layout/cycle6"/>
    <dgm:cxn modelId="{0D9519AC-9E8E-45AA-B107-A1C76D33EF95}" type="presParOf" srcId="{79270F8B-9C5E-4DBF-B573-DC60284DA405}" destId="{6900F3AC-82BC-485C-97C0-3116D6AC36EB}" srcOrd="6" destOrd="0" presId="urn:microsoft.com/office/officeart/2005/8/layout/cycle6"/>
    <dgm:cxn modelId="{F5C94701-D090-4E49-8235-89208CC7738A}" type="presParOf" srcId="{79270F8B-9C5E-4DBF-B573-DC60284DA405}" destId="{EA62AEA7-5F46-45C8-95E2-81274D7B4D62}" srcOrd="7" destOrd="0" presId="urn:microsoft.com/office/officeart/2005/8/layout/cycle6"/>
    <dgm:cxn modelId="{500304AB-9D71-4126-959D-CF1048120CBC}" type="presParOf" srcId="{79270F8B-9C5E-4DBF-B573-DC60284DA405}" destId="{AA7F481E-F173-4C30-AD84-B4BA155828CF}" srcOrd="8" destOrd="0" presId="urn:microsoft.com/office/officeart/2005/8/layout/cycle6"/>
    <dgm:cxn modelId="{5E9CD9A2-E29D-49F2-90EA-ACC4A25860C3}" type="presParOf" srcId="{79270F8B-9C5E-4DBF-B573-DC60284DA405}" destId="{4EA1117A-3067-4F72-99A9-863CF84AEC85}" srcOrd="9" destOrd="0" presId="urn:microsoft.com/office/officeart/2005/8/layout/cycle6"/>
    <dgm:cxn modelId="{97BF9DF2-81A2-4E41-9EBE-278885399BF0}" type="presParOf" srcId="{79270F8B-9C5E-4DBF-B573-DC60284DA405}" destId="{21BAE1CA-4EC6-4BA2-9709-2CF57064FB64}" srcOrd="10" destOrd="0" presId="urn:microsoft.com/office/officeart/2005/8/layout/cycle6"/>
    <dgm:cxn modelId="{CEE3AD56-5A3D-4E47-A9CB-2F7F8D87E594}" type="presParOf" srcId="{79270F8B-9C5E-4DBF-B573-DC60284DA405}" destId="{43D000BB-DE5F-47B0-B6A5-144F85453A09}" srcOrd="11" destOrd="0" presId="urn:microsoft.com/office/officeart/2005/8/layout/cycle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3074" name="Rectangle 1"/>
          <p:cNvSpPr>
            <a:spLocks noGrp="1" noRot="1" noChangeAspect="1" noChangeArrowheads="1"/>
          </p:cNvSpPr>
          <p:nvPr>
            <p:ph type="sldImg"/>
          </p:nvPr>
        </p:nvSpPr>
        <p:spPr bwMode="auto">
          <a:xfrm>
            <a:off x="1143000" y="695325"/>
            <a:ext cx="4568825" cy="34258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sp>
      <p:sp>
        <p:nvSpPr>
          <p:cNvPr id="3075" name="Rectangle 2"/>
          <p:cNvSpPr>
            <a:spLocks noGrp="1" noChangeArrowheads="1"/>
          </p:cNvSpPr>
          <p:nvPr>
            <p:ph type="body"/>
          </p:nvPr>
        </p:nvSpPr>
        <p:spPr bwMode="auto">
          <a:xfrm>
            <a:off x="685800" y="4343400"/>
            <a:ext cx="5484813" cy="41132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endParaRPr lang="zh-CN" altLang="en-US" smtClean="0"/>
          </a:p>
        </p:txBody>
      </p:sp>
      <p:sp>
        <p:nvSpPr>
          <p:cNvPr id="3076" name="Rectangle 3"/>
          <p:cNvSpPr>
            <a:spLocks noGrp="1" noChangeArrowheads="1"/>
          </p:cNvSpPr>
          <p:nvPr>
            <p:ph type="hdr"/>
          </p:nvPr>
        </p:nvSpPr>
        <p:spPr bwMode="auto">
          <a:xfrm>
            <a:off x="0" y="0"/>
            <a:ext cx="2974975" cy="4556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 pos="2895600" algn="l"/>
              </a:tabLst>
              <a:defRPr sz="1400">
                <a:latin typeface="Times New Roman" pitchFamily="18" charset="0"/>
              </a:defRPr>
            </a:lvl1pPr>
          </a:lstStyle>
          <a:p>
            <a:endParaRPr lang="en-US"/>
          </a:p>
        </p:txBody>
      </p:sp>
      <p:sp>
        <p:nvSpPr>
          <p:cNvPr id="3077" name="Rectangle 4"/>
          <p:cNvSpPr>
            <a:spLocks noGrp="1" noChangeArrowheads="1"/>
          </p:cNvSpPr>
          <p:nvPr>
            <p:ph type="dt"/>
          </p:nvPr>
        </p:nvSpPr>
        <p:spPr bwMode="auto">
          <a:xfrm>
            <a:off x="3881438" y="0"/>
            <a:ext cx="2974975" cy="4556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 pos="2895600" algn="l"/>
              </a:tabLst>
              <a:defRPr sz="1400">
                <a:latin typeface="Times New Roman" pitchFamily="18" charset="0"/>
              </a:defRPr>
            </a:lvl1pPr>
          </a:lstStyle>
          <a:p>
            <a:endParaRPr lang="en-US"/>
          </a:p>
        </p:txBody>
      </p:sp>
      <p:sp>
        <p:nvSpPr>
          <p:cNvPr id="3078" name="Rectangle 5"/>
          <p:cNvSpPr>
            <a:spLocks noGrp="1" noChangeArrowheads="1"/>
          </p:cNvSpPr>
          <p:nvPr>
            <p:ph type="ftr"/>
          </p:nvPr>
        </p:nvSpPr>
        <p:spPr bwMode="auto">
          <a:xfrm>
            <a:off x="0" y="8686800"/>
            <a:ext cx="2974975" cy="4556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nSpc>
                <a:spcPct val="95000"/>
              </a:lnSpc>
              <a:tabLst>
                <a:tab pos="723900" algn="l"/>
                <a:tab pos="1447800" algn="l"/>
                <a:tab pos="2171700" algn="l"/>
                <a:tab pos="2895600" algn="l"/>
              </a:tabLst>
              <a:defRPr sz="1400">
                <a:latin typeface="Times New Roman" pitchFamily="18" charset="0"/>
              </a:defRPr>
            </a:lvl1pPr>
          </a:lstStyle>
          <a:p>
            <a:endParaRPr lang="en-US"/>
          </a:p>
        </p:txBody>
      </p:sp>
      <p:sp>
        <p:nvSpPr>
          <p:cNvPr id="3079" name="Rectangle 6"/>
          <p:cNvSpPr>
            <a:spLocks noGrp="1" noChangeArrowheads="1"/>
          </p:cNvSpPr>
          <p:nvPr>
            <p:ph type="sldNum"/>
          </p:nvPr>
        </p:nvSpPr>
        <p:spPr bwMode="auto">
          <a:xfrm>
            <a:off x="3881438" y="8686800"/>
            <a:ext cx="2974975" cy="4556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lnSpc>
                <a:spcPct val="95000"/>
              </a:lnSpc>
              <a:tabLst>
                <a:tab pos="723900" algn="l"/>
                <a:tab pos="1447800" algn="l"/>
                <a:tab pos="2171700" algn="l"/>
                <a:tab pos="2895600" algn="l"/>
              </a:tabLst>
              <a:defRPr sz="1400">
                <a:latin typeface="Times New Roman" pitchFamily="18" charset="0"/>
              </a:defRPr>
            </a:lvl1pPr>
          </a:lstStyle>
          <a:p>
            <a:fld id="{9947AC1B-8FA2-4D13-B330-A3916391758D}" type="slidenum">
              <a:rPr lang="en-US"/>
              <a:pPr/>
              <a:t>‹#›</a:t>
            </a:fld>
            <a:endParaRPr lang="en-US"/>
          </a:p>
        </p:txBody>
      </p:sp>
    </p:spTree>
    <p:extLst>
      <p:ext uri="{BB962C8B-B14F-4D97-AF65-F5344CB8AC3E}">
        <p14:creationId xmlns:p14="http://schemas.microsoft.com/office/powerpoint/2010/main" xmlns="" val="441276177"/>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SzPct val="100000"/>
      <a:buFont typeface="Times New Roman" pitchFamily="18" charset="0"/>
      <a:defRPr sz="1200" kern="1200">
        <a:solidFill>
          <a:schemeClr val="tx1"/>
        </a:solidFill>
        <a:latin typeface="Times New Roman" pitchFamily="18" charset="0"/>
        <a:ea typeface="+mn-ea"/>
        <a:cs typeface="+mn-cs"/>
      </a:defRPr>
    </a:lvl1pPr>
    <a:lvl2pPr marL="742950" indent="-285750" algn="l" defTabSz="449263" rtl="0" eaLnBrk="0" fontAlgn="base" hangingPunct="0">
      <a:spcBef>
        <a:spcPct val="30000"/>
      </a:spcBef>
      <a:spcAft>
        <a:spcPct val="0"/>
      </a:spcAft>
      <a:buSzPct val="100000"/>
      <a:buFont typeface="Times New Roman" pitchFamily="18" charset="0"/>
      <a:defRPr sz="1200" kern="1200">
        <a:solidFill>
          <a:schemeClr val="tx1"/>
        </a:solidFill>
        <a:latin typeface="Times New Roman" pitchFamily="18" charset="0"/>
        <a:ea typeface="+mn-ea"/>
        <a:cs typeface="+mn-cs"/>
      </a:defRPr>
    </a:lvl2pPr>
    <a:lvl3pPr marL="1143000" indent="-228600" algn="l" defTabSz="449263" rtl="0" eaLnBrk="0" fontAlgn="base" hangingPunct="0">
      <a:spcBef>
        <a:spcPct val="30000"/>
      </a:spcBef>
      <a:spcAft>
        <a:spcPct val="0"/>
      </a:spcAft>
      <a:buSzPct val="100000"/>
      <a:buFont typeface="Times New Roman" pitchFamily="18" charset="0"/>
      <a:defRPr sz="1200" kern="1200">
        <a:solidFill>
          <a:schemeClr val="tx1"/>
        </a:solidFill>
        <a:latin typeface="Times New Roman" pitchFamily="18" charset="0"/>
        <a:ea typeface="+mn-ea"/>
        <a:cs typeface="+mn-cs"/>
      </a:defRPr>
    </a:lvl3pPr>
    <a:lvl4pPr marL="1600200" indent="-228600" algn="l" defTabSz="449263" rtl="0" eaLnBrk="0" fontAlgn="base" hangingPunct="0">
      <a:spcBef>
        <a:spcPct val="30000"/>
      </a:spcBef>
      <a:spcAft>
        <a:spcPct val="0"/>
      </a:spcAft>
      <a:buSzPct val="100000"/>
      <a:buFont typeface="Times New Roman" pitchFamily="18" charset="0"/>
      <a:defRPr sz="1200" kern="1200">
        <a:solidFill>
          <a:schemeClr val="tx1"/>
        </a:solidFill>
        <a:latin typeface="Times New Roman" pitchFamily="18" charset="0"/>
        <a:ea typeface="+mn-ea"/>
        <a:cs typeface="+mn-cs"/>
      </a:defRPr>
    </a:lvl4pPr>
    <a:lvl5pPr marL="2057400" indent="-228600" algn="l" defTabSz="449263" rtl="0" eaLnBrk="0" fontAlgn="base" hangingPunct="0">
      <a:spcBef>
        <a:spcPct val="30000"/>
      </a:spcBef>
      <a:spcAft>
        <a:spcPct val="0"/>
      </a:spcAft>
      <a:buSzPct val="100000"/>
      <a:buFont typeface="Times New Roman" pitchFamily="18" charset="0"/>
      <a:defRPr sz="1200" kern="1200">
        <a:solidFill>
          <a:schemeClr val="tx1"/>
        </a:solidFill>
        <a:latin typeface="Times New Roman" pitchFamily="18" charset="0"/>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EG" dirty="0"/>
          </a:p>
        </p:txBody>
      </p:sp>
      <p:sp>
        <p:nvSpPr>
          <p:cNvPr id="4" name="Slide Number Placeholder 3"/>
          <p:cNvSpPr>
            <a:spLocks noGrp="1"/>
          </p:cNvSpPr>
          <p:nvPr>
            <p:ph type="sldNum" idx="10"/>
          </p:nvPr>
        </p:nvSpPr>
        <p:spPr/>
        <p:txBody>
          <a:bodyPr/>
          <a:lstStyle/>
          <a:p>
            <a:fld id="{9947AC1B-8FA2-4D13-B330-A3916391758D}" type="slidenum">
              <a:rPr lang="en-US" smtClean="0"/>
              <a:pPr/>
              <a:t>18</a:t>
            </a:fld>
            <a:endParaRPr lang="en-US"/>
          </a:p>
        </p:txBody>
      </p:sp>
    </p:spTree>
    <p:extLst>
      <p:ext uri="{BB962C8B-B14F-4D97-AF65-F5344CB8AC3E}">
        <p14:creationId xmlns:p14="http://schemas.microsoft.com/office/powerpoint/2010/main" xmlns="" val="28393555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1" y="2347913"/>
            <a:ext cx="8569325" cy="1620837"/>
          </a:xfrm>
        </p:spPr>
        <p:txBody>
          <a:bodyPr/>
          <a:lstStyle/>
          <a:p>
            <a:r>
              <a:rPr lang="en-US" smtClean="0"/>
              <a:t>Click to edit Master title style</a:t>
            </a:r>
            <a:endParaRPr lang="ar-EG"/>
          </a:p>
        </p:txBody>
      </p:sp>
      <p:sp>
        <p:nvSpPr>
          <p:cNvPr id="3" name="Subtitle 2"/>
          <p:cNvSpPr>
            <a:spLocks noGrp="1"/>
          </p:cNvSpPr>
          <p:nvPr>
            <p:ph type="subTitle" idx="1"/>
          </p:nvPr>
        </p:nvSpPr>
        <p:spPr>
          <a:xfrm>
            <a:off x="1512889" y="4283075"/>
            <a:ext cx="7056437" cy="1931987"/>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ar-EG"/>
          </a:p>
        </p:txBody>
      </p:sp>
      <p:sp>
        <p:nvSpPr>
          <p:cNvPr id="4" name="Date Placeholder 3"/>
          <p:cNvSpPr>
            <a:spLocks noGrp="1"/>
          </p:cNvSpPr>
          <p:nvPr>
            <p:ph type="dt" idx="10"/>
          </p:nvPr>
        </p:nvSpPr>
        <p:spPr/>
        <p:txBody>
          <a:bodyPr/>
          <a:lstStyle>
            <a:lvl1pPr>
              <a:defRPr/>
            </a:lvl1pPr>
          </a:lstStyle>
          <a:p>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9CA537D6-FD2F-4D5B-9061-FAD9C6F0EB84}" type="slidenum">
              <a:rPr lang="en-US"/>
              <a:pPr/>
              <a:t>‹#›</a:t>
            </a:fld>
            <a:endParaRPr lang="en-US"/>
          </a:p>
        </p:txBody>
      </p:sp>
    </p:spTree>
    <p:extLst>
      <p:ext uri="{BB962C8B-B14F-4D97-AF65-F5344CB8AC3E}">
        <p14:creationId xmlns:p14="http://schemas.microsoft.com/office/powerpoint/2010/main" xmlns="" val="2439412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idx="10"/>
          </p:nvPr>
        </p:nvSpPr>
        <p:spPr/>
        <p:txBody>
          <a:bodyPr/>
          <a:lstStyle>
            <a:lvl1pPr>
              <a:defRPr/>
            </a:lvl1pPr>
          </a:lstStyle>
          <a:p>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A9CCC74A-1E19-40D8-A6BB-4CAF2F679079}" type="slidenum">
              <a:rPr lang="en-US"/>
              <a:pPr/>
              <a:t>‹#›</a:t>
            </a:fld>
            <a:endParaRPr lang="en-US"/>
          </a:p>
        </p:txBody>
      </p:sp>
    </p:spTree>
    <p:extLst>
      <p:ext uri="{BB962C8B-B14F-4D97-AF65-F5344CB8AC3E}">
        <p14:creationId xmlns:p14="http://schemas.microsoft.com/office/powerpoint/2010/main" xmlns="" val="2210572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5675" y="301626"/>
            <a:ext cx="2266950" cy="645477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503239" y="301626"/>
            <a:ext cx="6650037" cy="64547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idx="10"/>
          </p:nvPr>
        </p:nvSpPr>
        <p:spPr/>
        <p:txBody>
          <a:bodyPr/>
          <a:lstStyle>
            <a:lvl1pPr>
              <a:defRPr/>
            </a:lvl1pPr>
          </a:lstStyle>
          <a:p>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16A9FFC7-67F1-4DE5-A6A7-24B82E1DFF16}" type="slidenum">
              <a:rPr lang="en-US"/>
              <a:pPr/>
              <a:t>‹#›</a:t>
            </a:fld>
            <a:endParaRPr lang="en-US"/>
          </a:p>
        </p:txBody>
      </p:sp>
    </p:spTree>
    <p:extLst>
      <p:ext uri="{BB962C8B-B14F-4D97-AF65-F5344CB8AC3E}">
        <p14:creationId xmlns:p14="http://schemas.microsoft.com/office/powerpoint/2010/main" xmlns="" val="2517529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6047" y="2348400"/>
            <a:ext cx="8568531" cy="1620430"/>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094" y="4283816"/>
            <a:ext cx="7056438" cy="1931917"/>
          </a:xfrm>
        </p:spPr>
        <p:txBody>
          <a:bodyPr/>
          <a:lstStyle>
            <a:lvl1pPr marL="0" indent="0" algn="ctr">
              <a:buNone/>
              <a:defRPr>
                <a:solidFill>
                  <a:schemeClr val="tx1">
                    <a:tint val="75000"/>
                  </a:schemeClr>
                </a:solidFill>
              </a:defRPr>
            </a:lvl1pPr>
            <a:lvl2pPr marL="503972" indent="0" algn="ctr">
              <a:buNone/>
              <a:defRPr>
                <a:solidFill>
                  <a:schemeClr val="tx1">
                    <a:tint val="75000"/>
                  </a:schemeClr>
                </a:solidFill>
              </a:defRPr>
            </a:lvl2pPr>
            <a:lvl3pPr marL="1007943" indent="0" algn="ctr">
              <a:buNone/>
              <a:defRPr>
                <a:solidFill>
                  <a:schemeClr val="tx1">
                    <a:tint val="75000"/>
                  </a:schemeClr>
                </a:solidFill>
              </a:defRPr>
            </a:lvl3pPr>
            <a:lvl4pPr marL="1511915" indent="0" algn="ctr">
              <a:buNone/>
              <a:defRPr>
                <a:solidFill>
                  <a:schemeClr val="tx1">
                    <a:tint val="75000"/>
                  </a:schemeClr>
                </a:solidFill>
              </a:defRPr>
            </a:lvl4pPr>
            <a:lvl5pPr marL="2015886" indent="0" algn="ctr">
              <a:buNone/>
              <a:defRPr>
                <a:solidFill>
                  <a:schemeClr val="tx1">
                    <a:tint val="75000"/>
                  </a:schemeClr>
                </a:solidFill>
              </a:defRPr>
            </a:lvl5pPr>
            <a:lvl6pPr marL="2519858" indent="0" algn="ctr">
              <a:buNone/>
              <a:defRPr>
                <a:solidFill>
                  <a:schemeClr val="tx1">
                    <a:tint val="75000"/>
                  </a:schemeClr>
                </a:solidFill>
              </a:defRPr>
            </a:lvl6pPr>
            <a:lvl7pPr marL="3023829" indent="0" algn="ctr">
              <a:buNone/>
              <a:defRPr>
                <a:solidFill>
                  <a:schemeClr val="tx1">
                    <a:tint val="75000"/>
                  </a:schemeClr>
                </a:solidFill>
              </a:defRPr>
            </a:lvl7pPr>
            <a:lvl8pPr marL="3527801" indent="0" algn="ctr">
              <a:buNone/>
              <a:defRPr>
                <a:solidFill>
                  <a:schemeClr val="tx1">
                    <a:tint val="75000"/>
                  </a:schemeClr>
                </a:solidFill>
              </a:defRPr>
            </a:lvl8pPr>
            <a:lvl9pPr marL="4031772"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3/18/2015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21063003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3/18/2015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41715536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300" y="4857792"/>
            <a:ext cx="8568531" cy="1501435"/>
          </a:xfrm>
        </p:spPr>
        <p:txBody>
          <a:bodyPr anchor="t"/>
          <a:lstStyle>
            <a:lvl1pPr algn="l">
              <a:defRPr sz="4400" b="1" cap="all"/>
            </a:lvl1pPr>
          </a:lstStyle>
          <a:p>
            <a:r>
              <a:rPr lang="en-US" smtClean="0"/>
              <a:t>Click to edit Master title style</a:t>
            </a:r>
            <a:endParaRPr lang="en-US"/>
          </a:p>
        </p:txBody>
      </p:sp>
      <p:sp>
        <p:nvSpPr>
          <p:cNvPr id="3" name="Text Placeholder 2"/>
          <p:cNvSpPr>
            <a:spLocks noGrp="1"/>
          </p:cNvSpPr>
          <p:nvPr>
            <p:ph type="body" idx="1"/>
          </p:nvPr>
        </p:nvSpPr>
        <p:spPr>
          <a:xfrm>
            <a:off x="796300" y="3204114"/>
            <a:ext cx="8568531" cy="1653678"/>
          </a:xfrm>
        </p:spPr>
        <p:txBody>
          <a:bodyPr anchor="b"/>
          <a:lstStyle>
            <a:lvl1pPr marL="0" indent="0">
              <a:buNone/>
              <a:defRPr sz="2200">
                <a:solidFill>
                  <a:schemeClr val="tx1">
                    <a:tint val="75000"/>
                  </a:schemeClr>
                </a:solidFill>
              </a:defRPr>
            </a:lvl1pPr>
            <a:lvl2pPr marL="503972" indent="0">
              <a:buNone/>
              <a:defRPr sz="2000">
                <a:solidFill>
                  <a:schemeClr val="tx1">
                    <a:tint val="75000"/>
                  </a:schemeClr>
                </a:solidFill>
              </a:defRPr>
            </a:lvl2pPr>
            <a:lvl3pPr marL="1007943" indent="0">
              <a:buNone/>
              <a:defRPr sz="1800">
                <a:solidFill>
                  <a:schemeClr val="tx1">
                    <a:tint val="75000"/>
                  </a:schemeClr>
                </a:solidFill>
              </a:defRPr>
            </a:lvl3pPr>
            <a:lvl4pPr marL="1511915" indent="0">
              <a:buNone/>
              <a:defRPr sz="1500">
                <a:solidFill>
                  <a:schemeClr val="tx1">
                    <a:tint val="75000"/>
                  </a:schemeClr>
                </a:solidFill>
              </a:defRPr>
            </a:lvl4pPr>
            <a:lvl5pPr marL="2015886" indent="0">
              <a:buNone/>
              <a:defRPr sz="1500">
                <a:solidFill>
                  <a:schemeClr val="tx1">
                    <a:tint val="75000"/>
                  </a:schemeClr>
                </a:solidFill>
              </a:defRPr>
            </a:lvl5pPr>
            <a:lvl6pPr marL="2519858" indent="0">
              <a:buNone/>
              <a:defRPr sz="1500">
                <a:solidFill>
                  <a:schemeClr val="tx1">
                    <a:tint val="75000"/>
                  </a:schemeClr>
                </a:solidFill>
              </a:defRPr>
            </a:lvl6pPr>
            <a:lvl7pPr marL="3023829" indent="0">
              <a:buNone/>
              <a:defRPr sz="1500">
                <a:solidFill>
                  <a:schemeClr val="tx1">
                    <a:tint val="75000"/>
                  </a:schemeClr>
                </a:solidFill>
              </a:defRPr>
            </a:lvl7pPr>
            <a:lvl8pPr marL="3527801" indent="0">
              <a:buNone/>
              <a:defRPr sz="1500">
                <a:solidFill>
                  <a:schemeClr val="tx1">
                    <a:tint val="75000"/>
                  </a:schemeClr>
                </a:solidFill>
              </a:defRPr>
            </a:lvl8pPr>
            <a:lvl9pPr marL="4031772" indent="0">
              <a:buNone/>
              <a:defRPr sz="15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3/18/2015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2296207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4031" y="1763925"/>
            <a:ext cx="4452276" cy="4989036"/>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24318" y="1763925"/>
            <a:ext cx="4452276" cy="4989036"/>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3/18/2015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41420461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031" y="1692178"/>
            <a:ext cx="4454027" cy="705219"/>
          </a:xfrm>
        </p:spPr>
        <p:txBody>
          <a:bodyPr anchor="b"/>
          <a:lstStyle>
            <a:lvl1pPr marL="0" indent="0">
              <a:buNone/>
              <a:defRPr sz="2600" b="1"/>
            </a:lvl1pPr>
            <a:lvl2pPr marL="503972" indent="0">
              <a:buNone/>
              <a:defRPr sz="2200" b="1"/>
            </a:lvl2pPr>
            <a:lvl3pPr marL="1007943" indent="0">
              <a:buNone/>
              <a:defRPr sz="2000" b="1"/>
            </a:lvl3pPr>
            <a:lvl4pPr marL="1511915" indent="0">
              <a:buNone/>
              <a:defRPr sz="1800" b="1"/>
            </a:lvl4pPr>
            <a:lvl5pPr marL="2015886" indent="0">
              <a:buNone/>
              <a:defRPr sz="1800" b="1"/>
            </a:lvl5pPr>
            <a:lvl6pPr marL="2519858" indent="0">
              <a:buNone/>
              <a:defRPr sz="1800" b="1"/>
            </a:lvl6pPr>
            <a:lvl7pPr marL="3023829" indent="0">
              <a:buNone/>
              <a:defRPr sz="1800" b="1"/>
            </a:lvl7pPr>
            <a:lvl8pPr marL="3527801" indent="0">
              <a:buNone/>
              <a:defRPr sz="1800" b="1"/>
            </a:lvl8pPr>
            <a:lvl9pPr marL="4031772"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504031" y="2397397"/>
            <a:ext cx="4454027" cy="4355563"/>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0818" y="1692178"/>
            <a:ext cx="4455776" cy="705219"/>
          </a:xfrm>
        </p:spPr>
        <p:txBody>
          <a:bodyPr anchor="b"/>
          <a:lstStyle>
            <a:lvl1pPr marL="0" indent="0">
              <a:buNone/>
              <a:defRPr sz="2600" b="1"/>
            </a:lvl1pPr>
            <a:lvl2pPr marL="503972" indent="0">
              <a:buNone/>
              <a:defRPr sz="2200" b="1"/>
            </a:lvl2pPr>
            <a:lvl3pPr marL="1007943" indent="0">
              <a:buNone/>
              <a:defRPr sz="2000" b="1"/>
            </a:lvl3pPr>
            <a:lvl4pPr marL="1511915" indent="0">
              <a:buNone/>
              <a:defRPr sz="1800" b="1"/>
            </a:lvl4pPr>
            <a:lvl5pPr marL="2015886" indent="0">
              <a:buNone/>
              <a:defRPr sz="1800" b="1"/>
            </a:lvl5pPr>
            <a:lvl6pPr marL="2519858" indent="0">
              <a:buNone/>
              <a:defRPr sz="1800" b="1"/>
            </a:lvl6pPr>
            <a:lvl7pPr marL="3023829" indent="0">
              <a:buNone/>
              <a:defRPr sz="1800" b="1"/>
            </a:lvl7pPr>
            <a:lvl8pPr marL="3527801" indent="0">
              <a:buNone/>
              <a:defRPr sz="1800" b="1"/>
            </a:lvl8pPr>
            <a:lvl9pPr marL="4031772"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120818" y="2397397"/>
            <a:ext cx="4455776" cy="4355563"/>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prstClr val="black">
                    <a:tint val="75000"/>
                  </a:prstClr>
                </a:solidFill>
              </a:rPr>
              <a:pPr/>
              <a:t>3/18/2015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3192359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prstClr val="black">
                    <a:tint val="75000"/>
                  </a:prstClr>
                </a:solidFill>
              </a:rPr>
              <a:pPr/>
              <a:t>3/18/2015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7230447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prstClr val="black">
                    <a:tint val="75000"/>
                  </a:prstClr>
                </a:solidFill>
              </a:rPr>
              <a:pPr/>
              <a:t>3/18/2015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23732161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032" y="300987"/>
            <a:ext cx="3316456" cy="1280945"/>
          </a:xfrm>
        </p:spPr>
        <p:txBody>
          <a:bodyPr anchor="b"/>
          <a:lstStyle>
            <a:lvl1pPr algn="l">
              <a:defRPr sz="2200" b="1"/>
            </a:lvl1pPr>
          </a:lstStyle>
          <a:p>
            <a:r>
              <a:rPr lang="en-US" smtClean="0"/>
              <a:t>Click to edit Master title style</a:t>
            </a:r>
            <a:endParaRPr lang="en-US"/>
          </a:p>
        </p:txBody>
      </p:sp>
      <p:sp>
        <p:nvSpPr>
          <p:cNvPr id="3" name="Content Placeholder 2"/>
          <p:cNvSpPr>
            <a:spLocks noGrp="1"/>
          </p:cNvSpPr>
          <p:nvPr>
            <p:ph idx="1"/>
          </p:nvPr>
        </p:nvSpPr>
        <p:spPr>
          <a:xfrm>
            <a:off x="3941245" y="300988"/>
            <a:ext cx="5635349" cy="6451973"/>
          </a:xfrm>
        </p:spPr>
        <p:txBody>
          <a:bodyPr/>
          <a:lstStyle>
            <a:lvl1pPr>
              <a:defRPr sz="35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032" y="1581933"/>
            <a:ext cx="3316456" cy="5171028"/>
          </a:xfrm>
        </p:spPr>
        <p:txBody>
          <a:bodyPr/>
          <a:lstStyle>
            <a:lvl1pPr marL="0" indent="0">
              <a:buNone/>
              <a:defRPr sz="1500"/>
            </a:lvl1pPr>
            <a:lvl2pPr marL="503972" indent="0">
              <a:buNone/>
              <a:defRPr sz="1300"/>
            </a:lvl2pPr>
            <a:lvl3pPr marL="1007943" indent="0">
              <a:buNone/>
              <a:defRPr sz="1100"/>
            </a:lvl3pPr>
            <a:lvl4pPr marL="1511915" indent="0">
              <a:buNone/>
              <a:defRPr sz="1000"/>
            </a:lvl4pPr>
            <a:lvl5pPr marL="2015886" indent="0">
              <a:buNone/>
              <a:defRPr sz="1000"/>
            </a:lvl5pPr>
            <a:lvl6pPr marL="2519858" indent="0">
              <a:buNone/>
              <a:defRPr sz="1000"/>
            </a:lvl6pPr>
            <a:lvl7pPr marL="3023829" indent="0">
              <a:buNone/>
              <a:defRPr sz="1000"/>
            </a:lvl7pPr>
            <a:lvl8pPr marL="3527801" indent="0">
              <a:buNone/>
              <a:defRPr sz="1000"/>
            </a:lvl8pPr>
            <a:lvl9pPr marL="4031772"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3/18/2015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700386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idx="10"/>
          </p:nvPr>
        </p:nvSpPr>
        <p:spPr/>
        <p:txBody>
          <a:bodyPr/>
          <a:lstStyle>
            <a:lvl1pPr>
              <a:defRPr/>
            </a:lvl1pPr>
          </a:lstStyle>
          <a:p>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369F9F61-CEBE-4214-87C5-DD56D95E2E71}" type="slidenum">
              <a:rPr lang="en-US"/>
              <a:pPr/>
              <a:t>‹#›</a:t>
            </a:fld>
            <a:endParaRPr lang="en-US"/>
          </a:p>
        </p:txBody>
      </p:sp>
    </p:spTree>
    <p:extLst>
      <p:ext uri="{BB962C8B-B14F-4D97-AF65-F5344CB8AC3E}">
        <p14:creationId xmlns:p14="http://schemas.microsoft.com/office/powerpoint/2010/main" xmlns="" val="8112056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5873" y="5291772"/>
            <a:ext cx="6048375" cy="624724"/>
          </a:xfrm>
        </p:spPr>
        <p:txBody>
          <a:bodyPr anchor="b"/>
          <a:lstStyle>
            <a:lvl1pPr algn="l">
              <a:defRPr sz="2200" b="1"/>
            </a:lvl1pPr>
          </a:lstStyle>
          <a:p>
            <a:r>
              <a:rPr lang="en-US" smtClean="0"/>
              <a:t>Click to edit Master title style</a:t>
            </a:r>
            <a:endParaRPr lang="en-US"/>
          </a:p>
        </p:txBody>
      </p:sp>
      <p:sp>
        <p:nvSpPr>
          <p:cNvPr id="3" name="Picture Placeholder 2"/>
          <p:cNvSpPr>
            <a:spLocks noGrp="1"/>
          </p:cNvSpPr>
          <p:nvPr>
            <p:ph type="pic" idx="1"/>
          </p:nvPr>
        </p:nvSpPr>
        <p:spPr>
          <a:xfrm>
            <a:off x="1975873" y="675471"/>
            <a:ext cx="6048375" cy="4535805"/>
          </a:xfrm>
        </p:spPr>
        <p:txBody>
          <a:bodyPr/>
          <a:lstStyle>
            <a:lvl1pPr marL="0" indent="0">
              <a:buNone/>
              <a:defRPr sz="3500"/>
            </a:lvl1pPr>
            <a:lvl2pPr marL="503972" indent="0">
              <a:buNone/>
              <a:defRPr sz="3100"/>
            </a:lvl2pPr>
            <a:lvl3pPr marL="1007943" indent="0">
              <a:buNone/>
              <a:defRPr sz="2600"/>
            </a:lvl3pPr>
            <a:lvl4pPr marL="1511915" indent="0">
              <a:buNone/>
              <a:defRPr sz="2200"/>
            </a:lvl4pPr>
            <a:lvl5pPr marL="2015886" indent="0">
              <a:buNone/>
              <a:defRPr sz="2200"/>
            </a:lvl5pPr>
            <a:lvl6pPr marL="2519858" indent="0">
              <a:buNone/>
              <a:defRPr sz="2200"/>
            </a:lvl6pPr>
            <a:lvl7pPr marL="3023829" indent="0">
              <a:buNone/>
              <a:defRPr sz="2200"/>
            </a:lvl7pPr>
            <a:lvl8pPr marL="3527801" indent="0">
              <a:buNone/>
              <a:defRPr sz="2200"/>
            </a:lvl8pPr>
            <a:lvl9pPr marL="4031772" indent="0">
              <a:buNone/>
              <a:defRPr sz="2200"/>
            </a:lvl9pPr>
          </a:lstStyle>
          <a:p>
            <a:endParaRPr lang="en-US"/>
          </a:p>
        </p:txBody>
      </p:sp>
      <p:sp>
        <p:nvSpPr>
          <p:cNvPr id="4" name="Text Placeholder 3"/>
          <p:cNvSpPr>
            <a:spLocks noGrp="1"/>
          </p:cNvSpPr>
          <p:nvPr>
            <p:ph type="body" sz="half" idx="2"/>
          </p:nvPr>
        </p:nvSpPr>
        <p:spPr>
          <a:xfrm>
            <a:off x="1975873" y="5916496"/>
            <a:ext cx="6048375" cy="887211"/>
          </a:xfrm>
        </p:spPr>
        <p:txBody>
          <a:bodyPr/>
          <a:lstStyle>
            <a:lvl1pPr marL="0" indent="0">
              <a:buNone/>
              <a:defRPr sz="1500"/>
            </a:lvl1pPr>
            <a:lvl2pPr marL="503972" indent="0">
              <a:buNone/>
              <a:defRPr sz="1300"/>
            </a:lvl2pPr>
            <a:lvl3pPr marL="1007943" indent="0">
              <a:buNone/>
              <a:defRPr sz="1100"/>
            </a:lvl3pPr>
            <a:lvl4pPr marL="1511915" indent="0">
              <a:buNone/>
              <a:defRPr sz="1000"/>
            </a:lvl4pPr>
            <a:lvl5pPr marL="2015886" indent="0">
              <a:buNone/>
              <a:defRPr sz="1000"/>
            </a:lvl5pPr>
            <a:lvl6pPr marL="2519858" indent="0">
              <a:buNone/>
              <a:defRPr sz="1000"/>
            </a:lvl6pPr>
            <a:lvl7pPr marL="3023829" indent="0">
              <a:buNone/>
              <a:defRPr sz="1000"/>
            </a:lvl7pPr>
            <a:lvl8pPr marL="3527801" indent="0">
              <a:buNone/>
              <a:defRPr sz="1000"/>
            </a:lvl8pPr>
            <a:lvl9pPr marL="4031772"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3/18/2015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0173309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3/18/2015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4458050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8453" y="302738"/>
            <a:ext cx="2268141" cy="645022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4031" y="302738"/>
            <a:ext cx="6636411" cy="645022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3/18/2015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6600461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6047" y="2348400"/>
            <a:ext cx="8568531" cy="1620430"/>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094" y="4283816"/>
            <a:ext cx="7056438" cy="1931917"/>
          </a:xfrm>
        </p:spPr>
        <p:txBody>
          <a:bodyPr/>
          <a:lstStyle>
            <a:lvl1pPr marL="0" indent="0" algn="ctr">
              <a:buNone/>
              <a:defRPr>
                <a:solidFill>
                  <a:schemeClr val="tx1">
                    <a:tint val="75000"/>
                  </a:schemeClr>
                </a:solidFill>
              </a:defRPr>
            </a:lvl1pPr>
            <a:lvl2pPr marL="503972" indent="0" algn="ctr">
              <a:buNone/>
              <a:defRPr>
                <a:solidFill>
                  <a:schemeClr val="tx1">
                    <a:tint val="75000"/>
                  </a:schemeClr>
                </a:solidFill>
              </a:defRPr>
            </a:lvl2pPr>
            <a:lvl3pPr marL="1007943" indent="0" algn="ctr">
              <a:buNone/>
              <a:defRPr>
                <a:solidFill>
                  <a:schemeClr val="tx1">
                    <a:tint val="75000"/>
                  </a:schemeClr>
                </a:solidFill>
              </a:defRPr>
            </a:lvl3pPr>
            <a:lvl4pPr marL="1511915" indent="0" algn="ctr">
              <a:buNone/>
              <a:defRPr>
                <a:solidFill>
                  <a:schemeClr val="tx1">
                    <a:tint val="75000"/>
                  </a:schemeClr>
                </a:solidFill>
              </a:defRPr>
            </a:lvl4pPr>
            <a:lvl5pPr marL="2015886" indent="0" algn="ctr">
              <a:buNone/>
              <a:defRPr>
                <a:solidFill>
                  <a:schemeClr val="tx1">
                    <a:tint val="75000"/>
                  </a:schemeClr>
                </a:solidFill>
              </a:defRPr>
            </a:lvl5pPr>
            <a:lvl6pPr marL="2519858" indent="0" algn="ctr">
              <a:buNone/>
              <a:defRPr>
                <a:solidFill>
                  <a:schemeClr val="tx1">
                    <a:tint val="75000"/>
                  </a:schemeClr>
                </a:solidFill>
              </a:defRPr>
            </a:lvl6pPr>
            <a:lvl7pPr marL="3023829" indent="0" algn="ctr">
              <a:buNone/>
              <a:defRPr>
                <a:solidFill>
                  <a:schemeClr val="tx1">
                    <a:tint val="75000"/>
                  </a:schemeClr>
                </a:solidFill>
              </a:defRPr>
            </a:lvl7pPr>
            <a:lvl8pPr marL="3527801" indent="0" algn="ctr">
              <a:buNone/>
              <a:defRPr>
                <a:solidFill>
                  <a:schemeClr val="tx1">
                    <a:tint val="75000"/>
                  </a:schemeClr>
                </a:solidFill>
              </a:defRPr>
            </a:lvl8pPr>
            <a:lvl9pPr marL="4031772"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3/18/2015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47078089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3/18/2015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24977700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300" y="4857792"/>
            <a:ext cx="8568531" cy="1501435"/>
          </a:xfrm>
        </p:spPr>
        <p:txBody>
          <a:bodyPr anchor="t"/>
          <a:lstStyle>
            <a:lvl1pPr algn="l">
              <a:defRPr sz="4400" b="1" cap="all"/>
            </a:lvl1pPr>
          </a:lstStyle>
          <a:p>
            <a:r>
              <a:rPr lang="en-US" smtClean="0"/>
              <a:t>Click to edit Master title style</a:t>
            </a:r>
            <a:endParaRPr lang="en-US"/>
          </a:p>
        </p:txBody>
      </p:sp>
      <p:sp>
        <p:nvSpPr>
          <p:cNvPr id="3" name="Text Placeholder 2"/>
          <p:cNvSpPr>
            <a:spLocks noGrp="1"/>
          </p:cNvSpPr>
          <p:nvPr>
            <p:ph type="body" idx="1"/>
          </p:nvPr>
        </p:nvSpPr>
        <p:spPr>
          <a:xfrm>
            <a:off x="796300" y="3204114"/>
            <a:ext cx="8568531" cy="1653678"/>
          </a:xfrm>
        </p:spPr>
        <p:txBody>
          <a:bodyPr anchor="b"/>
          <a:lstStyle>
            <a:lvl1pPr marL="0" indent="0">
              <a:buNone/>
              <a:defRPr sz="2200">
                <a:solidFill>
                  <a:schemeClr val="tx1">
                    <a:tint val="75000"/>
                  </a:schemeClr>
                </a:solidFill>
              </a:defRPr>
            </a:lvl1pPr>
            <a:lvl2pPr marL="503972" indent="0">
              <a:buNone/>
              <a:defRPr sz="2000">
                <a:solidFill>
                  <a:schemeClr val="tx1">
                    <a:tint val="75000"/>
                  </a:schemeClr>
                </a:solidFill>
              </a:defRPr>
            </a:lvl2pPr>
            <a:lvl3pPr marL="1007943" indent="0">
              <a:buNone/>
              <a:defRPr sz="1800">
                <a:solidFill>
                  <a:schemeClr val="tx1">
                    <a:tint val="75000"/>
                  </a:schemeClr>
                </a:solidFill>
              </a:defRPr>
            </a:lvl3pPr>
            <a:lvl4pPr marL="1511915" indent="0">
              <a:buNone/>
              <a:defRPr sz="1500">
                <a:solidFill>
                  <a:schemeClr val="tx1">
                    <a:tint val="75000"/>
                  </a:schemeClr>
                </a:solidFill>
              </a:defRPr>
            </a:lvl4pPr>
            <a:lvl5pPr marL="2015886" indent="0">
              <a:buNone/>
              <a:defRPr sz="1500">
                <a:solidFill>
                  <a:schemeClr val="tx1">
                    <a:tint val="75000"/>
                  </a:schemeClr>
                </a:solidFill>
              </a:defRPr>
            </a:lvl5pPr>
            <a:lvl6pPr marL="2519858" indent="0">
              <a:buNone/>
              <a:defRPr sz="1500">
                <a:solidFill>
                  <a:schemeClr val="tx1">
                    <a:tint val="75000"/>
                  </a:schemeClr>
                </a:solidFill>
              </a:defRPr>
            </a:lvl6pPr>
            <a:lvl7pPr marL="3023829" indent="0">
              <a:buNone/>
              <a:defRPr sz="1500">
                <a:solidFill>
                  <a:schemeClr val="tx1">
                    <a:tint val="75000"/>
                  </a:schemeClr>
                </a:solidFill>
              </a:defRPr>
            </a:lvl7pPr>
            <a:lvl8pPr marL="3527801" indent="0">
              <a:buNone/>
              <a:defRPr sz="1500">
                <a:solidFill>
                  <a:schemeClr val="tx1">
                    <a:tint val="75000"/>
                  </a:schemeClr>
                </a:solidFill>
              </a:defRPr>
            </a:lvl8pPr>
            <a:lvl9pPr marL="4031772" indent="0">
              <a:buNone/>
              <a:defRPr sz="15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3/18/2015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6739094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4031" y="1763925"/>
            <a:ext cx="4452276" cy="4989036"/>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24318" y="1763925"/>
            <a:ext cx="4452276" cy="4989036"/>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3/18/2015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215062820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031" y="1692178"/>
            <a:ext cx="4454027" cy="705219"/>
          </a:xfrm>
        </p:spPr>
        <p:txBody>
          <a:bodyPr anchor="b"/>
          <a:lstStyle>
            <a:lvl1pPr marL="0" indent="0">
              <a:buNone/>
              <a:defRPr sz="2600" b="1"/>
            </a:lvl1pPr>
            <a:lvl2pPr marL="503972" indent="0">
              <a:buNone/>
              <a:defRPr sz="2200" b="1"/>
            </a:lvl2pPr>
            <a:lvl3pPr marL="1007943" indent="0">
              <a:buNone/>
              <a:defRPr sz="2000" b="1"/>
            </a:lvl3pPr>
            <a:lvl4pPr marL="1511915" indent="0">
              <a:buNone/>
              <a:defRPr sz="1800" b="1"/>
            </a:lvl4pPr>
            <a:lvl5pPr marL="2015886" indent="0">
              <a:buNone/>
              <a:defRPr sz="1800" b="1"/>
            </a:lvl5pPr>
            <a:lvl6pPr marL="2519858" indent="0">
              <a:buNone/>
              <a:defRPr sz="1800" b="1"/>
            </a:lvl6pPr>
            <a:lvl7pPr marL="3023829" indent="0">
              <a:buNone/>
              <a:defRPr sz="1800" b="1"/>
            </a:lvl7pPr>
            <a:lvl8pPr marL="3527801" indent="0">
              <a:buNone/>
              <a:defRPr sz="1800" b="1"/>
            </a:lvl8pPr>
            <a:lvl9pPr marL="4031772"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504031" y="2397397"/>
            <a:ext cx="4454027" cy="4355563"/>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0818" y="1692178"/>
            <a:ext cx="4455776" cy="705219"/>
          </a:xfrm>
        </p:spPr>
        <p:txBody>
          <a:bodyPr anchor="b"/>
          <a:lstStyle>
            <a:lvl1pPr marL="0" indent="0">
              <a:buNone/>
              <a:defRPr sz="2600" b="1"/>
            </a:lvl1pPr>
            <a:lvl2pPr marL="503972" indent="0">
              <a:buNone/>
              <a:defRPr sz="2200" b="1"/>
            </a:lvl2pPr>
            <a:lvl3pPr marL="1007943" indent="0">
              <a:buNone/>
              <a:defRPr sz="2000" b="1"/>
            </a:lvl3pPr>
            <a:lvl4pPr marL="1511915" indent="0">
              <a:buNone/>
              <a:defRPr sz="1800" b="1"/>
            </a:lvl4pPr>
            <a:lvl5pPr marL="2015886" indent="0">
              <a:buNone/>
              <a:defRPr sz="1800" b="1"/>
            </a:lvl5pPr>
            <a:lvl6pPr marL="2519858" indent="0">
              <a:buNone/>
              <a:defRPr sz="1800" b="1"/>
            </a:lvl6pPr>
            <a:lvl7pPr marL="3023829" indent="0">
              <a:buNone/>
              <a:defRPr sz="1800" b="1"/>
            </a:lvl7pPr>
            <a:lvl8pPr marL="3527801" indent="0">
              <a:buNone/>
              <a:defRPr sz="1800" b="1"/>
            </a:lvl8pPr>
            <a:lvl9pPr marL="4031772"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120818" y="2397397"/>
            <a:ext cx="4455776" cy="4355563"/>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prstClr val="black">
                    <a:tint val="75000"/>
                  </a:prstClr>
                </a:solidFill>
              </a:rPr>
              <a:pPr/>
              <a:t>3/18/2015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18415891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prstClr val="black">
                    <a:tint val="75000"/>
                  </a:prstClr>
                </a:solidFill>
              </a:rPr>
              <a:pPr/>
              <a:t>3/18/2015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24481507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prstClr val="black">
                    <a:tint val="75000"/>
                  </a:prstClr>
                </a:solidFill>
              </a:rPr>
              <a:pPr/>
              <a:t>3/18/2015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4217897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6" y="4857751"/>
            <a:ext cx="8567738" cy="15017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96926"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EF6E4533-F7EA-4248-8A40-D911D672CC54}" type="slidenum">
              <a:rPr lang="en-US"/>
              <a:pPr/>
              <a:t>‹#›</a:t>
            </a:fld>
            <a:endParaRPr lang="en-US"/>
          </a:p>
        </p:txBody>
      </p:sp>
    </p:spTree>
    <p:extLst>
      <p:ext uri="{BB962C8B-B14F-4D97-AF65-F5344CB8AC3E}">
        <p14:creationId xmlns:p14="http://schemas.microsoft.com/office/powerpoint/2010/main" xmlns="" val="136671394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032" y="300987"/>
            <a:ext cx="3316456" cy="1280945"/>
          </a:xfrm>
        </p:spPr>
        <p:txBody>
          <a:bodyPr anchor="b"/>
          <a:lstStyle>
            <a:lvl1pPr algn="l">
              <a:defRPr sz="2200" b="1"/>
            </a:lvl1pPr>
          </a:lstStyle>
          <a:p>
            <a:r>
              <a:rPr lang="en-US" smtClean="0"/>
              <a:t>Click to edit Master title style</a:t>
            </a:r>
            <a:endParaRPr lang="en-US"/>
          </a:p>
        </p:txBody>
      </p:sp>
      <p:sp>
        <p:nvSpPr>
          <p:cNvPr id="3" name="Content Placeholder 2"/>
          <p:cNvSpPr>
            <a:spLocks noGrp="1"/>
          </p:cNvSpPr>
          <p:nvPr>
            <p:ph idx="1"/>
          </p:nvPr>
        </p:nvSpPr>
        <p:spPr>
          <a:xfrm>
            <a:off x="3941245" y="300988"/>
            <a:ext cx="5635349" cy="6451973"/>
          </a:xfrm>
        </p:spPr>
        <p:txBody>
          <a:bodyPr/>
          <a:lstStyle>
            <a:lvl1pPr>
              <a:defRPr sz="35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032" y="1581933"/>
            <a:ext cx="3316456" cy="5171028"/>
          </a:xfrm>
        </p:spPr>
        <p:txBody>
          <a:bodyPr/>
          <a:lstStyle>
            <a:lvl1pPr marL="0" indent="0">
              <a:buNone/>
              <a:defRPr sz="1500"/>
            </a:lvl1pPr>
            <a:lvl2pPr marL="503972" indent="0">
              <a:buNone/>
              <a:defRPr sz="1300"/>
            </a:lvl2pPr>
            <a:lvl3pPr marL="1007943" indent="0">
              <a:buNone/>
              <a:defRPr sz="1100"/>
            </a:lvl3pPr>
            <a:lvl4pPr marL="1511915" indent="0">
              <a:buNone/>
              <a:defRPr sz="1000"/>
            </a:lvl4pPr>
            <a:lvl5pPr marL="2015886" indent="0">
              <a:buNone/>
              <a:defRPr sz="1000"/>
            </a:lvl5pPr>
            <a:lvl6pPr marL="2519858" indent="0">
              <a:buNone/>
              <a:defRPr sz="1000"/>
            </a:lvl6pPr>
            <a:lvl7pPr marL="3023829" indent="0">
              <a:buNone/>
              <a:defRPr sz="1000"/>
            </a:lvl7pPr>
            <a:lvl8pPr marL="3527801" indent="0">
              <a:buNone/>
              <a:defRPr sz="1000"/>
            </a:lvl8pPr>
            <a:lvl9pPr marL="4031772"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3/18/2015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0149489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5873" y="5291772"/>
            <a:ext cx="6048375" cy="624724"/>
          </a:xfrm>
        </p:spPr>
        <p:txBody>
          <a:bodyPr anchor="b"/>
          <a:lstStyle>
            <a:lvl1pPr algn="l">
              <a:defRPr sz="2200" b="1"/>
            </a:lvl1pPr>
          </a:lstStyle>
          <a:p>
            <a:r>
              <a:rPr lang="en-US" smtClean="0"/>
              <a:t>Click to edit Master title style</a:t>
            </a:r>
            <a:endParaRPr lang="en-US"/>
          </a:p>
        </p:txBody>
      </p:sp>
      <p:sp>
        <p:nvSpPr>
          <p:cNvPr id="3" name="Picture Placeholder 2"/>
          <p:cNvSpPr>
            <a:spLocks noGrp="1"/>
          </p:cNvSpPr>
          <p:nvPr>
            <p:ph type="pic" idx="1"/>
          </p:nvPr>
        </p:nvSpPr>
        <p:spPr>
          <a:xfrm>
            <a:off x="1975873" y="675471"/>
            <a:ext cx="6048375" cy="4535805"/>
          </a:xfrm>
        </p:spPr>
        <p:txBody>
          <a:bodyPr/>
          <a:lstStyle>
            <a:lvl1pPr marL="0" indent="0">
              <a:buNone/>
              <a:defRPr sz="3500"/>
            </a:lvl1pPr>
            <a:lvl2pPr marL="503972" indent="0">
              <a:buNone/>
              <a:defRPr sz="3100"/>
            </a:lvl2pPr>
            <a:lvl3pPr marL="1007943" indent="0">
              <a:buNone/>
              <a:defRPr sz="2600"/>
            </a:lvl3pPr>
            <a:lvl4pPr marL="1511915" indent="0">
              <a:buNone/>
              <a:defRPr sz="2200"/>
            </a:lvl4pPr>
            <a:lvl5pPr marL="2015886" indent="0">
              <a:buNone/>
              <a:defRPr sz="2200"/>
            </a:lvl5pPr>
            <a:lvl6pPr marL="2519858" indent="0">
              <a:buNone/>
              <a:defRPr sz="2200"/>
            </a:lvl6pPr>
            <a:lvl7pPr marL="3023829" indent="0">
              <a:buNone/>
              <a:defRPr sz="2200"/>
            </a:lvl7pPr>
            <a:lvl8pPr marL="3527801" indent="0">
              <a:buNone/>
              <a:defRPr sz="2200"/>
            </a:lvl8pPr>
            <a:lvl9pPr marL="4031772" indent="0">
              <a:buNone/>
              <a:defRPr sz="2200"/>
            </a:lvl9pPr>
          </a:lstStyle>
          <a:p>
            <a:endParaRPr lang="en-US"/>
          </a:p>
        </p:txBody>
      </p:sp>
      <p:sp>
        <p:nvSpPr>
          <p:cNvPr id="4" name="Text Placeholder 3"/>
          <p:cNvSpPr>
            <a:spLocks noGrp="1"/>
          </p:cNvSpPr>
          <p:nvPr>
            <p:ph type="body" sz="half" idx="2"/>
          </p:nvPr>
        </p:nvSpPr>
        <p:spPr>
          <a:xfrm>
            <a:off x="1975873" y="5916496"/>
            <a:ext cx="6048375" cy="887211"/>
          </a:xfrm>
        </p:spPr>
        <p:txBody>
          <a:bodyPr/>
          <a:lstStyle>
            <a:lvl1pPr marL="0" indent="0">
              <a:buNone/>
              <a:defRPr sz="1500"/>
            </a:lvl1pPr>
            <a:lvl2pPr marL="503972" indent="0">
              <a:buNone/>
              <a:defRPr sz="1300"/>
            </a:lvl2pPr>
            <a:lvl3pPr marL="1007943" indent="0">
              <a:buNone/>
              <a:defRPr sz="1100"/>
            </a:lvl3pPr>
            <a:lvl4pPr marL="1511915" indent="0">
              <a:buNone/>
              <a:defRPr sz="1000"/>
            </a:lvl4pPr>
            <a:lvl5pPr marL="2015886" indent="0">
              <a:buNone/>
              <a:defRPr sz="1000"/>
            </a:lvl5pPr>
            <a:lvl6pPr marL="2519858" indent="0">
              <a:buNone/>
              <a:defRPr sz="1000"/>
            </a:lvl6pPr>
            <a:lvl7pPr marL="3023829" indent="0">
              <a:buNone/>
              <a:defRPr sz="1000"/>
            </a:lvl7pPr>
            <a:lvl8pPr marL="3527801" indent="0">
              <a:buNone/>
              <a:defRPr sz="1000"/>
            </a:lvl8pPr>
            <a:lvl9pPr marL="4031772"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3/18/2015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254083938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3/18/2015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21292058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8453" y="302738"/>
            <a:ext cx="2268141" cy="645022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4031" y="302738"/>
            <a:ext cx="6636411" cy="645022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3/18/2015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648694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503238" y="1768476"/>
            <a:ext cx="4457700" cy="4987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5113339" y="1768476"/>
            <a:ext cx="4459287" cy="4987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idx="10"/>
          </p:nvPr>
        </p:nvSpPr>
        <p:spPr/>
        <p:txBody>
          <a:bodyPr/>
          <a:lstStyle>
            <a:lvl1pPr>
              <a:defRPr/>
            </a:lvl1pPr>
          </a:lstStyle>
          <a:p>
            <a:endParaRPr lang="en-US"/>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426D448B-4878-4F6A-93D1-731452B7B4E5}" type="slidenum">
              <a:rPr lang="en-US"/>
              <a:pPr/>
              <a:t>‹#›</a:t>
            </a:fld>
            <a:endParaRPr lang="en-US"/>
          </a:p>
        </p:txBody>
      </p:sp>
    </p:spTree>
    <p:extLst>
      <p:ext uri="{BB962C8B-B14F-4D97-AF65-F5344CB8AC3E}">
        <p14:creationId xmlns:p14="http://schemas.microsoft.com/office/powerpoint/2010/main" xmlns="" val="537390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6" y="303214"/>
            <a:ext cx="9072563" cy="1258887"/>
          </a:xfrm>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504826"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6"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5121276"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6"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idx="10"/>
          </p:nvPr>
        </p:nvSpPr>
        <p:spPr/>
        <p:txBody>
          <a:bodyPr/>
          <a:lstStyle>
            <a:lvl1pPr>
              <a:defRPr/>
            </a:lvl1pPr>
          </a:lstStyle>
          <a:p>
            <a:endParaRPr lang="en-US"/>
          </a:p>
        </p:txBody>
      </p:sp>
      <p:sp>
        <p:nvSpPr>
          <p:cNvPr id="8" name="Footer Placeholder 7"/>
          <p:cNvSpPr>
            <a:spLocks noGrp="1"/>
          </p:cNvSpPr>
          <p:nvPr>
            <p:ph type="ftr" idx="11"/>
          </p:nvPr>
        </p:nvSpPr>
        <p:spPr/>
        <p:txBody>
          <a:bodyPr/>
          <a:lstStyle>
            <a:lvl1pPr>
              <a:defRPr/>
            </a:lvl1pPr>
          </a:lstStyle>
          <a:p>
            <a:endParaRPr lang="en-US"/>
          </a:p>
        </p:txBody>
      </p:sp>
      <p:sp>
        <p:nvSpPr>
          <p:cNvPr id="9" name="Slide Number Placeholder 8"/>
          <p:cNvSpPr>
            <a:spLocks noGrp="1"/>
          </p:cNvSpPr>
          <p:nvPr>
            <p:ph type="sldNum" idx="12"/>
          </p:nvPr>
        </p:nvSpPr>
        <p:spPr/>
        <p:txBody>
          <a:bodyPr/>
          <a:lstStyle>
            <a:lvl1pPr>
              <a:defRPr/>
            </a:lvl1pPr>
          </a:lstStyle>
          <a:p>
            <a:fld id="{985BA9C9-8E17-456C-A390-5D9C3DD7B84A}" type="slidenum">
              <a:rPr lang="en-US"/>
              <a:pPr/>
              <a:t>‹#›</a:t>
            </a:fld>
            <a:endParaRPr lang="en-US"/>
          </a:p>
        </p:txBody>
      </p:sp>
    </p:spTree>
    <p:extLst>
      <p:ext uri="{BB962C8B-B14F-4D97-AF65-F5344CB8AC3E}">
        <p14:creationId xmlns:p14="http://schemas.microsoft.com/office/powerpoint/2010/main" xmlns="" val="2949284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idx="10"/>
          </p:nvPr>
        </p:nvSpPr>
        <p:spPr/>
        <p:txBody>
          <a:bodyPr/>
          <a:lstStyle>
            <a:lvl1pPr>
              <a:defRPr/>
            </a:lvl1pPr>
          </a:lstStyle>
          <a:p>
            <a:endParaRPr lang="en-US"/>
          </a:p>
        </p:txBody>
      </p:sp>
      <p:sp>
        <p:nvSpPr>
          <p:cNvPr id="4" name="Footer Placeholder 3"/>
          <p:cNvSpPr>
            <a:spLocks noGrp="1"/>
          </p:cNvSpPr>
          <p:nvPr>
            <p:ph type="ftr" idx="11"/>
          </p:nvPr>
        </p:nvSpPr>
        <p:spPr/>
        <p:txBody>
          <a:bodyPr/>
          <a:lstStyle>
            <a:lvl1pPr>
              <a:defRPr/>
            </a:lvl1pPr>
          </a:lstStyle>
          <a:p>
            <a:endParaRPr lang="en-US"/>
          </a:p>
        </p:txBody>
      </p:sp>
      <p:sp>
        <p:nvSpPr>
          <p:cNvPr id="5" name="Slide Number Placeholder 4"/>
          <p:cNvSpPr>
            <a:spLocks noGrp="1"/>
          </p:cNvSpPr>
          <p:nvPr>
            <p:ph type="sldNum" idx="12"/>
          </p:nvPr>
        </p:nvSpPr>
        <p:spPr/>
        <p:txBody>
          <a:bodyPr/>
          <a:lstStyle>
            <a:lvl1pPr>
              <a:defRPr/>
            </a:lvl1pPr>
          </a:lstStyle>
          <a:p>
            <a:fld id="{7782896F-4D94-47D0-9BDD-B8B77EC31C1E}" type="slidenum">
              <a:rPr lang="en-US"/>
              <a:pPr/>
              <a:t>‹#›</a:t>
            </a:fld>
            <a:endParaRPr lang="en-US"/>
          </a:p>
        </p:txBody>
      </p:sp>
    </p:spTree>
    <p:extLst>
      <p:ext uri="{BB962C8B-B14F-4D97-AF65-F5344CB8AC3E}">
        <p14:creationId xmlns:p14="http://schemas.microsoft.com/office/powerpoint/2010/main" xmlns="" val="3609822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endParaRPr lang="en-US"/>
          </a:p>
        </p:txBody>
      </p:sp>
      <p:sp>
        <p:nvSpPr>
          <p:cNvPr id="3" name="Footer Placeholder 2"/>
          <p:cNvSpPr>
            <a:spLocks noGrp="1"/>
          </p:cNvSpPr>
          <p:nvPr>
            <p:ph type="ftr" idx="11"/>
          </p:nvPr>
        </p:nvSpPr>
        <p:spPr/>
        <p:txBody>
          <a:bodyPr/>
          <a:lstStyle>
            <a:lvl1pPr>
              <a:defRPr/>
            </a:lvl1pPr>
          </a:lstStyle>
          <a:p>
            <a:endParaRPr lang="en-US"/>
          </a:p>
        </p:txBody>
      </p:sp>
      <p:sp>
        <p:nvSpPr>
          <p:cNvPr id="4" name="Slide Number Placeholder 3"/>
          <p:cNvSpPr>
            <a:spLocks noGrp="1"/>
          </p:cNvSpPr>
          <p:nvPr>
            <p:ph type="sldNum" idx="12"/>
          </p:nvPr>
        </p:nvSpPr>
        <p:spPr/>
        <p:txBody>
          <a:bodyPr/>
          <a:lstStyle>
            <a:lvl1pPr>
              <a:defRPr/>
            </a:lvl1pPr>
          </a:lstStyle>
          <a:p>
            <a:fld id="{FB471DCB-ED42-4111-9D4F-64F094253D5D}" type="slidenum">
              <a:rPr lang="en-US"/>
              <a:pPr/>
              <a:t>‹#›</a:t>
            </a:fld>
            <a:endParaRPr lang="en-US"/>
          </a:p>
        </p:txBody>
      </p:sp>
    </p:spTree>
    <p:extLst>
      <p:ext uri="{BB962C8B-B14F-4D97-AF65-F5344CB8AC3E}">
        <p14:creationId xmlns:p14="http://schemas.microsoft.com/office/powerpoint/2010/main" xmlns="" val="3018324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6" y="301625"/>
            <a:ext cx="3316288" cy="1279525"/>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941763" y="301626"/>
            <a:ext cx="5635625" cy="645159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504826" y="1581151"/>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endParaRPr lang="en-US"/>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7872FB0D-7ADE-4EE0-A595-D6AF45CEF0DB}" type="slidenum">
              <a:rPr lang="en-US"/>
              <a:pPr/>
              <a:t>‹#›</a:t>
            </a:fld>
            <a:endParaRPr lang="en-US"/>
          </a:p>
        </p:txBody>
      </p:sp>
    </p:spTree>
    <p:extLst>
      <p:ext uri="{BB962C8B-B14F-4D97-AF65-F5344CB8AC3E}">
        <p14:creationId xmlns:p14="http://schemas.microsoft.com/office/powerpoint/2010/main" xmlns="" val="3254951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9"/>
            <a:ext cx="6048375" cy="625475"/>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endParaRPr lang="en-US"/>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8243DFD5-D55C-4E49-816F-B9856D02C7A8}" type="slidenum">
              <a:rPr lang="en-US"/>
              <a:pPr/>
              <a:t>‹#›</a:t>
            </a:fld>
            <a:endParaRPr lang="en-US"/>
          </a:p>
        </p:txBody>
      </p:sp>
    </p:spTree>
    <p:extLst>
      <p:ext uri="{BB962C8B-B14F-4D97-AF65-F5344CB8AC3E}">
        <p14:creationId xmlns:p14="http://schemas.microsoft.com/office/powerpoint/2010/main" xmlns="" val="1350705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503239" y="301625"/>
            <a:ext cx="9069387" cy="126047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smtClean="0"/>
              <a:t>单击鼠标编辑标题文的格式</a:t>
            </a:r>
          </a:p>
        </p:txBody>
      </p:sp>
      <p:sp>
        <p:nvSpPr>
          <p:cNvPr id="1027" name="Rectangle 2"/>
          <p:cNvSpPr>
            <a:spLocks noGrp="1" noChangeArrowheads="1"/>
          </p:cNvSpPr>
          <p:nvPr>
            <p:ph type="body" idx="1"/>
          </p:nvPr>
        </p:nvSpPr>
        <p:spPr bwMode="auto">
          <a:xfrm>
            <a:off x="503239" y="1768476"/>
            <a:ext cx="9069387" cy="49879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28224" rIns="0" bIns="0" numCol="1" anchor="t" anchorCtr="0" compatLnSpc="1">
            <a:prstTxWarp prst="textNoShape">
              <a:avLst/>
            </a:prstTxWarp>
          </a:bodyPr>
          <a:lstStyle/>
          <a:p>
            <a:pPr lvl="0"/>
            <a:r>
              <a:rPr lang="en-GB" smtClean="0"/>
              <a:t>单击鼠标编辑大纲正文格式</a:t>
            </a:r>
          </a:p>
          <a:p>
            <a:pPr lvl="1"/>
            <a:r>
              <a:rPr lang="en-GB" smtClean="0"/>
              <a:t>第二个大纲级</a:t>
            </a:r>
          </a:p>
          <a:p>
            <a:pPr lvl="2"/>
            <a:r>
              <a:rPr lang="en-GB" smtClean="0"/>
              <a:t>第三个大纲级</a:t>
            </a:r>
          </a:p>
          <a:p>
            <a:pPr lvl="3"/>
            <a:r>
              <a:rPr lang="en-GB" smtClean="0"/>
              <a:t>第四个大纲级</a:t>
            </a:r>
          </a:p>
          <a:p>
            <a:pPr lvl="4"/>
            <a:r>
              <a:rPr lang="en-GB" smtClean="0"/>
              <a:t>第五个大纲级</a:t>
            </a:r>
          </a:p>
          <a:p>
            <a:pPr lvl="4"/>
            <a:r>
              <a:rPr lang="en-GB" smtClean="0"/>
              <a:t>第六个大纲级</a:t>
            </a:r>
          </a:p>
          <a:p>
            <a:pPr lvl="4"/>
            <a:r>
              <a:rPr lang="en-GB" smtClean="0"/>
              <a:t>第七个大纲级</a:t>
            </a:r>
          </a:p>
          <a:p>
            <a:pPr lvl="4"/>
            <a:r>
              <a:rPr lang="en-GB" smtClean="0"/>
              <a:t>第八个大纲级</a:t>
            </a:r>
          </a:p>
          <a:p>
            <a:pPr lvl="4"/>
            <a:r>
              <a:rPr lang="en-GB" smtClean="0"/>
              <a:t>第九个大纲级</a:t>
            </a:r>
          </a:p>
        </p:txBody>
      </p:sp>
      <p:sp>
        <p:nvSpPr>
          <p:cNvPr id="1028" name="Rectangle 3"/>
          <p:cNvSpPr>
            <a:spLocks noGrp="1" noChangeArrowheads="1"/>
          </p:cNvSpPr>
          <p:nvPr>
            <p:ph type="dt"/>
          </p:nvPr>
        </p:nvSpPr>
        <p:spPr bwMode="auto">
          <a:xfrm>
            <a:off x="503238" y="6886575"/>
            <a:ext cx="2346325" cy="5191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Lst>
              <a:defRPr sz="1400">
                <a:latin typeface="Times New Roman" pitchFamily="18" charset="0"/>
              </a:defRPr>
            </a:lvl1pPr>
          </a:lstStyle>
          <a:p>
            <a:endParaRPr lang="en-US"/>
          </a:p>
        </p:txBody>
      </p:sp>
      <p:sp>
        <p:nvSpPr>
          <p:cNvPr id="1029" name="Rectangle 4"/>
          <p:cNvSpPr>
            <a:spLocks noGrp="1" noChangeArrowheads="1"/>
          </p:cNvSpPr>
          <p:nvPr>
            <p:ph type="ftr"/>
          </p:nvPr>
        </p:nvSpPr>
        <p:spPr bwMode="auto">
          <a:xfrm>
            <a:off x="3448050" y="6886575"/>
            <a:ext cx="3194050" cy="5191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ctr">
              <a:lnSpc>
                <a:spcPct val="95000"/>
              </a:lnSpc>
              <a:tabLst>
                <a:tab pos="723900" algn="l"/>
                <a:tab pos="1447800" algn="l"/>
                <a:tab pos="2171700" algn="l"/>
                <a:tab pos="2895600" algn="l"/>
              </a:tabLst>
              <a:defRPr sz="1400">
                <a:latin typeface="Times New Roman" pitchFamily="18" charset="0"/>
              </a:defRPr>
            </a:lvl1pPr>
          </a:lstStyle>
          <a:p>
            <a:endParaRPr lang="en-US"/>
          </a:p>
        </p:txBody>
      </p:sp>
      <p:sp>
        <p:nvSpPr>
          <p:cNvPr id="1030" name="Rectangle 5"/>
          <p:cNvSpPr>
            <a:spLocks noGrp="1" noChangeArrowheads="1"/>
          </p:cNvSpPr>
          <p:nvPr>
            <p:ph type="sldNum"/>
          </p:nvPr>
        </p:nvSpPr>
        <p:spPr bwMode="auto">
          <a:xfrm>
            <a:off x="7227888" y="6886575"/>
            <a:ext cx="2346325" cy="5191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Lst>
              <a:defRPr sz="1400">
                <a:latin typeface="Times New Roman" pitchFamily="18" charset="0"/>
              </a:defRPr>
            </a:lvl1pPr>
          </a:lstStyle>
          <a:p>
            <a:fld id="{EE7894CB-2FBF-4332-8765-E45DA53B3526}"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defTabSz="449263" rtl="0" eaLnBrk="0" fontAlgn="base" hangingPunct="0">
        <a:lnSpc>
          <a:spcPct val="93000"/>
        </a:lnSpc>
        <a:spcBef>
          <a:spcPct val="0"/>
        </a:spcBef>
        <a:spcAft>
          <a:spcPct val="0"/>
        </a:spcAft>
        <a:buSzPct val="100000"/>
        <a:buFont typeface="Times New Roman" pitchFamily="18" charset="0"/>
        <a:defRPr sz="4400">
          <a:latin typeface="+mj-lt"/>
          <a:ea typeface="+mj-ea"/>
          <a:cs typeface="+mj-cs"/>
        </a:defRPr>
      </a:lvl1pPr>
      <a:lvl2pPr algn="ctr" defTabSz="449263" rtl="0" eaLnBrk="0" fontAlgn="base" hangingPunct="0">
        <a:lnSpc>
          <a:spcPct val="93000"/>
        </a:lnSpc>
        <a:spcBef>
          <a:spcPct val="0"/>
        </a:spcBef>
        <a:spcAft>
          <a:spcPct val="0"/>
        </a:spcAft>
        <a:buSzPct val="100000"/>
        <a:buFont typeface="Times New Roman" pitchFamily="18" charset="0"/>
        <a:defRPr sz="4400">
          <a:latin typeface="Arial" pitchFamily="34" charset="0"/>
          <a:ea typeface="SimSun" pitchFamily="2" charset="-122"/>
        </a:defRPr>
      </a:lvl2pPr>
      <a:lvl3pPr algn="ctr" defTabSz="449263" rtl="0" eaLnBrk="0" fontAlgn="base" hangingPunct="0">
        <a:lnSpc>
          <a:spcPct val="93000"/>
        </a:lnSpc>
        <a:spcBef>
          <a:spcPct val="0"/>
        </a:spcBef>
        <a:spcAft>
          <a:spcPct val="0"/>
        </a:spcAft>
        <a:buSzPct val="100000"/>
        <a:buFont typeface="Times New Roman" pitchFamily="18" charset="0"/>
        <a:defRPr sz="4400">
          <a:latin typeface="Arial" pitchFamily="34" charset="0"/>
          <a:ea typeface="SimSun" pitchFamily="2" charset="-122"/>
        </a:defRPr>
      </a:lvl3pPr>
      <a:lvl4pPr algn="ctr" defTabSz="449263" rtl="0" eaLnBrk="0" fontAlgn="base" hangingPunct="0">
        <a:lnSpc>
          <a:spcPct val="93000"/>
        </a:lnSpc>
        <a:spcBef>
          <a:spcPct val="0"/>
        </a:spcBef>
        <a:spcAft>
          <a:spcPct val="0"/>
        </a:spcAft>
        <a:buSzPct val="100000"/>
        <a:buFont typeface="Times New Roman" pitchFamily="18" charset="0"/>
        <a:defRPr sz="4400">
          <a:latin typeface="Arial" pitchFamily="34" charset="0"/>
          <a:ea typeface="SimSun" pitchFamily="2" charset="-122"/>
        </a:defRPr>
      </a:lvl4pPr>
      <a:lvl5pPr algn="ctr" defTabSz="449263" rtl="0" eaLnBrk="0" fontAlgn="base" hangingPunct="0">
        <a:lnSpc>
          <a:spcPct val="93000"/>
        </a:lnSpc>
        <a:spcBef>
          <a:spcPct val="0"/>
        </a:spcBef>
        <a:spcAft>
          <a:spcPct val="0"/>
        </a:spcAft>
        <a:buSzPct val="100000"/>
        <a:buFont typeface="Times New Roman" pitchFamily="18" charset="0"/>
        <a:defRPr sz="4400">
          <a:latin typeface="Arial" pitchFamily="34" charset="0"/>
          <a:ea typeface="SimSun" pitchFamily="2" charset="-122"/>
        </a:defRPr>
      </a:lvl5pPr>
      <a:lvl6pPr marL="457200" algn="ctr" defTabSz="449263" rtl="0" eaLnBrk="0" fontAlgn="base" hangingPunct="0">
        <a:lnSpc>
          <a:spcPct val="93000"/>
        </a:lnSpc>
        <a:spcBef>
          <a:spcPct val="0"/>
        </a:spcBef>
        <a:spcAft>
          <a:spcPct val="0"/>
        </a:spcAft>
        <a:buSzPct val="100000"/>
        <a:buFont typeface="Times New Roman" pitchFamily="18" charset="0"/>
        <a:defRPr sz="4400">
          <a:latin typeface="Arial" pitchFamily="34" charset="0"/>
          <a:ea typeface="SimSun" pitchFamily="2" charset="-122"/>
        </a:defRPr>
      </a:lvl6pPr>
      <a:lvl7pPr marL="914400" algn="ctr" defTabSz="449263" rtl="0" eaLnBrk="0" fontAlgn="base" hangingPunct="0">
        <a:lnSpc>
          <a:spcPct val="93000"/>
        </a:lnSpc>
        <a:spcBef>
          <a:spcPct val="0"/>
        </a:spcBef>
        <a:spcAft>
          <a:spcPct val="0"/>
        </a:spcAft>
        <a:buSzPct val="100000"/>
        <a:buFont typeface="Times New Roman" pitchFamily="18" charset="0"/>
        <a:defRPr sz="4400">
          <a:latin typeface="Arial" pitchFamily="34" charset="0"/>
          <a:ea typeface="SimSun" pitchFamily="2" charset="-122"/>
        </a:defRPr>
      </a:lvl7pPr>
      <a:lvl8pPr marL="1371600" algn="ctr" defTabSz="449263" rtl="0" eaLnBrk="0" fontAlgn="base" hangingPunct="0">
        <a:lnSpc>
          <a:spcPct val="93000"/>
        </a:lnSpc>
        <a:spcBef>
          <a:spcPct val="0"/>
        </a:spcBef>
        <a:spcAft>
          <a:spcPct val="0"/>
        </a:spcAft>
        <a:buSzPct val="100000"/>
        <a:buFont typeface="Times New Roman" pitchFamily="18" charset="0"/>
        <a:defRPr sz="4400">
          <a:latin typeface="Arial" pitchFamily="34" charset="0"/>
          <a:ea typeface="SimSun" pitchFamily="2" charset="-122"/>
        </a:defRPr>
      </a:lvl8pPr>
      <a:lvl9pPr marL="1828800" algn="ctr" defTabSz="449263" rtl="0" eaLnBrk="0" fontAlgn="base" hangingPunct="0">
        <a:lnSpc>
          <a:spcPct val="93000"/>
        </a:lnSpc>
        <a:spcBef>
          <a:spcPct val="0"/>
        </a:spcBef>
        <a:spcAft>
          <a:spcPct val="0"/>
        </a:spcAft>
        <a:buSzPct val="100000"/>
        <a:buFont typeface="Times New Roman" pitchFamily="18" charset="0"/>
        <a:defRPr sz="4400">
          <a:latin typeface="Arial" pitchFamily="34" charset="0"/>
          <a:ea typeface="SimSun" pitchFamily="2" charset="-122"/>
        </a:defRPr>
      </a:lvl9pPr>
    </p:titleStyle>
    <p:bodyStyle>
      <a:lvl1pPr marL="342900" indent="-342900" algn="l" defTabSz="449263" rtl="0" eaLnBrk="0" fontAlgn="base" hangingPunct="0">
        <a:lnSpc>
          <a:spcPct val="93000"/>
        </a:lnSpc>
        <a:spcBef>
          <a:spcPct val="0"/>
        </a:spcBef>
        <a:spcAft>
          <a:spcPts val="1425"/>
        </a:spcAft>
        <a:buSzPct val="100000"/>
        <a:buFont typeface="Times New Roman" pitchFamily="18" charset="0"/>
        <a:defRPr sz="3200">
          <a:latin typeface="+mn-lt"/>
          <a:ea typeface="+mn-ea"/>
          <a:cs typeface="+mn-cs"/>
        </a:defRPr>
      </a:lvl1pPr>
      <a:lvl2pPr marL="742950" indent="-285750" algn="l" defTabSz="449263" rtl="0" eaLnBrk="0" fontAlgn="base" hangingPunct="0">
        <a:lnSpc>
          <a:spcPct val="93000"/>
        </a:lnSpc>
        <a:spcBef>
          <a:spcPct val="0"/>
        </a:spcBef>
        <a:spcAft>
          <a:spcPts val="1138"/>
        </a:spcAft>
        <a:buSzPct val="100000"/>
        <a:buFont typeface="Times New Roman" pitchFamily="18" charset="0"/>
        <a:defRPr sz="2800">
          <a:latin typeface="+mn-lt"/>
          <a:ea typeface="+mn-ea"/>
        </a:defRPr>
      </a:lvl2pPr>
      <a:lvl3pPr marL="1143000" indent="-228600" algn="l" defTabSz="449263" rtl="0" eaLnBrk="0" fontAlgn="base" hangingPunct="0">
        <a:lnSpc>
          <a:spcPct val="93000"/>
        </a:lnSpc>
        <a:spcBef>
          <a:spcPct val="0"/>
        </a:spcBef>
        <a:spcAft>
          <a:spcPts val="850"/>
        </a:spcAft>
        <a:buSzPct val="100000"/>
        <a:buFont typeface="Times New Roman" pitchFamily="18" charset="0"/>
        <a:defRPr sz="2400">
          <a:latin typeface="+mn-lt"/>
          <a:ea typeface="+mn-ea"/>
        </a:defRPr>
      </a:lvl3pPr>
      <a:lvl4pPr marL="1600200" indent="-228600" algn="l" defTabSz="449263" rtl="0" eaLnBrk="0" fontAlgn="base" hangingPunct="0">
        <a:lnSpc>
          <a:spcPct val="93000"/>
        </a:lnSpc>
        <a:spcBef>
          <a:spcPct val="0"/>
        </a:spcBef>
        <a:spcAft>
          <a:spcPts val="575"/>
        </a:spcAft>
        <a:buSzPct val="100000"/>
        <a:buFont typeface="Times New Roman" pitchFamily="18" charset="0"/>
        <a:defRPr sz="2000">
          <a:latin typeface="+mn-lt"/>
          <a:ea typeface="+mn-ea"/>
        </a:defRPr>
      </a:lvl4pPr>
      <a:lvl5pPr marL="2057400" indent="-228600" algn="l" defTabSz="449263" rtl="0" eaLnBrk="0" fontAlgn="base" hangingPunct="0">
        <a:lnSpc>
          <a:spcPct val="93000"/>
        </a:lnSpc>
        <a:spcBef>
          <a:spcPct val="0"/>
        </a:spcBef>
        <a:spcAft>
          <a:spcPts val="288"/>
        </a:spcAft>
        <a:buSzPct val="100000"/>
        <a:buFont typeface="Times New Roman" pitchFamily="18" charset="0"/>
        <a:defRPr sz="2000">
          <a:latin typeface="+mn-lt"/>
          <a:ea typeface="+mn-ea"/>
        </a:defRPr>
      </a:lvl5pPr>
      <a:lvl6pPr marL="2514600" indent="-228600" algn="l" defTabSz="449263" rtl="0" eaLnBrk="0" fontAlgn="base" hangingPunct="0">
        <a:lnSpc>
          <a:spcPct val="93000"/>
        </a:lnSpc>
        <a:spcBef>
          <a:spcPct val="0"/>
        </a:spcBef>
        <a:spcAft>
          <a:spcPts val="288"/>
        </a:spcAft>
        <a:buSzPct val="100000"/>
        <a:buFont typeface="Times New Roman" pitchFamily="18" charset="0"/>
        <a:defRPr sz="2000">
          <a:latin typeface="+mn-lt"/>
          <a:ea typeface="+mn-ea"/>
        </a:defRPr>
      </a:lvl6pPr>
      <a:lvl7pPr marL="2971800" indent="-228600" algn="l" defTabSz="449263" rtl="0" eaLnBrk="0" fontAlgn="base" hangingPunct="0">
        <a:lnSpc>
          <a:spcPct val="93000"/>
        </a:lnSpc>
        <a:spcBef>
          <a:spcPct val="0"/>
        </a:spcBef>
        <a:spcAft>
          <a:spcPts val="288"/>
        </a:spcAft>
        <a:buSzPct val="100000"/>
        <a:buFont typeface="Times New Roman" pitchFamily="18" charset="0"/>
        <a:defRPr sz="2000">
          <a:latin typeface="+mn-lt"/>
          <a:ea typeface="+mn-ea"/>
        </a:defRPr>
      </a:lvl7pPr>
      <a:lvl8pPr marL="3429000" indent="-228600" algn="l" defTabSz="449263" rtl="0" eaLnBrk="0" fontAlgn="base" hangingPunct="0">
        <a:lnSpc>
          <a:spcPct val="93000"/>
        </a:lnSpc>
        <a:spcBef>
          <a:spcPct val="0"/>
        </a:spcBef>
        <a:spcAft>
          <a:spcPts val="288"/>
        </a:spcAft>
        <a:buSzPct val="100000"/>
        <a:buFont typeface="Times New Roman" pitchFamily="18" charset="0"/>
        <a:defRPr sz="2000">
          <a:latin typeface="+mn-lt"/>
          <a:ea typeface="+mn-ea"/>
        </a:defRPr>
      </a:lvl8pPr>
      <a:lvl9pPr marL="3886200" indent="-228600" algn="l" defTabSz="449263" rtl="0" eaLnBrk="0" fontAlgn="base" hangingPunct="0">
        <a:lnSpc>
          <a:spcPct val="93000"/>
        </a:lnSpc>
        <a:spcBef>
          <a:spcPct val="0"/>
        </a:spcBef>
        <a:spcAft>
          <a:spcPts val="288"/>
        </a:spcAft>
        <a:buSzPct val="100000"/>
        <a:buFont typeface="Times New Roman" pitchFamily="18" charset="0"/>
        <a:defRPr sz="2000">
          <a:latin typeface="+mn-lt"/>
          <a:ea typeface="+mn-ea"/>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4031" y="302737"/>
            <a:ext cx="9072563" cy="1259946"/>
          </a:xfrm>
          <a:prstGeom prst="rect">
            <a:avLst/>
          </a:prstGeom>
        </p:spPr>
        <p:txBody>
          <a:bodyPr vert="horz" lIns="100794" tIns="50397" rIns="100794" bIns="50397"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504031" y="1763925"/>
            <a:ext cx="9072563" cy="4989036"/>
          </a:xfrm>
          <a:prstGeom prst="rect">
            <a:avLst/>
          </a:prstGeom>
        </p:spPr>
        <p:txBody>
          <a:bodyPr vert="horz" lIns="100794" tIns="50397" rIns="100794" bIns="5039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504031" y="7006699"/>
            <a:ext cx="2352146" cy="402483"/>
          </a:xfrm>
          <a:prstGeom prst="rect">
            <a:avLst/>
          </a:prstGeom>
        </p:spPr>
        <p:txBody>
          <a:bodyPr vert="horz" lIns="100794" tIns="50397" rIns="100794" bIns="50397" rtlCol="0" anchor="ctr"/>
          <a:lstStyle>
            <a:lvl1pPr algn="l">
              <a:defRPr sz="1300">
                <a:solidFill>
                  <a:schemeClr val="tx1">
                    <a:tint val="75000"/>
                  </a:schemeClr>
                </a:solidFill>
              </a:defRPr>
            </a:lvl1pPr>
          </a:lstStyle>
          <a:p>
            <a:pPr defTabSz="1007943" fontAlgn="auto" hangingPunct="1">
              <a:lnSpc>
                <a:spcPct val="100000"/>
              </a:lnSpc>
              <a:spcBef>
                <a:spcPts val="0"/>
              </a:spcBef>
              <a:spcAft>
                <a:spcPts val="0"/>
              </a:spcAft>
              <a:buSzTx/>
              <a:buFontTx/>
              <a:buNone/>
            </a:pPr>
            <a:fld id="{1D8BD707-D9CF-40AE-B4C6-C98DA3205C09}" type="datetimeFigureOut">
              <a:rPr lang="en-US" smtClean="0">
                <a:solidFill>
                  <a:prstClr val="black">
                    <a:tint val="75000"/>
                  </a:prstClr>
                </a:solidFill>
                <a:latin typeface="Calibri"/>
                <a:ea typeface="+mn-ea"/>
              </a:rPr>
              <a:pPr defTabSz="1007943" fontAlgn="auto" hangingPunct="1">
                <a:lnSpc>
                  <a:spcPct val="100000"/>
                </a:lnSpc>
                <a:spcBef>
                  <a:spcPts val="0"/>
                </a:spcBef>
                <a:spcAft>
                  <a:spcPts val="0"/>
                </a:spcAft>
                <a:buSzTx/>
                <a:buFontTx/>
                <a:buNone/>
              </a:pPr>
              <a:t>3/18/2015</a:t>
            </a:fld>
            <a:endParaRPr lang="en-US">
              <a:solidFill>
                <a:prstClr val="black">
                  <a:tint val="75000"/>
                </a:prstClr>
              </a:solidFill>
              <a:latin typeface="Calibri"/>
              <a:ea typeface="+mn-ea"/>
            </a:endParaRPr>
          </a:p>
        </p:txBody>
      </p:sp>
      <p:sp>
        <p:nvSpPr>
          <p:cNvPr id="5" name="Footer Placeholder 4"/>
          <p:cNvSpPr>
            <a:spLocks noGrp="1"/>
          </p:cNvSpPr>
          <p:nvPr>
            <p:ph type="ftr" sz="quarter" idx="3"/>
          </p:nvPr>
        </p:nvSpPr>
        <p:spPr>
          <a:xfrm>
            <a:off x="3444214" y="7006699"/>
            <a:ext cx="3192198" cy="402483"/>
          </a:xfrm>
          <a:prstGeom prst="rect">
            <a:avLst/>
          </a:prstGeom>
        </p:spPr>
        <p:txBody>
          <a:bodyPr vert="horz" lIns="100794" tIns="50397" rIns="100794" bIns="50397" rtlCol="0" anchor="ctr"/>
          <a:lstStyle>
            <a:lvl1pPr algn="ctr">
              <a:defRPr sz="1300">
                <a:solidFill>
                  <a:schemeClr val="tx1">
                    <a:tint val="75000"/>
                  </a:schemeClr>
                </a:solidFill>
              </a:defRPr>
            </a:lvl1pPr>
          </a:lstStyle>
          <a:p>
            <a:pPr defTabSz="1007943" fontAlgn="auto" hangingPunct="1">
              <a:lnSpc>
                <a:spcPct val="100000"/>
              </a:lnSpc>
              <a:spcBef>
                <a:spcPts val="0"/>
              </a:spcBef>
              <a:spcAft>
                <a:spcPts val="0"/>
              </a:spcAft>
              <a:buSzTx/>
              <a:buFontTx/>
              <a:buNone/>
            </a:pPr>
            <a:endParaRPr lang="en-US">
              <a:solidFill>
                <a:prstClr val="black">
                  <a:tint val="75000"/>
                </a:prstClr>
              </a:solidFill>
              <a:latin typeface="Calibri"/>
              <a:ea typeface="+mn-ea"/>
            </a:endParaRPr>
          </a:p>
        </p:txBody>
      </p:sp>
      <p:sp>
        <p:nvSpPr>
          <p:cNvPr id="6" name="Slide Number Placeholder 5"/>
          <p:cNvSpPr>
            <a:spLocks noGrp="1"/>
          </p:cNvSpPr>
          <p:nvPr>
            <p:ph type="sldNum" sz="quarter" idx="4"/>
          </p:nvPr>
        </p:nvSpPr>
        <p:spPr>
          <a:xfrm>
            <a:off x="7224448" y="7006699"/>
            <a:ext cx="2352146" cy="402483"/>
          </a:xfrm>
          <a:prstGeom prst="rect">
            <a:avLst/>
          </a:prstGeom>
        </p:spPr>
        <p:txBody>
          <a:bodyPr vert="horz" lIns="100794" tIns="50397" rIns="100794" bIns="50397" rtlCol="0" anchor="ctr"/>
          <a:lstStyle>
            <a:lvl1pPr algn="r">
              <a:defRPr sz="1300">
                <a:solidFill>
                  <a:schemeClr val="tx1">
                    <a:tint val="75000"/>
                  </a:schemeClr>
                </a:solidFill>
              </a:defRPr>
            </a:lvl1pPr>
          </a:lstStyle>
          <a:p>
            <a:pPr defTabSz="1007943" fontAlgn="auto" hangingPunct="1">
              <a:lnSpc>
                <a:spcPct val="100000"/>
              </a:lnSpc>
              <a:spcBef>
                <a:spcPts val="0"/>
              </a:spcBef>
              <a:spcAft>
                <a:spcPts val="0"/>
              </a:spcAft>
              <a:buSzTx/>
              <a:buFontTx/>
              <a:buNone/>
            </a:pPr>
            <a:fld id="{B6F15528-21DE-4FAA-801E-634DDDAF4B2B}" type="slidenum">
              <a:rPr lang="en-US" smtClean="0">
                <a:solidFill>
                  <a:prstClr val="black">
                    <a:tint val="75000"/>
                  </a:prstClr>
                </a:solidFill>
                <a:latin typeface="Calibri"/>
                <a:ea typeface="+mn-ea"/>
              </a:rPr>
              <a:pPr defTabSz="1007943" fontAlgn="auto" hangingPunct="1">
                <a:lnSpc>
                  <a:spcPct val="100000"/>
                </a:lnSpc>
                <a:spcBef>
                  <a:spcPts val="0"/>
                </a:spcBef>
                <a:spcAft>
                  <a:spcPts val="0"/>
                </a:spcAft>
                <a:buSzTx/>
                <a:buFontTx/>
                <a:buNone/>
              </a:pPr>
              <a:t>‹#›</a:t>
            </a:fld>
            <a:endParaRPr lang="en-US">
              <a:solidFill>
                <a:prstClr val="black">
                  <a:tint val="75000"/>
                </a:prstClr>
              </a:solidFill>
              <a:latin typeface="Calibri"/>
              <a:ea typeface="+mn-ea"/>
            </a:endParaRPr>
          </a:p>
        </p:txBody>
      </p:sp>
    </p:spTree>
    <p:extLst>
      <p:ext uri="{BB962C8B-B14F-4D97-AF65-F5344CB8AC3E}">
        <p14:creationId xmlns:p14="http://schemas.microsoft.com/office/powerpoint/2010/main" xmlns="" val="22752262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1007943" rtl="0" eaLnBrk="1" latinLnBrk="0" hangingPunct="1">
        <a:spcBef>
          <a:spcPct val="0"/>
        </a:spcBef>
        <a:buNone/>
        <a:defRPr sz="4900" kern="1200">
          <a:solidFill>
            <a:schemeClr val="tx1"/>
          </a:solidFill>
          <a:latin typeface="+mj-lt"/>
          <a:ea typeface="+mj-ea"/>
          <a:cs typeface="+mj-cs"/>
        </a:defRPr>
      </a:lvl1pPr>
    </p:titleStyle>
    <p:bodyStyle>
      <a:lvl1pPr marL="377979" indent="-377979" algn="l" defTabSz="1007943"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18954" indent="-314982" algn="l" defTabSz="1007943" rtl="0" eaLnBrk="1" latinLnBrk="0" hangingPunct="1">
        <a:spcBef>
          <a:spcPct val="20000"/>
        </a:spcBef>
        <a:buFont typeface="Arial" pitchFamily="34" charset="0"/>
        <a:buChar char="–"/>
        <a:defRPr sz="3100" kern="1200">
          <a:solidFill>
            <a:schemeClr val="tx1"/>
          </a:solidFill>
          <a:latin typeface="+mn-lt"/>
          <a:ea typeface="+mn-ea"/>
          <a:cs typeface="+mn-cs"/>
        </a:defRPr>
      </a:lvl2pPr>
      <a:lvl3pPr marL="1259929" indent="-251986" algn="l" defTabSz="1007943"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63900" indent="-251986" algn="l" defTabSz="1007943"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67872" indent="-251986" algn="l" defTabSz="1007943"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71844" indent="-251986" algn="l" defTabSz="1007943"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75815" indent="-251986" algn="l" defTabSz="1007943"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79787" indent="-251986" algn="l" defTabSz="1007943"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83758" indent="-251986" algn="l" defTabSz="1007943"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en-US"/>
      </a:defPPr>
      <a:lvl1pPr marL="0" algn="l" defTabSz="1007943" rtl="0" eaLnBrk="1" latinLnBrk="0" hangingPunct="1">
        <a:defRPr sz="2000" kern="1200">
          <a:solidFill>
            <a:schemeClr val="tx1"/>
          </a:solidFill>
          <a:latin typeface="+mn-lt"/>
          <a:ea typeface="+mn-ea"/>
          <a:cs typeface="+mn-cs"/>
        </a:defRPr>
      </a:lvl1pPr>
      <a:lvl2pPr marL="503972" algn="l" defTabSz="1007943" rtl="0" eaLnBrk="1" latinLnBrk="0" hangingPunct="1">
        <a:defRPr sz="2000" kern="1200">
          <a:solidFill>
            <a:schemeClr val="tx1"/>
          </a:solidFill>
          <a:latin typeface="+mn-lt"/>
          <a:ea typeface="+mn-ea"/>
          <a:cs typeface="+mn-cs"/>
        </a:defRPr>
      </a:lvl2pPr>
      <a:lvl3pPr marL="1007943" algn="l" defTabSz="1007943" rtl="0" eaLnBrk="1" latinLnBrk="0" hangingPunct="1">
        <a:defRPr sz="2000" kern="1200">
          <a:solidFill>
            <a:schemeClr val="tx1"/>
          </a:solidFill>
          <a:latin typeface="+mn-lt"/>
          <a:ea typeface="+mn-ea"/>
          <a:cs typeface="+mn-cs"/>
        </a:defRPr>
      </a:lvl3pPr>
      <a:lvl4pPr marL="1511915" algn="l" defTabSz="1007943" rtl="0" eaLnBrk="1" latinLnBrk="0" hangingPunct="1">
        <a:defRPr sz="2000" kern="1200">
          <a:solidFill>
            <a:schemeClr val="tx1"/>
          </a:solidFill>
          <a:latin typeface="+mn-lt"/>
          <a:ea typeface="+mn-ea"/>
          <a:cs typeface="+mn-cs"/>
        </a:defRPr>
      </a:lvl4pPr>
      <a:lvl5pPr marL="2015886" algn="l" defTabSz="1007943" rtl="0" eaLnBrk="1" latinLnBrk="0" hangingPunct="1">
        <a:defRPr sz="2000" kern="1200">
          <a:solidFill>
            <a:schemeClr val="tx1"/>
          </a:solidFill>
          <a:latin typeface="+mn-lt"/>
          <a:ea typeface="+mn-ea"/>
          <a:cs typeface="+mn-cs"/>
        </a:defRPr>
      </a:lvl5pPr>
      <a:lvl6pPr marL="2519858" algn="l" defTabSz="1007943" rtl="0" eaLnBrk="1" latinLnBrk="0" hangingPunct="1">
        <a:defRPr sz="2000" kern="1200">
          <a:solidFill>
            <a:schemeClr val="tx1"/>
          </a:solidFill>
          <a:latin typeface="+mn-lt"/>
          <a:ea typeface="+mn-ea"/>
          <a:cs typeface="+mn-cs"/>
        </a:defRPr>
      </a:lvl6pPr>
      <a:lvl7pPr marL="3023829" algn="l" defTabSz="1007943" rtl="0" eaLnBrk="1" latinLnBrk="0" hangingPunct="1">
        <a:defRPr sz="2000" kern="1200">
          <a:solidFill>
            <a:schemeClr val="tx1"/>
          </a:solidFill>
          <a:latin typeface="+mn-lt"/>
          <a:ea typeface="+mn-ea"/>
          <a:cs typeface="+mn-cs"/>
        </a:defRPr>
      </a:lvl7pPr>
      <a:lvl8pPr marL="3527801" algn="l" defTabSz="1007943" rtl="0" eaLnBrk="1" latinLnBrk="0" hangingPunct="1">
        <a:defRPr sz="2000" kern="1200">
          <a:solidFill>
            <a:schemeClr val="tx1"/>
          </a:solidFill>
          <a:latin typeface="+mn-lt"/>
          <a:ea typeface="+mn-ea"/>
          <a:cs typeface="+mn-cs"/>
        </a:defRPr>
      </a:lvl8pPr>
      <a:lvl9pPr marL="4031772" algn="l" defTabSz="1007943" rtl="0" eaLnBrk="1" latinLnBrk="0" hangingPunct="1">
        <a:defRPr sz="20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4031" y="302737"/>
            <a:ext cx="9072563" cy="1259946"/>
          </a:xfrm>
          <a:prstGeom prst="rect">
            <a:avLst/>
          </a:prstGeom>
        </p:spPr>
        <p:txBody>
          <a:bodyPr vert="horz" lIns="100794" tIns="50397" rIns="100794" bIns="50397"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504031" y="1763925"/>
            <a:ext cx="9072563" cy="4989036"/>
          </a:xfrm>
          <a:prstGeom prst="rect">
            <a:avLst/>
          </a:prstGeom>
        </p:spPr>
        <p:txBody>
          <a:bodyPr vert="horz" lIns="100794" tIns="50397" rIns="100794" bIns="5039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504031" y="7006699"/>
            <a:ext cx="2352146" cy="402483"/>
          </a:xfrm>
          <a:prstGeom prst="rect">
            <a:avLst/>
          </a:prstGeom>
        </p:spPr>
        <p:txBody>
          <a:bodyPr vert="horz" lIns="100794" tIns="50397" rIns="100794" bIns="50397" rtlCol="0" anchor="ctr"/>
          <a:lstStyle>
            <a:lvl1pPr algn="l">
              <a:defRPr sz="1300">
                <a:solidFill>
                  <a:schemeClr val="tx1">
                    <a:tint val="75000"/>
                  </a:schemeClr>
                </a:solidFill>
              </a:defRPr>
            </a:lvl1pPr>
          </a:lstStyle>
          <a:p>
            <a:pPr defTabSz="1007943" fontAlgn="auto" hangingPunct="1">
              <a:lnSpc>
                <a:spcPct val="100000"/>
              </a:lnSpc>
              <a:spcBef>
                <a:spcPts val="0"/>
              </a:spcBef>
              <a:spcAft>
                <a:spcPts val="0"/>
              </a:spcAft>
              <a:buSzTx/>
              <a:buFontTx/>
              <a:buNone/>
            </a:pPr>
            <a:fld id="{1D8BD707-D9CF-40AE-B4C6-C98DA3205C09}" type="datetimeFigureOut">
              <a:rPr lang="en-US" smtClean="0">
                <a:solidFill>
                  <a:prstClr val="black">
                    <a:tint val="75000"/>
                  </a:prstClr>
                </a:solidFill>
                <a:latin typeface="Calibri"/>
              </a:rPr>
              <a:pPr defTabSz="1007943" fontAlgn="auto" hangingPunct="1">
                <a:lnSpc>
                  <a:spcPct val="100000"/>
                </a:lnSpc>
                <a:spcBef>
                  <a:spcPts val="0"/>
                </a:spcBef>
                <a:spcAft>
                  <a:spcPts val="0"/>
                </a:spcAft>
                <a:buSzTx/>
                <a:buFontTx/>
                <a:buNone/>
              </a:pPr>
              <a:t>3/18/2015</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444214" y="7006699"/>
            <a:ext cx="3192198" cy="402483"/>
          </a:xfrm>
          <a:prstGeom prst="rect">
            <a:avLst/>
          </a:prstGeom>
        </p:spPr>
        <p:txBody>
          <a:bodyPr vert="horz" lIns="100794" tIns="50397" rIns="100794" bIns="50397" rtlCol="0" anchor="ctr"/>
          <a:lstStyle>
            <a:lvl1pPr algn="ctr">
              <a:defRPr sz="1300">
                <a:solidFill>
                  <a:schemeClr val="tx1">
                    <a:tint val="75000"/>
                  </a:schemeClr>
                </a:solidFill>
              </a:defRPr>
            </a:lvl1pPr>
          </a:lstStyle>
          <a:p>
            <a:pPr defTabSz="1007943" fontAlgn="auto" hangingPunct="1">
              <a:lnSpc>
                <a:spcPct val="100000"/>
              </a:lnSpc>
              <a:spcBef>
                <a:spcPts val="0"/>
              </a:spcBef>
              <a:spcAft>
                <a:spcPts val="0"/>
              </a:spcAft>
              <a:buSzTx/>
              <a:buFontTx/>
              <a:buNone/>
            </a:pPr>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7224448" y="7006699"/>
            <a:ext cx="2352146" cy="402483"/>
          </a:xfrm>
          <a:prstGeom prst="rect">
            <a:avLst/>
          </a:prstGeom>
        </p:spPr>
        <p:txBody>
          <a:bodyPr vert="horz" lIns="100794" tIns="50397" rIns="100794" bIns="50397" rtlCol="0" anchor="ctr"/>
          <a:lstStyle>
            <a:lvl1pPr algn="r">
              <a:defRPr sz="1300">
                <a:solidFill>
                  <a:schemeClr val="tx1">
                    <a:tint val="75000"/>
                  </a:schemeClr>
                </a:solidFill>
              </a:defRPr>
            </a:lvl1pPr>
          </a:lstStyle>
          <a:p>
            <a:pPr defTabSz="1007943" fontAlgn="auto" hangingPunct="1">
              <a:lnSpc>
                <a:spcPct val="100000"/>
              </a:lnSpc>
              <a:spcBef>
                <a:spcPts val="0"/>
              </a:spcBef>
              <a:spcAft>
                <a:spcPts val="0"/>
              </a:spcAft>
              <a:buSzTx/>
              <a:buFontTx/>
              <a:buNone/>
            </a:pPr>
            <a:fld id="{B6F15528-21DE-4FAA-801E-634DDDAF4B2B}" type="slidenum">
              <a:rPr lang="en-US" smtClean="0">
                <a:solidFill>
                  <a:prstClr val="black">
                    <a:tint val="75000"/>
                  </a:prstClr>
                </a:solidFill>
                <a:latin typeface="Calibri"/>
              </a:rPr>
              <a:pPr defTabSz="1007943" fontAlgn="auto" hangingPunct="1">
                <a:lnSpc>
                  <a:spcPct val="100000"/>
                </a:lnSpc>
                <a:spcBef>
                  <a:spcPts val="0"/>
                </a:spcBef>
                <a:spcAft>
                  <a:spcPts val="0"/>
                </a:spcAft>
                <a:buSzTx/>
                <a:buFontTx/>
                <a:buNone/>
              </a:pPr>
              <a:t>‹#›</a:t>
            </a:fld>
            <a:endParaRPr lang="en-US">
              <a:solidFill>
                <a:prstClr val="black">
                  <a:tint val="75000"/>
                </a:prstClr>
              </a:solidFill>
              <a:latin typeface="Calibri"/>
            </a:endParaRPr>
          </a:p>
        </p:txBody>
      </p:sp>
    </p:spTree>
    <p:extLst>
      <p:ext uri="{BB962C8B-B14F-4D97-AF65-F5344CB8AC3E}">
        <p14:creationId xmlns:p14="http://schemas.microsoft.com/office/powerpoint/2010/main" xmlns="" val="24478024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1007943" rtl="0" eaLnBrk="1" latinLnBrk="0" hangingPunct="1">
        <a:spcBef>
          <a:spcPct val="0"/>
        </a:spcBef>
        <a:buNone/>
        <a:defRPr sz="4900" kern="1200">
          <a:solidFill>
            <a:schemeClr val="tx1"/>
          </a:solidFill>
          <a:latin typeface="+mj-lt"/>
          <a:ea typeface="+mj-ea"/>
          <a:cs typeface="+mj-cs"/>
        </a:defRPr>
      </a:lvl1pPr>
    </p:titleStyle>
    <p:bodyStyle>
      <a:lvl1pPr marL="377979" indent="-377979" algn="l" defTabSz="1007943"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18954" indent="-314982" algn="l" defTabSz="1007943" rtl="0" eaLnBrk="1" latinLnBrk="0" hangingPunct="1">
        <a:spcBef>
          <a:spcPct val="20000"/>
        </a:spcBef>
        <a:buFont typeface="Arial" pitchFamily="34" charset="0"/>
        <a:buChar char="–"/>
        <a:defRPr sz="3100" kern="1200">
          <a:solidFill>
            <a:schemeClr val="tx1"/>
          </a:solidFill>
          <a:latin typeface="+mn-lt"/>
          <a:ea typeface="+mn-ea"/>
          <a:cs typeface="+mn-cs"/>
        </a:defRPr>
      </a:lvl2pPr>
      <a:lvl3pPr marL="1259929" indent="-251986" algn="l" defTabSz="1007943"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63900" indent="-251986" algn="l" defTabSz="1007943"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67872" indent="-251986" algn="l" defTabSz="1007943"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71844" indent="-251986" algn="l" defTabSz="1007943"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75815" indent="-251986" algn="l" defTabSz="1007943"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79787" indent="-251986" algn="l" defTabSz="1007943"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83758" indent="-251986" algn="l" defTabSz="1007943"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en-US"/>
      </a:defPPr>
      <a:lvl1pPr marL="0" algn="l" defTabSz="1007943" rtl="0" eaLnBrk="1" latinLnBrk="0" hangingPunct="1">
        <a:defRPr sz="2000" kern="1200">
          <a:solidFill>
            <a:schemeClr val="tx1"/>
          </a:solidFill>
          <a:latin typeface="+mn-lt"/>
          <a:ea typeface="+mn-ea"/>
          <a:cs typeface="+mn-cs"/>
        </a:defRPr>
      </a:lvl1pPr>
      <a:lvl2pPr marL="503972" algn="l" defTabSz="1007943" rtl="0" eaLnBrk="1" latinLnBrk="0" hangingPunct="1">
        <a:defRPr sz="2000" kern="1200">
          <a:solidFill>
            <a:schemeClr val="tx1"/>
          </a:solidFill>
          <a:latin typeface="+mn-lt"/>
          <a:ea typeface="+mn-ea"/>
          <a:cs typeface="+mn-cs"/>
        </a:defRPr>
      </a:lvl2pPr>
      <a:lvl3pPr marL="1007943" algn="l" defTabSz="1007943" rtl="0" eaLnBrk="1" latinLnBrk="0" hangingPunct="1">
        <a:defRPr sz="2000" kern="1200">
          <a:solidFill>
            <a:schemeClr val="tx1"/>
          </a:solidFill>
          <a:latin typeface="+mn-lt"/>
          <a:ea typeface="+mn-ea"/>
          <a:cs typeface="+mn-cs"/>
        </a:defRPr>
      </a:lvl3pPr>
      <a:lvl4pPr marL="1511915" algn="l" defTabSz="1007943" rtl="0" eaLnBrk="1" latinLnBrk="0" hangingPunct="1">
        <a:defRPr sz="2000" kern="1200">
          <a:solidFill>
            <a:schemeClr val="tx1"/>
          </a:solidFill>
          <a:latin typeface="+mn-lt"/>
          <a:ea typeface="+mn-ea"/>
          <a:cs typeface="+mn-cs"/>
        </a:defRPr>
      </a:lvl4pPr>
      <a:lvl5pPr marL="2015886" algn="l" defTabSz="1007943" rtl="0" eaLnBrk="1" latinLnBrk="0" hangingPunct="1">
        <a:defRPr sz="2000" kern="1200">
          <a:solidFill>
            <a:schemeClr val="tx1"/>
          </a:solidFill>
          <a:latin typeface="+mn-lt"/>
          <a:ea typeface="+mn-ea"/>
          <a:cs typeface="+mn-cs"/>
        </a:defRPr>
      </a:lvl5pPr>
      <a:lvl6pPr marL="2519858" algn="l" defTabSz="1007943" rtl="0" eaLnBrk="1" latinLnBrk="0" hangingPunct="1">
        <a:defRPr sz="2000" kern="1200">
          <a:solidFill>
            <a:schemeClr val="tx1"/>
          </a:solidFill>
          <a:latin typeface="+mn-lt"/>
          <a:ea typeface="+mn-ea"/>
          <a:cs typeface="+mn-cs"/>
        </a:defRPr>
      </a:lvl6pPr>
      <a:lvl7pPr marL="3023829" algn="l" defTabSz="1007943" rtl="0" eaLnBrk="1" latinLnBrk="0" hangingPunct="1">
        <a:defRPr sz="2000" kern="1200">
          <a:solidFill>
            <a:schemeClr val="tx1"/>
          </a:solidFill>
          <a:latin typeface="+mn-lt"/>
          <a:ea typeface="+mn-ea"/>
          <a:cs typeface="+mn-cs"/>
        </a:defRPr>
      </a:lvl7pPr>
      <a:lvl8pPr marL="3527801" algn="l" defTabSz="1007943" rtl="0" eaLnBrk="1" latinLnBrk="0" hangingPunct="1">
        <a:defRPr sz="2000" kern="1200">
          <a:solidFill>
            <a:schemeClr val="tx1"/>
          </a:solidFill>
          <a:latin typeface="+mn-lt"/>
          <a:ea typeface="+mn-ea"/>
          <a:cs typeface="+mn-cs"/>
        </a:defRPr>
      </a:lvl8pPr>
      <a:lvl9pPr marL="4031772" algn="l" defTabSz="1007943"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098" name="Rectangle 1"/>
          <p:cNvSpPr>
            <a:spLocks noGrp="1" noChangeArrowheads="1"/>
          </p:cNvSpPr>
          <p:nvPr>
            <p:ph type="title" idx="4294967295"/>
          </p:nvPr>
        </p:nvSpPr>
        <p:spPr>
          <a:xfrm>
            <a:off x="666751" y="681360"/>
            <a:ext cx="9070975" cy="897884"/>
          </a:xfrm>
        </p:spPr>
        <p:txBody>
          <a:bodyPr tIns="38808">
            <a:spAutoFit/>
          </a:bodyPr>
          <a:lstStyle/>
          <a:p>
            <a:pPr rtl="1"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ar-EG" sz="6000" b="1" dirty="0" smtClean="0">
                <a:solidFill>
                  <a:srgbClr val="FFFFFF"/>
                </a:solidFill>
              </a:rPr>
              <a:t>الابداع الادارى</a:t>
            </a:r>
            <a:endParaRPr lang="en-US" sz="3600" dirty="0">
              <a:solidFill>
                <a:srgbClr val="FFFFFF"/>
              </a:solidFill>
            </a:endParaRPr>
          </a:p>
        </p:txBody>
      </p:sp>
    </p:spTree>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Wave 1"/>
          <p:cNvSpPr/>
          <p:nvPr/>
        </p:nvSpPr>
        <p:spPr bwMode="auto">
          <a:xfrm>
            <a:off x="1420473" y="2699717"/>
            <a:ext cx="7056784" cy="2304256"/>
          </a:xfrm>
          <a:prstGeom prst="wav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1" anchor="t" anchorCtr="0" compatLnSpc="1">
            <a:prstTxWarp prst="textNoShape">
              <a:avLst/>
            </a:prstTxWarp>
          </a:bodyPr>
          <a:lstStyle/>
          <a:p>
            <a:pPr algn="ctr" rtl="1"/>
            <a:endParaRPr lang="ar-EG" sz="1200" b="1" dirty="0" smtClean="0">
              <a:solidFill>
                <a:srgbClr val="002060"/>
              </a:solidFill>
            </a:endParaRPr>
          </a:p>
          <a:p>
            <a:pPr algn="ctr" rtl="1"/>
            <a:r>
              <a:rPr lang="ar-EG" sz="4400" b="1" dirty="0" smtClean="0">
                <a:solidFill>
                  <a:srgbClr val="002060"/>
                </a:solidFill>
              </a:rPr>
              <a:t>دوافع </a:t>
            </a:r>
            <a:r>
              <a:rPr lang="ar-EG" sz="4400" b="1" dirty="0">
                <a:solidFill>
                  <a:srgbClr val="002060"/>
                </a:solidFill>
              </a:rPr>
              <a:t>الإبداع</a:t>
            </a:r>
            <a:endParaRPr kumimoji="0" lang="ar-EG" sz="4400" b="1" i="0" u="none" strike="noStrike" cap="none" normalizeH="0" baseline="0" dirty="0" smtClean="0">
              <a:ln>
                <a:noFill/>
              </a:ln>
              <a:solidFill>
                <a:srgbClr val="002060"/>
              </a:solidFill>
              <a:effectLst/>
            </a:endParaRPr>
          </a:p>
        </p:txBody>
      </p:sp>
    </p:spTree>
    <p:extLst>
      <p:ext uri="{BB962C8B-B14F-4D97-AF65-F5344CB8AC3E}">
        <p14:creationId xmlns:p14="http://schemas.microsoft.com/office/powerpoint/2010/main" xmlns="" val="2456321482"/>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3"/>
          <p:cNvGrpSpPr>
            <a:grpSpLocks/>
          </p:cNvGrpSpPr>
          <p:nvPr/>
        </p:nvGrpSpPr>
        <p:grpSpPr bwMode="auto">
          <a:xfrm>
            <a:off x="7794649" y="2267905"/>
            <a:ext cx="630039" cy="733219"/>
            <a:chOff x="0" y="0"/>
            <a:chExt cx="1549" cy="1351"/>
          </a:xfrm>
        </p:grpSpPr>
        <p:sp>
          <p:nvSpPr>
            <p:cNvPr id="10" name="AutoShape 4"/>
            <p:cNvSpPr>
              <a:spLocks noChangeArrowheads="1"/>
            </p:cNvSpPr>
            <p:nvPr/>
          </p:nvSpPr>
          <p:spPr bwMode="auto">
            <a:xfrm>
              <a:off x="13" y="23"/>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1" name="AutoShape 5"/>
            <p:cNvSpPr>
              <a:spLocks noChangeArrowheads="1"/>
            </p:cNvSpPr>
            <p:nvPr/>
          </p:nvSpPr>
          <p:spPr bwMode="auto">
            <a:xfrm>
              <a:off x="0" y="0"/>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cmpd="sng">
              <a:solidFill>
                <a:srgbClr val="C0C0C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2" name="AutoShape 6"/>
            <p:cNvSpPr>
              <a:spLocks noChangeArrowheads="1"/>
            </p:cNvSpPr>
            <p:nvPr/>
          </p:nvSpPr>
          <p:spPr bwMode="auto">
            <a:xfrm>
              <a:off x="90" y="80"/>
              <a:ext cx="1350" cy="1168"/>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cmpd="sng">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grpSp>
      <p:sp>
        <p:nvSpPr>
          <p:cNvPr id="13" name="Line 7"/>
          <p:cNvSpPr>
            <a:spLocks noChangeShapeType="1"/>
          </p:cNvSpPr>
          <p:nvPr/>
        </p:nvSpPr>
        <p:spPr bwMode="auto">
          <a:xfrm flipH="1" flipV="1">
            <a:off x="1871955" y="2939872"/>
            <a:ext cx="6008510" cy="36084"/>
          </a:xfrm>
          <a:prstGeom prst="line">
            <a:avLst/>
          </a:prstGeom>
          <a:noFill/>
          <a:ln w="25400" cmpd="sng">
            <a:solidFill>
              <a:schemeClr val="bg2"/>
            </a:solidFill>
            <a:prstDash val="sysDot"/>
            <a:round/>
            <a:headEn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4" name="Text Box 8"/>
          <p:cNvSpPr txBox="1">
            <a:spLocks noChangeArrowheads="1"/>
          </p:cNvSpPr>
          <p:nvPr/>
        </p:nvSpPr>
        <p:spPr bwMode="auto">
          <a:xfrm>
            <a:off x="1871959" y="2351901"/>
            <a:ext cx="5900426"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defTabSz="914400" rtl="1" eaLnBrk="0">
              <a:lnSpc>
                <a:spcPct val="100000"/>
              </a:lnSpc>
              <a:buSzTx/>
              <a:buFontTx/>
              <a:buNone/>
            </a:pPr>
            <a:r>
              <a:rPr lang="ar-EG" sz="2800" b="1" dirty="0" smtClean="0">
                <a:solidFill>
                  <a:srgbClr val="002060"/>
                </a:solidFill>
                <a:latin typeface="Arial"/>
                <a:ea typeface="SimSun"/>
              </a:rPr>
              <a:t>الحماس </a:t>
            </a:r>
            <a:r>
              <a:rPr lang="ar-EG" sz="2800" b="1" dirty="0">
                <a:solidFill>
                  <a:srgbClr val="002060"/>
                </a:solidFill>
                <a:latin typeface="Arial"/>
                <a:ea typeface="SimSun"/>
              </a:rPr>
              <a:t>في تحقيق الأهداف الشخصية </a:t>
            </a:r>
            <a:endParaRPr lang="en-US" sz="2800" b="1" dirty="0">
              <a:solidFill>
                <a:srgbClr val="002060"/>
              </a:solidFill>
              <a:latin typeface="Arial"/>
              <a:ea typeface="SimSun"/>
            </a:endParaRPr>
          </a:p>
        </p:txBody>
      </p:sp>
      <p:sp>
        <p:nvSpPr>
          <p:cNvPr id="15" name="Text Box 9"/>
          <p:cNvSpPr txBox="1">
            <a:spLocks noChangeArrowheads="1"/>
          </p:cNvSpPr>
          <p:nvPr/>
        </p:nvSpPr>
        <p:spPr bwMode="auto">
          <a:xfrm>
            <a:off x="7925668" y="2376400"/>
            <a:ext cx="35618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defTabSz="914400" eaLnBrk="0">
              <a:lnSpc>
                <a:spcPct val="100000"/>
              </a:lnSpc>
              <a:buSzTx/>
              <a:buFontTx/>
              <a:buNone/>
            </a:pPr>
            <a:r>
              <a:rPr lang="en-US" sz="2400" b="1">
                <a:solidFill>
                  <a:srgbClr val="FFFFFF"/>
                </a:solidFill>
                <a:latin typeface="Arial"/>
                <a:ea typeface="SimSun"/>
              </a:rPr>
              <a:t>1</a:t>
            </a:r>
          </a:p>
        </p:txBody>
      </p:sp>
      <p:grpSp>
        <p:nvGrpSpPr>
          <p:cNvPr id="16" name="Group 10"/>
          <p:cNvGrpSpPr>
            <a:grpSpLocks/>
          </p:cNvGrpSpPr>
          <p:nvPr/>
        </p:nvGrpSpPr>
        <p:grpSpPr bwMode="auto">
          <a:xfrm>
            <a:off x="7794649" y="3275862"/>
            <a:ext cx="630039" cy="733219"/>
            <a:chOff x="0" y="0"/>
            <a:chExt cx="1549" cy="1351"/>
          </a:xfrm>
        </p:grpSpPr>
        <p:sp>
          <p:nvSpPr>
            <p:cNvPr id="17" name="AutoShape 11"/>
            <p:cNvSpPr>
              <a:spLocks noChangeArrowheads="1"/>
            </p:cNvSpPr>
            <p:nvPr/>
          </p:nvSpPr>
          <p:spPr bwMode="auto">
            <a:xfrm>
              <a:off x="13" y="23"/>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8" name="AutoShape 12"/>
            <p:cNvSpPr>
              <a:spLocks noChangeArrowheads="1"/>
            </p:cNvSpPr>
            <p:nvPr/>
          </p:nvSpPr>
          <p:spPr bwMode="auto">
            <a:xfrm>
              <a:off x="0" y="0"/>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cmpd="sng">
              <a:solidFill>
                <a:srgbClr val="C0C0C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9" name="AutoShape 13"/>
            <p:cNvSpPr>
              <a:spLocks noChangeArrowheads="1"/>
            </p:cNvSpPr>
            <p:nvPr/>
          </p:nvSpPr>
          <p:spPr bwMode="auto">
            <a:xfrm>
              <a:off x="90" y="80"/>
              <a:ext cx="1350" cy="1168"/>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cmpd="sng">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grpSp>
      <p:sp>
        <p:nvSpPr>
          <p:cNvPr id="20" name="Line 14"/>
          <p:cNvSpPr>
            <a:spLocks noChangeShapeType="1"/>
          </p:cNvSpPr>
          <p:nvPr/>
        </p:nvSpPr>
        <p:spPr bwMode="auto">
          <a:xfrm flipH="1" flipV="1">
            <a:off x="1871958" y="3947828"/>
            <a:ext cx="6053710" cy="48769"/>
          </a:xfrm>
          <a:prstGeom prst="line">
            <a:avLst/>
          </a:prstGeom>
          <a:noFill/>
          <a:ln w="25400" cmpd="sng">
            <a:solidFill>
              <a:schemeClr val="bg2"/>
            </a:solidFill>
            <a:prstDash val="sysDot"/>
            <a:round/>
            <a:headEn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21" name="Text Box 15"/>
          <p:cNvSpPr txBox="1">
            <a:spLocks noChangeArrowheads="1"/>
          </p:cNvSpPr>
          <p:nvPr/>
        </p:nvSpPr>
        <p:spPr bwMode="auto">
          <a:xfrm>
            <a:off x="1871960" y="3359857"/>
            <a:ext cx="5900426"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defTabSz="914400" rtl="1" eaLnBrk="0">
              <a:lnSpc>
                <a:spcPct val="100000"/>
              </a:lnSpc>
              <a:buSzTx/>
              <a:buFontTx/>
              <a:buNone/>
            </a:pPr>
            <a:r>
              <a:rPr lang="ar-EG" sz="2800" b="1" dirty="0">
                <a:solidFill>
                  <a:srgbClr val="002060"/>
                </a:solidFill>
                <a:latin typeface="Arial"/>
                <a:ea typeface="SimSun"/>
              </a:rPr>
              <a:t>الرغبة في تقديم مساهمة وقيمة جديدة مبتكرة </a:t>
            </a:r>
            <a:endParaRPr lang="en-US" sz="2800" b="1" dirty="0">
              <a:solidFill>
                <a:srgbClr val="002060"/>
              </a:solidFill>
              <a:latin typeface="Arial"/>
              <a:ea typeface="SimSun"/>
            </a:endParaRPr>
          </a:p>
        </p:txBody>
      </p:sp>
      <p:sp>
        <p:nvSpPr>
          <p:cNvPr id="22" name="Text Box 16"/>
          <p:cNvSpPr txBox="1">
            <a:spLocks noChangeArrowheads="1"/>
          </p:cNvSpPr>
          <p:nvPr/>
        </p:nvSpPr>
        <p:spPr bwMode="auto">
          <a:xfrm>
            <a:off x="7925668" y="3384356"/>
            <a:ext cx="35618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defTabSz="914400" eaLnBrk="0">
              <a:lnSpc>
                <a:spcPct val="100000"/>
              </a:lnSpc>
              <a:buSzTx/>
              <a:buFontTx/>
              <a:buNone/>
            </a:pPr>
            <a:r>
              <a:rPr lang="en-US" sz="2400" b="1">
                <a:solidFill>
                  <a:srgbClr val="FFFFFF"/>
                </a:solidFill>
                <a:latin typeface="Arial"/>
                <a:ea typeface="SimSun"/>
              </a:rPr>
              <a:t>2</a:t>
            </a:r>
          </a:p>
        </p:txBody>
      </p:sp>
      <p:grpSp>
        <p:nvGrpSpPr>
          <p:cNvPr id="23" name="Group 17"/>
          <p:cNvGrpSpPr>
            <a:grpSpLocks/>
          </p:cNvGrpSpPr>
          <p:nvPr/>
        </p:nvGrpSpPr>
        <p:grpSpPr bwMode="auto">
          <a:xfrm>
            <a:off x="7794649" y="4259320"/>
            <a:ext cx="630039" cy="733219"/>
            <a:chOff x="0" y="0"/>
            <a:chExt cx="1549" cy="1351"/>
          </a:xfrm>
        </p:grpSpPr>
        <p:sp>
          <p:nvSpPr>
            <p:cNvPr id="24" name="AutoShape 18"/>
            <p:cNvSpPr>
              <a:spLocks noChangeArrowheads="1"/>
            </p:cNvSpPr>
            <p:nvPr/>
          </p:nvSpPr>
          <p:spPr bwMode="auto">
            <a:xfrm>
              <a:off x="13" y="23"/>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25" name="AutoShape 19"/>
            <p:cNvSpPr>
              <a:spLocks noChangeArrowheads="1"/>
            </p:cNvSpPr>
            <p:nvPr/>
          </p:nvSpPr>
          <p:spPr bwMode="auto">
            <a:xfrm>
              <a:off x="0" y="0"/>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cmpd="sng">
              <a:solidFill>
                <a:srgbClr val="C0C0C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26" name="AutoShape 20"/>
            <p:cNvSpPr>
              <a:spLocks noChangeArrowheads="1"/>
            </p:cNvSpPr>
            <p:nvPr/>
          </p:nvSpPr>
          <p:spPr bwMode="auto">
            <a:xfrm>
              <a:off x="90" y="80"/>
              <a:ext cx="1350" cy="1168"/>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cmpd="sng">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grpSp>
      <p:sp>
        <p:nvSpPr>
          <p:cNvPr id="27" name="Line 21"/>
          <p:cNvSpPr>
            <a:spLocks noChangeShapeType="1"/>
          </p:cNvSpPr>
          <p:nvPr/>
        </p:nvSpPr>
        <p:spPr bwMode="auto">
          <a:xfrm flipH="1" flipV="1">
            <a:off x="1871958" y="4931288"/>
            <a:ext cx="6053709" cy="48768"/>
          </a:xfrm>
          <a:prstGeom prst="line">
            <a:avLst/>
          </a:prstGeom>
          <a:noFill/>
          <a:ln w="25400" cmpd="sng">
            <a:solidFill>
              <a:schemeClr val="bg2"/>
            </a:solidFill>
            <a:prstDash val="sysDot"/>
            <a:round/>
            <a:headEn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28" name="Text Box 22"/>
          <p:cNvSpPr txBox="1">
            <a:spLocks noChangeArrowheads="1"/>
          </p:cNvSpPr>
          <p:nvPr/>
        </p:nvSpPr>
        <p:spPr bwMode="auto">
          <a:xfrm>
            <a:off x="2015977" y="4343314"/>
            <a:ext cx="5815280"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defTabSz="914400" rtl="1" eaLnBrk="0">
              <a:lnSpc>
                <a:spcPct val="100000"/>
              </a:lnSpc>
              <a:buSzTx/>
              <a:buFontTx/>
              <a:buNone/>
            </a:pPr>
            <a:r>
              <a:rPr lang="ar-EG" sz="2800" b="1" dirty="0">
                <a:solidFill>
                  <a:srgbClr val="002060"/>
                </a:solidFill>
                <a:latin typeface="Arial"/>
                <a:ea typeface="SimSun"/>
              </a:rPr>
              <a:t>الرغبة في معالجة الأشياء الغامضة والمعقدة </a:t>
            </a:r>
            <a:endParaRPr lang="en-US" sz="2800" b="1" dirty="0">
              <a:solidFill>
                <a:srgbClr val="002060"/>
              </a:solidFill>
              <a:latin typeface="Arial"/>
              <a:ea typeface="SimSun"/>
            </a:endParaRPr>
          </a:p>
        </p:txBody>
      </p:sp>
      <p:sp>
        <p:nvSpPr>
          <p:cNvPr id="29" name="Text Box 23"/>
          <p:cNvSpPr txBox="1">
            <a:spLocks noChangeArrowheads="1"/>
          </p:cNvSpPr>
          <p:nvPr/>
        </p:nvSpPr>
        <p:spPr bwMode="auto">
          <a:xfrm>
            <a:off x="7925668" y="4367813"/>
            <a:ext cx="35618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defTabSz="914400" eaLnBrk="0">
              <a:lnSpc>
                <a:spcPct val="100000"/>
              </a:lnSpc>
              <a:buSzTx/>
              <a:buFontTx/>
              <a:buNone/>
            </a:pPr>
            <a:r>
              <a:rPr lang="en-US" sz="2400" b="1">
                <a:solidFill>
                  <a:srgbClr val="FFFFFF"/>
                </a:solidFill>
                <a:latin typeface="Arial"/>
                <a:ea typeface="SimSun"/>
              </a:rPr>
              <a:t>3</a:t>
            </a:r>
          </a:p>
        </p:txBody>
      </p:sp>
      <p:grpSp>
        <p:nvGrpSpPr>
          <p:cNvPr id="30" name="Group 24"/>
          <p:cNvGrpSpPr>
            <a:grpSpLocks/>
          </p:cNvGrpSpPr>
          <p:nvPr/>
        </p:nvGrpSpPr>
        <p:grpSpPr bwMode="auto">
          <a:xfrm>
            <a:off x="7794649" y="5267276"/>
            <a:ext cx="630039" cy="733219"/>
            <a:chOff x="0" y="0"/>
            <a:chExt cx="1549" cy="1351"/>
          </a:xfrm>
        </p:grpSpPr>
        <p:sp>
          <p:nvSpPr>
            <p:cNvPr id="31" name="AutoShape 25"/>
            <p:cNvSpPr>
              <a:spLocks noChangeArrowheads="1"/>
            </p:cNvSpPr>
            <p:nvPr/>
          </p:nvSpPr>
          <p:spPr bwMode="auto">
            <a:xfrm>
              <a:off x="13" y="23"/>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32" name="AutoShape 26"/>
            <p:cNvSpPr>
              <a:spLocks noChangeArrowheads="1"/>
            </p:cNvSpPr>
            <p:nvPr/>
          </p:nvSpPr>
          <p:spPr bwMode="auto">
            <a:xfrm>
              <a:off x="0" y="0"/>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cmpd="sng">
              <a:solidFill>
                <a:srgbClr val="C0C0C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33" name="AutoShape 27"/>
            <p:cNvSpPr>
              <a:spLocks noChangeArrowheads="1"/>
            </p:cNvSpPr>
            <p:nvPr/>
          </p:nvSpPr>
          <p:spPr bwMode="auto">
            <a:xfrm>
              <a:off x="90" y="80"/>
              <a:ext cx="1350" cy="1168"/>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cmpd="sng">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grpSp>
      <p:sp>
        <p:nvSpPr>
          <p:cNvPr id="34" name="Line 28"/>
          <p:cNvSpPr>
            <a:spLocks noChangeShapeType="1"/>
          </p:cNvSpPr>
          <p:nvPr/>
        </p:nvSpPr>
        <p:spPr bwMode="auto">
          <a:xfrm flipH="1" flipV="1">
            <a:off x="1871959" y="5939244"/>
            <a:ext cx="6053708" cy="48767"/>
          </a:xfrm>
          <a:prstGeom prst="line">
            <a:avLst/>
          </a:prstGeom>
          <a:noFill/>
          <a:ln w="25400" cmpd="sng">
            <a:solidFill>
              <a:schemeClr val="bg2"/>
            </a:solidFill>
            <a:prstDash val="sysDot"/>
            <a:round/>
            <a:headEn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35" name="Text Box 29"/>
          <p:cNvSpPr txBox="1">
            <a:spLocks noChangeArrowheads="1"/>
          </p:cNvSpPr>
          <p:nvPr/>
        </p:nvSpPr>
        <p:spPr bwMode="auto">
          <a:xfrm>
            <a:off x="2015978" y="5351272"/>
            <a:ext cx="5815280"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defTabSz="914400" rtl="1" eaLnBrk="0">
              <a:lnSpc>
                <a:spcPct val="100000"/>
              </a:lnSpc>
              <a:buSzTx/>
              <a:buFontTx/>
              <a:buNone/>
            </a:pPr>
            <a:r>
              <a:rPr lang="ar-EG" sz="2800" b="1" dirty="0" smtClean="0">
                <a:solidFill>
                  <a:srgbClr val="002060"/>
                </a:solidFill>
                <a:latin typeface="Arial"/>
                <a:ea typeface="SimSun"/>
              </a:rPr>
              <a:t>الحصول </a:t>
            </a:r>
            <a:r>
              <a:rPr lang="ar-EG" sz="2800" b="1" dirty="0">
                <a:solidFill>
                  <a:srgbClr val="002060"/>
                </a:solidFill>
                <a:latin typeface="Arial"/>
                <a:ea typeface="SimSun"/>
              </a:rPr>
              <a:t>على رضا النفس وتحقيق الذات </a:t>
            </a:r>
            <a:endParaRPr lang="en-US" sz="2800" b="1" dirty="0">
              <a:solidFill>
                <a:srgbClr val="002060"/>
              </a:solidFill>
              <a:latin typeface="Arial"/>
              <a:ea typeface="SimSun"/>
            </a:endParaRPr>
          </a:p>
        </p:txBody>
      </p:sp>
      <p:sp>
        <p:nvSpPr>
          <p:cNvPr id="36" name="Text Box 30"/>
          <p:cNvSpPr txBox="1">
            <a:spLocks noChangeArrowheads="1"/>
          </p:cNvSpPr>
          <p:nvPr/>
        </p:nvSpPr>
        <p:spPr bwMode="auto">
          <a:xfrm>
            <a:off x="7925668" y="5375771"/>
            <a:ext cx="35618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defTabSz="914400" eaLnBrk="0">
              <a:lnSpc>
                <a:spcPct val="100000"/>
              </a:lnSpc>
              <a:buSzTx/>
              <a:buFontTx/>
              <a:buNone/>
            </a:pPr>
            <a:r>
              <a:rPr lang="en-US" sz="2400" b="1">
                <a:solidFill>
                  <a:srgbClr val="FFFFFF"/>
                </a:solidFill>
                <a:latin typeface="Arial"/>
                <a:ea typeface="SimSun"/>
              </a:rPr>
              <a:t>4</a:t>
            </a:r>
          </a:p>
        </p:txBody>
      </p:sp>
      <p:sp>
        <p:nvSpPr>
          <p:cNvPr id="37" name="Text Box 4"/>
          <p:cNvSpPr txBox="1">
            <a:spLocks noChangeArrowheads="1"/>
          </p:cNvSpPr>
          <p:nvPr/>
        </p:nvSpPr>
        <p:spPr bwMode="auto">
          <a:xfrm>
            <a:off x="720726" y="144463"/>
            <a:ext cx="8748713" cy="7524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	الدوافع الذاتية ( </a:t>
            </a:r>
            <a:r>
              <a:rPr lang="ar-EG" sz="4000" b="1" dirty="0" smtClean="0">
                <a:solidFill>
                  <a:srgbClr val="FFFFFF"/>
                </a:solidFill>
                <a:latin typeface="Arial Black" pitchFamily="34" charset="0"/>
              </a:rPr>
              <a:t>الداخلية)</a:t>
            </a:r>
            <a:endParaRPr lang="en-US" sz="2800" b="1" dirty="0">
              <a:solidFill>
                <a:srgbClr val="FFFFFF"/>
              </a:solidFill>
            </a:endParaRPr>
          </a:p>
        </p:txBody>
      </p:sp>
    </p:spTree>
    <p:extLst>
      <p:ext uri="{BB962C8B-B14F-4D97-AF65-F5344CB8AC3E}">
        <p14:creationId xmlns:p14="http://schemas.microsoft.com/office/powerpoint/2010/main" xmlns="" val="3878530424"/>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barn(inVertical)">
                                      <p:cBhvr>
                                        <p:cTn id="10" dur="500"/>
                                        <p:tgtEl>
                                          <p:spTgt spid="13"/>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barn(inVertical)">
                                      <p:cBhvr>
                                        <p:cTn id="13" dur="500"/>
                                        <p:tgtEl>
                                          <p:spTgt spid="14"/>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barn(inVertical)">
                                      <p:cBhvr>
                                        <p:cTn id="16" dur="500"/>
                                        <p:tgtEl>
                                          <p:spTgt spid="15"/>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barn(inVertical)">
                                      <p:cBhvr>
                                        <p:cTn id="21" dur="500"/>
                                        <p:tgtEl>
                                          <p:spTgt spid="16"/>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barn(inVertical)">
                                      <p:cBhvr>
                                        <p:cTn id="24" dur="500"/>
                                        <p:tgtEl>
                                          <p:spTgt spid="20"/>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barn(inVertical)">
                                      <p:cBhvr>
                                        <p:cTn id="27" dur="500"/>
                                        <p:tgtEl>
                                          <p:spTgt spid="21"/>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barn(inVertical)">
                                      <p:cBhvr>
                                        <p:cTn id="30" dur="500"/>
                                        <p:tgtEl>
                                          <p:spTgt spid="22"/>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barn(inVertical)">
                                      <p:cBhvr>
                                        <p:cTn id="35" dur="500"/>
                                        <p:tgtEl>
                                          <p:spTgt spid="23"/>
                                        </p:tgtEl>
                                      </p:cBhvr>
                                    </p:animEffect>
                                  </p:childTnLst>
                                </p:cTn>
                              </p:par>
                              <p:par>
                                <p:cTn id="36" presetID="16" presetClass="entr" presetSubtype="21" fill="hold" grpId="0" nodeType="withEffect">
                                  <p:stCondLst>
                                    <p:cond delay="0"/>
                                  </p:stCondLst>
                                  <p:childTnLst>
                                    <p:set>
                                      <p:cBhvr>
                                        <p:cTn id="37" dur="1" fill="hold">
                                          <p:stCondLst>
                                            <p:cond delay="0"/>
                                          </p:stCondLst>
                                        </p:cTn>
                                        <p:tgtEl>
                                          <p:spTgt spid="27"/>
                                        </p:tgtEl>
                                        <p:attrNameLst>
                                          <p:attrName>style.visibility</p:attrName>
                                        </p:attrNameLst>
                                      </p:cBhvr>
                                      <p:to>
                                        <p:strVal val="visible"/>
                                      </p:to>
                                    </p:set>
                                    <p:animEffect transition="in" filter="barn(inVertical)">
                                      <p:cBhvr>
                                        <p:cTn id="38" dur="500"/>
                                        <p:tgtEl>
                                          <p:spTgt spid="27"/>
                                        </p:tgtEl>
                                      </p:cBhvr>
                                    </p:animEffect>
                                  </p:childTnLst>
                                </p:cTn>
                              </p:par>
                              <p:par>
                                <p:cTn id="39" presetID="16" presetClass="entr" presetSubtype="21" fill="hold" grpId="0" nodeType="withEffect">
                                  <p:stCondLst>
                                    <p:cond delay="0"/>
                                  </p:stCondLst>
                                  <p:childTnLst>
                                    <p:set>
                                      <p:cBhvr>
                                        <p:cTn id="40" dur="1" fill="hold">
                                          <p:stCondLst>
                                            <p:cond delay="0"/>
                                          </p:stCondLst>
                                        </p:cTn>
                                        <p:tgtEl>
                                          <p:spTgt spid="28"/>
                                        </p:tgtEl>
                                        <p:attrNameLst>
                                          <p:attrName>style.visibility</p:attrName>
                                        </p:attrNameLst>
                                      </p:cBhvr>
                                      <p:to>
                                        <p:strVal val="visible"/>
                                      </p:to>
                                    </p:set>
                                    <p:animEffect transition="in" filter="barn(inVertical)">
                                      <p:cBhvr>
                                        <p:cTn id="41" dur="500"/>
                                        <p:tgtEl>
                                          <p:spTgt spid="28"/>
                                        </p:tgtEl>
                                      </p:cBhvr>
                                    </p:animEffect>
                                  </p:childTnLst>
                                </p:cTn>
                              </p:par>
                              <p:par>
                                <p:cTn id="42" presetID="16" presetClass="entr" presetSubtype="21" fill="hold" grpId="0" nodeType="withEffect">
                                  <p:stCondLst>
                                    <p:cond delay="0"/>
                                  </p:stCondLst>
                                  <p:childTnLst>
                                    <p:set>
                                      <p:cBhvr>
                                        <p:cTn id="43" dur="1" fill="hold">
                                          <p:stCondLst>
                                            <p:cond delay="0"/>
                                          </p:stCondLst>
                                        </p:cTn>
                                        <p:tgtEl>
                                          <p:spTgt spid="29"/>
                                        </p:tgtEl>
                                        <p:attrNameLst>
                                          <p:attrName>style.visibility</p:attrName>
                                        </p:attrNameLst>
                                      </p:cBhvr>
                                      <p:to>
                                        <p:strVal val="visible"/>
                                      </p:to>
                                    </p:set>
                                    <p:animEffect transition="in" filter="barn(inVertical)">
                                      <p:cBhvr>
                                        <p:cTn id="44" dur="500"/>
                                        <p:tgtEl>
                                          <p:spTgt spid="29"/>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nodeType="click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barn(inVertical)">
                                      <p:cBhvr>
                                        <p:cTn id="49" dur="500"/>
                                        <p:tgtEl>
                                          <p:spTgt spid="30"/>
                                        </p:tgtEl>
                                      </p:cBhvr>
                                    </p:animEffect>
                                  </p:childTnLst>
                                </p:cTn>
                              </p:par>
                              <p:par>
                                <p:cTn id="50" presetID="16" presetClass="entr" presetSubtype="21" fill="hold" grpId="0" nodeType="withEffect">
                                  <p:stCondLst>
                                    <p:cond delay="0"/>
                                  </p:stCondLst>
                                  <p:childTnLst>
                                    <p:set>
                                      <p:cBhvr>
                                        <p:cTn id="51" dur="1" fill="hold">
                                          <p:stCondLst>
                                            <p:cond delay="0"/>
                                          </p:stCondLst>
                                        </p:cTn>
                                        <p:tgtEl>
                                          <p:spTgt spid="34"/>
                                        </p:tgtEl>
                                        <p:attrNameLst>
                                          <p:attrName>style.visibility</p:attrName>
                                        </p:attrNameLst>
                                      </p:cBhvr>
                                      <p:to>
                                        <p:strVal val="visible"/>
                                      </p:to>
                                    </p:set>
                                    <p:animEffect transition="in" filter="barn(inVertical)">
                                      <p:cBhvr>
                                        <p:cTn id="52" dur="500"/>
                                        <p:tgtEl>
                                          <p:spTgt spid="34"/>
                                        </p:tgtEl>
                                      </p:cBhvr>
                                    </p:animEffect>
                                  </p:childTnLst>
                                </p:cTn>
                              </p:par>
                              <p:par>
                                <p:cTn id="53" presetID="16" presetClass="entr" presetSubtype="21" fill="hold" grpId="0" nodeType="withEffect">
                                  <p:stCondLst>
                                    <p:cond delay="0"/>
                                  </p:stCondLst>
                                  <p:childTnLst>
                                    <p:set>
                                      <p:cBhvr>
                                        <p:cTn id="54" dur="1" fill="hold">
                                          <p:stCondLst>
                                            <p:cond delay="0"/>
                                          </p:stCondLst>
                                        </p:cTn>
                                        <p:tgtEl>
                                          <p:spTgt spid="35"/>
                                        </p:tgtEl>
                                        <p:attrNameLst>
                                          <p:attrName>style.visibility</p:attrName>
                                        </p:attrNameLst>
                                      </p:cBhvr>
                                      <p:to>
                                        <p:strVal val="visible"/>
                                      </p:to>
                                    </p:set>
                                    <p:animEffect transition="in" filter="barn(inVertical)">
                                      <p:cBhvr>
                                        <p:cTn id="55" dur="500"/>
                                        <p:tgtEl>
                                          <p:spTgt spid="35"/>
                                        </p:tgtEl>
                                      </p:cBhvr>
                                    </p:animEffect>
                                  </p:childTnLst>
                                </p:cTn>
                              </p:par>
                              <p:par>
                                <p:cTn id="56" presetID="16" presetClass="entr" presetSubtype="21" fill="hold" grpId="0" nodeType="withEffect">
                                  <p:stCondLst>
                                    <p:cond delay="0"/>
                                  </p:stCondLst>
                                  <p:childTnLst>
                                    <p:set>
                                      <p:cBhvr>
                                        <p:cTn id="57" dur="1" fill="hold">
                                          <p:stCondLst>
                                            <p:cond delay="0"/>
                                          </p:stCondLst>
                                        </p:cTn>
                                        <p:tgtEl>
                                          <p:spTgt spid="36"/>
                                        </p:tgtEl>
                                        <p:attrNameLst>
                                          <p:attrName>style.visibility</p:attrName>
                                        </p:attrNameLst>
                                      </p:cBhvr>
                                      <p:to>
                                        <p:strVal val="visible"/>
                                      </p:to>
                                    </p:set>
                                    <p:animEffect transition="in" filter="barn(inVertical)">
                                      <p:cBhvr>
                                        <p:cTn id="58"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P spid="15" grpId="0"/>
      <p:bldP spid="20" grpId="0" animBg="1"/>
      <p:bldP spid="21" grpId="0"/>
      <p:bldP spid="22" grpId="0"/>
      <p:bldP spid="27" grpId="0" animBg="1"/>
      <p:bldP spid="28" grpId="0"/>
      <p:bldP spid="29" grpId="0"/>
      <p:bldP spid="34" grpId="0" animBg="1"/>
      <p:bldP spid="35" grpId="0"/>
      <p:bldP spid="3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3"/>
          <p:cNvGrpSpPr>
            <a:grpSpLocks/>
          </p:cNvGrpSpPr>
          <p:nvPr/>
        </p:nvGrpSpPr>
        <p:grpSpPr bwMode="auto">
          <a:xfrm>
            <a:off x="7794649" y="2267905"/>
            <a:ext cx="630039" cy="733219"/>
            <a:chOff x="0" y="0"/>
            <a:chExt cx="1549" cy="1351"/>
          </a:xfrm>
        </p:grpSpPr>
        <p:sp>
          <p:nvSpPr>
            <p:cNvPr id="10" name="AutoShape 4"/>
            <p:cNvSpPr>
              <a:spLocks noChangeArrowheads="1"/>
            </p:cNvSpPr>
            <p:nvPr/>
          </p:nvSpPr>
          <p:spPr bwMode="auto">
            <a:xfrm>
              <a:off x="13" y="23"/>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1" name="AutoShape 5"/>
            <p:cNvSpPr>
              <a:spLocks noChangeArrowheads="1"/>
            </p:cNvSpPr>
            <p:nvPr/>
          </p:nvSpPr>
          <p:spPr bwMode="auto">
            <a:xfrm>
              <a:off x="0" y="0"/>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cmpd="sng">
              <a:solidFill>
                <a:srgbClr val="C0C0C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2" name="AutoShape 6"/>
            <p:cNvSpPr>
              <a:spLocks noChangeArrowheads="1"/>
            </p:cNvSpPr>
            <p:nvPr/>
          </p:nvSpPr>
          <p:spPr bwMode="auto">
            <a:xfrm>
              <a:off x="90" y="80"/>
              <a:ext cx="1350" cy="1168"/>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cmpd="sng">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grpSp>
      <p:sp>
        <p:nvSpPr>
          <p:cNvPr id="13" name="Line 7"/>
          <p:cNvSpPr>
            <a:spLocks noChangeShapeType="1"/>
          </p:cNvSpPr>
          <p:nvPr/>
        </p:nvSpPr>
        <p:spPr bwMode="auto">
          <a:xfrm flipH="1" flipV="1">
            <a:off x="1871955" y="2939872"/>
            <a:ext cx="6008510" cy="36084"/>
          </a:xfrm>
          <a:prstGeom prst="line">
            <a:avLst/>
          </a:prstGeom>
          <a:noFill/>
          <a:ln w="25400" cmpd="sng">
            <a:solidFill>
              <a:schemeClr val="bg2"/>
            </a:solidFill>
            <a:prstDash val="sysDot"/>
            <a:round/>
            <a:headEn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4" name="Text Box 8"/>
          <p:cNvSpPr txBox="1">
            <a:spLocks noChangeArrowheads="1"/>
          </p:cNvSpPr>
          <p:nvPr/>
        </p:nvSpPr>
        <p:spPr bwMode="auto">
          <a:xfrm>
            <a:off x="1871959" y="2351901"/>
            <a:ext cx="5900426"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defTabSz="914400" rtl="1" eaLnBrk="0">
              <a:lnSpc>
                <a:spcPct val="100000"/>
              </a:lnSpc>
              <a:buSzTx/>
              <a:buFontTx/>
              <a:buNone/>
            </a:pPr>
            <a:r>
              <a:rPr lang="ar-EG" sz="2800" b="1" dirty="0" smtClean="0">
                <a:solidFill>
                  <a:srgbClr val="002060"/>
                </a:solidFill>
                <a:latin typeface="Arial"/>
                <a:ea typeface="SimSun"/>
              </a:rPr>
              <a:t>الحاجة </a:t>
            </a:r>
            <a:r>
              <a:rPr lang="ar-EG" sz="2800" b="1" dirty="0">
                <a:solidFill>
                  <a:srgbClr val="002060"/>
                </a:solidFill>
                <a:latin typeface="Arial"/>
                <a:ea typeface="SimSun"/>
              </a:rPr>
              <a:t>إليه في مجالات العمل المختلفة </a:t>
            </a:r>
            <a:endParaRPr lang="en-US" sz="2800" b="1" dirty="0">
              <a:solidFill>
                <a:srgbClr val="002060"/>
              </a:solidFill>
              <a:latin typeface="Arial"/>
              <a:ea typeface="SimSun"/>
            </a:endParaRPr>
          </a:p>
        </p:txBody>
      </p:sp>
      <p:sp>
        <p:nvSpPr>
          <p:cNvPr id="15" name="Text Box 9"/>
          <p:cNvSpPr txBox="1">
            <a:spLocks noChangeArrowheads="1"/>
          </p:cNvSpPr>
          <p:nvPr/>
        </p:nvSpPr>
        <p:spPr bwMode="auto">
          <a:xfrm>
            <a:off x="7925668" y="2376400"/>
            <a:ext cx="35618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defTabSz="914400" eaLnBrk="0">
              <a:lnSpc>
                <a:spcPct val="100000"/>
              </a:lnSpc>
              <a:buSzTx/>
              <a:buFontTx/>
              <a:buNone/>
            </a:pPr>
            <a:r>
              <a:rPr lang="en-US" sz="2400" b="1">
                <a:solidFill>
                  <a:srgbClr val="FFFFFF"/>
                </a:solidFill>
                <a:latin typeface="Arial"/>
                <a:ea typeface="SimSun"/>
              </a:rPr>
              <a:t>1</a:t>
            </a:r>
          </a:p>
        </p:txBody>
      </p:sp>
      <p:grpSp>
        <p:nvGrpSpPr>
          <p:cNvPr id="16" name="Group 10"/>
          <p:cNvGrpSpPr>
            <a:grpSpLocks/>
          </p:cNvGrpSpPr>
          <p:nvPr/>
        </p:nvGrpSpPr>
        <p:grpSpPr bwMode="auto">
          <a:xfrm>
            <a:off x="7794649" y="3275862"/>
            <a:ext cx="630039" cy="733219"/>
            <a:chOff x="0" y="0"/>
            <a:chExt cx="1549" cy="1351"/>
          </a:xfrm>
        </p:grpSpPr>
        <p:sp>
          <p:nvSpPr>
            <p:cNvPr id="17" name="AutoShape 11"/>
            <p:cNvSpPr>
              <a:spLocks noChangeArrowheads="1"/>
            </p:cNvSpPr>
            <p:nvPr/>
          </p:nvSpPr>
          <p:spPr bwMode="auto">
            <a:xfrm>
              <a:off x="13" y="23"/>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8" name="AutoShape 12"/>
            <p:cNvSpPr>
              <a:spLocks noChangeArrowheads="1"/>
            </p:cNvSpPr>
            <p:nvPr/>
          </p:nvSpPr>
          <p:spPr bwMode="auto">
            <a:xfrm>
              <a:off x="0" y="0"/>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cmpd="sng">
              <a:solidFill>
                <a:srgbClr val="C0C0C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9" name="AutoShape 13"/>
            <p:cNvSpPr>
              <a:spLocks noChangeArrowheads="1"/>
            </p:cNvSpPr>
            <p:nvPr/>
          </p:nvSpPr>
          <p:spPr bwMode="auto">
            <a:xfrm>
              <a:off x="90" y="80"/>
              <a:ext cx="1350" cy="1168"/>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cmpd="sng">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grpSp>
      <p:sp>
        <p:nvSpPr>
          <p:cNvPr id="20" name="Line 14"/>
          <p:cNvSpPr>
            <a:spLocks noChangeShapeType="1"/>
          </p:cNvSpPr>
          <p:nvPr/>
        </p:nvSpPr>
        <p:spPr bwMode="auto">
          <a:xfrm flipH="1" flipV="1">
            <a:off x="1871958" y="3947828"/>
            <a:ext cx="6053710" cy="48769"/>
          </a:xfrm>
          <a:prstGeom prst="line">
            <a:avLst/>
          </a:prstGeom>
          <a:noFill/>
          <a:ln w="25400" cmpd="sng">
            <a:solidFill>
              <a:schemeClr val="bg2"/>
            </a:solidFill>
            <a:prstDash val="sysDot"/>
            <a:round/>
            <a:headEn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21" name="Text Box 15"/>
          <p:cNvSpPr txBox="1">
            <a:spLocks noChangeArrowheads="1"/>
          </p:cNvSpPr>
          <p:nvPr/>
        </p:nvSpPr>
        <p:spPr bwMode="auto">
          <a:xfrm>
            <a:off x="1871960" y="3359857"/>
            <a:ext cx="5900426"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defTabSz="914400" rtl="1" eaLnBrk="0">
              <a:lnSpc>
                <a:spcPct val="100000"/>
              </a:lnSpc>
              <a:buSzTx/>
              <a:buFontTx/>
              <a:buNone/>
            </a:pPr>
            <a:r>
              <a:rPr lang="ar-EG" sz="2800" b="1" dirty="0" smtClean="0">
                <a:solidFill>
                  <a:srgbClr val="002060"/>
                </a:solidFill>
                <a:latin typeface="Arial"/>
                <a:ea typeface="SimSun"/>
              </a:rPr>
              <a:t>الحيوية </a:t>
            </a:r>
            <a:r>
              <a:rPr lang="ar-EG" sz="2800" b="1" dirty="0">
                <a:solidFill>
                  <a:srgbClr val="002060"/>
                </a:solidFill>
                <a:latin typeface="Arial"/>
                <a:ea typeface="SimSun"/>
              </a:rPr>
              <a:t>والنمو يحتاجان إلى ومضة الإبداع </a:t>
            </a:r>
            <a:endParaRPr lang="en-US" sz="2800" b="1" dirty="0">
              <a:solidFill>
                <a:srgbClr val="002060"/>
              </a:solidFill>
              <a:latin typeface="Arial"/>
              <a:ea typeface="SimSun"/>
            </a:endParaRPr>
          </a:p>
        </p:txBody>
      </p:sp>
      <p:sp>
        <p:nvSpPr>
          <p:cNvPr id="22" name="Text Box 16"/>
          <p:cNvSpPr txBox="1">
            <a:spLocks noChangeArrowheads="1"/>
          </p:cNvSpPr>
          <p:nvPr/>
        </p:nvSpPr>
        <p:spPr bwMode="auto">
          <a:xfrm>
            <a:off x="7925668" y="3384356"/>
            <a:ext cx="35618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defTabSz="914400" eaLnBrk="0">
              <a:lnSpc>
                <a:spcPct val="100000"/>
              </a:lnSpc>
              <a:buSzTx/>
              <a:buFontTx/>
              <a:buNone/>
            </a:pPr>
            <a:r>
              <a:rPr lang="en-US" sz="2400" b="1">
                <a:solidFill>
                  <a:srgbClr val="FFFFFF"/>
                </a:solidFill>
                <a:latin typeface="Arial"/>
                <a:ea typeface="SimSun"/>
              </a:rPr>
              <a:t>2</a:t>
            </a:r>
          </a:p>
        </p:txBody>
      </p:sp>
      <p:grpSp>
        <p:nvGrpSpPr>
          <p:cNvPr id="23" name="Group 17"/>
          <p:cNvGrpSpPr>
            <a:grpSpLocks/>
          </p:cNvGrpSpPr>
          <p:nvPr/>
        </p:nvGrpSpPr>
        <p:grpSpPr bwMode="auto">
          <a:xfrm>
            <a:off x="7794649" y="4259320"/>
            <a:ext cx="630039" cy="733219"/>
            <a:chOff x="0" y="0"/>
            <a:chExt cx="1549" cy="1351"/>
          </a:xfrm>
        </p:grpSpPr>
        <p:sp>
          <p:nvSpPr>
            <p:cNvPr id="24" name="AutoShape 18"/>
            <p:cNvSpPr>
              <a:spLocks noChangeArrowheads="1"/>
            </p:cNvSpPr>
            <p:nvPr/>
          </p:nvSpPr>
          <p:spPr bwMode="auto">
            <a:xfrm>
              <a:off x="13" y="23"/>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25" name="AutoShape 19"/>
            <p:cNvSpPr>
              <a:spLocks noChangeArrowheads="1"/>
            </p:cNvSpPr>
            <p:nvPr/>
          </p:nvSpPr>
          <p:spPr bwMode="auto">
            <a:xfrm>
              <a:off x="0" y="0"/>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cmpd="sng">
              <a:solidFill>
                <a:srgbClr val="C0C0C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26" name="AutoShape 20"/>
            <p:cNvSpPr>
              <a:spLocks noChangeArrowheads="1"/>
            </p:cNvSpPr>
            <p:nvPr/>
          </p:nvSpPr>
          <p:spPr bwMode="auto">
            <a:xfrm>
              <a:off x="90" y="80"/>
              <a:ext cx="1350" cy="1168"/>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cmpd="sng">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grpSp>
      <p:sp>
        <p:nvSpPr>
          <p:cNvPr id="27" name="Line 21"/>
          <p:cNvSpPr>
            <a:spLocks noChangeShapeType="1"/>
          </p:cNvSpPr>
          <p:nvPr/>
        </p:nvSpPr>
        <p:spPr bwMode="auto">
          <a:xfrm flipH="1" flipV="1">
            <a:off x="1871958" y="4931288"/>
            <a:ext cx="6053709" cy="48768"/>
          </a:xfrm>
          <a:prstGeom prst="line">
            <a:avLst/>
          </a:prstGeom>
          <a:noFill/>
          <a:ln w="25400" cmpd="sng">
            <a:solidFill>
              <a:schemeClr val="bg2"/>
            </a:solidFill>
            <a:prstDash val="sysDot"/>
            <a:round/>
            <a:headEn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28" name="Text Box 22"/>
          <p:cNvSpPr txBox="1">
            <a:spLocks noChangeArrowheads="1"/>
          </p:cNvSpPr>
          <p:nvPr/>
        </p:nvSpPr>
        <p:spPr bwMode="auto">
          <a:xfrm>
            <a:off x="2015977" y="4343314"/>
            <a:ext cx="5815280"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defTabSz="914400" rtl="1" eaLnBrk="0">
              <a:lnSpc>
                <a:spcPct val="100000"/>
              </a:lnSpc>
              <a:buSzTx/>
              <a:buFontTx/>
              <a:buNone/>
            </a:pPr>
            <a:r>
              <a:rPr lang="ar-EG" sz="2800" b="1" dirty="0" smtClean="0">
                <a:solidFill>
                  <a:srgbClr val="002060"/>
                </a:solidFill>
                <a:latin typeface="Arial"/>
                <a:ea typeface="SimSun"/>
              </a:rPr>
              <a:t>التصدي </a:t>
            </a:r>
            <a:r>
              <a:rPr lang="ar-EG" sz="2800" b="1" dirty="0">
                <a:solidFill>
                  <a:srgbClr val="002060"/>
                </a:solidFill>
                <a:latin typeface="Arial"/>
                <a:ea typeface="SimSun"/>
              </a:rPr>
              <a:t>للمشكلات العامة والخاصة يتطلب الإبداع </a:t>
            </a:r>
            <a:endParaRPr lang="en-US" sz="2800" b="1" dirty="0">
              <a:solidFill>
                <a:srgbClr val="002060"/>
              </a:solidFill>
              <a:latin typeface="Arial"/>
              <a:ea typeface="SimSun"/>
            </a:endParaRPr>
          </a:p>
        </p:txBody>
      </p:sp>
      <p:sp>
        <p:nvSpPr>
          <p:cNvPr id="29" name="Text Box 23"/>
          <p:cNvSpPr txBox="1">
            <a:spLocks noChangeArrowheads="1"/>
          </p:cNvSpPr>
          <p:nvPr/>
        </p:nvSpPr>
        <p:spPr bwMode="auto">
          <a:xfrm>
            <a:off x="7925668" y="4367813"/>
            <a:ext cx="35618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defTabSz="914400" eaLnBrk="0">
              <a:lnSpc>
                <a:spcPct val="100000"/>
              </a:lnSpc>
              <a:buSzTx/>
              <a:buFontTx/>
              <a:buNone/>
            </a:pPr>
            <a:r>
              <a:rPr lang="en-US" sz="2400" b="1">
                <a:solidFill>
                  <a:srgbClr val="FFFFFF"/>
                </a:solidFill>
                <a:latin typeface="Arial"/>
                <a:ea typeface="SimSun"/>
              </a:rPr>
              <a:t>3</a:t>
            </a:r>
          </a:p>
        </p:txBody>
      </p:sp>
      <p:grpSp>
        <p:nvGrpSpPr>
          <p:cNvPr id="30" name="Group 24"/>
          <p:cNvGrpSpPr>
            <a:grpSpLocks/>
          </p:cNvGrpSpPr>
          <p:nvPr/>
        </p:nvGrpSpPr>
        <p:grpSpPr bwMode="auto">
          <a:xfrm>
            <a:off x="7794649" y="5267276"/>
            <a:ext cx="630039" cy="733219"/>
            <a:chOff x="0" y="0"/>
            <a:chExt cx="1549" cy="1351"/>
          </a:xfrm>
        </p:grpSpPr>
        <p:sp>
          <p:nvSpPr>
            <p:cNvPr id="31" name="AutoShape 25"/>
            <p:cNvSpPr>
              <a:spLocks noChangeArrowheads="1"/>
            </p:cNvSpPr>
            <p:nvPr/>
          </p:nvSpPr>
          <p:spPr bwMode="auto">
            <a:xfrm>
              <a:off x="13" y="23"/>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32" name="AutoShape 26"/>
            <p:cNvSpPr>
              <a:spLocks noChangeArrowheads="1"/>
            </p:cNvSpPr>
            <p:nvPr/>
          </p:nvSpPr>
          <p:spPr bwMode="auto">
            <a:xfrm>
              <a:off x="0" y="0"/>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cmpd="sng">
              <a:solidFill>
                <a:srgbClr val="C0C0C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33" name="AutoShape 27"/>
            <p:cNvSpPr>
              <a:spLocks noChangeArrowheads="1"/>
            </p:cNvSpPr>
            <p:nvPr/>
          </p:nvSpPr>
          <p:spPr bwMode="auto">
            <a:xfrm>
              <a:off x="90" y="80"/>
              <a:ext cx="1350" cy="1168"/>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cmpd="sng">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grpSp>
      <p:sp>
        <p:nvSpPr>
          <p:cNvPr id="34" name="Line 28"/>
          <p:cNvSpPr>
            <a:spLocks noChangeShapeType="1"/>
          </p:cNvSpPr>
          <p:nvPr/>
        </p:nvSpPr>
        <p:spPr bwMode="auto">
          <a:xfrm flipH="1" flipV="1">
            <a:off x="1871959" y="5939244"/>
            <a:ext cx="6053708" cy="48767"/>
          </a:xfrm>
          <a:prstGeom prst="line">
            <a:avLst/>
          </a:prstGeom>
          <a:noFill/>
          <a:ln w="25400" cmpd="sng">
            <a:solidFill>
              <a:schemeClr val="bg2"/>
            </a:solidFill>
            <a:prstDash val="sysDot"/>
            <a:round/>
            <a:headEn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35" name="Text Box 29"/>
          <p:cNvSpPr txBox="1">
            <a:spLocks noChangeArrowheads="1"/>
          </p:cNvSpPr>
          <p:nvPr/>
        </p:nvSpPr>
        <p:spPr bwMode="auto">
          <a:xfrm>
            <a:off x="2015978" y="5351272"/>
            <a:ext cx="5815280"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defTabSz="914400" rtl="1" eaLnBrk="0">
              <a:lnSpc>
                <a:spcPct val="100000"/>
              </a:lnSpc>
              <a:buSzTx/>
              <a:buFontTx/>
              <a:buNone/>
            </a:pPr>
            <a:r>
              <a:rPr lang="ar-EG" sz="2800" b="1" dirty="0" smtClean="0">
                <a:solidFill>
                  <a:srgbClr val="002060"/>
                </a:solidFill>
                <a:latin typeface="Arial"/>
                <a:ea typeface="SimSun"/>
              </a:rPr>
              <a:t>التقدم </a:t>
            </a:r>
            <a:r>
              <a:rPr lang="ar-EG" sz="2800" b="1" dirty="0">
                <a:solidFill>
                  <a:srgbClr val="002060"/>
                </a:solidFill>
                <a:latin typeface="Arial"/>
                <a:ea typeface="SimSun"/>
              </a:rPr>
              <a:t>والازدهار مرتبطان بقدراتنا الإبداعية </a:t>
            </a:r>
            <a:endParaRPr lang="en-US" sz="2800" b="1" dirty="0">
              <a:solidFill>
                <a:srgbClr val="002060"/>
              </a:solidFill>
              <a:latin typeface="Arial"/>
              <a:ea typeface="SimSun"/>
            </a:endParaRPr>
          </a:p>
        </p:txBody>
      </p:sp>
      <p:sp>
        <p:nvSpPr>
          <p:cNvPr id="36" name="Text Box 30"/>
          <p:cNvSpPr txBox="1">
            <a:spLocks noChangeArrowheads="1"/>
          </p:cNvSpPr>
          <p:nvPr/>
        </p:nvSpPr>
        <p:spPr bwMode="auto">
          <a:xfrm>
            <a:off x="7925668" y="5375771"/>
            <a:ext cx="35618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defTabSz="914400" eaLnBrk="0">
              <a:lnSpc>
                <a:spcPct val="100000"/>
              </a:lnSpc>
              <a:buSzTx/>
              <a:buFontTx/>
              <a:buNone/>
            </a:pPr>
            <a:r>
              <a:rPr lang="en-US" sz="2400" b="1">
                <a:solidFill>
                  <a:srgbClr val="FFFFFF"/>
                </a:solidFill>
                <a:latin typeface="Arial"/>
                <a:ea typeface="SimSun"/>
              </a:rPr>
              <a:t>4</a:t>
            </a:r>
          </a:p>
        </p:txBody>
      </p:sp>
      <p:sp>
        <p:nvSpPr>
          <p:cNvPr id="37" name="Text Box 4"/>
          <p:cNvSpPr txBox="1">
            <a:spLocks noChangeArrowheads="1"/>
          </p:cNvSpPr>
          <p:nvPr/>
        </p:nvSpPr>
        <p:spPr bwMode="auto">
          <a:xfrm>
            <a:off x="720726" y="144463"/>
            <a:ext cx="8748713" cy="7524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	الدوافع البيئية ( </a:t>
            </a:r>
            <a:r>
              <a:rPr lang="ar-EG" sz="4000" b="1" dirty="0" smtClean="0">
                <a:solidFill>
                  <a:srgbClr val="FFFFFF"/>
                </a:solidFill>
                <a:latin typeface="Arial Black" pitchFamily="34" charset="0"/>
              </a:rPr>
              <a:t>الخارجية)</a:t>
            </a:r>
            <a:endParaRPr lang="en-US" sz="2800" b="1" dirty="0">
              <a:solidFill>
                <a:srgbClr val="FFFFFF"/>
              </a:solidFill>
            </a:endParaRPr>
          </a:p>
        </p:txBody>
      </p:sp>
    </p:spTree>
    <p:extLst>
      <p:ext uri="{BB962C8B-B14F-4D97-AF65-F5344CB8AC3E}">
        <p14:creationId xmlns:p14="http://schemas.microsoft.com/office/powerpoint/2010/main" xmlns="" val="679535449"/>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barn(inVertical)">
                                      <p:cBhvr>
                                        <p:cTn id="10" dur="500"/>
                                        <p:tgtEl>
                                          <p:spTgt spid="13"/>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barn(inVertical)">
                                      <p:cBhvr>
                                        <p:cTn id="13" dur="500"/>
                                        <p:tgtEl>
                                          <p:spTgt spid="14"/>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barn(inVertical)">
                                      <p:cBhvr>
                                        <p:cTn id="16" dur="500"/>
                                        <p:tgtEl>
                                          <p:spTgt spid="15"/>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barn(inVertical)">
                                      <p:cBhvr>
                                        <p:cTn id="21" dur="500"/>
                                        <p:tgtEl>
                                          <p:spTgt spid="16"/>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barn(inVertical)">
                                      <p:cBhvr>
                                        <p:cTn id="24" dur="500"/>
                                        <p:tgtEl>
                                          <p:spTgt spid="20"/>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barn(inVertical)">
                                      <p:cBhvr>
                                        <p:cTn id="27" dur="500"/>
                                        <p:tgtEl>
                                          <p:spTgt spid="21"/>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barn(inVertical)">
                                      <p:cBhvr>
                                        <p:cTn id="30" dur="500"/>
                                        <p:tgtEl>
                                          <p:spTgt spid="22"/>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barn(inVertical)">
                                      <p:cBhvr>
                                        <p:cTn id="35" dur="500"/>
                                        <p:tgtEl>
                                          <p:spTgt spid="23"/>
                                        </p:tgtEl>
                                      </p:cBhvr>
                                    </p:animEffect>
                                  </p:childTnLst>
                                </p:cTn>
                              </p:par>
                              <p:par>
                                <p:cTn id="36" presetID="16" presetClass="entr" presetSubtype="21" fill="hold" grpId="0" nodeType="withEffect">
                                  <p:stCondLst>
                                    <p:cond delay="0"/>
                                  </p:stCondLst>
                                  <p:childTnLst>
                                    <p:set>
                                      <p:cBhvr>
                                        <p:cTn id="37" dur="1" fill="hold">
                                          <p:stCondLst>
                                            <p:cond delay="0"/>
                                          </p:stCondLst>
                                        </p:cTn>
                                        <p:tgtEl>
                                          <p:spTgt spid="27"/>
                                        </p:tgtEl>
                                        <p:attrNameLst>
                                          <p:attrName>style.visibility</p:attrName>
                                        </p:attrNameLst>
                                      </p:cBhvr>
                                      <p:to>
                                        <p:strVal val="visible"/>
                                      </p:to>
                                    </p:set>
                                    <p:animEffect transition="in" filter="barn(inVertical)">
                                      <p:cBhvr>
                                        <p:cTn id="38" dur="500"/>
                                        <p:tgtEl>
                                          <p:spTgt spid="27"/>
                                        </p:tgtEl>
                                      </p:cBhvr>
                                    </p:animEffect>
                                  </p:childTnLst>
                                </p:cTn>
                              </p:par>
                              <p:par>
                                <p:cTn id="39" presetID="16" presetClass="entr" presetSubtype="21" fill="hold" grpId="0" nodeType="withEffect">
                                  <p:stCondLst>
                                    <p:cond delay="0"/>
                                  </p:stCondLst>
                                  <p:childTnLst>
                                    <p:set>
                                      <p:cBhvr>
                                        <p:cTn id="40" dur="1" fill="hold">
                                          <p:stCondLst>
                                            <p:cond delay="0"/>
                                          </p:stCondLst>
                                        </p:cTn>
                                        <p:tgtEl>
                                          <p:spTgt spid="28"/>
                                        </p:tgtEl>
                                        <p:attrNameLst>
                                          <p:attrName>style.visibility</p:attrName>
                                        </p:attrNameLst>
                                      </p:cBhvr>
                                      <p:to>
                                        <p:strVal val="visible"/>
                                      </p:to>
                                    </p:set>
                                    <p:animEffect transition="in" filter="barn(inVertical)">
                                      <p:cBhvr>
                                        <p:cTn id="41" dur="500"/>
                                        <p:tgtEl>
                                          <p:spTgt spid="28"/>
                                        </p:tgtEl>
                                      </p:cBhvr>
                                    </p:animEffect>
                                  </p:childTnLst>
                                </p:cTn>
                              </p:par>
                              <p:par>
                                <p:cTn id="42" presetID="16" presetClass="entr" presetSubtype="21" fill="hold" grpId="0" nodeType="withEffect">
                                  <p:stCondLst>
                                    <p:cond delay="0"/>
                                  </p:stCondLst>
                                  <p:childTnLst>
                                    <p:set>
                                      <p:cBhvr>
                                        <p:cTn id="43" dur="1" fill="hold">
                                          <p:stCondLst>
                                            <p:cond delay="0"/>
                                          </p:stCondLst>
                                        </p:cTn>
                                        <p:tgtEl>
                                          <p:spTgt spid="29"/>
                                        </p:tgtEl>
                                        <p:attrNameLst>
                                          <p:attrName>style.visibility</p:attrName>
                                        </p:attrNameLst>
                                      </p:cBhvr>
                                      <p:to>
                                        <p:strVal val="visible"/>
                                      </p:to>
                                    </p:set>
                                    <p:animEffect transition="in" filter="barn(inVertical)">
                                      <p:cBhvr>
                                        <p:cTn id="44" dur="500"/>
                                        <p:tgtEl>
                                          <p:spTgt spid="29"/>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nodeType="click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barn(inVertical)">
                                      <p:cBhvr>
                                        <p:cTn id="49" dur="500"/>
                                        <p:tgtEl>
                                          <p:spTgt spid="30"/>
                                        </p:tgtEl>
                                      </p:cBhvr>
                                    </p:animEffect>
                                  </p:childTnLst>
                                </p:cTn>
                              </p:par>
                              <p:par>
                                <p:cTn id="50" presetID="16" presetClass="entr" presetSubtype="21" fill="hold" grpId="0" nodeType="withEffect">
                                  <p:stCondLst>
                                    <p:cond delay="0"/>
                                  </p:stCondLst>
                                  <p:childTnLst>
                                    <p:set>
                                      <p:cBhvr>
                                        <p:cTn id="51" dur="1" fill="hold">
                                          <p:stCondLst>
                                            <p:cond delay="0"/>
                                          </p:stCondLst>
                                        </p:cTn>
                                        <p:tgtEl>
                                          <p:spTgt spid="34"/>
                                        </p:tgtEl>
                                        <p:attrNameLst>
                                          <p:attrName>style.visibility</p:attrName>
                                        </p:attrNameLst>
                                      </p:cBhvr>
                                      <p:to>
                                        <p:strVal val="visible"/>
                                      </p:to>
                                    </p:set>
                                    <p:animEffect transition="in" filter="barn(inVertical)">
                                      <p:cBhvr>
                                        <p:cTn id="52" dur="500"/>
                                        <p:tgtEl>
                                          <p:spTgt spid="34"/>
                                        </p:tgtEl>
                                      </p:cBhvr>
                                    </p:animEffect>
                                  </p:childTnLst>
                                </p:cTn>
                              </p:par>
                              <p:par>
                                <p:cTn id="53" presetID="16" presetClass="entr" presetSubtype="21" fill="hold" grpId="0" nodeType="withEffect">
                                  <p:stCondLst>
                                    <p:cond delay="0"/>
                                  </p:stCondLst>
                                  <p:childTnLst>
                                    <p:set>
                                      <p:cBhvr>
                                        <p:cTn id="54" dur="1" fill="hold">
                                          <p:stCondLst>
                                            <p:cond delay="0"/>
                                          </p:stCondLst>
                                        </p:cTn>
                                        <p:tgtEl>
                                          <p:spTgt spid="35"/>
                                        </p:tgtEl>
                                        <p:attrNameLst>
                                          <p:attrName>style.visibility</p:attrName>
                                        </p:attrNameLst>
                                      </p:cBhvr>
                                      <p:to>
                                        <p:strVal val="visible"/>
                                      </p:to>
                                    </p:set>
                                    <p:animEffect transition="in" filter="barn(inVertical)">
                                      <p:cBhvr>
                                        <p:cTn id="55" dur="500"/>
                                        <p:tgtEl>
                                          <p:spTgt spid="35"/>
                                        </p:tgtEl>
                                      </p:cBhvr>
                                    </p:animEffect>
                                  </p:childTnLst>
                                </p:cTn>
                              </p:par>
                              <p:par>
                                <p:cTn id="56" presetID="16" presetClass="entr" presetSubtype="21" fill="hold" grpId="0" nodeType="withEffect">
                                  <p:stCondLst>
                                    <p:cond delay="0"/>
                                  </p:stCondLst>
                                  <p:childTnLst>
                                    <p:set>
                                      <p:cBhvr>
                                        <p:cTn id="57" dur="1" fill="hold">
                                          <p:stCondLst>
                                            <p:cond delay="0"/>
                                          </p:stCondLst>
                                        </p:cTn>
                                        <p:tgtEl>
                                          <p:spTgt spid="36"/>
                                        </p:tgtEl>
                                        <p:attrNameLst>
                                          <p:attrName>style.visibility</p:attrName>
                                        </p:attrNameLst>
                                      </p:cBhvr>
                                      <p:to>
                                        <p:strVal val="visible"/>
                                      </p:to>
                                    </p:set>
                                    <p:animEffect transition="in" filter="barn(inVertical)">
                                      <p:cBhvr>
                                        <p:cTn id="58"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P spid="15" grpId="0"/>
      <p:bldP spid="20" grpId="0" animBg="1"/>
      <p:bldP spid="21" grpId="0"/>
      <p:bldP spid="22" grpId="0"/>
      <p:bldP spid="27" grpId="0" animBg="1"/>
      <p:bldP spid="28" grpId="0"/>
      <p:bldP spid="29" grpId="0"/>
      <p:bldP spid="34" grpId="0" animBg="1"/>
      <p:bldP spid="35" grpId="0"/>
      <p:bldP spid="3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3"/>
          <p:cNvGrpSpPr>
            <a:grpSpLocks/>
          </p:cNvGrpSpPr>
          <p:nvPr/>
        </p:nvGrpSpPr>
        <p:grpSpPr bwMode="auto">
          <a:xfrm>
            <a:off x="7794649" y="2267905"/>
            <a:ext cx="630039" cy="733219"/>
            <a:chOff x="0" y="0"/>
            <a:chExt cx="1549" cy="1351"/>
          </a:xfrm>
        </p:grpSpPr>
        <p:sp>
          <p:nvSpPr>
            <p:cNvPr id="10" name="AutoShape 4"/>
            <p:cNvSpPr>
              <a:spLocks noChangeArrowheads="1"/>
            </p:cNvSpPr>
            <p:nvPr/>
          </p:nvSpPr>
          <p:spPr bwMode="auto">
            <a:xfrm>
              <a:off x="13" y="23"/>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1" name="AutoShape 5"/>
            <p:cNvSpPr>
              <a:spLocks noChangeArrowheads="1"/>
            </p:cNvSpPr>
            <p:nvPr/>
          </p:nvSpPr>
          <p:spPr bwMode="auto">
            <a:xfrm>
              <a:off x="0" y="0"/>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cmpd="sng">
              <a:solidFill>
                <a:srgbClr val="C0C0C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2" name="AutoShape 6"/>
            <p:cNvSpPr>
              <a:spLocks noChangeArrowheads="1"/>
            </p:cNvSpPr>
            <p:nvPr/>
          </p:nvSpPr>
          <p:spPr bwMode="auto">
            <a:xfrm>
              <a:off x="90" y="80"/>
              <a:ext cx="1350" cy="1168"/>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cmpd="sng">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grpSp>
      <p:sp>
        <p:nvSpPr>
          <p:cNvPr id="13" name="Line 7"/>
          <p:cNvSpPr>
            <a:spLocks noChangeShapeType="1"/>
          </p:cNvSpPr>
          <p:nvPr/>
        </p:nvSpPr>
        <p:spPr bwMode="auto">
          <a:xfrm flipH="1" flipV="1">
            <a:off x="1871955" y="2939872"/>
            <a:ext cx="6008510" cy="36084"/>
          </a:xfrm>
          <a:prstGeom prst="line">
            <a:avLst/>
          </a:prstGeom>
          <a:noFill/>
          <a:ln w="25400" cmpd="sng">
            <a:solidFill>
              <a:schemeClr val="bg2"/>
            </a:solidFill>
            <a:prstDash val="sysDot"/>
            <a:round/>
            <a:headEn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4" name="Text Box 8"/>
          <p:cNvSpPr txBox="1">
            <a:spLocks noChangeArrowheads="1"/>
          </p:cNvSpPr>
          <p:nvPr/>
        </p:nvSpPr>
        <p:spPr bwMode="auto">
          <a:xfrm>
            <a:off x="1871959" y="2351901"/>
            <a:ext cx="5900426"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defTabSz="914400" rtl="1" eaLnBrk="0">
              <a:lnSpc>
                <a:spcPct val="100000"/>
              </a:lnSpc>
              <a:buSzTx/>
              <a:buFontTx/>
              <a:buNone/>
            </a:pPr>
            <a:r>
              <a:rPr lang="ar-EG" sz="2800" b="1" dirty="0" smtClean="0">
                <a:solidFill>
                  <a:srgbClr val="002060"/>
                </a:solidFill>
                <a:latin typeface="Arial"/>
                <a:ea typeface="SimSun"/>
              </a:rPr>
              <a:t>الحصول </a:t>
            </a:r>
            <a:r>
              <a:rPr lang="ar-EG" sz="2800" b="1" dirty="0">
                <a:solidFill>
                  <a:srgbClr val="002060"/>
                </a:solidFill>
                <a:latin typeface="Arial"/>
                <a:ea typeface="SimSun"/>
              </a:rPr>
              <a:t>على مكافآت مالية </a:t>
            </a:r>
            <a:endParaRPr lang="en-US" sz="2800" b="1" dirty="0">
              <a:solidFill>
                <a:srgbClr val="002060"/>
              </a:solidFill>
              <a:latin typeface="Arial"/>
              <a:ea typeface="SimSun"/>
            </a:endParaRPr>
          </a:p>
        </p:txBody>
      </p:sp>
      <p:sp>
        <p:nvSpPr>
          <p:cNvPr id="15" name="Text Box 9"/>
          <p:cNvSpPr txBox="1">
            <a:spLocks noChangeArrowheads="1"/>
          </p:cNvSpPr>
          <p:nvPr/>
        </p:nvSpPr>
        <p:spPr bwMode="auto">
          <a:xfrm>
            <a:off x="7925668" y="2376400"/>
            <a:ext cx="35618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defTabSz="914400" eaLnBrk="0">
              <a:lnSpc>
                <a:spcPct val="100000"/>
              </a:lnSpc>
              <a:buSzTx/>
              <a:buFontTx/>
              <a:buNone/>
            </a:pPr>
            <a:r>
              <a:rPr lang="en-US" sz="2400" b="1">
                <a:solidFill>
                  <a:srgbClr val="FFFFFF"/>
                </a:solidFill>
                <a:latin typeface="Arial"/>
                <a:ea typeface="SimSun"/>
              </a:rPr>
              <a:t>1</a:t>
            </a:r>
          </a:p>
        </p:txBody>
      </p:sp>
      <p:grpSp>
        <p:nvGrpSpPr>
          <p:cNvPr id="16" name="Group 10"/>
          <p:cNvGrpSpPr>
            <a:grpSpLocks/>
          </p:cNvGrpSpPr>
          <p:nvPr/>
        </p:nvGrpSpPr>
        <p:grpSpPr bwMode="auto">
          <a:xfrm>
            <a:off x="7794649" y="3275862"/>
            <a:ext cx="630039" cy="733219"/>
            <a:chOff x="0" y="0"/>
            <a:chExt cx="1549" cy="1351"/>
          </a:xfrm>
        </p:grpSpPr>
        <p:sp>
          <p:nvSpPr>
            <p:cNvPr id="17" name="AutoShape 11"/>
            <p:cNvSpPr>
              <a:spLocks noChangeArrowheads="1"/>
            </p:cNvSpPr>
            <p:nvPr/>
          </p:nvSpPr>
          <p:spPr bwMode="auto">
            <a:xfrm>
              <a:off x="13" y="23"/>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8" name="AutoShape 12"/>
            <p:cNvSpPr>
              <a:spLocks noChangeArrowheads="1"/>
            </p:cNvSpPr>
            <p:nvPr/>
          </p:nvSpPr>
          <p:spPr bwMode="auto">
            <a:xfrm>
              <a:off x="0" y="0"/>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cmpd="sng">
              <a:solidFill>
                <a:srgbClr val="C0C0C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9" name="AutoShape 13"/>
            <p:cNvSpPr>
              <a:spLocks noChangeArrowheads="1"/>
            </p:cNvSpPr>
            <p:nvPr/>
          </p:nvSpPr>
          <p:spPr bwMode="auto">
            <a:xfrm>
              <a:off x="90" y="80"/>
              <a:ext cx="1350" cy="1168"/>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cmpd="sng">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grpSp>
      <p:sp>
        <p:nvSpPr>
          <p:cNvPr id="20" name="Line 14"/>
          <p:cNvSpPr>
            <a:spLocks noChangeShapeType="1"/>
          </p:cNvSpPr>
          <p:nvPr/>
        </p:nvSpPr>
        <p:spPr bwMode="auto">
          <a:xfrm flipH="1" flipV="1">
            <a:off x="1871958" y="3947828"/>
            <a:ext cx="6053710" cy="48769"/>
          </a:xfrm>
          <a:prstGeom prst="line">
            <a:avLst/>
          </a:prstGeom>
          <a:noFill/>
          <a:ln w="25400" cmpd="sng">
            <a:solidFill>
              <a:schemeClr val="bg2"/>
            </a:solidFill>
            <a:prstDash val="sysDot"/>
            <a:round/>
            <a:headEn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21" name="Text Box 15"/>
          <p:cNvSpPr txBox="1">
            <a:spLocks noChangeArrowheads="1"/>
          </p:cNvSpPr>
          <p:nvPr/>
        </p:nvSpPr>
        <p:spPr bwMode="auto">
          <a:xfrm>
            <a:off x="1871960" y="3359857"/>
            <a:ext cx="5900426"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defTabSz="914400" rtl="1" eaLnBrk="0">
              <a:lnSpc>
                <a:spcPct val="100000"/>
              </a:lnSpc>
              <a:buSzTx/>
              <a:buFontTx/>
              <a:buNone/>
            </a:pPr>
            <a:r>
              <a:rPr lang="ar-EG" sz="2800" b="1" dirty="0" smtClean="0">
                <a:solidFill>
                  <a:srgbClr val="002060"/>
                </a:solidFill>
                <a:latin typeface="Arial"/>
                <a:ea typeface="SimSun"/>
              </a:rPr>
              <a:t>الحصول </a:t>
            </a:r>
            <a:r>
              <a:rPr lang="ar-EG" sz="2800" b="1" dirty="0">
                <a:solidFill>
                  <a:srgbClr val="002060"/>
                </a:solidFill>
                <a:latin typeface="Arial"/>
                <a:ea typeface="SimSun"/>
              </a:rPr>
              <a:t>على تقدير وثناء وسمعة وشهرة جيدة </a:t>
            </a:r>
            <a:endParaRPr lang="en-US" sz="2800" b="1" dirty="0">
              <a:solidFill>
                <a:srgbClr val="002060"/>
              </a:solidFill>
              <a:latin typeface="Arial"/>
              <a:ea typeface="SimSun"/>
            </a:endParaRPr>
          </a:p>
        </p:txBody>
      </p:sp>
      <p:sp>
        <p:nvSpPr>
          <p:cNvPr id="22" name="Text Box 16"/>
          <p:cNvSpPr txBox="1">
            <a:spLocks noChangeArrowheads="1"/>
          </p:cNvSpPr>
          <p:nvPr/>
        </p:nvSpPr>
        <p:spPr bwMode="auto">
          <a:xfrm>
            <a:off x="7925668" y="3384356"/>
            <a:ext cx="35618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defTabSz="914400" eaLnBrk="0">
              <a:lnSpc>
                <a:spcPct val="100000"/>
              </a:lnSpc>
              <a:buSzTx/>
              <a:buFontTx/>
              <a:buNone/>
            </a:pPr>
            <a:r>
              <a:rPr lang="en-US" sz="2400" b="1">
                <a:solidFill>
                  <a:srgbClr val="FFFFFF"/>
                </a:solidFill>
                <a:latin typeface="Arial"/>
                <a:ea typeface="SimSun"/>
              </a:rPr>
              <a:t>2</a:t>
            </a:r>
          </a:p>
        </p:txBody>
      </p:sp>
      <p:grpSp>
        <p:nvGrpSpPr>
          <p:cNvPr id="23" name="Group 17"/>
          <p:cNvGrpSpPr>
            <a:grpSpLocks/>
          </p:cNvGrpSpPr>
          <p:nvPr/>
        </p:nvGrpSpPr>
        <p:grpSpPr bwMode="auto">
          <a:xfrm>
            <a:off x="7794649" y="4259320"/>
            <a:ext cx="630039" cy="733219"/>
            <a:chOff x="0" y="0"/>
            <a:chExt cx="1549" cy="1351"/>
          </a:xfrm>
        </p:grpSpPr>
        <p:sp>
          <p:nvSpPr>
            <p:cNvPr id="24" name="AutoShape 18"/>
            <p:cNvSpPr>
              <a:spLocks noChangeArrowheads="1"/>
            </p:cNvSpPr>
            <p:nvPr/>
          </p:nvSpPr>
          <p:spPr bwMode="auto">
            <a:xfrm>
              <a:off x="13" y="23"/>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25" name="AutoShape 19"/>
            <p:cNvSpPr>
              <a:spLocks noChangeArrowheads="1"/>
            </p:cNvSpPr>
            <p:nvPr/>
          </p:nvSpPr>
          <p:spPr bwMode="auto">
            <a:xfrm>
              <a:off x="0" y="0"/>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cmpd="sng">
              <a:solidFill>
                <a:srgbClr val="C0C0C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26" name="AutoShape 20"/>
            <p:cNvSpPr>
              <a:spLocks noChangeArrowheads="1"/>
            </p:cNvSpPr>
            <p:nvPr/>
          </p:nvSpPr>
          <p:spPr bwMode="auto">
            <a:xfrm>
              <a:off x="90" y="80"/>
              <a:ext cx="1350" cy="1168"/>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cmpd="sng">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grpSp>
      <p:sp>
        <p:nvSpPr>
          <p:cNvPr id="27" name="Line 21"/>
          <p:cNvSpPr>
            <a:spLocks noChangeShapeType="1"/>
          </p:cNvSpPr>
          <p:nvPr/>
        </p:nvSpPr>
        <p:spPr bwMode="auto">
          <a:xfrm flipH="1" flipV="1">
            <a:off x="1871958" y="4931288"/>
            <a:ext cx="6053709" cy="48768"/>
          </a:xfrm>
          <a:prstGeom prst="line">
            <a:avLst/>
          </a:prstGeom>
          <a:noFill/>
          <a:ln w="25400" cmpd="sng">
            <a:solidFill>
              <a:schemeClr val="bg2"/>
            </a:solidFill>
            <a:prstDash val="sysDot"/>
            <a:round/>
            <a:headEn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28" name="Text Box 22"/>
          <p:cNvSpPr txBox="1">
            <a:spLocks noChangeArrowheads="1"/>
          </p:cNvSpPr>
          <p:nvPr/>
        </p:nvSpPr>
        <p:spPr bwMode="auto">
          <a:xfrm>
            <a:off x="2015977" y="4343314"/>
            <a:ext cx="5815280"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defTabSz="914400" rtl="1" eaLnBrk="0">
              <a:lnSpc>
                <a:spcPct val="100000"/>
              </a:lnSpc>
              <a:buSzTx/>
              <a:buFontTx/>
              <a:buNone/>
            </a:pPr>
            <a:r>
              <a:rPr lang="ar-EG" sz="2800" b="1" dirty="0" smtClean="0">
                <a:solidFill>
                  <a:srgbClr val="002060"/>
                </a:solidFill>
                <a:latin typeface="Arial"/>
                <a:ea typeface="SimSun"/>
              </a:rPr>
              <a:t>التصدي </a:t>
            </a:r>
            <a:r>
              <a:rPr lang="ar-EG" sz="2800" b="1" dirty="0">
                <a:solidFill>
                  <a:srgbClr val="002060"/>
                </a:solidFill>
                <a:latin typeface="Arial"/>
                <a:ea typeface="SimSun"/>
              </a:rPr>
              <a:t>للمشكلات العامة والخاصة يتطلب الإبداع </a:t>
            </a:r>
            <a:endParaRPr lang="en-US" sz="2800" b="1" dirty="0">
              <a:solidFill>
                <a:srgbClr val="002060"/>
              </a:solidFill>
              <a:latin typeface="Arial"/>
              <a:ea typeface="SimSun"/>
            </a:endParaRPr>
          </a:p>
        </p:txBody>
      </p:sp>
      <p:sp>
        <p:nvSpPr>
          <p:cNvPr id="29" name="Text Box 23"/>
          <p:cNvSpPr txBox="1">
            <a:spLocks noChangeArrowheads="1"/>
          </p:cNvSpPr>
          <p:nvPr/>
        </p:nvSpPr>
        <p:spPr bwMode="auto">
          <a:xfrm>
            <a:off x="7925668" y="4367813"/>
            <a:ext cx="35618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defTabSz="914400" eaLnBrk="0">
              <a:lnSpc>
                <a:spcPct val="100000"/>
              </a:lnSpc>
              <a:buSzTx/>
              <a:buFontTx/>
              <a:buNone/>
            </a:pPr>
            <a:r>
              <a:rPr lang="en-US" sz="2400" b="1">
                <a:solidFill>
                  <a:srgbClr val="FFFFFF"/>
                </a:solidFill>
                <a:latin typeface="Arial"/>
                <a:ea typeface="SimSun"/>
              </a:rPr>
              <a:t>3</a:t>
            </a:r>
          </a:p>
        </p:txBody>
      </p:sp>
      <p:grpSp>
        <p:nvGrpSpPr>
          <p:cNvPr id="30" name="Group 24"/>
          <p:cNvGrpSpPr>
            <a:grpSpLocks/>
          </p:cNvGrpSpPr>
          <p:nvPr/>
        </p:nvGrpSpPr>
        <p:grpSpPr bwMode="auto">
          <a:xfrm>
            <a:off x="7794649" y="5267276"/>
            <a:ext cx="630039" cy="733219"/>
            <a:chOff x="0" y="0"/>
            <a:chExt cx="1549" cy="1351"/>
          </a:xfrm>
        </p:grpSpPr>
        <p:sp>
          <p:nvSpPr>
            <p:cNvPr id="31" name="AutoShape 25"/>
            <p:cNvSpPr>
              <a:spLocks noChangeArrowheads="1"/>
            </p:cNvSpPr>
            <p:nvPr/>
          </p:nvSpPr>
          <p:spPr bwMode="auto">
            <a:xfrm>
              <a:off x="13" y="23"/>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32" name="AutoShape 26"/>
            <p:cNvSpPr>
              <a:spLocks noChangeArrowheads="1"/>
            </p:cNvSpPr>
            <p:nvPr/>
          </p:nvSpPr>
          <p:spPr bwMode="auto">
            <a:xfrm>
              <a:off x="0" y="0"/>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cmpd="sng">
              <a:solidFill>
                <a:srgbClr val="C0C0C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33" name="AutoShape 27"/>
            <p:cNvSpPr>
              <a:spLocks noChangeArrowheads="1"/>
            </p:cNvSpPr>
            <p:nvPr/>
          </p:nvSpPr>
          <p:spPr bwMode="auto">
            <a:xfrm>
              <a:off x="90" y="80"/>
              <a:ext cx="1350" cy="1168"/>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cmpd="sng">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grpSp>
      <p:sp>
        <p:nvSpPr>
          <p:cNvPr id="34" name="Line 28"/>
          <p:cNvSpPr>
            <a:spLocks noChangeShapeType="1"/>
          </p:cNvSpPr>
          <p:nvPr/>
        </p:nvSpPr>
        <p:spPr bwMode="auto">
          <a:xfrm flipH="1" flipV="1">
            <a:off x="1871959" y="5939244"/>
            <a:ext cx="6053708" cy="48767"/>
          </a:xfrm>
          <a:prstGeom prst="line">
            <a:avLst/>
          </a:prstGeom>
          <a:noFill/>
          <a:ln w="25400" cmpd="sng">
            <a:solidFill>
              <a:schemeClr val="bg2"/>
            </a:solidFill>
            <a:prstDash val="sysDot"/>
            <a:round/>
            <a:headEn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35" name="Text Box 29"/>
          <p:cNvSpPr txBox="1">
            <a:spLocks noChangeArrowheads="1"/>
          </p:cNvSpPr>
          <p:nvPr/>
        </p:nvSpPr>
        <p:spPr bwMode="auto">
          <a:xfrm>
            <a:off x="2015978" y="5351272"/>
            <a:ext cx="5815280"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defTabSz="914400" rtl="1" eaLnBrk="0">
              <a:lnSpc>
                <a:spcPct val="100000"/>
              </a:lnSpc>
              <a:buSzTx/>
              <a:buFontTx/>
              <a:buNone/>
            </a:pPr>
            <a:r>
              <a:rPr lang="ar-EG" sz="2800" b="1" dirty="0" smtClean="0">
                <a:solidFill>
                  <a:srgbClr val="002060"/>
                </a:solidFill>
                <a:latin typeface="Arial"/>
                <a:ea typeface="SimSun"/>
              </a:rPr>
              <a:t>التقدم </a:t>
            </a:r>
            <a:r>
              <a:rPr lang="ar-EG" sz="2800" b="1" dirty="0">
                <a:solidFill>
                  <a:srgbClr val="002060"/>
                </a:solidFill>
                <a:latin typeface="Arial"/>
                <a:ea typeface="SimSun"/>
              </a:rPr>
              <a:t>والازدهار مرتبطان بقدراتنا الإبداعية </a:t>
            </a:r>
            <a:endParaRPr lang="en-US" sz="2800" b="1" dirty="0">
              <a:solidFill>
                <a:srgbClr val="002060"/>
              </a:solidFill>
              <a:latin typeface="Arial"/>
              <a:ea typeface="SimSun"/>
            </a:endParaRPr>
          </a:p>
        </p:txBody>
      </p:sp>
      <p:sp>
        <p:nvSpPr>
          <p:cNvPr id="36" name="Text Box 30"/>
          <p:cNvSpPr txBox="1">
            <a:spLocks noChangeArrowheads="1"/>
          </p:cNvSpPr>
          <p:nvPr/>
        </p:nvSpPr>
        <p:spPr bwMode="auto">
          <a:xfrm>
            <a:off x="7925668" y="5375771"/>
            <a:ext cx="35618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defTabSz="914400" eaLnBrk="0">
              <a:lnSpc>
                <a:spcPct val="100000"/>
              </a:lnSpc>
              <a:buSzTx/>
              <a:buFontTx/>
              <a:buNone/>
            </a:pPr>
            <a:r>
              <a:rPr lang="en-US" sz="2400" b="1">
                <a:solidFill>
                  <a:srgbClr val="FFFFFF"/>
                </a:solidFill>
                <a:latin typeface="Arial"/>
                <a:ea typeface="SimSun"/>
              </a:rPr>
              <a:t>4</a:t>
            </a:r>
          </a:p>
        </p:txBody>
      </p:sp>
      <p:sp>
        <p:nvSpPr>
          <p:cNvPr id="37" name="Text Box 4"/>
          <p:cNvSpPr txBox="1">
            <a:spLocks noChangeArrowheads="1"/>
          </p:cNvSpPr>
          <p:nvPr/>
        </p:nvSpPr>
        <p:spPr bwMode="auto">
          <a:xfrm>
            <a:off x="720726" y="144463"/>
            <a:ext cx="8748713" cy="7524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	دوافع مادية ومعنوية</a:t>
            </a:r>
            <a:endParaRPr lang="en-US" sz="2800" b="1" dirty="0">
              <a:solidFill>
                <a:srgbClr val="FFFFFF"/>
              </a:solidFill>
            </a:endParaRPr>
          </a:p>
        </p:txBody>
      </p:sp>
    </p:spTree>
    <p:extLst>
      <p:ext uri="{BB962C8B-B14F-4D97-AF65-F5344CB8AC3E}">
        <p14:creationId xmlns:p14="http://schemas.microsoft.com/office/powerpoint/2010/main" xmlns="" val="1263619410"/>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barn(inVertical)">
                                      <p:cBhvr>
                                        <p:cTn id="10" dur="500"/>
                                        <p:tgtEl>
                                          <p:spTgt spid="13"/>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barn(inVertical)">
                                      <p:cBhvr>
                                        <p:cTn id="13" dur="500"/>
                                        <p:tgtEl>
                                          <p:spTgt spid="14"/>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barn(inVertical)">
                                      <p:cBhvr>
                                        <p:cTn id="16" dur="500"/>
                                        <p:tgtEl>
                                          <p:spTgt spid="15"/>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barn(inVertical)">
                                      <p:cBhvr>
                                        <p:cTn id="21" dur="500"/>
                                        <p:tgtEl>
                                          <p:spTgt spid="16"/>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barn(inVertical)">
                                      <p:cBhvr>
                                        <p:cTn id="24" dur="500"/>
                                        <p:tgtEl>
                                          <p:spTgt spid="20"/>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barn(inVertical)">
                                      <p:cBhvr>
                                        <p:cTn id="27" dur="500"/>
                                        <p:tgtEl>
                                          <p:spTgt spid="21"/>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barn(inVertical)">
                                      <p:cBhvr>
                                        <p:cTn id="30" dur="500"/>
                                        <p:tgtEl>
                                          <p:spTgt spid="22"/>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barn(inVertical)">
                                      <p:cBhvr>
                                        <p:cTn id="35" dur="500"/>
                                        <p:tgtEl>
                                          <p:spTgt spid="23"/>
                                        </p:tgtEl>
                                      </p:cBhvr>
                                    </p:animEffect>
                                  </p:childTnLst>
                                </p:cTn>
                              </p:par>
                              <p:par>
                                <p:cTn id="36" presetID="16" presetClass="entr" presetSubtype="21" fill="hold" grpId="0" nodeType="withEffect">
                                  <p:stCondLst>
                                    <p:cond delay="0"/>
                                  </p:stCondLst>
                                  <p:childTnLst>
                                    <p:set>
                                      <p:cBhvr>
                                        <p:cTn id="37" dur="1" fill="hold">
                                          <p:stCondLst>
                                            <p:cond delay="0"/>
                                          </p:stCondLst>
                                        </p:cTn>
                                        <p:tgtEl>
                                          <p:spTgt spid="27"/>
                                        </p:tgtEl>
                                        <p:attrNameLst>
                                          <p:attrName>style.visibility</p:attrName>
                                        </p:attrNameLst>
                                      </p:cBhvr>
                                      <p:to>
                                        <p:strVal val="visible"/>
                                      </p:to>
                                    </p:set>
                                    <p:animEffect transition="in" filter="barn(inVertical)">
                                      <p:cBhvr>
                                        <p:cTn id="38" dur="500"/>
                                        <p:tgtEl>
                                          <p:spTgt spid="27"/>
                                        </p:tgtEl>
                                      </p:cBhvr>
                                    </p:animEffect>
                                  </p:childTnLst>
                                </p:cTn>
                              </p:par>
                              <p:par>
                                <p:cTn id="39" presetID="16" presetClass="entr" presetSubtype="21" fill="hold" grpId="0" nodeType="withEffect">
                                  <p:stCondLst>
                                    <p:cond delay="0"/>
                                  </p:stCondLst>
                                  <p:childTnLst>
                                    <p:set>
                                      <p:cBhvr>
                                        <p:cTn id="40" dur="1" fill="hold">
                                          <p:stCondLst>
                                            <p:cond delay="0"/>
                                          </p:stCondLst>
                                        </p:cTn>
                                        <p:tgtEl>
                                          <p:spTgt spid="28"/>
                                        </p:tgtEl>
                                        <p:attrNameLst>
                                          <p:attrName>style.visibility</p:attrName>
                                        </p:attrNameLst>
                                      </p:cBhvr>
                                      <p:to>
                                        <p:strVal val="visible"/>
                                      </p:to>
                                    </p:set>
                                    <p:animEffect transition="in" filter="barn(inVertical)">
                                      <p:cBhvr>
                                        <p:cTn id="41" dur="500"/>
                                        <p:tgtEl>
                                          <p:spTgt spid="28"/>
                                        </p:tgtEl>
                                      </p:cBhvr>
                                    </p:animEffect>
                                  </p:childTnLst>
                                </p:cTn>
                              </p:par>
                              <p:par>
                                <p:cTn id="42" presetID="16" presetClass="entr" presetSubtype="21" fill="hold" grpId="0" nodeType="withEffect">
                                  <p:stCondLst>
                                    <p:cond delay="0"/>
                                  </p:stCondLst>
                                  <p:childTnLst>
                                    <p:set>
                                      <p:cBhvr>
                                        <p:cTn id="43" dur="1" fill="hold">
                                          <p:stCondLst>
                                            <p:cond delay="0"/>
                                          </p:stCondLst>
                                        </p:cTn>
                                        <p:tgtEl>
                                          <p:spTgt spid="29"/>
                                        </p:tgtEl>
                                        <p:attrNameLst>
                                          <p:attrName>style.visibility</p:attrName>
                                        </p:attrNameLst>
                                      </p:cBhvr>
                                      <p:to>
                                        <p:strVal val="visible"/>
                                      </p:to>
                                    </p:set>
                                    <p:animEffect transition="in" filter="barn(inVertical)">
                                      <p:cBhvr>
                                        <p:cTn id="44" dur="500"/>
                                        <p:tgtEl>
                                          <p:spTgt spid="29"/>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nodeType="click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barn(inVertical)">
                                      <p:cBhvr>
                                        <p:cTn id="49" dur="500"/>
                                        <p:tgtEl>
                                          <p:spTgt spid="30"/>
                                        </p:tgtEl>
                                      </p:cBhvr>
                                    </p:animEffect>
                                  </p:childTnLst>
                                </p:cTn>
                              </p:par>
                              <p:par>
                                <p:cTn id="50" presetID="16" presetClass="entr" presetSubtype="21" fill="hold" grpId="0" nodeType="withEffect">
                                  <p:stCondLst>
                                    <p:cond delay="0"/>
                                  </p:stCondLst>
                                  <p:childTnLst>
                                    <p:set>
                                      <p:cBhvr>
                                        <p:cTn id="51" dur="1" fill="hold">
                                          <p:stCondLst>
                                            <p:cond delay="0"/>
                                          </p:stCondLst>
                                        </p:cTn>
                                        <p:tgtEl>
                                          <p:spTgt spid="34"/>
                                        </p:tgtEl>
                                        <p:attrNameLst>
                                          <p:attrName>style.visibility</p:attrName>
                                        </p:attrNameLst>
                                      </p:cBhvr>
                                      <p:to>
                                        <p:strVal val="visible"/>
                                      </p:to>
                                    </p:set>
                                    <p:animEffect transition="in" filter="barn(inVertical)">
                                      <p:cBhvr>
                                        <p:cTn id="52" dur="500"/>
                                        <p:tgtEl>
                                          <p:spTgt spid="34"/>
                                        </p:tgtEl>
                                      </p:cBhvr>
                                    </p:animEffect>
                                  </p:childTnLst>
                                </p:cTn>
                              </p:par>
                              <p:par>
                                <p:cTn id="53" presetID="16" presetClass="entr" presetSubtype="21" fill="hold" grpId="0" nodeType="withEffect">
                                  <p:stCondLst>
                                    <p:cond delay="0"/>
                                  </p:stCondLst>
                                  <p:childTnLst>
                                    <p:set>
                                      <p:cBhvr>
                                        <p:cTn id="54" dur="1" fill="hold">
                                          <p:stCondLst>
                                            <p:cond delay="0"/>
                                          </p:stCondLst>
                                        </p:cTn>
                                        <p:tgtEl>
                                          <p:spTgt spid="35"/>
                                        </p:tgtEl>
                                        <p:attrNameLst>
                                          <p:attrName>style.visibility</p:attrName>
                                        </p:attrNameLst>
                                      </p:cBhvr>
                                      <p:to>
                                        <p:strVal val="visible"/>
                                      </p:to>
                                    </p:set>
                                    <p:animEffect transition="in" filter="barn(inVertical)">
                                      <p:cBhvr>
                                        <p:cTn id="55" dur="500"/>
                                        <p:tgtEl>
                                          <p:spTgt spid="35"/>
                                        </p:tgtEl>
                                      </p:cBhvr>
                                    </p:animEffect>
                                  </p:childTnLst>
                                </p:cTn>
                              </p:par>
                              <p:par>
                                <p:cTn id="56" presetID="16" presetClass="entr" presetSubtype="21" fill="hold" grpId="0" nodeType="withEffect">
                                  <p:stCondLst>
                                    <p:cond delay="0"/>
                                  </p:stCondLst>
                                  <p:childTnLst>
                                    <p:set>
                                      <p:cBhvr>
                                        <p:cTn id="57" dur="1" fill="hold">
                                          <p:stCondLst>
                                            <p:cond delay="0"/>
                                          </p:stCondLst>
                                        </p:cTn>
                                        <p:tgtEl>
                                          <p:spTgt spid="36"/>
                                        </p:tgtEl>
                                        <p:attrNameLst>
                                          <p:attrName>style.visibility</p:attrName>
                                        </p:attrNameLst>
                                      </p:cBhvr>
                                      <p:to>
                                        <p:strVal val="visible"/>
                                      </p:to>
                                    </p:set>
                                    <p:animEffect transition="in" filter="barn(inVertical)">
                                      <p:cBhvr>
                                        <p:cTn id="58"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P spid="15" grpId="0"/>
      <p:bldP spid="20" grpId="0" animBg="1"/>
      <p:bldP spid="21" grpId="0"/>
      <p:bldP spid="22" grpId="0"/>
      <p:bldP spid="27" grpId="0" animBg="1"/>
      <p:bldP spid="28" grpId="0"/>
      <p:bldP spid="29" grpId="0"/>
      <p:bldP spid="34" grpId="0" animBg="1"/>
      <p:bldP spid="35" grpId="0"/>
      <p:bldP spid="3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 Box 4"/>
          <p:cNvSpPr txBox="1">
            <a:spLocks noChangeArrowheads="1"/>
          </p:cNvSpPr>
          <p:nvPr/>
        </p:nvSpPr>
        <p:spPr bwMode="auto">
          <a:xfrm>
            <a:off x="720726" y="144463"/>
            <a:ext cx="8748713" cy="7524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	دوافع خاصة بالعمل الإبداعي</a:t>
            </a:r>
            <a:endParaRPr lang="en-US" sz="2800" b="1" dirty="0">
              <a:solidFill>
                <a:srgbClr val="FFFFFF"/>
              </a:solidFill>
            </a:endParaRPr>
          </a:p>
        </p:txBody>
      </p:sp>
      <p:sp>
        <p:nvSpPr>
          <p:cNvPr id="38" name="AutoShape 2"/>
          <p:cNvSpPr>
            <a:spLocks noChangeArrowheads="1"/>
          </p:cNvSpPr>
          <p:nvPr/>
        </p:nvSpPr>
        <p:spPr bwMode="auto">
          <a:xfrm>
            <a:off x="1511920" y="3995862"/>
            <a:ext cx="7281243" cy="2827064"/>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justLow" rtl="1">
              <a:tabLst>
                <a:tab pos="723900" algn="l"/>
                <a:tab pos="1447800" algn="l"/>
                <a:tab pos="2171700" algn="l"/>
                <a:tab pos="2895600" algn="l"/>
                <a:tab pos="3619500" algn="l"/>
                <a:tab pos="4343400" algn="l"/>
                <a:tab pos="5067300" algn="l"/>
                <a:tab pos="5791200" algn="l"/>
              </a:tabLst>
            </a:pPr>
            <a:r>
              <a:rPr lang="ar-EG" sz="2800" dirty="0">
                <a:solidFill>
                  <a:srgbClr val="FFFFFF"/>
                </a:solidFill>
              </a:rPr>
              <a:t>يقول شارلي شابلن : على مدى الأعوام اكتشفت أن الأفكار تأتي من خلال الرغبة الشديدة في إيجادها، والرغبة المتصلة تحول العقل إلى برج مراقبة يفتش عن الجديد في الملابسات التي تثير الخيال، فقد يؤدي غروب الشمس إلى إلهام </a:t>
            </a:r>
            <a:r>
              <a:rPr lang="ar-EG" sz="2800" dirty="0" smtClean="0">
                <a:solidFill>
                  <a:srgbClr val="FFFFFF"/>
                </a:solidFill>
              </a:rPr>
              <a:t/>
            </a:r>
            <a:br>
              <a:rPr lang="ar-EG" sz="2800" dirty="0" smtClean="0">
                <a:solidFill>
                  <a:srgbClr val="FFFFFF"/>
                </a:solidFill>
              </a:rPr>
            </a:br>
            <a:r>
              <a:rPr lang="ar-EG" sz="2800" dirty="0" smtClean="0">
                <a:solidFill>
                  <a:srgbClr val="FFFFFF"/>
                </a:solidFill>
              </a:rPr>
              <a:t>بفكرة </a:t>
            </a:r>
            <a:r>
              <a:rPr lang="ar-EG" sz="2800" dirty="0">
                <a:solidFill>
                  <a:srgbClr val="FFFFFF"/>
                </a:solidFill>
              </a:rPr>
              <a:t>جديدة، وعندها ينبعث السرورفي النفس وتنشأ رغبة </a:t>
            </a:r>
            <a:r>
              <a:rPr lang="ar-EG" sz="2800" dirty="0" smtClean="0">
                <a:solidFill>
                  <a:srgbClr val="FFFFFF"/>
                </a:solidFill>
              </a:rPr>
              <a:t> </a:t>
            </a:r>
            <a:br>
              <a:rPr lang="ar-EG" sz="2800" dirty="0" smtClean="0">
                <a:solidFill>
                  <a:srgbClr val="FFFFFF"/>
                </a:solidFill>
              </a:rPr>
            </a:br>
            <a:r>
              <a:rPr lang="ar-EG" sz="2800" dirty="0" smtClean="0">
                <a:solidFill>
                  <a:srgbClr val="FFFFFF"/>
                </a:solidFill>
              </a:rPr>
              <a:t> 			 	   قوية </a:t>
            </a:r>
            <a:r>
              <a:rPr lang="ar-EG" sz="2800" dirty="0">
                <a:solidFill>
                  <a:srgbClr val="FFFFFF"/>
                </a:solidFill>
              </a:rPr>
              <a:t>في </a:t>
            </a:r>
            <a:r>
              <a:rPr lang="ar-EG" sz="2800" dirty="0" smtClean="0">
                <a:solidFill>
                  <a:srgbClr val="FFFFFF"/>
                </a:solidFill>
              </a:rPr>
              <a:t>الاستمرارس</a:t>
            </a:r>
            <a:endParaRPr lang="en-US" sz="3600" b="1" dirty="0">
              <a:solidFill>
                <a:srgbClr val="FFFFFF"/>
              </a:solidFill>
            </a:endParaRPr>
          </a:p>
        </p:txBody>
      </p:sp>
    </p:spTree>
    <p:extLst>
      <p:ext uri="{BB962C8B-B14F-4D97-AF65-F5344CB8AC3E}">
        <p14:creationId xmlns:p14="http://schemas.microsoft.com/office/powerpoint/2010/main" xmlns="" val="124424297"/>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barn(inVertical)">
                                      <p:cBhvr>
                                        <p:cTn id="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Wave 1"/>
          <p:cNvSpPr/>
          <p:nvPr/>
        </p:nvSpPr>
        <p:spPr bwMode="auto">
          <a:xfrm>
            <a:off x="1420473" y="2699717"/>
            <a:ext cx="7056784" cy="2304256"/>
          </a:xfrm>
          <a:prstGeom prst="wav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1" anchor="t" anchorCtr="0" compatLnSpc="1">
            <a:prstTxWarp prst="textNoShape">
              <a:avLst/>
            </a:prstTxWarp>
          </a:bodyPr>
          <a:lstStyle/>
          <a:p>
            <a:pPr algn="ctr" rtl="1"/>
            <a:endParaRPr lang="ar-EG" sz="1200" b="1" dirty="0" smtClean="0">
              <a:solidFill>
                <a:srgbClr val="002060"/>
              </a:solidFill>
            </a:endParaRPr>
          </a:p>
          <a:p>
            <a:pPr algn="ctr" rtl="1"/>
            <a:r>
              <a:rPr lang="ar-EG" sz="4400" b="1" dirty="0">
                <a:solidFill>
                  <a:srgbClr val="002060"/>
                </a:solidFill>
              </a:rPr>
              <a:t>كيف تتم عملية الإبداع؟</a:t>
            </a:r>
            <a:endParaRPr kumimoji="0" lang="ar-EG" sz="4400" b="1" i="0" u="none" strike="noStrike" cap="none" normalizeH="0" baseline="0" dirty="0" smtClean="0">
              <a:ln>
                <a:noFill/>
              </a:ln>
              <a:solidFill>
                <a:srgbClr val="002060"/>
              </a:solidFill>
              <a:effectLst/>
            </a:endParaRPr>
          </a:p>
        </p:txBody>
      </p:sp>
    </p:spTree>
    <p:extLst>
      <p:ext uri="{BB962C8B-B14F-4D97-AF65-F5344CB8AC3E}">
        <p14:creationId xmlns:p14="http://schemas.microsoft.com/office/powerpoint/2010/main" xmlns="" val="1357258960"/>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xmlns="" val="2872124328"/>
              </p:ext>
            </p:extLst>
          </p:nvPr>
        </p:nvGraphicFramePr>
        <p:xfrm>
          <a:off x="935857" y="1963855"/>
          <a:ext cx="8208912" cy="44802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 Box 4"/>
          <p:cNvSpPr txBox="1">
            <a:spLocks noChangeArrowheads="1"/>
          </p:cNvSpPr>
          <p:nvPr/>
        </p:nvSpPr>
        <p:spPr bwMode="auto">
          <a:xfrm>
            <a:off x="720726" y="144463"/>
            <a:ext cx="8748713" cy="7524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تمر عملية الإبداع بسلسلة من المراحل </a:t>
            </a:r>
            <a:r>
              <a:rPr lang="ar-EG" sz="4000" b="1" dirty="0" smtClean="0">
                <a:solidFill>
                  <a:srgbClr val="FFFFFF"/>
                </a:solidFill>
                <a:latin typeface="Arial Black" pitchFamily="34" charset="0"/>
              </a:rPr>
              <a:t>المتتابعة</a:t>
            </a:r>
            <a:endParaRPr lang="en-US" sz="2800" b="1" dirty="0">
              <a:solidFill>
                <a:srgbClr val="FFFFFF"/>
              </a:solidFill>
            </a:endParaRPr>
          </a:p>
        </p:txBody>
      </p:sp>
    </p:spTree>
    <p:extLst>
      <p:ext uri="{BB962C8B-B14F-4D97-AF65-F5344CB8AC3E}">
        <p14:creationId xmlns:p14="http://schemas.microsoft.com/office/powerpoint/2010/main" xmlns="" val="3470650248"/>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Wave 1"/>
          <p:cNvSpPr/>
          <p:nvPr/>
        </p:nvSpPr>
        <p:spPr bwMode="auto">
          <a:xfrm>
            <a:off x="1420473" y="2699717"/>
            <a:ext cx="7056784" cy="2304256"/>
          </a:xfrm>
          <a:prstGeom prst="wav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1" anchor="t" anchorCtr="0" compatLnSpc="1">
            <a:prstTxWarp prst="textNoShape">
              <a:avLst/>
            </a:prstTxWarp>
          </a:bodyPr>
          <a:lstStyle/>
          <a:p>
            <a:pPr algn="ctr" rtl="1"/>
            <a:endParaRPr lang="ar-EG" sz="1200" b="1" dirty="0" smtClean="0">
              <a:solidFill>
                <a:srgbClr val="002060"/>
              </a:solidFill>
            </a:endParaRPr>
          </a:p>
          <a:p>
            <a:pPr algn="ctr" rtl="1"/>
            <a:r>
              <a:rPr lang="ar-EG" sz="4400" b="1" dirty="0" smtClean="0">
                <a:solidFill>
                  <a:srgbClr val="002060"/>
                </a:solidFill>
              </a:rPr>
              <a:t>شروط </a:t>
            </a:r>
            <a:r>
              <a:rPr lang="ar-EG" sz="4400" b="1" dirty="0">
                <a:solidFill>
                  <a:srgbClr val="002060"/>
                </a:solidFill>
              </a:rPr>
              <a:t>الإبداع</a:t>
            </a:r>
            <a:endParaRPr kumimoji="0" lang="ar-EG" sz="4400" b="1" i="0" u="none" strike="noStrike" cap="none" normalizeH="0" baseline="0" dirty="0" smtClean="0">
              <a:ln>
                <a:noFill/>
              </a:ln>
              <a:solidFill>
                <a:srgbClr val="002060"/>
              </a:solidFill>
              <a:effectLst/>
            </a:endParaRPr>
          </a:p>
        </p:txBody>
      </p:sp>
    </p:spTree>
    <p:extLst>
      <p:ext uri="{BB962C8B-B14F-4D97-AF65-F5344CB8AC3E}">
        <p14:creationId xmlns:p14="http://schemas.microsoft.com/office/powerpoint/2010/main" xmlns="" val="3634493372"/>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3"/>
          <p:cNvGrpSpPr>
            <a:grpSpLocks/>
          </p:cNvGrpSpPr>
          <p:nvPr/>
        </p:nvGrpSpPr>
        <p:grpSpPr bwMode="auto">
          <a:xfrm>
            <a:off x="7794649" y="2987749"/>
            <a:ext cx="630039" cy="733219"/>
            <a:chOff x="0" y="0"/>
            <a:chExt cx="1549" cy="1351"/>
          </a:xfrm>
        </p:grpSpPr>
        <p:sp>
          <p:nvSpPr>
            <p:cNvPr id="10" name="AutoShape 4"/>
            <p:cNvSpPr>
              <a:spLocks noChangeArrowheads="1"/>
            </p:cNvSpPr>
            <p:nvPr/>
          </p:nvSpPr>
          <p:spPr bwMode="auto">
            <a:xfrm>
              <a:off x="13" y="23"/>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1" name="AutoShape 5"/>
            <p:cNvSpPr>
              <a:spLocks noChangeArrowheads="1"/>
            </p:cNvSpPr>
            <p:nvPr/>
          </p:nvSpPr>
          <p:spPr bwMode="auto">
            <a:xfrm>
              <a:off x="0" y="0"/>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cmpd="sng">
              <a:solidFill>
                <a:srgbClr val="C0C0C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2" name="AutoShape 6"/>
            <p:cNvSpPr>
              <a:spLocks noChangeArrowheads="1"/>
            </p:cNvSpPr>
            <p:nvPr/>
          </p:nvSpPr>
          <p:spPr bwMode="auto">
            <a:xfrm>
              <a:off x="90" y="80"/>
              <a:ext cx="1350" cy="1168"/>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cmpd="sng">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grpSp>
      <p:sp>
        <p:nvSpPr>
          <p:cNvPr id="13" name="Line 7"/>
          <p:cNvSpPr>
            <a:spLocks noChangeShapeType="1"/>
          </p:cNvSpPr>
          <p:nvPr/>
        </p:nvSpPr>
        <p:spPr bwMode="auto">
          <a:xfrm flipH="1" flipV="1">
            <a:off x="1871955" y="3659716"/>
            <a:ext cx="6008510" cy="36084"/>
          </a:xfrm>
          <a:prstGeom prst="line">
            <a:avLst/>
          </a:prstGeom>
          <a:noFill/>
          <a:ln w="25400" cmpd="sng">
            <a:solidFill>
              <a:schemeClr val="bg2"/>
            </a:solidFill>
            <a:prstDash val="sysDot"/>
            <a:round/>
            <a:headEn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4" name="Text Box 8"/>
          <p:cNvSpPr txBox="1">
            <a:spLocks noChangeArrowheads="1"/>
          </p:cNvSpPr>
          <p:nvPr/>
        </p:nvSpPr>
        <p:spPr bwMode="auto">
          <a:xfrm>
            <a:off x="1583928" y="3071745"/>
            <a:ext cx="6188457"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defTabSz="914400" rtl="1" eaLnBrk="0">
              <a:lnSpc>
                <a:spcPct val="100000"/>
              </a:lnSpc>
              <a:buSzTx/>
              <a:buFontTx/>
              <a:buNone/>
            </a:pPr>
            <a:r>
              <a:rPr lang="ar-EG" sz="2400" b="1" dirty="0" smtClean="0">
                <a:solidFill>
                  <a:srgbClr val="002060"/>
                </a:solidFill>
                <a:latin typeface="Arial"/>
                <a:ea typeface="SimSun"/>
              </a:rPr>
              <a:t>الإحداث</a:t>
            </a:r>
            <a:r>
              <a:rPr lang="ar-EG" sz="2400" b="1" dirty="0">
                <a:solidFill>
                  <a:srgbClr val="002060"/>
                </a:solidFill>
                <a:latin typeface="Arial"/>
                <a:ea typeface="SimSun"/>
              </a:rPr>
              <a:t>، أي ظهور الإنتاج أو الأفكار إلى حيز الوجود </a:t>
            </a:r>
            <a:r>
              <a:rPr lang="ar-EG" sz="2400" b="1" dirty="0" smtClean="0">
                <a:solidFill>
                  <a:srgbClr val="002060"/>
                </a:solidFill>
                <a:latin typeface="Arial"/>
                <a:ea typeface="SimSun"/>
              </a:rPr>
              <a:t>الفعلي</a:t>
            </a:r>
            <a:endParaRPr lang="en-US" sz="2400" b="1" dirty="0">
              <a:solidFill>
                <a:srgbClr val="002060"/>
              </a:solidFill>
              <a:latin typeface="Arial"/>
              <a:ea typeface="SimSun"/>
            </a:endParaRPr>
          </a:p>
        </p:txBody>
      </p:sp>
      <p:sp>
        <p:nvSpPr>
          <p:cNvPr id="15" name="Text Box 9"/>
          <p:cNvSpPr txBox="1">
            <a:spLocks noChangeArrowheads="1"/>
          </p:cNvSpPr>
          <p:nvPr/>
        </p:nvSpPr>
        <p:spPr bwMode="auto">
          <a:xfrm>
            <a:off x="7925668" y="3096244"/>
            <a:ext cx="35618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defTabSz="914400" eaLnBrk="0">
              <a:lnSpc>
                <a:spcPct val="100000"/>
              </a:lnSpc>
              <a:buSzTx/>
              <a:buFontTx/>
              <a:buNone/>
            </a:pPr>
            <a:r>
              <a:rPr lang="en-US" sz="2400" b="1">
                <a:solidFill>
                  <a:srgbClr val="FFFFFF"/>
                </a:solidFill>
                <a:latin typeface="Arial"/>
                <a:ea typeface="SimSun"/>
              </a:rPr>
              <a:t>1</a:t>
            </a:r>
          </a:p>
        </p:txBody>
      </p:sp>
      <p:grpSp>
        <p:nvGrpSpPr>
          <p:cNvPr id="16" name="Group 10"/>
          <p:cNvGrpSpPr>
            <a:grpSpLocks/>
          </p:cNvGrpSpPr>
          <p:nvPr/>
        </p:nvGrpSpPr>
        <p:grpSpPr bwMode="auto">
          <a:xfrm>
            <a:off x="7794649" y="3995706"/>
            <a:ext cx="630039" cy="733219"/>
            <a:chOff x="0" y="0"/>
            <a:chExt cx="1549" cy="1351"/>
          </a:xfrm>
        </p:grpSpPr>
        <p:sp>
          <p:nvSpPr>
            <p:cNvPr id="17" name="AutoShape 11"/>
            <p:cNvSpPr>
              <a:spLocks noChangeArrowheads="1"/>
            </p:cNvSpPr>
            <p:nvPr/>
          </p:nvSpPr>
          <p:spPr bwMode="auto">
            <a:xfrm>
              <a:off x="13" y="23"/>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8" name="AutoShape 12"/>
            <p:cNvSpPr>
              <a:spLocks noChangeArrowheads="1"/>
            </p:cNvSpPr>
            <p:nvPr/>
          </p:nvSpPr>
          <p:spPr bwMode="auto">
            <a:xfrm>
              <a:off x="0" y="0"/>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cmpd="sng">
              <a:solidFill>
                <a:srgbClr val="C0C0C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9" name="AutoShape 13"/>
            <p:cNvSpPr>
              <a:spLocks noChangeArrowheads="1"/>
            </p:cNvSpPr>
            <p:nvPr/>
          </p:nvSpPr>
          <p:spPr bwMode="auto">
            <a:xfrm>
              <a:off x="90" y="80"/>
              <a:ext cx="1350" cy="1168"/>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cmpd="sng">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grpSp>
      <p:sp>
        <p:nvSpPr>
          <p:cNvPr id="20" name="Line 14"/>
          <p:cNvSpPr>
            <a:spLocks noChangeShapeType="1"/>
          </p:cNvSpPr>
          <p:nvPr/>
        </p:nvSpPr>
        <p:spPr bwMode="auto">
          <a:xfrm flipH="1" flipV="1">
            <a:off x="1871958" y="4667672"/>
            <a:ext cx="6053710" cy="48769"/>
          </a:xfrm>
          <a:prstGeom prst="line">
            <a:avLst/>
          </a:prstGeom>
          <a:noFill/>
          <a:ln w="25400" cmpd="sng">
            <a:solidFill>
              <a:schemeClr val="bg2"/>
            </a:solidFill>
            <a:prstDash val="sysDot"/>
            <a:round/>
            <a:headEn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21" name="Text Box 15"/>
          <p:cNvSpPr txBox="1">
            <a:spLocks noChangeArrowheads="1"/>
          </p:cNvSpPr>
          <p:nvPr/>
        </p:nvSpPr>
        <p:spPr bwMode="auto">
          <a:xfrm>
            <a:off x="935856" y="4079701"/>
            <a:ext cx="6836530"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defTabSz="914400" rtl="1" eaLnBrk="0">
              <a:lnSpc>
                <a:spcPct val="100000"/>
              </a:lnSpc>
              <a:buSzTx/>
              <a:buFontTx/>
              <a:buNone/>
            </a:pPr>
            <a:r>
              <a:rPr lang="ar-EG" sz="2400" b="1" dirty="0" smtClean="0">
                <a:solidFill>
                  <a:srgbClr val="002060"/>
                </a:solidFill>
                <a:latin typeface="Arial"/>
                <a:ea typeface="SimSun"/>
              </a:rPr>
              <a:t>التكوين </a:t>
            </a:r>
            <a:r>
              <a:rPr lang="ar-EG" sz="2400" b="1" dirty="0">
                <a:solidFill>
                  <a:srgbClr val="002060"/>
                </a:solidFill>
                <a:latin typeface="Arial"/>
                <a:ea typeface="SimSun"/>
              </a:rPr>
              <a:t>أو الصنع، أي أن تتمثل الفكرة في وجود مادي جديد للشيء</a:t>
            </a:r>
            <a:endParaRPr lang="en-US" sz="2400" b="1" dirty="0">
              <a:solidFill>
                <a:srgbClr val="002060"/>
              </a:solidFill>
              <a:latin typeface="Arial"/>
              <a:ea typeface="SimSun"/>
            </a:endParaRPr>
          </a:p>
        </p:txBody>
      </p:sp>
      <p:sp>
        <p:nvSpPr>
          <p:cNvPr id="22" name="Text Box 16"/>
          <p:cNvSpPr txBox="1">
            <a:spLocks noChangeArrowheads="1"/>
          </p:cNvSpPr>
          <p:nvPr/>
        </p:nvSpPr>
        <p:spPr bwMode="auto">
          <a:xfrm>
            <a:off x="7925668" y="4104200"/>
            <a:ext cx="35618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defTabSz="914400" eaLnBrk="0">
              <a:lnSpc>
                <a:spcPct val="100000"/>
              </a:lnSpc>
              <a:buSzTx/>
              <a:buFontTx/>
              <a:buNone/>
            </a:pPr>
            <a:r>
              <a:rPr lang="en-US" sz="2400" b="1">
                <a:solidFill>
                  <a:srgbClr val="FFFFFF"/>
                </a:solidFill>
                <a:latin typeface="Arial"/>
                <a:ea typeface="SimSun"/>
              </a:rPr>
              <a:t>2</a:t>
            </a:r>
          </a:p>
        </p:txBody>
      </p:sp>
      <p:sp>
        <p:nvSpPr>
          <p:cNvPr id="37" name="Text Box 4"/>
          <p:cNvSpPr txBox="1">
            <a:spLocks noChangeArrowheads="1"/>
          </p:cNvSpPr>
          <p:nvPr/>
        </p:nvSpPr>
        <p:spPr bwMode="auto">
          <a:xfrm>
            <a:off x="720726" y="144463"/>
            <a:ext cx="8748713" cy="1478759"/>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	كي يوصف الإنتاج ( العمل، الأداء، الإدارة) بالإبداع لا بد من توفر إحدى الصفتين التاليتين</a:t>
            </a:r>
            <a:endParaRPr lang="en-US" sz="2800" b="1" dirty="0">
              <a:solidFill>
                <a:srgbClr val="FFFFFF"/>
              </a:solidFill>
            </a:endParaRPr>
          </a:p>
        </p:txBody>
      </p:sp>
    </p:spTree>
    <p:extLst>
      <p:ext uri="{BB962C8B-B14F-4D97-AF65-F5344CB8AC3E}">
        <p14:creationId xmlns:p14="http://schemas.microsoft.com/office/powerpoint/2010/main" xmlns="" val="278338975"/>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barn(inVertical)">
                                      <p:cBhvr>
                                        <p:cTn id="10" dur="500"/>
                                        <p:tgtEl>
                                          <p:spTgt spid="13"/>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barn(inVertical)">
                                      <p:cBhvr>
                                        <p:cTn id="13" dur="500"/>
                                        <p:tgtEl>
                                          <p:spTgt spid="14"/>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barn(inVertical)">
                                      <p:cBhvr>
                                        <p:cTn id="16" dur="500"/>
                                        <p:tgtEl>
                                          <p:spTgt spid="15"/>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barn(inVertical)">
                                      <p:cBhvr>
                                        <p:cTn id="21" dur="500"/>
                                        <p:tgtEl>
                                          <p:spTgt spid="16"/>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barn(inVertical)">
                                      <p:cBhvr>
                                        <p:cTn id="24" dur="500"/>
                                        <p:tgtEl>
                                          <p:spTgt spid="20"/>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barn(inVertical)">
                                      <p:cBhvr>
                                        <p:cTn id="27" dur="500"/>
                                        <p:tgtEl>
                                          <p:spTgt spid="21"/>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barn(inVertical)">
                                      <p:cBhvr>
                                        <p:cTn id="30"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P spid="15" grpId="0"/>
      <p:bldP spid="20" grpId="0" animBg="1"/>
      <p:bldP spid="21" grpId="0"/>
      <p:bldP spid="2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Wave 1"/>
          <p:cNvSpPr/>
          <p:nvPr/>
        </p:nvSpPr>
        <p:spPr bwMode="auto">
          <a:xfrm>
            <a:off x="1420473" y="2699717"/>
            <a:ext cx="7056784" cy="2304256"/>
          </a:xfrm>
          <a:prstGeom prst="wav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1" anchor="t" anchorCtr="0" compatLnSpc="1">
            <a:prstTxWarp prst="textNoShape">
              <a:avLst/>
            </a:prstTxWarp>
          </a:bodyPr>
          <a:lstStyle/>
          <a:p>
            <a:pPr algn="ctr" rtl="1"/>
            <a:endParaRPr lang="ar-EG" sz="1200" b="1" dirty="0" smtClean="0">
              <a:solidFill>
                <a:srgbClr val="002060"/>
              </a:solidFill>
            </a:endParaRPr>
          </a:p>
          <a:p>
            <a:pPr algn="ctr" rtl="1"/>
            <a:r>
              <a:rPr lang="ar-EG" sz="4400" b="1" dirty="0">
                <a:solidFill>
                  <a:srgbClr val="002060"/>
                </a:solidFill>
              </a:rPr>
              <a:t> </a:t>
            </a:r>
            <a:r>
              <a:rPr lang="ar-EG" sz="4400" b="1" dirty="0" smtClean="0">
                <a:solidFill>
                  <a:srgbClr val="002060"/>
                </a:solidFill>
              </a:rPr>
              <a:t>نظريات </a:t>
            </a:r>
            <a:r>
              <a:rPr lang="ar-EG" sz="4400" b="1" dirty="0">
                <a:solidFill>
                  <a:srgbClr val="002060"/>
                </a:solidFill>
              </a:rPr>
              <a:t>الإبداع</a:t>
            </a:r>
            <a:endParaRPr kumimoji="0" lang="ar-EG" sz="4400" b="1" i="0" u="none" strike="noStrike" cap="none" normalizeH="0" baseline="0" dirty="0" smtClean="0">
              <a:ln>
                <a:noFill/>
              </a:ln>
              <a:solidFill>
                <a:srgbClr val="002060"/>
              </a:solidFill>
              <a:effectLst/>
            </a:endParaRPr>
          </a:p>
        </p:txBody>
      </p:sp>
    </p:spTree>
    <p:extLst>
      <p:ext uri="{BB962C8B-B14F-4D97-AF65-F5344CB8AC3E}">
        <p14:creationId xmlns:p14="http://schemas.microsoft.com/office/powerpoint/2010/main" xmlns="" val="2587885245"/>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AutoShape 7"/>
          <p:cNvSpPr>
            <a:spLocks noChangeArrowheads="1"/>
          </p:cNvSpPr>
          <p:nvPr/>
        </p:nvSpPr>
        <p:spPr bwMode="auto">
          <a:xfrm>
            <a:off x="3110982" y="1536112"/>
            <a:ext cx="5104683" cy="737440"/>
          </a:xfrm>
          <a:prstGeom prst="roundRect">
            <a:avLst>
              <a:gd name="adj" fmla="val 50000"/>
            </a:avLst>
          </a:prstGeom>
          <a:ln/>
          <a:extLst/>
        </p:spPr>
        <p:style>
          <a:lnRef idx="2">
            <a:schemeClr val="accent6"/>
          </a:lnRef>
          <a:fillRef idx="1">
            <a:schemeClr val="lt1"/>
          </a:fillRef>
          <a:effectRef idx="0">
            <a:schemeClr val="accent6"/>
          </a:effectRef>
          <a:fontRef idx="minor">
            <a:schemeClr val="dk1"/>
          </a:fontRef>
        </p:style>
        <p:txBody>
          <a:bodyPr wrap="none" lIns="100794" tIns="50397" rIns="100794" bIns="50397" anchor="ctr"/>
          <a:lstStyle/>
          <a:p>
            <a:pPr algn="ctr" rtl="1"/>
            <a:r>
              <a:rPr lang="ar-EG" sz="2600" b="1" dirty="0">
                <a:latin typeface="Verdana" panose="020B0604030504040204" pitchFamily="34" charset="0"/>
                <a:ea typeface="HY헤드라인M" pitchFamily="2" charset="-127"/>
              </a:rPr>
              <a:t>الإلتزام بوقت البرنامج وفترات الاستراحة</a:t>
            </a:r>
          </a:p>
          <a:p>
            <a:pPr algn="ctr" rtl="1"/>
            <a:r>
              <a:rPr lang="ar-EG" sz="2600" b="1" dirty="0">
                <a:latin typeface="Verdana" panose="020B0604030504040204" pitchFamily="34" charset="0"/>
                <a:ea typeface="HY헤드라인M" pitchFamily="2" charset="-127"/>
              </a:rPr>
              <a:t> دليل وعيك</a:t>
            </a:r>
            <a:endParaRPr lang="en-GB" sz="2600" b="1" dirty="0">
              <a:latin typeface="Verdana" panose="020B0604030504040204" pitchFamily="34" charset="0"/>
              <a:ea typeface="HY헤드라인M" pitchFamily="2" charset="-127"/>
            </a:endParaRPr>
          </a:p>
        </p:txBody>
      </p:sp>
      <p:sp>
        <p:nvSpPr>
          <p:cNvPr id="33" name="AutoShape 7"/>
          <p:cNvSpPr>
            <a:spLocks noChangeArrowheads="1"/>
          </p:cNvSpPr>
          <p:nvPr/>
        </p:nvSpPr>
        <p:spPr bwMode="auto">
          <a:xfrm>
            <a:off x="3099594" y="2763779"/>
            <a:ext cx="5104683" cy="737440"/>
          </a:xfrm>
          <a:prstGeom prst="roundRect">
            <a:avLst>
              <a:gd name="adj" fmla="val 50000"/>
            </a:avLst>
          </a:prstGeom>
          <a:ln/>
          <a:extLst/>
        </p:spPr>
        <p:style>
          <a:lnRef idx="2">
            <a:schemeClr val="accent6"/>
          </a:lnRef>
          <a:fillRef idx="1">
            <a:schemeClr val="lt1"/>
          </a:fillRef>
          <a:effectRef idx="0">
            <a:schemeClr val="accent6"/>
          </a:effectRef>
          <a:fontRef idx="minor">
            <a:schemeClr val="dk1"/>
          </a:fontRef>
        </p:style>
        <p:txBody>
          <a:bodyPr wrap="none" lIns="100794" tIns="50397" rIns="100794" bIns="50397" anchor="ctr"/>
          <a:lstStyle/>
          <a:p>
            <a:pPr algn="ctr" rtl="1"/>
            <a:r>
              <a:rPr lang="ar-EG" sz="2600" b="1">
                <a:latin typeface="Verdana" panose="020B0604030504040204" pitchFamily="34" charset="0"/>
                <a:ea typeface="HY헤드라인M" pitchFamily="2" charset="-127"/>
              </a:rPr>
              <a:t>لاتدع هاتفك </a:t>
            </a:r>
            <a:r>
              <a:rPr lang="ar-EG" sz="2600" b="1" dirty="0">
                <a:latin typeface="Verdana" panose="020B0604030504040204" pitchFamily="34" charset="0"/>
                <a:ea typeface="HY헤드라인M" pitchFamily="2" charset="-127"/>
              </a:rPr>
              <a:t>المتنقل يشوش أفكار من حولك</a:t>
            </a:r>
            <a:endParaRPr lang="ar-SA" sz="2600" b="1" dirty="0">
              <a:latin typeface="Verdana" panose="020B0604030504040204" pitchFamily="34" charset="0"/>
              <a:ea typeface="HY헤드라인M" pitchFamily="2" charset="-127"/>
            </a:endParaRPr>
          </a:p>
        </p:txBody>
      </p:sp>
      <p:sp>
        <p:nvSpPr>
          <p:cNvPr id="34" name="AutoShape 7"/>
          <p:cNvSpPr>
            <a:spLocks noChangeArrowheads="1"/>
          </p:cNvSpPr>
          <p:nvPr/>
        </p:nvSpPr>
        <p:spPr bwMode="auto">
          <a:xfrm>
            <a:off x="3088206" y="3991445"/>
            <a:ext cx="5104683" cy="737440"/>
          </a:xfrm>
          <a:prstGeom prst="roundRect">
            <a:avLst>
              <a:gd name="adj" fmla="val 50000"/>
            </a:avLst>
          </a:prstGeom>
          <a:ln/>
          <a:extLst/>
        </p:spPr>
        <p:style>
          <a:lnRef idx="2">
            <a:schemeClr val="accent6"/>
          </a:lnRef>
          <a:fillRef idx="1">
            <a:schemeClr val="lt1"/>
          </a:fillRef>
          <a:effectRef idx="0">
            <a:schemeClr val="accent6"/>
          </a:effectRef>
          <a:fontRef idx="minor">
            <a:schemeClr val="dk1"/>
          </a:fontRef>
        </p:style>
        <p:txBody>
          <a:bodyPr wrap="none" lIns="100794" tIns="50397" rIns="100794" bIns="50397" anchor="ctr"/>
          <a:lstStyle/>
          <a:p>
            <a:pPr algn="ctr" rtl="1"/>
            <a:r>
              <a:rPr lang="ar-EG" sz="2600" b="1" dirty="0">
                <a:latin typeface="Verdana" panose="020B0604030504040204" pitchFamily="34" charset="0"/>
                <a:ea typeface="HY헤드라인M" pitchFamily="2" charset="-127"/>
              </a:rPr>
              <a:t>الأسئلة والنقاش متاحة في محتوى البرنامج</a:t>
            </a:r>
            <a:endParaRPr lang="ar-SA" sz="2600" b="1" dirty="0">
              <a:latin typeface="Verdana" panose="020B0604030504040204" pitchFamily="34" charset="0"/>
              <a:ea typeface="HY헤드라인M" pitchFamily="2" charset="-127"/>
            </a:endParaRPr>
          </a:p>
        </p:txBody>
      </p:sp>
      <p:sp>
        <p:nvSpPr>
          <p:cNvPr id="35" name="AutoShape 7"/>
          <p:cNvSpPr>
            <a:spLocks noChangeArrowheads="1"/>
          </p:cNvSpPr>
          <p:nvPr/>
        </p:nvSpPr>
        <p:spPr bwMode="auto">
          <a:xfrm>
            <a:off x="3076818" y="5219112"/>
            <a:ext cx="5104683" cy="737440"/>
          </a:xfrm>
          <a:prstGeom prst="roundRect">
            <a:avLst>
              <a:gd name="adj" fmla="val 50000"/>
            </a:avLst>
          </a:prstGeom>
          <a:ln/>
          <a:extLst/>
        </p:spPr>
        <p:style>
          <a:lnRef idx="2">
            <a:schemeClr val="accent6"/>
          </a:lnRef>
          <a:fillRef idx="1">
            <a:schemeClr val="lt1"/>
          </a:fillRef>
          <a:effectRef idx="0">
            <a:schemeClr val="accent6"/>
          </a:effectRef>
          <a:fontRef idx="minor">
            <a:schemeClr val="dk1"/>
          </a:fontRef>
        </p:style>
        <p:txBody>
          <a:bodyPr wrap="none" lIns="100794" tIns="50397" rIns="100794" bIns="50397" anchor="ctr"/>
          <a:lstStyle/>
          <a:p>
            <a:pPr algn="ctr" rtl="1"/>
            <a:r>
              <a:rPr lang="ar-EG" sz="2600" b="1" dirty="0">
                <a:latin typeface="Verdana" panose="020B0604030504040204" pitchFamily="34" charset="0"/>
                <a:ea typeface="HY헤드라인M" pitchFamily="2" charset="-127"/>
              </a:rPr>
              <a:t>إبتسامتك و تعاونك دليل حب العمل الجماعي</a:t>
            </a:r>
            <a:endParaRPr lang="ar-SA" sz="2600" b="1" dirty="0">
              <a:latin typeface="Verdana" panose="020B0604030504040204" pitchFamily="34" charset="0"/>
              <a:ea typeface="HY헤드라인M" pitchFamily="2" charset="-127"/>
            </a:endParaRPr>
          </a:p>
        </p:txBody>
      </p:sp>
      <p:sp>
        <p:nvSpPr>
          <p:cNvPr id="36" name="AutoShape 7"/>
          <p:cNvSpPr>
            <a:spLocks noChangeArrowheads="1"/>
          </p:cNvSpPr>
          <p:nvPr/>
        </p:nvSpPr>
        <p:spPr bwMode="auto">
          <a:xfrm>
            <a:off x="3065430" y="6446779"/>
            <a:ext cx="5104683" cy="737440"/>
          </a:xfrm>
          <a:prstGeom prst="roundRect">
            <a:avLst>
              <a:gd name="adj" fmla="val 50000"/>
            </a:avLst>
          </a:prstGeom>
          <a:ln/>
          <a:extLst/>
        </p:spPr>
        <p:style>
          <a:lnRef idx="2">
            <a:schemeClr val="accent6"/>
          </a:lnRef>
          <a:fillRef idx="1">
            <a:schemeClr val="lt1"/>
          </a:fillRef>
          <a:effectRef idx="0">
            <a:schemeClr val="accent6"/>
          </a:effectRef>
          <a:fontRef idx="minor">
            <a:schemeClr val="dk1"/>
          </a:fontRef>
        </p:style>
        <p:txBody>
          <a:bodyPr wrap="none" lIns="100794" tIns="50397" rIns="100794" bIns="50397" anchor="ctr"/>
          <a:lstStyle/>
          <a:p>
            <a:pPr algn="ctr" rtl="1"/>
            <a:r>
              <a:rPr lang="ar-EG" sz="2600" b="1" dirty="0">
                <a:latin typeface="Verdana" panose="020B0604030504040204" pitchFamily="34" charset="0"/>
                <a:ea typeface="HY헤드라인M" pitchFamily="2" charset="-127"/>
              </a:rPr>
              <a:t>تأقلمك مع المدرب و تنفيذ التمارين يسهل</a:t>
            </a:r>
          </a:p>
          <a:p>
            <a:pPr algn="ctr" rtl="1"/>
            <a:r>
              <a:rPr lang="ar-EG" sz="2600" b="1" dirty="0">
                <a:latin typeface="Verdana" panose="020B0604030504040204" pitchFamily="34" charset="0"/>
                <a:ea typeface="HY헤드라인M" pitchFamily="2" charset="-127"/>
              </a:rPr>
              <a:t> استيعاب المادة العلمية</a:t>
            </a:r>
            <a:endParaRPr lang="ar-SA" sz="2600" b="1" dirty="0">
              <a:latin typeface="Verdana" panose="020B0604030504040204" pitchFamily="34" charset="0"/>
              <a:ea typeface="HY헤드라인M" pitchFamily="2" charset="-127"/>
            </a:endParaRPr>
          </a:p>
        </p:txBody>
      </p:sp>
      <p:pic>
        <p:nvPicPr>
          <p:cNvPr id="37" name="Picture 6" descr="F:\دينى\work\صور\15460_IPhone_Locked.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621256" y="2344707"/>
            <a:ext cx="1260078" cy="1427939"/>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xmlns="">
                <a:solidFill>
                  <a:srgbClr val="FFFFFF"/>
                </a:solidFill>
              </a14:hiddenFill>
            </a:ext>
          </a:extLst>
        </p:spPr>
      </p:pic>
      <p:pic>
        <p:nvPicPr>
          <p:cNvPr id="38" name="Picture 8" descr="F:\دينى\work\صور\imagتes.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663260" y="3604653"/>
            <a:ext cx="1273976" cy="1427939"/>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xmlns="">
                <a:solidFill>
                  <a:srgbClr val="FFFFFF"/>
                </a:solidFill>
              </a14:hiddenFill>
            </a:ext>
          </a:extLst>
        </p:spPr>
      </p:pic>
      <p:pic>
        <p:nvPicPr>
          <p:cNvPr id="39" name="Picture 3" descr="F:\دينى\work\صور\إدارة الوقت.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831269" y="1084761"/>
            <a:ext cx="1170715" cy="1427939"/>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xmlns="">
                <a:solidFill>
                  <a:srgbClr val="FFFFFF"/>
                </a:solidFill>
              </a14:hiddenFill>
            </a:ext>
          </a:extLst>
        </p:spPr>
      </p:pic>
      <p:pic>
        <p:nvPicPr>
          <p:cNvPr id="40" name="Picture 9" descr="F:\دينى\work\صور\848484.jpg"/>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1641012" y="6040548"/>
            <a:ext cx="1220567" cy="1469937"/>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xmlns="">
                <a:solidFill>
                  <a:srgbClr val="FFFFFF"/>
                </a:solidFill>
              </a14:hiddenFill>
            </a:ext>
          </a:extLst>
        </p:spPr>
      </p:pic>
      <p:pic>
        <p:nvPicPr>
          <p:cNvPr id="41" name="Picture 2" descr="F:\دينى\work\صور\kid-smail.jpg"/>
          <p:cNvPicPr>
            <a:picLocks noChangeAspect="1" noChangeArrowheads="1"/>
          </p:cNvPicPr>
          <p:nvPr/>
        </p:nvPicPr>
        <p:blipFill>
          <a:blip r:embed="rId6">
            <a:extLst>
              <a:ext uri="{28A0092B-C50C-407E-A947-70E740481C1C}">
                <a14:useLocalDpi xmlns:a14="http://schemas.microsoft.com/office/drawing/2010/main" xmlns="" val="0"/>
              </a:ext>
            </a:extLst>
          </a:blip>
          <a:srcRect/>
          <a:stretch>
            <a:fillRect/>
          </a:stretch>
        </p:blipFill>
        <p:spPr bwMode="auto">
          <a:xfrm>
            <a:off x="1495248" y="4864599"/>
            <a:ext cx="1436335" cy="1419901"/>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xmlns="">
                <a:solidFill>
                  <a:srgbClr val="FFFFFF"/>
                </a:solidFill>
              </a14:hiddenFill>
            </a:ext>
          </a:extLst>
        </p:spPr>
      </p:pic>
      <p:sp>
        <p:nvSpPr>
          <p:cNvPr id="13" name="Text Box 4"/>
          <p:cNvSpPr txBox="1">
            <a:spLocks noChangeArrowheads="1"/>
          </p:cNvSpPr>
          <p:nvPr/>
        </p:nvSpPr>
        <p:spPr bwMode="auto">
          <a:xfrm>
            <a:off x="720726" y="144463"/>
            <a:ext cx="8748713" cy="702841"/>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3600" b="1" dirty="0" smtClean="0">
                <a:solidFill>
                  <a:srgbClr val="FFFFFF"/>
                </a:solidFill>
                <a:latin typeface="Arial Black" pitchFamily="34" charset="0"/>
              </a:rPr>
              <a:t>الاتفاقيات</a:t>
            </a:r>
            <a:endParaRPr lang="en-US" sz="3600" b="1" dirty="0">
              <a:solidFill>
                <a:srgbClr val="FFFFFF"/>
              </a:solidFill>
              <a:latin typeface="Arial Black" pitchFamily="34" charset="0"/>
            </a:endParaRPr>
          </a:p>
        </p:txBody>
      </p:sp>
    </p:spTree>
    <p:extLst>
      <p:ext uri="{BB962C8B-B14F-4D97-AF65-F5344CB8AC3E}">
        <p14:creationId xmlns:p14="http://schemas.microsoft.com/office/powerpoint/2010/main" xmlns="" val="158848963"/>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p:cTn id="7" dur="1000" fill="hold"/>
                                        <p:tgtEl>
                                          <p:spTgt spid="32"/>
                                        </p:tgtEl>
                                        <p:attrNameLst>
                                          <p:attrName>ppt_w</p:attrName>
                                        </p:attrNameLst>
                                      </p:cBhvr>
                                      <p:tavLst>
                                        <p:tav tm="0">
                                          <p:val>
                                            <p:fltVal val="0"/>
                                          </p:val>
                                        </p:tav>
                                        <p:tav tm="100000">
                                          <p:val>
                                            <p:strVal val="#ppt_w"/>
                                          </p:val>
                                        </p:tav>
                                      </p:tavLst>
                                    </p:anim>
                                    <p:anim calcmode="lin" valueType="num">
                                      <p:cBhvr>
                                        <p:cTn id="8" dur="1000" fill="hold"/>
                                        <p:tgtEl>
                                          <p:spTgt spid="32"/>
                                        </p:tgtEl>
                                        <p:attrNameLst>
                                          <p:attrName>ppt_h</p:attrName>
                                        </p:attrNameLst>
                                      </p:cBhvr>
                                      <p:tavLst>
                                        <p:tav tm="0">
                                          <p:val>
                                            <p:fltVal val="0"/>
                                          </p:val>
                                        </p:tav>
                                        <p:tav tm="100000">
                                          <p:val>
                                            <p:strVal val="#ppt_h"/>
                                          </p:val>
                                        </p:tav>
                                      </p:tavLst>
                                    </p:anim>
                                    <p:anim calcmode="lin" valueType="num">
                                      <p:cBhvr>
                                        <p:cTn id="9" dur="1000" fill="hold"/>
                                        <p:tgtEl>
                                          <p:spTgt spid="32"/>
                                        </p:tgtEl>
                                        <p:attrNameLst>
                                          <p:attrName>style.rotation</p:attrName>
                                        </p:attrNameLst>
                                      </p:cBhvr>
                                      <p:tavLst>
                                        <p:tav tm="0">
                                          <p:val>
                                            <p:fltVal val="90"/>
                                          </p:val>
                                        </p:tav>
                                        <p:tav tm="100000">
                                          <p:val>
                                            <p:fltVal val="0"/>
                                          </p:val>
                                        </p:tav>
                                      </p:tavLst>
                                    </p:anim>
                                    <p:animEffect transition="in" filter="fade">
                                      <p:cBhvr>
                                        <p:cTn id="10" dur="1000"/>
                                        <p:tgtEl>
                                          <p:spTgt spid="32"/>
                                        </p:tgtEl>
                                      </p:cBhvr>
                                    </p:animEffect>
                                  </p:childTnLst>
                                </p:cTn>
                              </p:par>
                              <p:par>
                                <p:cTn id="11" presetID="31" presetClass="entr" presetSubtype="0" fill="hold" nodeType="withEffect">
                                  <p:stCondLst>
                                    <p:cond delay="0"/>
                                  </p:stCondLst>
                                  <p:childTnLst>
                                    <p:set>
                                      <p:cBhvr>
                                        <p:cTn id="12" dur="1" fill="hold">
                                          <p:stCondLst>
                                            <p:cond delay="0"/>
                                          </p:stCondLst>
                                        </p:cTn>
                                        <p:tgtEl>
                                          <p:spTgt spid="39"/>
                                        </p:tgtEl>
                                        <p:attrNameLst>
                                          <p:attrName>style.visibility</p:attrName>
                                        </p:attrNameLst>
                                      </p:cBhvr>
                                      <p:to>
                                        <p:strVal val="visible"/>
                                      </p:to>
                                    </p:set>
                                    <p:anim calcmode="lin" valueType="num">
                                      <p:cBhvr>
                                        <p:cTn id="13" dur="1000" fill="hold"/>
                                        <p:tgtEl>
                                          <p:spTgt spid="39"/>
                                        </p:tgtEl>
                                        <p:attrNameLst>
                                          <p:attrName>ppt_w</p:attrName>
                                        </p:attrNameLst>
                                      </p:cBhvr>
                                      <p:tavLst>
                                        <p:tav tm="0">
                                          <p:val>
                                            <p:fltVal val="0"/>
                                          </p:val>
                                        </p:tav>
                                        <p:tav tm="100000">
                                          <p:val>
                                            <p:strVal val="#ppt_w"/>
                                          </p:val>
                                        </p:tav>
                                      </p:tavLst>
                                    </p:anim>
                                    <p:anim calcmode="lin" valueType="num">
                                      <p:cBhvr>
                                        <p:cTn id="14" dur="1000" fill="hold"/>
                                        <p:tgtEl>
                                          <p:spTgt spid="39"/>
                                        </p:tgtEl>
                                        <p:attrNameLst>
                                          <p:attrName>ppt_h</p:attrName>
                                        </p:attrNameLst>
                                      </p:cBhvr>
                                      <p:tavLst>
                                        <p:tav tm="0">
                                          <p:val>
                                            <p:fltVal val="0"/>
                                          </p:val>
                                        </p:tav>
                                        <p:tav tm="100000">
                                          <p:val>
                                            <p:strVal val="#ppt_h"/>
                                          </p:val>
                                        </p:tav>
                                      </p:tavLst>
                                    </p:anim>
                                    <p:anim calcmode="lin" valueType="num">
                                      <p:cBhvr>
                                        <p:cTn id="15" dur="1000" fill="hold"/>
                                        <p:tgtEl>
                                          <p:spTgt spid="39"/>
                                        </p:tgtEl>
                                        <p:attrNameLst>
                                          <p:attrName>style.rotation</p:attrName>
                                        </p:attrNameLst>
                                      </p:cBhvr>
                                      <p:tavLst>
                                        <p:tav tm="0">
                                          <p:val>
                                            <p:fltVal val="90"/>
                                          </p:val>
                                        </p:tav>
                                        <p:tav tm="100000">
                                          <p:val>
                                            <p:fltVal val="0"/>
                                          </p:val>
                                        </p:tav>
                                      </p:tavLst>
                                    </p:anim>
                                    <p:animEffect transition="in" filter="fade">
                                      <p:cBhvr>
                                        <p:cTn id="16" dur="1000"/>
                                        <p:tgtEl>
                                          <p:spTgt spid="39"/>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grpId="0" nodeType="clickEffect">
                                  <p:stCondLst>
                                    <p:cond delay="0"/>
                                  </p:stCondLst>
                                  <p:childTnLst>
                                    <p:set>
                                      <p:cBhvr>
                                        <p:cTn id="20" dur="1" fill="hold">
                                          <p:stCondLst>
                                            <p:cond delay="0"/>
                                          </p:stCondLst>
                                        </p:cTn>
                                        <p:tgtEl>
                                          <p:spTgt spid="33"/>
                                        </p:tgtEl>
                                        <p:attrNameLst>
                                          <p:attrName>style.visibility</p:attrName>
                                        </p:attrNameLst>
                                      </p:cBhvr>
                                      <p:to>
                                        <p:strVal val="visible"/>
                                      </p:to>
                                    </p:set>
                                    <p:anim calcmode="lin" valueType="num">
                                      <p:cBhvr>
                                        <p:cTn id="21" dur="1000" fill="hold"/>
                                        <p:tgtEl>
                                          <p:spTgt spid="33"/>
                                        </p:tgtEl>
                                        <p:attrNameLst>
                                          <p:attrName>ppt_w</p:attrName>
                                        </p:attrNameLst>
                                      </p:cBhvr>
                                      <p:tavLst>
                                        <p:tav tm="0">
                                          <p:val>
                                            <p:fltVal val="0"/>
                                          </p:val>
                                        </p:tav>
                                        <p:tav tm="100000">
                                          <p:val>
                                            <p:strVal val="#ppt_w"/>
                                          </p:val>
                                        </p:tav>
                                      </p:tavLst>
                                    </p:anim>
                                    <p:anim calcmode="lin" valueType="num">
                                      <p:cBhvr>
                                        <p:cTn id="22" dur="1000" fill="hold"/>
                                        <p:tgtEl>
                                          <p:spTgt spid="33"/>
                                        </p:tgtEl>
                                        <p:attrNameLst>
                                          <p:attrName>ppt_h</p:attrName>
                                        </p:attrNameLst>
                                      </p:cBhvr>
                                      <p:tavLst>
                                        <p:tav tm="0">
                                          <p:val>
                                            <p:fltVal val="0"/>
                                          </p:val>
                                        </p:tav>
                                        <p:tav tm="100000">
                                          <p:val>
                                            <p:strVal val="#ppt_h"/>
                                          </p:val>
                                        </p:tav>
                                      </p:tavLst>
                                    </p:anim>
                                    <p:anim calcmode="lin" valueType="num">
                                      <p:cBhvr>
                                        <p:cTn id="23" dur="1000" fill="hold"/>
                                        <p:tgtEl>
                                          <p:spTgt spid="33"/>
                                        </p:tgtEl>
                                        <p:attrNameLst>
                                          <p:attrName>style.rotation</p:attrName>
                                        </p:attrNameLst>
                                      </p:cBhvr>
                                      <p:tavLst>
                                        <p:tav tm="0">
                                          <p:val>
                                            <p:fltVal val="90"/>
                                          </p:val>
                                        </p:tav>
                                        <p:tav tm="100000">
                                          <p:val>
                                            <p:fltVal val="0"/>
                                          </p:val>
                                        </p:tav>
                                      </p:tavLst>
                                    </p:anim>
                                    <p:animEffect transition="in" filter="fade">
                                      <p:cBhvr>
                                        <p:cTn id="24" dur="1000"/>
                                        <p:tgtEl>
                                          <p:spTgt spid="33"/>
                                        </p:tgtEl>
                                      </p:cBhvr>
                                    </p:animEffect>
                                  </p:childTnLst>
                                </p:cTn>
                              </p:par>
                              <p:par>
                                <p:cTn id="25" presetID="31" presetClass="entr" presetSubtype="0" fill="hold" nodeType="withEffect">
                                  <p:stCondLst>
                                    <p:cond delay="0"/>
                                  </p:stCondLst>
                                  <p:childTnLst>
                                    <p:set>
                                      <p:cBhvr>
                                        <p:cTn id="26" dur="1" fill="hold">
                                          <p:stCondLst>
                                            <p:cond delay="0"/>
                                          </p:stCondLst>
                                        </p:cTn>
                                        <p:tgtEl>
                                          <p:spTgt spid="37"/>
                                        </p:tgtEl>
                                        <p:attrNameLst>
                                          <p:attrName>style.visibility</p:attrName>
                                        </p:attrNameLst>
                                      </p:cBhvr>
                                      <p:to>
                                        <p:strVal val="visible"/>
                                      </p:to>
                                    </p:set>
                                    <p:anim calcmode="lin" valueType="num">
                                      <p:cBhvr>
                                        <p:cTn id="27" dur="1000" fill="hold"/>
                                        <p:tgtEl>
                                          <p:spTgt spid="37"/>
                                        </p:tgtEl>
                                        <p:attrNameLst>
                                          <p:attrName>ppt_w</p:attrName>
                                        </p:attrNameLst>
                                      </p:cBhvr>
                                      <p:tavLst>
                                        <p:tav tm="0">
                                          <p:val>
                                            <p:fltVal val="0"/>
                                          </p:val>
                                        </p:tav>
                                        <p:tav tm="100000">
                                          <p:val>
                                            <p:strVal val="#ppt_w"/>
                                          </p:val>
                                        </p:tav>
                                      </p:tavLst>
                                    </p:anim>
                                    <p:anim calcmode="lin" valueType="num">
                                      <p:cBhvr>
                                        <p:cTn id="28" dur="1000" fill="hold"/>
                                        <p:tgtEl>
                                          <p:spTgt spid="37"/>
                                        </p:tgtEl>
                                        <p:attrNameLst>
                                          <p:attrName>ppt_h</p:attrName>
                                        </p:attrNameLst>
                                      </p:cBhvr>
                                      <p:tavLst>
                                        <p:tav tm="0">
                                          <p:val>
                                            <p:fltVal val="0"/>
                                          </p:val>
                                        </p:tav>
                                        <p:tav tm="100000">
                                          <p:val>
                                            <p:strVal val="#ppt_h"/>
                                          </p:val>
                                        </p:tav>
                                      </p:tavLst>
                                    </p:anim>
                                    <p:anim calcmode="lin" valueType="num">
                                      <p:cBhvr>
                                        <p:cTn id="29" dur="1000" fill="hold"/>
                                        <p:tgtEl>
                                          <p:spTgt spid="37"/>
                                        </p:tgtEl>
                                        <p:attrNameLst>
                                          <p:attrName>style.rotation</p:attrName>
                                        </p:attrNameLst>
                                      </p:cBhvr>
                                      <p:tavLst>
                                        <p:tav tm="0">
                                          <p:val>
                                            <p:fltVal val="90"/>
                                          </p:val>
                                        </p:tav>
                                        <p:tav tm="100000">
                                          <p:val>
                                            <p:fltVal val="0"/>
                                          </p:val>
                                        </p:tav>
                                      </p:tavLst>
                                    </p:anim>
                                    <p:animEffect transition="in" filter="fade">
                                      <p:cBhvr>
                                        <p:cTn id="30" dur="1000"/>
                                        <p:tgtEl>
                                          <p:spTgt spid="37"/>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grpId="0" nodeType="clickEffect">
                                  <p:stCondLst>
                                    <p:cond delay="0"/>
                                  </p:stCondLst>
                                  <p:childTnLst>
                                    <p:set>
                                      <p:cBhvr>
                                        <p:cTn id="34" dur="1" fill="hold">
                                          <p:stCondLst>
                                            <p:cond delay="0"/>
                                          </p:stCondLst>
                                        </p:cTn>
                                        <p:tgtEl>
                                          <p:spTgt spid="34"/>
                                        </p:tgtEl>
                                        <p:attrNameLst>
                                          <p:attrName>style.visibility</p:attrName>
                                        </p:attrNameLst>
                                      </p:cBhvr>
                                      <p:to>
                                        <p:strVal val="visible"/>
                                      </p:to>
                                    </p:set>
                                    <p:anim calcmode="lin" valueType="num">
                                      <p:cBhvr>
                                        <p:cTn id="35" dur="1000" fill="hold"/>
                                        <p:tgtEl>
                                          <p:spTgt spid="34"/>
                                        </p:tgtEl>
                                        <p:attrNameLst>
                                          <p:attrName>ppt_w</p:attrName>
                                        </p:attrNameLst>
                                      </p:cBhvr>
                                      <p:tavLst>
                                        <p:tav tm="0">
                                          <p:val>
                                            <p:fltVal val="0"/>
                                          </p:val>
                                        </p:tav>
                                        <p:tav tm="100000">
                                          <p:val>
                                            <p:strVal val="#ppt_w"/>
                                          </p:val>
                                        </p:tav>
                                      </p:tavLst>
                                    </p:anim>
                                    <p:anim calcmode="lin" valueType="num">
                                      <p:cBhvr>
                                        <p:cTn id="36" dur="1000" fill="hold"/>
                                        <p:tgtEl>
                                          <p:spTgt spid="34"/>
                                        </p:tgtEl>
                                        <p:attrNameLst>
                                          <p:attrName>ppt_h</p:attrName>
                                        </p:attrNameLst>
                                      </p:cBhvr>
                                      <p:tavLst>
                                        <p:tav tm="0">
                                          <p:val>
                                            <p:fltVal val="0"/>
                                          </p:val>
                                        </p:tav>
                                        <p:tav tm="100000">
                                          <p:val>
                                            <p:strVal val="#ppt_h"/>
                                          </p:val>
                                        </p:tav>
                                      </p:tavLst>
                                    </p:anim>
                                    <p:anim calcmode="lin" valueType="num">
                                      <p:cBhvr>
                                        <p:cTn id="37" dur="1000" fill="hold"/>
                                        <p:tgtEl>
                                          <p:spTgt spid="34"/>
                                        </p:tgtEl>
                                        <p:attrNameLst>
                                          <p:attrName>style.rotation</p:attrName>
                                        </p:attrNameLst>
                                      </p:cBhvr>
                                      <p:tavLst>
                                        <p:tav tm="0">
                                          <p:val>
                                            <p:fltVal val="90"/>
                                          </p:val>
                                        </p:tav>
                                        <p:tav tm="100000">
                                          <p:val>
                                            <p:fltVal val="0"/>
                                          </p:val>
                                        </p:tav>
                                      </p:tavLst>
                                    </p:anim>
                                    <p:animEffect transition="in" filter="fade">
                                      <p:cBhvr>
                                        <p:cTn id="38" dur="1000"/>
                                        <p:tgtEl>
                                          <p:spTgt spid="34"/>
                                        </p:tgtEl>
                                      </p:cBhvr>
                                    </p:animEffect>
                                  </p:childTnLst>
                                </p:cTn>
                              </p:par>
                              <p:par>
                                <p:cTn id="39" presetID="31" presetClass="entr" presetSubtype="0" fill="hold" nodeType="with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1000" fill="hold"/>
                                        <p:tgtEl>
                                          <p:spTgt spid="38"/>
                                        </p:tgtEl>
                                        <p:attrNameLst>
                                          <p:attrName>ppt_w</p:attrName>
                                        </p:attrNameLst>
                                      </p:cBhvr>
                                      <p:tavLst>
                                        <p:tav tm="0">
                                          <p:val>
                                            <p:fltVal val="0"/>
                                          </p:val>
                                        </p:tav>
                                        <p:tav tm="100000">
                                          <p:val>
                                            <p:strVal val="#ppt_w"/>
                                          </p:val>
                                        </p:tav>
                                      </p:tavLst>
                                    </p:anim>
                                    <p:anim calcmode="lin" valueType="num">
                                      <p:cBhvr>
                                        <p:cTn id="42" dur="1000" fill="hold"/>
                                        <p:tgtEl>
                                          <p:spTgt spid="38"/>
                                        </p:tgtEl>
                                        <p:attrNameLst>
                                          <p:attrName>ppt_h</p:attrName>
                                        </p:attrNameLst>
                                      </p:cBhvr>
                                      <p:tavLst>
                                        <p:tav tm="0">
                                          <p:val>
                                            <p:fltVal val="0"/>
                                          </p:val>
                                        </p:tav>
                                        <p:tav tm="100000">
                                          <p:val>
                                            <p:strVal val="#ppt_h"/>
                                          </p:val>
                                        </p:tav>
                                      </p:tavLst>
                                    </p:anim>
                                    <p:anim calcmode="lin" valueType="num">
                                      <p:cBhvr>
                                        <p:cTn id="43" dur="1000" fill="hold"/>
                                        <p:tgtEl>
                                          <p:spTgt spid="38"/>
                                        </p:tgtEl>
                                        <p:attrNameLst>
                                          <p:attrName>style.rotation</p:attrName>
                                        </p:attrNameLst>
                                      </p:cBhvr>
                                      <p:tavLst>
                                        <p:tav tm="0">
                                          <p:val>
                                            <p:fltVal val="90"/>
                                          </p:val>
                                        </p:tav>
                                        <p:tav tm="100000">
                                          <p:val>
                                            <p:fltVal val="0"/>
                                          </p:val>
                                        </p:tav>
                                      </p:tavLst>
                                    </p:anim>
                                    <p:animEffect transition="in" filter="fade">
                                      <p:cBhvr>
                                        <p:cTn id="44" dur="1000"/>
                                        <p:tgtEl>
                                          <p:spTgt spid="38"/>
                                        </p:tgtEl>
                                      </p:cBhvr>
                                    </p:animEffect>
                                  </p:childTnLst>
                                </p:cTn>
                              </p:par>
                            </p:childTnLst>
                          </p:cTn>
                        </p:par>
                      </p:childTnLst>
                    </p:cTn>
                  </p:par>
                  <p:par>
                    <p:cTn id="45" fill="hold">
                      <p:stCondLst>
                        <p:cond delay="indefinite"/>
                      </p:stCondLst>
                      <p:childTnLst>
                        <p:par>
                          <p:cTn id="46" fill="hold">
                            <p:stCondLst>
                              <p:cond delay="0"/>
                            </p:stCondLst>
                            <p:childTnLst>
                              <p:par>
                                <p:cTn id="47" presetID="31" presetClass="entr" presetSubtype="0" fill="hold" grpId="0" nodeType="clickEffect">
                                  <p:stCondLst>
                                    <p:cond delay="0"/>
                                  </p:stCondLst>
                                  <p:childTnLst>
                                    <p:set>
                                      <p:cBhvr>
                                        <p:cTn id="48" dur="1" fill="hold">
                                          <p:stCondLst>
                                            <p:cond delay="0"/>
                                          </p:stCondLst>
                                        </p:cTn>
                                        <p:tgtEl>
                                          <p:spTgt spid="35"/>
                                        </p:tgtEl>
                                        <p:attrNameLst>
                                          <p:attrName>style.visibility</p:attrName>
                                        </p:attrNameLst>
                                      </p:cBhvr>
                                      <p:to>
                                        <p:strVal val="visible"/>
                                      </p:to>
                                    </p:set>
                                    <p:anim calcmode="lin" valueType="num">
                                      <p:cBhvr>
                                        <p:cTn id="49" dur="1000" fill="hold"/>
                                        <p:tgtEl>
                                          <p:spTgt spid="35"/>
                                        </p:tgtEl>
                                        <p:attrNameLst>
                                          <p:attrName>ppt_w</p:attrName>
                                        </p:attrNameLst>
                                      </p:cBhvr>
                                      <p:tavLst>
                                        <p:tav tm="0">
                                          <p:val>
                                            <p:fltVal val="0"/>
                                          </p:val>
                                        </p:tav>
                                        <p:tav tm="100000">
                                          <p:val>
                                            <p:strVal val="#ppt_w"/>
                                          </p:val>
                                        </p:tav>
                                      </p:tavLst>
                                    </p:anim>
                                    <p:anim calcmode="lin" valueType="num">
                                      <p:cBhvr>
                                        <p:cTn id="50" dur="1000" fill="hold"/>
                                        <p:tgtEl>
                                          <p:spTgt spid="35"/>
                                        </p:tgtEl>
                                        <p:attrNameLst>
                                          <p:attrName>ppt_h</p:attrName>
                                        </p:attrNameLst>
                                      </p:cBhvr>
                                      <p:tavLst>
                                        <p:tav tm="0">
                                          <p:val>
                                            <p:fltVal val="0"/>
                                          </p:val>
                                        </p:tav>
                                        <p:tav tm="100000">
                                          <p:val>
                                            <p:strVal val="#ppt_h"/>
                                          </p:val>
                                        </p:tav>
                                      </p:tavLst>
                                    </p:anim>
                                    <p:anim calcmode="lin" valueType="num">
                                      <p:cBhvr>
                                        <p:cTn id="51" dur="1000" fill="hold"/>
                                        <p:tgtEl>
                                          <p:spTgt spid="35"/>
                                        </p:tgtEl>
                                        <p:attrNameLst>
                                          <p:attrName>style.rotation</p:attrName>
                                        </p:attrNameLst>
                                      </p:cBhvr>
                                      <p:tavLst>
                                        <p:tav tm="0">
                                          <p:val>
                                            <p:fltVal val="90"/>
                                          </p:val>
                                        </p:tav>
                                        <p:tav tm="100000">
                                          <p:val>
                                            <p:fltVal val="0"/>
                                          </p:val>
                                        </p:tav>
                                      </p:tavLst>
                                    </p:anim>
                                    <p:animEffect transition="in" filter="fade">
                                      <p:cBhvr>
                                        <p:cTn id="52" dur="1000"/>
                                        <p:tgtEl>
                                          <p:spTgt spid="35"/>
                                        </p:tgtEl>
                                      </p:cBhvr>
                                    </p:animEffect>
                                  </p:childTnLst>
                                </p:cTn>
                              </p:par>
                              <p:par>
                                <p:cTn id="53" presetID="31" presetClass="entr" presetSubtype="0" fill="hold" nodeType="withEffect">
                                  <p:stCondLst>
                                    <p:cond delay="0"/>
                                  </p:stCondLst>
                                  <p:childTnLst>
                                    <p:set>
                                      <p:cBhvr>
                                        <p:cTn id="54" dur="1" fill="hold">
                                          <p:stCondLst>
                                            <p:cond delay="0"/>
                                          </p:stCondLst>
                                        </p:cTn>
                                        <p:tgtEl>
                                          <p:spTgt spid="41"/>
                                        </p:tgtEl>
                                        <p:attrNameLst>
                                          <p:attrName>style.visibility</p:attrName>
                                        </p:attrNameLst>
                                      </p:cBhvr>
                                      <p:to>
                                        <p:strVal val="visible"/>
                                      </p:to>
                                    </p:set>
                                    <p:anim calcmode="lin" valueType="num">
                                      <p:cBhvr>
                                        <p:cTn id="55" dur="1000" fill="hold"/>
                                        <p:tgtEl>
                                          <p:spTgt spid="41"/>
                                        </p:tgtEl>
                                        <p:attrNameLst>
                                          <p:attrName>ppt_w</p:attrName>
                                        </p:attrNameLst>
                                      </p:cBhvr>
                                      <p:tavLst>
                                        <p:tav tm="0">
                                          <p:val>
                                            <p:fltVal val="0"/>
                                          </p:val>
                                        </p:tav>
                                        <p:tav tm="100000">
                                          <p:val>
                                            <p:strVal val="#ppt_w"/>
                                          </p:val>
                                        </p:tav>
                                      </p:tavLst>
                                    </p:anim>
                                    <p:anim calcmode="lin" valueType="num">
                                      <p:cBhvr>
                                        <p:cTn id="56" dur="1000" fill="hold"/>
                                        <p:tgtEl>
                                          <p:spTgt spid="41"/>
                                        </p:tgtEl>
                                        <p:attrNameLst>
                                          <p:attrName>ppt_h</p:attrName>
                                        </p:attrNameLst>
                                      </p:cBhvr>
                                      <p:tavLst>
                                        <p:tav tm="0">
                                          <p:val>
                                            <p:fltVal val="0"/>
                                          </p:val>
                                        </p:tav>
                                        <p:tav tm="100000">
                                          <p:val>
                                            <p:strVal val="#ppt_h"/>
                                          </p:val>
                                        </p:tav>
                                      </p:tavLst>
                                    </p:anim>
                                    <p:anim calcmode="lin" valueType="num">
                                      <p:cBhvr>
                                        <p:cTn id="57" dur="1000" fill="hold"/>
                                        <p:tgtEl>
                                          <p:spTgt spid="41"/>
                                        </p:tgtEl>
                                        <p:attrNameLst>
                                          <p:attrName>style.rotation</p:attrName>
                                        </p:attrNameLst>
                                      </p:cBhvr>
                                      <p:tavLst>
                                        <p:tav tm="0">
                                          <p:val>
                                            <p:fltVal val="90"/>
                                          </p:val>
                                        </p:tav>
                                        <p:tav tm="100000">
                                          <p:val>
                                            <p:fltVal val="0"/>
                                          </p:val>
                                        </p:tav>
                                      </p:tavLst>
                                    </p:anim>
                                    <p:animEffect transition="in" filter="fade">
                                      <p:cBhvr>
                                        <p:cTn id="58" dur="1000"/>
                                        <p:tgtEl>
                                          <p:spTgt spid="41"/>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36"/>
                                        </p:tgtEl>
                                        <p:attrNameLst>
                                          <p:attrName>style.visibility</p:attrName>
                                        </p:attrNameLst>
                                      </p:cBhvr>
                                      <p:to>
                                        <p:strVal val="visible"/>
                                      </p:to>
                                    </p:set>
                                    <p:anim calcmode="lin" valueType="num">
                                      <p:cBhvr>
                                        <p:cTn id="63" dur="1000" fill="hold"/>
                                        <p:tgtEl>
                                          <p:spTgt spid="36"/>
                                        </p:tgtEl>
                                        <p:attrNameLst>
                                          <p:attrName>ppt_w</p:attrName>
                                        </p:attrNameLst>
                                      </p:cBhvr>
                                      <p:tavLst>
                                        <p:tav tm="0">
                                          <p:val>
                                            <p:fltVal val="0"/>
                                          </p:val>
                                        </p:tav>
                                        <p:tav tm="100000">
                                          <p:val>
                                            <p:strVal val="#ppt_w"/>
                                          </p:val>
                                        </p:tav>
                                      </p:tavLst>
                                    </p:anim>
                                    <p:anim calcmode="lin" valueType="num">
                                      <p:cBhvr>
                                        <p:cTn id="64" dur="1000" fill="hold"/>
                                        <p:tgtEl>
                                          <p:spTgt spid="36"/>
                                        </p:tgtEl>
                                        <p:attrNameLst>
                                          <p:attrName>ppt_h</p:attrName>
                                        </p:attrNameLst>
                                      </p:cBhvr>
                                      <p:tavLst>
                                        <p:tav tm="0">
                                          <p:val>
                                            <p:fltVal val="0"/>
                                          </p:val>
                                        </p:tav>
                                        <p:tav tm="100000">
                                          <p:val>
                                            <p:strVal val="#ppt_h"/>
                                          </p:val>
                                        </p:tav>
                                      </p:tavLst>
                                    </p:anim>
                                    <p:anim calcmode="lin" valueType="num">
                                      <p:cBhvr>
                                        <p:cTn id="65" dur="1000" fill="hold"/>
                                        <p:tgtEl>
                                          <p:spTgt spid="36"/>
                                        </p:tgtEl>
                                        <p:attrNameLst>
                                          <p:attrName>style.rotation</p:attrName>
                                        </p:attrNameLst>
                                      </p:cBhvr>
                                      <p:tavLst>
                                        <p:tav tm="0">
                                          <p:val>
                                            <p:fltVal val="90"/>
                                          </p:val>
                                        </p:tav>
                                        <p:tav tm="100000">
                                          <p:val>
                                            <p:fltVal val="0"/>
                                          </p:val>
                                        </p:tav>
                                      </p:tavLst>
                                    </p:anim>
                                    <p:animEffect transition="in" filter="fade">
                                      <p:cBhvr>
                                        <p:cTn id="66" dur="1000"/>
                                        <p:tgtEl>
                                          <p:spTgt spid="36"/>
                                        </p:tgtEl>
                                      </p:cBhvr>
                                    </p:animEffect>
                                  </p:childTnLst>
                                </p:cTn>
                              </p:par>
                              <p:par>
                                <p:cTn id="67" presetID="31" presetClass="entr" presetSubtype="0" fill="hold" nodeType="withEffect">
                                  <p:stCondLst>
                                    <p:cond delay="0"/>
                                  </p:stCondLst>
                                  <p:childTnLst>
                                    <p:set>
                                      <p:cBhvr>
                                        <p:cTn id="68" dur="1" fill="hold">
                                          <p:stCondLst>
                                            <p:cond delay="0"/>
                                          </p:stCondLst>
                                        </p:cTn>
                                        <p:tgtEl>
                                          <p:spTgt spid="40"/>
                                        </p:tgtEl>
                                        <p:attrNameLst>
                                          <p:attrName>style.visibility</p:attrName>
                                        </p:attrNameLst>
                                      </p:cBhvr>
                                      <p:to>
                                        <p:strVal val="visible"/>
                                      </p:to>
                                    </p:set>
                                    <p:anim calcmode="lin" valueType="num">
                                      <p:cBhvr>
                                        <p:cTn id="69" dur="1000" fill="hold"/>
                                        <p:tgtEl>
                                          <p:spTgt spid="40"/>
                                        </p:tgtEl>
                                        <p:attrNameLst>
                                          <p:attrName>ppt_w</p:attrName>
                                        </p:attrNameLst>
                                      </p:cBhvr>
                                      <p:tavLst>
                                        <p:tav tm="0">
                                          <p:val>
                                            <p:fltVal val="0"/>
                                          </p:val>
                                        </p:tav>
                                        <p:tav tm="100000">
                                          <p:val>
                                            <p:strVal val="#ppt_w"/>
                                          </p:val>
                                        </p:tav>
                                      </p:tavLst>
                                    </p:anim>
                                    <p:anim calcmode="lin" valueType="num">
                                      <p:cBhvr>
                                        <p:cTn id="70" dur="1000" fill="hold"/>
                                        <p:tgtEl>
                                          <p:spTgt spid="40"/>
                                        </p:tgtEl>
                                        <p:attrNameLst>
                                          <p:attrName>ppt_h</p:attrName>
                                        </p:attrNameLst>
                                      </p:cBhvr>
                                      <p:tavLst>
                                        <p:tav tm="0">
                                          <p:val>
                                            <p:fltVal val="0"/>
                                          </p:val>
                                        </p:tav>
                                        <p:tav tm="100000">
                                          <p:val>
                                            <p:strVal val="#ppt_h"/>
                                          </p:val>
                                        </p:tav>
                                      </p:tavLst>
                                    </p:anim>
                                    <p:anim calcmode="lin" valueType="num">
                                      <p:cBhvr>
                                        <p:cTn id="71" dur="1000" fill="hold"/>
                                        <p:tgtEl>
                                          <p:spTgt spid="40"/>
                                        </p:tgtEl>
                                        <p:attrNameLst>
                                          <p:attrName>style.rotation</p:attrName>
                                        </p:attrNameLst>
                                      </p:cBhvr>
                                      <p:tavLst>
                                        <p:tav tm="0">
                                          <p:val>
                                            <p:fltVal val="90"/>
                                          </p:val>
                                        </p:tav>
                                        <p:tav tm="100000">
                                          <p:val>
                                            <p:fltVal val="0"/>
                                          </p:val>
                                        </p:tav>
                                      </p:tavLst>
                                    </p:anim>
                                    <p:animEffect transition="in" filter="fade">
                                      <p:cBhvr>
                                        <p:cTn id="72" dur="10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3" grpId="0" animBg="1"/>
      <p:bldP spid="34" grpId="0" animBg="1"/>
      <p:bldP spid="35" grpId="0" animBg="1"/>
      <p:bldP spid="3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 Box 4"/>
          <p:cNvSpPr txBox="1">
            <a:spLocks noChangeArrowheads="1"/>
          </p:cNvSpPr>
          <p:nvPr/>
        </p:nvSpPr>
        <p:spPr bwMode="auto">
          <a:xfrm>
            <a:off x="720726" y="144463"/>
            <a:ext cx="8748713" cy="76689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	</a:t>
            </a:r>
            <a:r>
              <a:rPr lang="ar-EG" sz="4000" b="1" dirty="0" smtClean="0">
                <a:solidFill>
                  <a:srgbClr val="FFFFFF"/>
                </a:solidFill>
                <a:latin typeface="Arial Black" pitchFamily="34" charset="0"/>
              </a:rPr>
              <a:t>نظرية </a:t>
            </a:r>
            <a:r>
              <a:rPr lang="en-GB" sz="4000" b="1" dirty="0" smtClean="0">
                <a:solidFill>
                  <a:srgbClr val="FFFFFF"/>
                </a:solidFill>
                <a:latin typeface="Arial Black" pitchFamily="34" charset="0"/>
              </a:rPr>
              <a:t>March </a:t>
            </a:r>
            <a:r>
              <a:rPr lang="en-GB" sz="4000" b="1" dirty="0">
                <a:solidFill>
                  <a:srgbClr val="FFFFFF"/>
                </a:solidFill>
                <a:latin typeface="Arial Black" pitchFamily="34" charset="0"/>
              </a:rPr>
              <a:t>&amp; </a:t>
            </a:r>
            <a:r>
              <a:rPr lang="en-GB" sz="4000" b="1" dirty="0" smtClean="0">
                <a:solidFill>
                  <a:srgbClr val="FFFFFF"/>
                </a:solidFill>
                <a:latin typeface="Arial Black" pitchFamily="34" charset="0"/>
              </a:rPr>
              <a:t>Simon;1958</a:t>
            </a:r>
            <a:endParaRPr lang="en-US" sz="2800" b="1" dirty="0">
              <a:solidFill>
                <a:srgbClr val="FFFFFF"/>
              </a:solidFill>
            </a:endParaRPr>
          </a:p>
        </p:txBody>
      </p:sp>
      <p:sp>
        <p:nvSpPr>
          <p:cNvPr id="38" name="AutoShape 2"/>
          <p:cNvSpPr>
            <a:spLocks noChangeArrowheads="1"/>
          </p:cNvSpPr>
          <p:nvPr/>
        </p:nvSpPr>
        <p:spPr bwMode="auto">
          <a:xfrm>
            <a:off x="1511920" y="4374655"/>
            <a:ext cx="7281243" cy="2069478"/>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justLow" rtl="1">
              <a:tabLst>
                <a:tab pos="723900" algn="l"/>
                <a:tab pos="1447800" algn="l"/>
                <a:tab pos="2171700" algn="l"/>
                <a:tab pos="2895600" algn="l"/>
                <a:tab pos="3619500" algn="l"/>
                <a:tab pos="4343400" algn="l"/>
                <a:tab pos="5067300" algn="l"/>
                <a:tab pos="5791200" algn="l"/>
              </a:tabLst>
            </a:pPr>
            <a:r>
              <a:rPr lang="ar-EG" sz="2800" b="1" dirty="0">
                <a:solidFill>
                  <a:srgbClr val="FFFFFF"/>
                </a:solidFill>
              </a:rPr>
              <a:t>فسرت هذه النظرية الإبداع من خلال معالجة المشكلات التي تعترض المنظمات إذ تواجه بعض المنظمات فجوة بين ما تقوم به وما يفترض أن تقوم به ،فتحاول من خلال عملية </a:t>
            </a:r>
            <a:r>
              <a:rPr lang="ar-EG" sz="2800" b="1" dirty="0" smtClean="0">
                <a:solidFill>
                  <a:srgbClr val="FFFFFF"/>
                </a:solidFill>
              </a:rPr>
              <a:t> </a:t>
            </a:r>
            <a:br>
              <a:rPr lang="ar-EG" sz="2800" b="1" dirty="0" smtClean="0">
                <a:solidFill>
                  <a:srgbClr val="FFFFFF"/>
                </a:solidFill>
              </a:rPr>
            </a:br>
            <a:r>
              <a:rPr lang="ar-EG" sz="2800" b="1" dirty="0" smtClean="0">
                <a:solidFill>
                  <a:srgbClr val="FFFFFF"/>
                </a:solidFill>
              </a:rPr>
              <a:t> 				    البحث </a:t>
            </a:r>
            <a:r>
              <a:rPr lang="ar-EG" sz="2800" b="1" dirty="0">
                <a:solidFill>
                  <a:srgbClr val="FFFFFF"/>
                </a:solidFill>
              </a:rPr>
              <a:t>خلق بدائل </a:t>
            </a:r>
            <a:endParaRPr lang="en-US" sz="3600" b="1" dirty="0">
              <a:solidFill>
                <a:srgbClr val="FFFFFF"/>
              </a:solidFill>
            </a:endParaRPr>
          </a:p>
        </p:txBody>
      </p:sp>
    </p:spTree>
    <p:extLst>
      <p:ext uri="{BB962C8B-B14F-4D97-AF65-F5344CB8AC3E}">
        <p14:creationId xmlns:p14="http://schemas.microsoft.com/office/powerpoint/2010/main" xmlns="" val="254982276"/>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barn(inVertical)">
                                      <p:cBhvr>
                                        <p:cTn id="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 Box 4"/>
          <p:cNvSpPr txBox="1">
            <a:spLocks noChangeArrowheads="1"/>
          </p:cNvSpPr>
          <p:nvPr/>
        </p:nvSpPr>
        <p:spPr bwMode="auto">
          <a:xfrm>
            <a:off x="720726" y="144463"/>
            <a:ext cx="8748713" cy="76689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	نظرية </a:t>
            </a:r>
            <a:r>
              <a:rPr lang="en-GB" sz="4000" b="1" dirty="0" smtClean="0">
                <a:solidFill>
                  <a:srgbClr val="FFFFFF"/>
                </a:solidFill>
                <a:latin typeface="Arial Black" pitchFamily="34" charset="0"/>
              </a:rPr>
              <a:t>Burns </a:t>
            </a:r>
            <a:r>
              <a:rPr lang="en-GB" sz="4000" b="1" dirty="0">
                <a:solidFill>
                  <a:srgbClr val="FFFFFF"/>
                </a:solidFill>
                <a:latin typeface="Arial Black" pitchFamily="34" charset="0"/>
              </a:rPr>
              <a:t>&amp; </a:t>
            </a:r>
            <a:r>
              <a:rPr lang="en-GB" sz="4000" b="1" dirty="0" smtClean="0">
                <a:solidFill>
                  <a:srgbClr val="FFFFFF"/>
                </a:solidFill>
                <a:latin typeface="Arial Black" pitchFamily="34" charset="0"/>
              </a:rPr>
              <a:t>Stalker;1961</a:t>
            </a:r>
            <a:endParaRPr lang="en-US" sz="2800" b="1" dirty="0">
              <a:solidFill>
                <a:srgbClr val="FFFFFF"/>
              </a:solidFill>
            </a:endParaRPr>
          </a:p>
        </p:txBody>
      </p:sp>
      <p:sp>
        <p:nvSpPr>
          <p:cNvPr id="38" name="AutoShape 2"/>
          <p:cNvSpPr>
            <a:spLocks noChangeArrowheads="1"/>
          </p:cNvSpPr>
          <p:nvPr/>
        </p:nvSpPr>
        <p:spPr bwMode="auto">
          <a:xfrm>
            <a:off x="1511920" y="3923853"/>
            <a:ext cx="7281243" cy="2520280"/>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justLow" rtl="1">
              <a:tabLst>
                <a:tab pos="723900" algn="l"/>
                <a:tab pos="1447800" algn="l"/>
                <a:tab pos="2171700" algn="l"/>
                <a:tab pos="2895600" algn="l"/>
                <a:tab pos="3619500" algn="l"/>
                <a:tab pos="4343400" algn="l"/>
                <a:tab pos="5067300" algn="l"/>
                <a:tab pos="5791200" algn="l"/>
              </a:tabLst>
            </a:pPr>
            <a:r>
              <a:rPr lang="ar-EG" sz="2800" b="1" dirty="0">
                <a:solidFill>
                  <a:srgbClr val="FFFFFF"/>
                </a:solidFill>
              </a:rPr>
              <a:t>وكانا أول من أكدا على أن التراكيب والهياكل التنظيمية المختلفة تكون فاعلة في حالات مختلفة ،فمن خلال ما توصلوا إليه من أن الهياكل الأكثر ملائمة هي التي تسهم في تطبيق الإبداع في المنظمات من خلال النمط الآلي الذي يلائم بيئة العمل المستقرة و النمط العضوي الذي يلائم البيئات </a:t>
            </a:r>
            <a:r>
              <a:rPr lang="ar-EG" sz="2800" b="1" dirty="0" smtClean="0">
                <a:solidFill>
                  <a:srgbClr val="FFFFFF"/>
                </a:solidFill>
              </a:rPr>
              <a:t>  </a:t>
            </a:r>
            <a:br>
              <a:rPr lang="ar-EG" sz="2800" b="1" dirty="0" smtClean="0">
                <a:solidFill>
                  <a:srgbClr val="FFFFFF"/>
                </a:solidFill>
              </a:rPr>
            </a:br>
            <a:r>
              <a:rPr lang="ar-EG" sz="2800" b="1" dirty="0" smtClean="0">
                <a:solidFill>
                  <a:srgbClr val="FFFFFF"/>
                </a:solidFill>
              </a:rPr>
              <a:t> 				     سريعة </a:t>
            </a:r>
            <a:r>
              <a:rPr lang="ar-EG" sz="2800" b="1" dirty="0">
                <a:solidFill>
                  <a:srgbClr val="FFFFFF"/>
                </a:solidFill>
              </a:rPr>
              <a:t>التغير </a:t>
            </a:r>
            <a:endParaRPr lang="en-US" sz="3600" b="1" dirty="0">
              <a:solidFill>
                <a:srgbClr val="FFFFFF"/>
              </a:solidFill>
            </a:endParaRPr>
          </a:p>
        </p:txBody>
      </p:sp>
    </p:spTree>
    <p:extLst>
      <p:ext uri="{BB962C8B-B14F-4D97-AF65-F5344CB8AC3E}">
        <p14:creationId xmlns:p14="http://schemas.microsoft.com/office/powerpoint/2010/main" xmlns="" val="3351662285"/>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barn(inVertical)">
                                      <p:cBhvr>
                                        <p:cTn id="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 Box 4"/>
          <p:cNvSpPr txBox="1">
            <a:spLocks noChangeArrowheads="1"/>
          </p:cNvSpPr>
          <p:nvPr/>
        </p:nvSpPr>
        <p:spPr bwMode="auto">
          <a:xfrm>
            <a:off x="720726" y="144463"/>
            <a:ext cx="8748713" cy="76689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	نظرية </a:t>
            </a:r>
            <a:r>
              <a:rPr lang="en-GB" sz="4000" b="1" dirty="0" smtClean="0">
                <a:solidFill>
                  <a:srgbClr val="FFFFFF"/>
                </a:solidFill>
                <a:latin typeface="Arial Black" pitchFamily="34" charset="0"/>
              </a:rPr>
              <a:t>Harvey </a:t>
            </a:r>
            <a:r>
              <a:rPr lang="en-GB" sz="4000" b="1" dirty="0">
                <a:solidFill>
                  <a:srgbClr val="FFFFFF"/>
                </a:solidFill>
                <a:latin typeface="Arial Black" pitchFamily="34" charset="0"/>
              </a:rPr>
              <a:t>of </a:t>
            </a:r>
            <a:r>
              <a:rPr lang="en-GB" sz="4000" b="1" dirty="0" smtClean="0">
                <a:solidFill>
                  <a:srgbClr val="FFFFFF"/>
                </a:solidFill>
                <a:latin typeface="Arial Black" pitchFamily="34" charset="0"/>
              </a:rPr>
              <a:t>Mill;1970</a:t>
            </a:r>
            <a:endParaRPr lang="en-US" sz="2800" b="1" dirty="0">
              <a:solidFill>
                <a:srgbClr val="FFFFFF"/>
              </a:solidFill>
            </a:endParaRPr>
          </a:p>
        </p:txBody>
      </p:sp>
      <p:sp>
        <p:nvSpPr>
          <p:cNvPr id="38" name="AutoShape 2"/>
          <p:cNvSpPr>
            <a:spLocks noChangeArrowheads="1"/>
          </p:cNvSpPr>
          <p:nvPr/>
        </p:nvSpPr>
        <p:spPr bwMode="auto">
          <a:xfrm>
            <a:off x="1511920" y="3635821"/>
            <a:ext cx="7281243" cy="2808312"/>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justLow" rtl="1">
              <a:tabLst>
                <a:tab pos="723900" algn="l"/>
                <a:tab pos="1447800" algn="l"/>
                <a:tab pos="2171700" algn="l"/>
                <a:tab pos="2895600" algn="l"/>
                <a:tab pos="3619500" algn="l"/>
                <a:tab pos="4343400" algn="l"/>
                <a:tab pos="5067300" algn="l"/>
                <a:tab pos="5791200" algn="l"/>
              </a:tabLst>
            </a:pPr>
            <a:r>
              <a:rPr lang="ar-EG" sz="2800" b="1" dirty="0">
                <a:solidFill>
                  <a:srgbClr val="FFFFFF"/>
                </a:solidFill>
              </a:rPr>
              <a:t>فقد وصفوا أنواع المشكلات التي تواجهها المنظمات وأنواع الحلول التي قد تطبقها من خلال إدراك القضية(المشكلة) عن طريق ما تحتاجه من فعل لمجابهتها أو بلورتها (أي كيفية إستجابة المنظمة) أو البحث بهدف تقدير أي الأفعال المحتملةالتي قد تتخذها المنظمة أو إختيار الحل (إنتقاء البديل الأمثل) أو إعادة التعريف بمعنى إستلام معلومات ذات تغذية عكسية حول الحل الأنسب </a:t>
            </a:r>
            <a:endParaRPr lang="en-US" sz="3600" b="1" dirty="0">
              <a:solidFill>
                <a:srgbClr val="FFFFFF"/>
              </a:solidFill>
            </a:endParaRPr>
          </a:p>
        </p:txBody>
      </p:sp>
    </p:spTree>
    <p:extLst>
      <p:ext uri="{BB962C8B-B14F-4D97-AF65-F5344CB8AC3E}">
        <p14:creationId xmlns:p14="http://schemas.microsoft.com/office/powerpoint/2010/main" xmlns="" val="3147612010"/>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barn(inVertical)">
                                      <p:cBhvr>
                                        <p:cTn id="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 Box 4"/>
          <p:cNvSpPr txBox="1">
            <a:spLocks noChangeArrowheads="1"/>
          </p:cNvSpPr>
          <p:nvPr/>
        </p:nvSpPr>
        <p:spPr bwMode="auto">
          <a:xfrm>
            <a:off x="720726" y="144463"/>
            <a:ext cx="8748713" cy="76689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	</a:t>
            </a:r>
            <a:r>
              <a:rPr lang="ar-EG" sz="4000" b="1" dirty="0" smtClean="0">
                <a:solidFill>
                  <a:srgbClr val="FFFFFF"/>
                </a:solidFill>
                <a:latin typeface="Arial Black" pitchFamily="34" charset="0"/>
              </a:rPr>
              <a:t>نظرية </a:t>
            </a:r>
            <a:r>
              <a:rPr lang="en-GB" sz="4000" b="1" dirty="0" err="1" smtClean="0">
                <a:solidFill>
                  <a:srgbClr val="FFFFFF"/>
                </a:solidFill>
                <a:latin typeface="Arial Black" pitchFamily="34" charset="0"/>
              </a:rPr>
              <a:t>Hage</a:t>
            </a:r>
            <a:r>
              <a:rPr lang="en-GB" sz="4000" b="1" dirty="0" smtClean="0">
                <a:solidFill>
                  <a:srgbClr val="FFFFFF"/>
                </a:solidFill>
                <a:latin typeface="Arial Black" pitchFamily="34" charset="0"/>
              </a:rPr>
              <a:t> </a:t>
            </a:r>
            <a:r>
              <a:rPr lang="en-GB" sz="4000" b="1" dirty="0">
                <a:solidFill>
                  <a:srgbClr val="FFFFFF"/>
                </a:solidFill>
                <a:latin typeface="Arial Black" pitchFamily="34" charset="0"/>
              </a:rPr>
              <a:t>and </a:t>
            </a:r>
            <a:r>
              <a:rPr lang="en-GB" sz="4000" b="1" dirty="0" smtClean="0">
                <a:solidFill>
                  <a:srgbClr val="FFFFFF"/>
                </a:solidFill>
                <a:latin typeface="Arial Black" pitchFamily="34" charset="0"/>
              </a:rPr>
              <a:t>Aiken;1970</a:t>
            </a:r>
            <a:endParaRPr lang="en-GB" sz="4000" b="1" dirty="0">
              <a:solidFill>
                <a:srgbClr val="FFFFFF"/>
              </a:solidFill>
              <a:latin typeface="Arial Black" pitchFamily="34" charset="0"/>
            </a:endParaRPr>
          </a:p>
        </p:txBody>
      </p:sp>
      <p:sp>
        <p:nvSpPr>
          <p:cNvPr id="38" name="AutoShape 2"/>
          <p:cNvSpPr>
            <a:spLocks noChangeArrowheads="1"/>
          </p:cNvSpPr>
          <p:nvPr/>
        </p:nvSpPr>
        <p:spPr bwMode="auto">
          <a:xfrm>
            <a:off x="1511920" y="3635821"/>
            <a:ext cx="7281243" cy="2808312"/>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justLow" rtl="1">
              <a:tabLst>
                <a:tab pos="723900" algn="l"/>
                <a:tab pos="1447800" algn="l"/>
                <a:tab pos="2171700" algn="l"/>
                <a:tab pos="2895600" algn="l"/>
                <a:tab pos="3619500" algn="l"/>
                <a:tab pos="4343400" algn="l"/>
                <a:tab pos="5067300" algn="l"/>
                <a:tab pos="5791200" algn="l"/>
              </a:tabLst>
            </a:pPr>
            <a:r>
              <a:rPr lang="ar-EG" sz="2800" b="1" dirty="0">
                <a:solidFill>
                  <a:srgbClr val="FFFFFF"/>
                </a:solidFill>
              </a:rPr>
              <a:t>تعد من أكثر النظريات شمولية ،إذ أنها تناولت المراحل المختلفة لعملية الإبداع فضلا عن العوامل المؤثرة فيه ،وفسرت الإبداع على أنه تغير حاصل في برامج المنظمة </a:t>
            </a:r>
            <a:r>
              <a:rPr lang="ar-EG" sz="2800" b="1" dirty="0" smtClean="0">
                <a:solidFill>
                  <a:srgbClr val="FFFFFF"/>
                </a:solidFill>
              </a:rPr>
              <a:t> </a:t>
            </a:r>
            <a:br>
              <a:rPr lang="ar-EG" sz="2800" b="1" dirty="0" smtClean="0">
                <a:solidFill>
                  <a:srgbClr val="FFFFFF"/>
                </a:solidFill>
              </a:rPr>
            </a:br>
            <a:r>
              <a:rPr lang="ar-EG" sz="2800" b="1" dirty="0" smtClean="0">
                <a:solidFill>
                  <a:srgbClr val="FFFFFF"/>
                </a:solidFill>
              </a:rPr>
              <a:t> 			تتمثل </a:t>
            </a:r>
            <a:r>
              <a:rPr lang="ar-EG" sz="2800" b="1" dirty="0">
                <a:solidFill>
                  <a:srgbClr val="FFFFFF"/>
                </a:solidFill>
              </a:rPr>
              <a:t>في إضافة خدمات </a:t>
            </a:r>
            <a:r>
              <a:rPr lang="ar-EG" sz="2800" b="1" dirty="0" smtClean="0">
                <a:solidFill>
                  <a:srgbClr val="FFFFFF"/>
                </a:solidFill>
              </a:rPr>
              <a:t>جديدة</a:t>
            </a:r>
            <a:endParaRPr lang="en-US" sz="3600" b="1" dirty="0">
              <a:solidFill>
                <a:srgbClr val="FFFFFF"/>
              </a:solidFill>
            </a:endParaRPr>
          </a:p>
        </p:txBody>
      </p:sp>
    </p:spTree>
    <p:extLst>
      <p:ext uri="{BB962C8B-B14F-4D97-AF65-F5344CB8AC3E}">
        <p14:creationId xmlns:p14="http://schemas.microsoft.com/office/powerpoint/2010/main" xmlns="" val="3532376286"/>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barn(inVertical)">
                                      <p:cBhvr>
                                        <p:cTn id="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 Box 4"/>
          <p:cNvSpPr txBox="1">
            <a:spLocks noChangeArrowheads="1"/>
          </p:cNvSpPr>
          <p:nvPr/>
        </p:nvSpPr>
        <p:spPr bwMode="auto">
          <a:xfrm>
            <a:off x="720726" y="144463"/>
            <a:ext cx="8748713" cy="76689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	</a:t>
            </a:r>
            <a:r>
              <a:rPr lang="ar-EG" sz="4000" b="1" dirty="0" smtClean="0">
                <a:solidFill>
                  <a:srgbClr val="FFFFFF"/>
                </a:solidFill>
                <a:latin typeface="Arial Black" pitchFamily="34" charset="0"/>
              </a:rPr>
              <a:t>نظرية </a:t>
            </a:r>
            <a:r>
              <a:rPr lang="en-GB" sz="4000" b="1" dirty="0" err="1" smtClean="0">
                <a:solidFill>
                  <a:srgbClr val="FFFFFF"/>
                </a:solidFill>
                <a:latin typeface="Arial Black" pitchFamily="34" charset="0"/>
              </a:rPr>
              <a:t>Zaltman</a:t>
            </a:r>
            <a:r>
              <a:rPr lang="en-GB" sz="4000" b="1" dirty="0" smtClean="0">
                <a:solidFill>
                  <a:srgbClr val="FFFFFF"/>
                </a:solidFill>
                <a:latin typeface="Arial Black" pitchFamily="34" charset="0"/>
              </a:rPr>
              <a:t> </a:t>
            </a:r>
            <a:r>
              <a:rPr lang="en-GB" sz="4000" b="1" dirty="0">
                <a:solidFill>
                  <a:srgbClr val="FFFFFF"/>
                </a:solidFill>
                <a:latin typeface="Arial Black" pitchFamily="34" charset="0"/>
              </a:rPr>
              <a:t>and </a:t>
            </a:r>
            <a:r>
              <a:rPr lang="en-GB" sz="4000" b="1" dirty="0" smtClean="0">
                <a:solidFill>
                  <a:srgbClr val="FFFFFF"/>
                </a:solidFill>
                <a:latin typeface="Arial Black" pitchFamily="34" charset="0"/>
              </a:rPr>
              <a:t>others;1973</a:t>
            </a:r>
            <a:endParaRPr lang="en-GB" sz="4000" b="1" dirty="0">
              <a:solidFill>
                <a:srgbClr val="FFFFFF"/>
              </a:solidFill>
              <a:latin typeface="Arial Black" pitchFamily="34" charset="0"/>
            </a:endParaRPr>
          </a:p>
        </p:txBody>
      </p:sp>
      <p:sp>
        <p:nvSpPr>
          <p:cNvPr id="38" name="AutoShape 2"/>
          <p:cNvSpPr>
            <a:spLocks noChangeArrowheads="1"/>
          </p:cNvSpPr>
          <p:nvPr/>
        </p:nvSpPr>
        <p:spPr bwMode="auto">
          <a:xfrm>
            <a:off x="1511920" y="3635821"/>
            <a:ext cx="7281243" cy="2808312"/>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justLow" rtl="1">
              <a:tabLst>
                <a:tab pos="723900" algn="l"/>
                <a:tab pos="1447800" algn="l"/>
                <a:tab pos="2171700" algn="l"/>
                <a:tab pos="2895600" algn="l"/>
                <a:tab pos="3619500" algn="l"/>
                <a:tab pos="4343400" algn="l"/>
                <a:tab pos="5067300" algn="l"/>
                <a:tab pos="5791200" algn="l"/>
              </a:tabLst>
            </a:pPr>
            <a:r>
              <a:rPr lang="ar-EG" sz="2800" b="1" dirty="0">
                <a:solidFill>
                  <a:srgbClr val="FFFFFF"/>
                </a:solidFill>
              </a:rPr>
              <a:t>تنظرهذه النظرية للإبداع كعملية تتكون من مرحلتين هما: مرحلة البدء و مرحلة التطبيق ولهما مراحل جزئية ويعتبر على أنه فكرة أو ممارسة جديدة لوحدة التبني ، ووصفوا الإبداع على أنه عملية جماعية وليست فردية ،وإعتمدوا على نظرية (</a:t>
            </a:r>
            <a:r>
              <a:rPr lang="en-GB" sz="2800" b="1" dirty="0" err="1">
                <a:solidFill>
                  <a:srgbClr val="FFFFFF"/>
                </a:solidFill>
              </a:rPr>
              <a:t>Hage</a:t>
            </a:r>
            <a:r>
              <a:rPr lang="en-GB" sz="2800" b="1" dirty="0">
                <a:solidFill>
                  <a:srgbClr val="FFFFFF"/>
                </a:solidFill>
              </a:rPr>
              <a:t> and Aiken) </a:t>
            </a:r>
            <a:r>
              <a:rPr lang="ar-EG" sz="2800" b="1" dirty="0">
                <a:solidFill>
                  <a:srgbClr val="FFFFFF"/>
                </a:solidFill>
              </a:rPr>
              <a:t>إلا أنهم توسعوا في شرح المشكلة التنظيمية وأضافوا متغيرات أخرى هي: العلاقات </a:t>
            </a:r>
            <a:r>
              <a:rPr lang="ar-EG" sz="2800" b="1" dirty="0" smtClean="0">
                <a:solidFill>
                  <a:srgbClr val="FFFFFF"/>
                </a:solidFill>
              </a:rPr>
              <a:t> </a:t>
            </a:r>
            <a:br>
              <a:rPr lang="ar-EG" sz="2800" b="1" dirty="0" smtClean="0">
                <a:solidFill>
                  <a:srgbClr val="FFFFFF"/>
                </a:solidFill>
              </a:rPr>
            </a:br>
            <a:r>
              <a:rPr lang="ar-EG" sz="2800" b="1" dirty="0" smtClean="0">
                <a:solidFill>
                  <a:srgbClr val="FFFFFF"/>
                </a:solidFill>
              </a:rPr>
              <a:t>           الشخصية </a:t>
            </a:r>
            <a:r>
              <a:rPr lang="ar-EG" sz="2800" b="1" dirty="0">
                <a:solidFill>
                  <a:srgbClr val="FFFFFF"/>
                </a:solidFill>
              </a:rPr>
              <a:t>،أسلوب التعامل مع </a:t>
            </a:r>
            <a:r>
              <a:rPr lang="ar-EG" sz="2800" b="1" dirty="0" smtClean="0">
                <a:solidFill>
                  <a:srgbClr val="FFFFFF"/>
                </a:solidFill>
              </a:rPr>
              <a:t>الصراع</a:t>
            </a:r>
            <a:endParaRPr lang="en-US" sz="3600" b="1" dirty="0">
              <a:solidFill>
                <a:srgbClr val="FFFFFF"/>
              </a:solidFill>
            </a:endParaRPr>
          </a:p>
        </p:txBody>
      </p:sp>
    </p:spTree>
    <p:extLst>
      <p:ext uri="{BB962C8B-B14F-4D97-AF65-F5344CB8AC3E}">
        <p14:creationId xmlns:p14="http://schemas.microsoft.com/office/powerpoint/2010/main" xmlns="" val="1247314242"/>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barn(inVertical)">
                                      <p:cBhvr>
                                        <p:cTn id="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Wave 1"/>
          <p:cNvSpPr/>
          <p:nvPr/>
        </p:nvSpPr>
        <p:spPr bwMode="auto">
          <a:xfrm>
            <a:off x="1420473" y="2699717"/>
            <a:ext cx="7056784" cy="2304256"/>
          </a:xfrm>
          <a:prstGeom prst="wav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1" anchor="t" anchorCtr="0" compatLnSpc="1">
            <a:prstTxWarp prst="textNoShape">
              <a:avLst/>
            </a:prstTxWarp>
          </a:bodyPr>
          <a:lstStyle/>
          <a:p>
            <a:pPr algn="ctr" rtl="1"/>
            <a:endParaRPr lang="ar-EG" sz="1200" b="1" dirty="0" smtClean="0">
              <a:solidFill>
                <a:srgbClr val="002060"/>
              </a:solidFill>
            </a:endParaRPr>
          </a:p>
          <a:p>
            <a:pPr algn="ctr" rtl="1"/>
            <a:r>
              <a:rPr lang="ar-EG" sz="4400" b="1" dirty="0">
                <a:solidFill>
                  <a:srgbClr val="002060"/>
                </a:solidFill>
              </a:rPr>
              <a:t>خصائص وسمات الشخصية المبدعة</a:t>
            </a:r>
            <a:endParaRPr kumimoji="0" lang="ar-EG" sz="4400" b="1" i="0" u="none" strike="noStrike" cap="none" normalizeH="0" baseline="0" dirty="0" smtClean="0">
              <a:ln>
                <a:noFill/>
              </a:ln>
              <a:solidFill>
                <a:srgbClr val="002060"/>
              </a:solidFill>
              <a:effectLst/>
            </a:endParaRPr>
          </a:p>
        </p:txBody>
      </p:sp>
    </p:spTree>
    <p:extLst>
      <p:ext uri="{BB962C8B-B14F-4D97-AF65-F5344CB8AC3E}">
        <p14:creationId xmlns:p14="http://schemas.microsoft.com/office/powerpoint/2010/main" xmlns="" val="372555350"/>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3"/>
          <p:cNvGrpSpPr>
            <a:grpSpLocks/>
          </p:cNvGrpSpPr>
          <p:nvPr/>
        </p:nvGrpSpPr>
        <p:grpSpPr bwMode="auto">
          <a:xfrm>
            <a:off x="7794649" y="2267905"/>
            <a:ext cx="630039" cy="733219"/>
            <a:chOff x="0" y="0"/>
            <a:chExt cx="1549" cy="1351"/>
          </a:xfrm>
        </p:grpSpPr>
        <p:sp>
          <p:nvSpPr>
            <p:cNvPr id="10" name="AutoShape 4"/>
            <p:cNvSpPr>
              <a:spLocks noChangeArrowheads="1"/>
            </p:cNvSpPr>
            <p:nvPr/>
          </p:nvSpPr>
          <p:spPr bwMode="auto">
            <a:xfrm>
              <a:off x="13" y="23"/>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1" name="AutoShape 5"/>
            <p:cNvSpPr>
              <a:spLocks noChangeArrowheads="1"/>
            </p:cNvSpPr>
            <p:nvPr/>
          </p:nvSpPr>
          <p:spPr bwMode="auto">
            <a:xfrm>
              <a:off x="0" y="0"/>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cmpd="sng">
              <a:solidFill>
                <a:srgbClr val="C0C0C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2" name="AutoShape 6"/>
            <p:cNvSpPr>
              <a:spLocks noChangeArrowheads="1"/>
            </p:cNvSpPr>
            <p:nvPr/>
          </p:nvSpPr>
          <p:spPr bwMode="auto">
            <a:xfrm>
              <a:off x="90" y="80"/>
              <a:ext cx="1350" cy="1168"/>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cmpd="sng">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grpSp>
      <p:sp>
        <p:nvSpPr>
          <p:cNvPr id="13" name="Line 7"/>
          <p:cNvSpPr>
            <a:spLocks noChangeShapeType="1"/>
          </p:cNvSpPr>
          <p:nvPr/>
        </p:nvSpPr>
        <p:spPr bwMode="auto">
          <a:xfrm flipH="1" flipV="1">
            <a:off x="1871955" y="2939872"/>
            <a:ext cx="6008510" cy="36084"/>
          </a:xfrm>
          <a:prstGeom prst="line">
            <a:avLst/>
          </a:prstGeom>
          <a:noFill/>
          <a:ln w="25400" cmpd="sng">
            <a:solidFill>
              <a:schemeClr val="bg2"/>
            </a:solidFill>
            <a:prstDash val="sysDot"/>
            <a:round/>
            <a:headEn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4" name="Text Box 8"/>
          <p:cNvSpPr txBox="1">
            <a:spLocks noChangeArrowheads="1"/>
          </p:cNvSpPr>
          <p:nvPr/>
        </p:nvSpPr>
        <p:spPr bwMode="auto">
          <a:xfrm>
            <a:off x="1871959" y="2351901"/>
            <a:ext cx="5900426"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defTabSz="914400" rtl="1" eaLnBrk="0">
              <a:lnSpc>
                <a:spcPct val="100000"/>
              </a:lnSpc>
              <a:buSzTx/>
              <a:buFontTx/>
              <a:buNone/>
            </a:pPr>
            <a:r>
              <a:rPr lang="ar-EG" sz="2800" b="1" dirty="0" smtClean="0">
                <a:solidFill>
                  <a:srgbClr val="002060"/>
                </a:solidFill>
                <a:latin typeface="Arial"/>
                <a:ea typeface="SimSun"/>
              </a:rPr>
              <a:t>الثقة </a:t>
            </a:r>
            <a:r>
              <a:rPr lang="ar-EG" sz="2800" b="1" dirty="0">
                <a:solidFill>
                  <a:srgbClr val="002060"/>
                </a:solidFill>
                <a:latin typeface="Arial"/>
                <a:ea typeface="SimSun"/>
              </a:rPr>
              <a:t>بالنفس على تحقيق أهدافه</a:t>
            </a:r>
            <a:endParaRPr lang="en-US" sz="2800" b="1" dirty="0">
              <a:solidFill>
                <a:srgbClr val="002060"/>
              </a:solidFill>
              <a:latin typeface="Arial"/>
              <a:ea typeface="SimSun"/>
            </a:endParaRPr>
          </a:p>
        </p:txBody>
      </p:sp>
      <p:sp>
        <p:nvSpPr>
          <p:cNvPr id="15" name="Text Box 9"/>
          <p:cNvSpPr txBox="1">
            <a:spLocks noChangeArrowheads="1"/>
          </p:cNvSpPr>
          <p:nvPr/>
        </p:nvSpPr>
        <p:spPr bwMode="auto">
          <a:xfrm>
            <a:off x="7925668" y="2376400"/>
            <a:ext cx="35618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defTabSz="914400" eaLnBrk="0">
              <a:lnSpc>
                <a:spcPct val="100000"/>
              </a:lnSpc>
              <a:buSzTx/>
              <a:buFontTx/>
              <a:buNone/>
            </a:pPr>
            <a:r>
              <a:rPr lang="en-US" sz="2400" b="1">
                <a:solidFill>
                  <a:srgbClr val="FFFFFF"/>
                </a:solidFill>
                <a:latin typeface="Arial"/>
                <a:ea typeface="SimSun"/>
              </a:rPr>
              <a:t>1</a:t>
            </a:r>
          </a:p>
        </p:txBody>
      </p:sp>
      <p:grpSp>
        <p:nvGrpSpPr>
          <p:cNvPr id="16" name="Group 10"/>
          <p:cNvGrpSpPr>
            <a:grpSpLocks/>
          </p:cNvGrpSpPr>
          <p:nvPr/>
        </p:nvGrpSpPr>
        <p:grpSpPr bwMode="auto">
          <a:xfrm>
            <a:off x="7794649" y="3275862"/>
            <a:ext cx="630039" cy="733219"/>
            <a:chOff x="0" y="0"/>
            <a:chExt cx="1549" cy="1351"/>
          </a:xfrm>
        </p:grpSpPr>
        <p:sp>
          <p:nvSpPr>
            <p:cNvPr id="17" name="AutoShape 11"/>
            <p:cNvSpPr>
              <a:spLocks noChangeArrowheads="1"/>
            </p:cNvSpPr>
            <p:nvPr/>
          </p:nvSpPr>
          <p:spPr bwMode="auto">
            <a:xfrm>
              <a:off x="13" y="23"/>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8" name="AutoShape 12"/>
            <p:cNvSpPr>
              <a:spLocks noChangeArrowheads="1"/>
            </p:cNvSpPr>
            <p:nvPr/>
          </p:nvSpPr>
          <p:spPr bwMode="auto">
            <a:xfrm>
              <a:off x="0" y="0"/>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cmpd="sng">
              <a:solidFill>
                <a:srgbClr val="C0C0C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9" name="AutoShape 13"/>
            <p:cNvSpPr>
              <a:spLocks noChangeArrowheads="1"/>
            </p:cNvSpPr>
            <p:nvPr/>
          </p:nvSpPr>
          <p:spPr bwMode="auto">
            <a:xfrm>
              <a:off x="90" y="80"/>
              <a:ext cx="1350" cy="1168"/>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cmpd="sng">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grpSp>
      <p:sp>
        <p:nvSpPr>
          <p:cNvPr id="20" name="Line 14"/>
          <p:cNvSpPr>
            <a:spLocks noChangeShapeType="1"/>
          </p:cNvSpPr>
          <p:nvPr/>
        </p:nvSpPr>
        <p:spPr bwMode="auto">
          <a:xfrm flipH="1" flipV="1">
            <a:off x="1871958" y="3947828"/>
            <a:ext cx="6053710" cy="48769"/>
          </a:xfrm>
          <a:prstGeom prst="line">
            <a:avLst/>
          </a:prstGeom>
          <a:noFill/>
          <a:ln w="25400" cmpd="sng">
            <a:solidFill>
              <a:schemeClr val="bg2"/>
            </a:solidFill>
            <a:prstDash val="sysDot"/>
            <a:round/>
            <a:headEn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21" name="Text Box 15"/>
          <p:cNvSpPr txBox="1">
            <a:spLocks noChangeArrowheads="1"/>
          </p:cNvSpPr>
          <p:nvPr/>
        </p:nvSpPr>
        <p:spPr bwMode="auto">
          <a:xfrm>
            <a:off x="1871960" y="3359857"/>
            <a:ext cx="5900426"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defTabSz="914400" rtl="1" eaLnBrk="0">
              <a:lnSpc>
                <a:spcPct val="100000"/>
              </a:lnSpc>
              <a:buSzTx/>
              <a:buFontTx/>
              <a:buNone/>
            </a:pPr>
            <a:r>
              <a:rPr lang="ar-EG" sz="2800" b="1" dirty="0" smtClean="0">
                <a:solidFill>
                  <a:srgbClr val="002060"/>
                </a:solidFill>
                <a:latin typeface="Arial"/>
                <a:ea typeface="SimSun"/>
              </a:rPr>
              <a:t>أن </a:t>
            </a:r>
            <a:r>
              <a:rPr lang="ar-EG" sz="2800" b="1" dirty="0">
                <a:solidFill>
                  <a:srgbClr val="002060"/>
                </a:solidFill>
                <a:latin typeface="Arial"/>
                <a:ea typeface="SimSun"/>
              </a:rPr>
              <a:t>تكون لديه درجة من التأهيل والثقافة</a:t>
            </a:r>
            <a:endParaRPr lang="en-US" sz="2800" b="1" dirty="0">
              <a:solidFill>
                <a:srgbClr val="002060"/>
              </a:solidFill>
              <a:latin typeface="Arial"/>
              <a:ea typeface="SimSun"/>
            </a:endParaRPr>
          </a:p>
        </p:txBody>
      </p:sp>
      <p:sp>
        <p:nvSpPr>
          <p:cNvPr id="22" name="Text Box 16"/>
          <p:cNvSpPr txBox="1">
            <a:spLocks noChangeArrowheads="1"/>
          </p:cNvSpPr>
          <p:nvPr/>
        </p:nvSpPr>
        <p:spPr bwMode="auto">
          <a:xfrm>
            <a:off x="7925668" y="3384356"/>
            <a:ext cx="35618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defTabSz="914400" eaLnBrk="0">
              <a:lnSpc>
                <a:spcPct val="100000"/>
              </a:lnSpc>
              <a:buSzTx/>
              <a:buFontTx/>
              <a:buNone/>
            </a:pPr>
            <a:r>
              <a:rPr lang="en-US" sz="2400" b="1">
                <a:solidFill>
                  <a:srgbClr val="FFFFFF"/>
                </a:solidFill>
                <a:latin typeface="Arial"/>
                <a:ea typeface="SimSun"/>
              </a:rPr>
              <a:t>2</a:t>
            </a:r>
          </a:p>
        </p:txBody>
      </p:sp>
      <p:grpSp>
        <p:nvGrpSpPr>
          <p:cNvPr id="23" name="Group 17"/>
          <p:cNvGrpSpPr>
            <a:grpSpLocks/>
          </p:cNvGrpSpPr>
          <p:nvPr/>
        </p:nvGrpSpPr>
        <p:grpSpPr bwMode="auto">
          <a:xfrm>
            <a:off x="7794649" y="4259320"/>
            <a:ext cx="630039" cy="733219"/>
            <a:chOff x="0" y="0"/>
            <a:chExt cx="1549" cy="1351"/>
          </a:xfrm>
        </p:grpSpPr>
        <p:sp>
          <p:nvSpPr>
            <p:cNvPr id="24" name="AutoShape 18"/>
            <p:cNvSpPr>
              <a:spLocks noChangeArrowheads="1"/>
            </p:cNvSpPr>
            <p:nvPr/>
          </p:nvSpPr>
          <p:spPr bwMode="auto">
            <a:xfrm>
              <a:off x="13" y="23"/>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25" name="AutoShape 19"/>
            <p:cNvSpPr>
              <a:spLocks noChangeArrowheads="1"/>
            </p:cNvSpPr>
            <p:nvPr/>
          </p:nvSpPr>
          <p:spPr bwMode="auto">
            <a:xfrm>
              <a:off x="0" y="0"/>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cmpd="sng">
              <a:solidFill>
                <a:srgbClr val="C0C0C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26" name="AutoShape 20"/>
            <p:cNvSpPr>
              <a:spLocks noChangeArrowheads="1"/>
            </p:cNvSpPr>
            <p:nvPr/>
          </p:nvSpPr>
          <p:spPr bwMode="auto">
            <a:xfrm>
              <a:off x="90" y="80"/>
              <a:ext cx="1350" cy="1168"/>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cmpd="sng">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grpSp>
      <p:sp>
        <p:nvSpPr>
          <p:cNvPr id="27" name="Line 21"/>
          <p:cNvSpPr>
            <a:spLocks noChangeShapeType="1"/>
          </p:cNvSpPr>
          <p:nvPr/>
        </p:nvSpPr>
        <p:spPr bwMode="auto">
          <a:xfrm flipH="1" flipV="1">
            <a:off x="1871958" y="4931288"/>
            <a:ext cx="6053709" cy="48768"/>
          </a:xfrm>
          <a:prstGeom prst="line">
            <a:avLst/>
          </a:prstGeom>
          <a:noFill/>
          <a:ln w="25400" cmpd="sng">
            <a:solidFill>
              <a:schemeClr val="bg2"/>
            </a:solidFill>
            <a:prstDash val="sysDot"/>
            <a:round/>
            <a:headEn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28" name="Text Box 22"/>
          <p:cNvSpPr txBox="1">
            <a:spLocks noChangeArrowheads="1"/>
          </p:cNvSpPr>
          <p:nvPr/>
        </p:nvSpPr>
        <p:spPr bwMode="auto">
          <a:xfrm>
            <a:off x="215776" y="4343314"/>
            <a:ext cx="7615481"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defTabSz="914400" rtl="1" eaLnBrk="0">
              <a:lnSpc>
                <a:spcPct val="100000"/>
              </a:lnSpc>
              <a:buSzTx/>
              <a:buFontTx/>
              <a:buNone/>
            </a:pPr>
            <a:r>
              <a:rPr lang="ar-EG" sz="2800" b="1" dirty="0" smtClean="0">
                <a:solidFill>
                  <a:srgbClr val="002060"/>
                </a:solidFill>
                <a:latin typeface="Arial"/>
                <a:ea typeface="SimSun"/>
              </a:rPr>
              <a:t>القدرة </a:t>
            </a:r>
            <a:r>
              <a:rPr lang="ar-EG" sz="2800" b="1" dirty="0">
                <a:solidFill>
                  <a:srgbClr val="002060"/>
                </a:solidFill>
                <a:latin typeface="Arial"/>
                <a:ea typeface="SimSun"/>
              </a:rPr>
              <a:t>على تنفيذ الأفكار الإبداعية التي يحملها الشخص المبدع</a:t>
            </a:r>
            <a:endParaRPr lang="en-US" sz="2800" b="1" dirty="0">
              <a:solidFill>
                <a:srgbClr val="002060"/>
              </a:solidFill>
              <a:latin typeface="Arial"/>
              <a:ea typeface="SimSun"/>
            </a:endParaRPr>
          </a:p>
        </p:txBody>
      </p:sp>
      <p:sp>
        <p:nvSpPr>
          <p:cNvPr id="29" name="Text Box 23"/>
          <p:cNvSpPr txBox="1">
            <a:spLocks noChangeArrowheads="1"/>
          </p:cNvSpPr>
          <p:nvPr/>
        </p:nvSpPr>
        <p:spPr bwMode="auto">
          <a:xfrm>
            <a:off x="7925668" y="4367813"/>
            <a:ext cx="35618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defTabSz="914400" eaLnBrk="0">
              <a:lnSpc>
                <a:spcPct val="100000"/>
              </a:lnSpc>
              <a:buSzTx/>
              <a:buFontTx/>
              <a:buNone/>
            </a:pPr>
            <a:r>
              <a:rPr lang="en-US" sz="2400" b="1">
                <a:solidFill>
                  <a:srgbClr val="FFFFFF"/>
                </a:solidFill>
                <a:latin typeface="Arial"/>
                <a:ea typeface="SimSun"/>
              </a:rPr>
              <a:t>3</a:t>
            </a:r>
          </a:p>
        </p:txBody>
      </p:sp>
      <p:grpSp>
        <p:nvGrpSpPr>
          <p:cNvPr id="30" name="Group 24"/>
          <p:cNvGrpSpPr>
            <a:grpSpLocks/>
          </p:cNvGrpSpPr>
          <p:nvPr/>
        </p:nvGrpSpPr>
        <p:grpSpPr bwMode="auto">
          <a:xfrm>
            <a:off x="7794649" y="5267276"/>
            <a:ext cx="630039" cy="733219"/>
            <a:chOff x="0" y="0"/>
            <a:chExt cx="1549" cy="1351"/>
          </a:xfrm>
        </p:grpSpPr>
        <p:sp>
          <p:nvSpPr>
            <p:cNvPr id="31" name="AutoShape 25"/>
            <p:cNvSpPr>
              <a:spLocks noChangeArrowheads="1"/>
            </p:cNvSpPr>
            <p:nvPr/>
          </p:nvSpPr>
          <p:spPr bwMode="auto">
            <a:xfrm>
              <a:off x="13" y="23"/>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32" name="AutoShape 26"/>
            <p:cNvSpPr>
              <a:spLocks noChangeArrowheads="1"/>
            </p:cNvSpPr>
            <p:nvPr/>
          </p:nvSpPr>
          <p:spPr bwMode="auto">
            <a:xfrm>
              <a:off x="0" y="0"/>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cmpd="sng">
              <a:solidFill>
                <a:srgbClr val="C0C0C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33" name="AutoShape 27"/>
            <p:cNvSpPr>
              <a:spLocks noChangeArrowheads="1"/>
            </p:cNvSpPr>
            <p:nvPr/>
          </p:nvSpPr>
          <p:spPr bwMode="auto">
            <a:xfrm>
              <a:off x="90" y="80"/>
              <a:ext cx="1350" cy="1168"/>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cmpd="sng">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grpSp>
      <p:sp>
        <p:nvSpPr>
          <p:cNvPr id="34" name="Line 28"/>
          <p:cNvSpPr>
            <a:spLocks noChangeShapeType="1"/>
          </p:cNvSpPr>
          <p:nvPr/>
        </p:nvSpPr>
        <p:spPr bwMode="auto">
          <a:xfrm flipH="1" flipV="1">
            <a:off x="1871959" y="5939244"/>
            <a:ext cx="6053708" cy="48767"/>
          </a:xfrm>
          <a:prstGeom prst="line">
            <a:avLst/>
          </a:prstGeom>
          <a:noFill/>
          <a:ln w="25400" cmpd="sng">
            <a:solidFill>
              <a:schemeClr val="bg2"/>
            </a:solidFill>
            <a:prstDash val="sysDot"/>
            <a:round/>
            <a:headEn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35" name="Text Box 29"/>
          <p:cNvSpPr txBox="1">
            <a:spLocks noChangeArrowheads="1"/>
          </p:cNvSpPr>
          <p:nvPr/>
        </p:nvSpPr>
        <p:spPr bwMode="auto">
          <a:xfrm>
            <a:off x="0" y="5351272"/>
            <a:ext cx="7831258" cy="4924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defTabSz="914400" rtl="1" eaLnBrk="0">
              <a:lnSpc>
                <a:spcPct val="100000"/>
              </a:lnSpc>
              <a:buSzTx/>
              <a:buFontTx/>
              <a:buNone/>
            </a:pPr>
            <a:r>
              <a:rPr lang="ar-EG" sz="2600" b="1" dirty="0" smtClean="0">
                <a:solidFill>
                  <a:srgbClr val="002060"/>
                </a:solidFill>
                <a:latin typeface="Arial"/>
                <a:ea typeface="SimSun"/>
              </a:rPr>
              <a:t>لديه </a:t>
            </a:r>
            <a:r>
              <a:rPr lang="ar-EG" sz="2600" b="1" dirty="0">
                <a:solidFill>
                  <a:srgbClr val="002060"/>
                </a:solidFill>
                <a:latin typeface="Arial"/>
                <a:ea typeface="SimSun"/>
              </a:rPr>
              <a:t>علاقات إجتماعية واسعة ويتعامل مع الأخرين فيستفيد من أراءهم</a:t>
            </a:r>
            <a:endParaRPr lang="en-US" sz="2600" b="1" dirty="0">
              <a:solidFill>
                <a:srgbClr val="002060"/>
              </a:solidFill>
              <a:latin typeface="Arial"/>
              <a:ea typeface="SimSun"/>
            </a:endParaRPr>
          </a:p>
        </p:txBody>
      </p:sp>
      <p:sp>
        <p:nvSpPr>
          <p:cNvPr id="36" name="Text Box 30"/>
          <p:cNvSpPr txBox="1">
            <a:spLocks noChangeArrowheads="1"/>
          </p:cNvSpPr>
          <p:nvPr/>
        </p:nvSpPr>
        <p:spPr bwMode="auto">
          <a:xfrm>
            <a:off x="7925668" y="5375771"/>
            <a:ext cx="35618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defTabSz="914400" eaLnBrk="0">
              <a:lnSpc>
                <a:spcPct val="100000"/>
              </a:lnSpc>
              <a:buSzTx/>
              <a:buFontTx/>
              <a:buNone/>
            </a:pPr>
            <a:r>
              <a:rPr lang="en-US" sz="2400" b="1">
                <a:solidFill>
                  <a:srgbClr val="FFFFFF"/>
                </a:solidFill>
                <a:latin typeface="Arial"/>
                <a:ea typeface="SimSun"/>
              </a:rPr>
              <a:t>4</a:t>
            </a:r>
          </a:p>
        </p:txBody>
      </p:sp>
      <p:sp>
        <p:nvSpPr>
          <p:cNvPr id="37" name="Text Box 4"/>
          <p:cNvSpPr txBox="1">
            <a:spLocks noChangeArrowheads="1"/>
          </p:cNvSpPr>
          <p:nvPr/>
        </p:nvSpPr>
        <p:spPr bwMode="auto">
          <a:xfrm>
            <a:off x="720726" y="144463"/>
            <a:ext cx="8748713" cy="7524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خصائص وسمات الشخصية المبدعة</a:t>
            </a:r>
            <a:endParaRPr lang="en-US" sz="2800" b="1" dirty="0">
              <a:solidFill>
                <a:srgbClr val="FFFFFF"/>
              </a:solidFill>
            </a:endParaRPr>
          </a:p>
        </p:txBody>
      </p:sp>
    </p:spTree>
    <p:extLst>
      <p:ext uri="{BB962C8B-B14F-4D97-AF65-F5344CB8AC3E}">
        <p14:creationId xmlns:p14="http://schemas.microsoft.com/office/powerpoint/2010/main" xmlns="" val="2039287878"/>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barn(inVertical)">
                                      <p:cBhvr>
                                        <p:cTn id="10" dur="500"/>
                                        <p:tgtEl>
                                          <p:spTgt spid="13"/>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barn(inVertical)">
                                      <p:cBhvr>
                                        <p:cTn id="13" dur="500"/>
                                        <p:tgtEl>
                                          <p:spTgt spid="14"/>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barn(inVertical)">
                                      <p:cBhvr>
                                        <p:cTn id="16" dur="500"/>
                                        <p:tgtEl>
                                          <p:spTgt spid="15"/>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barn(inVertical)">
                                      <p:cBhvr>
                                        <p:cTn id="21" dur="500"/>
                                        <p:tgtEl>
                                          <p:spTgt spid="16"/>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barn(inVertical)">
                                      <p:cBhvr>
                                        <p:cTn id="24" dur="500"/>
                                        <p:tgtEl>
                                          <p:spTgt spid="20"/>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barn(inVertical)">
                                      <p:cBhvr>
                                        <p:cTn id="27" dur="500"/>
                                        <p:tgtEl>
                                          <p:spTgt spid="21"/>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barn(inVertical)">
                                      <p:cBhvr>
                                        <p:cTn id="30" dur="500"/>
                                        <p:tgtEl>
                                          <p:spTgt spid="22"/>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barn(inVertical)">
                                      <p:cBhvr>
                                        <p:cTn id="35" dur="500"/>
                                        <p:tgtEl>
                                          <p:spTgt spid="23"/>
                                        </p:tgtEl>
                                      </p:cBhvr>
                                    </p:animEffect>
                                  </p:childTnLst>
                                </p:cTn>
                              </p:par>
                              <p:par>
                                <p:cTn id="36" presetID="16" presetClass="entr" presetSubtype="21" fill="hold" grpId="0" nodeType="withEffect">
                                  <p:stCondLst>
                                    <p:cond delay="0"/>
                                  </p:stCondLst>
                                  <p:childTnLst>
                                    <p:set>
                                      <p:cBhvr>
                                        <p:cTn id="37" dur="1" fill="hold">
                                          <p:stCondLst>
                                            <p:cond delay="0"/>
                                          </p:stCondLst>
                                        </p:cTn>
                                        <p:tgtEl>
                                          <p:spTgt spid="27"/>
                                        </p:tgtEl>
                                        <p:attrNameLst>
                                          <p:attrName>style.visibility</p:attrName>
                                        </p:attrNameLst>
                                      </p:cBhvr>
                                      <p:to>
                                        <p:strVal val="visible"/>
                                      </p:to>
                                    </p:set>
                                    <p:animEffect transition="in" filter="barn(inVertical)">
                                      <p:cBhvr>
                                        <p:cTn id="38" dur="500"/>
                                        <p:tgtEl>
                                          <p:spTgt spid="27"/>
                                        </p:tgtEl>
                                      </p:cBhvr>
                                    </p:animEffect>
                                  </p:childTnLst>
                                </p:cTn>
                              </p:par>
                              <p:par>
                                <p:cTn id="39" presetID="16" presetClass="entr" presetSubtype="21" fill="hold" grpId="0" nodeType="withEffect">
                                  <p:stCondLst>
                                    <p:cond delay="0"/>
                                  </p:stCondLst>
                                  <p:childTnLst>
                                    <p:set>
                                      <p:cBhvr>
                                        <p:cTn id="40" dur="1" fill="hold">
                                          <p:stCondLst>
                                            <p:cond delay="0"/>
                                          </p:stCondLst>
                                        </p:cTn>
                                        <p:tgtEl>
                                          <p:spTgt spid="28"/>
                                        </p:tgtEl>
                                        <p:attrNameLst>
                                          <p:attrName>style.visibility</p:attrName>
                                        </p:attrNameLst>
                                      </p:cBhvr>
                                      <p:to>
                                        <p:strVal val="visible"/>
                                      </p:to>
                                    </p:set>
                                    <p:animEffect transition="in" filter="barn(inVertical)">
                                      <p:cBhvr>
                                        <p:cTn id="41" dur="500"/>
                                        <p:tgtEl>
                                          <p:spTgt spid="28"/>
                                        </p:tgtEl>
                                      </p:cBhvr>
                                    </p:animEffect>
                                  </p:childTnLst>
                                </p:cTn>
                              </p:par>
                              <p:par>
                                <p:cTn id="42" presetID="16" presetClass="entr" presetSubtype="21" fill="hold" grpId="0" nodeType="withEffect">
                                  <p:stCondLst>
                                    <p:cond delay="0"/>
                                  </p:stCondLst>
                                  <p:childTnLst>
                                    <p:set>
                                      <p:cBhvr>
                                        <p:cTn id="43" dur="1" fill="hold">
                                          <p:stCondLst>
                                            <p:cond delay="0"/>
                                          </p:stCondLst>
                                        </p:cTn>
                                        <p:tgtEl>
                                          <p:spTgt spid="29"/>
                                        </p:tgtEl>
                                        <p:attrNameLst>
                                          <p:attrName>style.visibility</p:attrName>
                                        </p:attrNameLst>
                                      </p:cBhvr>
                                      <p:to>
                                        <p:strVal val="visible"/>
                                      </p:to>
                                    </p:set>
                                    <p:animEffect transition="in" filter="barn(inVertical)">
                                      <p:cBhvr>
                                        <p:cTn id="44" dur="500"/>
                                        <p:tgtEl>
                                          <p:spTgt spid="29"/>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nodeType="click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barn(inVertical)">
                                      <p:cBhvr>
                                        <p:cTn id="49" dur="500"/>
                                        <p:tgtEl>
                                          <p:spTgt spid="30"/>
                                        </p:tgtEl>
                                      </p:cBhvr>
                                    </p:animEffect>
                                  </p:childTnLst>
                                </p:cTn>
                              </p:par>
                              <p:par>
                                <p:cTn id="50" presetID="16" presetClass="entr" presetSubtype="21" fill="hold" grpId="0" nodeType="withEffect">
                                  <p:stCondLst>
                                    <p:cond delay="0"/>
                                  </p:stCondLst>
                                  <p:childTnLst>
                                    <p:set>
                                      <p:cBhvr>
                                        <p:cTn id="51" dur="1" fill="hold">
                                          <p:stCondLst>
                                            <p:cond delay="0"/>
                                          </p:stCondLst>
                                        </p:cTn>
                                        <p:tgtEl>
                                          <p:spTgt spid="34"/>
                                        </p:tgtEl>
                                        <p:attrNameLst>
                                          <p:attrName>style.visibility</p:attrName>
                                        </p:attrNameLst>
                                      </p:cBhvr>
                                      <p:to>
                                        <p:strVal val="visible"/>
                                      </p:to>
                                    </p:set>
                                    <p:animEffect transition="in" filter="barn(inVertical)">
                                      <p:cBhvr>
                                        <p:cTn id="52" dur="500"/>
                                        <p:tgtEl>
                                          <p:spTgt spid="34"/>
                                        </p:tgtEl>
                                      </p:cBhvr>
                                    </p:animEffect>
                                  </p:childTnLst>
                                </p:cTn>
                              </p:par>
                              <p:par>
                                <p:cTn id="53" presetID="16" presetClass="entr" presetSubtype="21" fill="hold" grpId="0" nodeType="withEffect">
                                  <p:stCondLst>
                                    <p:cond delay="0"/>
                                  </p:stCondLst>
                                  <p:childTnLst>
                                    <p:set>
                                      <p:cBhvr>
                                        <p:cTn id="54" dur="1" fill="hold">
                                          <p:stCondLst>
                                            <p:cond delay="0"/>
                                          </p:stCondLst>
                                        </p:cTn>
                                        <p:tgtEl>
                                          <p:spTgt spid="35"/>
                                        </p:tgtEl>
                                        <p:attrNameLst>
                                          <p:attrName>style.visibility</p:attrName>
                                        </p:attrNameLst>
                                      </p:cBhvr>
                                      <p:to>
                                        <p:strVal val="visible"/>
                                      </p:to>
                                    </p:set>
                                    <p:animEffect transition="in" filter="barn(inVertical)">
                                      <p:cBhvr>
                                        <p:cTn id="55" dur="500"/>
                                        <p:tgtEl>
                                          <p:spTgt spid="35"/>
                                        </p:tgtEl>
                                      </p:cBhvr>
                                    </p:animEffect>
                                  </p:childTnLst>
                                </p:cTn>
                              </p:par>
                              <p:par>
                                <p:cTn id="56" presetID="16" presetClass="entr" presetSubtype="21" fill="hold" grpId="0" nodeType="withEffect">
                                  <p:stCondLst>
                                    <p:cond delay="0"/>
                                  </p:stCondLst>
                                  <p:childTnLst>
                                    <p:set>
                                      <p:cBhvr>
                                        <p:cTn id="57" dur="1" fill="hold">
                                          <p:stCondLst>
                                            <p:cond delay="0"/>
                                          </p:stCondLst>
                                        </p:cTn>
                                        <p:tgtEl>
                                          <p:spTgt spid="36"/>
                                        </p:tgtEl>
                                        <p:attrNameLst>
                                          <p:attrName>style.visibility</p:attrName>
                                        </p:attrNameLst>
                                      </p:cBhvr>
                                      <p:to>
                                        <p:strVal val="visible"/>
                                      </p:to>
                                    </p:set>
                                    <p:animEffect transition="in" filter="barn(inVertical)">
                                      <p:cBhvr>
                                        <p:cTn id="58"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P spid="15" grpId="0"/>
      <p:bldP spid="20" grpId="0" animBg="1"/>
      <p:bldP spid="21" grpId="0"/>
      <p:bldP spid="22" grpId="0"/>
      <p:bldP spid="27" grpId="0" animBg="1"/>
      <p:bldP spid="28" grpId="0"/>
      <p:bldP spid="29" grpId="0"/>
      <p:bldP spid="34" grpId="0" animBg="1"/>
      <p:bldP spid="35" grpId="0"/>
      <p:bldP spid="3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3"/>
          <p:cNvGrpSpPr>
            <a:grpSpLocks/>
          </p:cNvGrpSpPr>
          <p:nvPr/>
        </p:nvGrpSpPr>
        <p:grpSpPr bwMode="auto">
          <a:xfrm>
            <a:off x="7794649" y="2267905"/>
            <a:ext cx="630039" cy="733219"/>
            <a:chOff x="0" y="0"/>
            <a:chExt cx="1549" cy="1351"/>
          </a:xfrm>
        </p:grpSpPr>
        <p:sp>
          <p:nvSpPr>
            <p:cNvPr id="10" name="AutoShape 4"/>
            <p:cNvSpPr>
              <a:spLocks noChangeArrowheads="1"/>
            </p:cNvSpPr>
            <p:nvPr/>
          </p:nvSpPr>
          <p:spPr bwMode="auto">
            <a:xfrm>
              <a:off x="13" y="23"/>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1" name="AutoShape 5"/>
            <p:cNvSpPr>
              <a:spLocks noChangeArrowheads="1"/>
            </p:cNvSpPr>
            <p:nvPr/>
          </p:nvSpPr>
          <p:spPr bwMode="auto">
            <a:xfrm>
              <a:off x="0" y="0"/>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cmpd="sng">
              <a:solidFill>
                <a:srgbClr val="C0C0C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2" name="AutoShape 6"/>
            <p:cNvSpPr>
              <a:spLocks noChangeArrowheads="1"/>
            </p:cNvSpPr>
            <p:nvPr/>
          </p:nvSpPr>
          <p:spPr bwMode="auto">
            <a:xfrm>
              <a:off x="90" y="80"/>
              <a:ext cx="1350" cy="1168"/>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cmpd="sng">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grpSp>
      <p:sp>
        <p:nvSpPr>
          <p:cNvPr id="13" name="Line 7"/>
          <p:cNvSpPr>
            <a:spLocks noChangeShapeType="1"/>
          </p:cNvSpPr>
          <p:nvPr/>
        </p:nvSpPr>
        <p:spPr bwMode="auto">
          <a:xfrm flipH="1" flipV="1">
            <a:off x="1871955" y="2939872"/>
            <a:ext cx="6008510" cy="36084"/>
          </a:xfrm>
          <a:prstGeom prst="line">
            <a:avLst/>
          </a:prstGeom>
          <a:noFill/>
          <a:ln w="25400" cmpd="sng">
            <a:solidFill>
              <a:schemeClr val="bg2"/>
            </a:solidFill>
            <a:prstDash val="sysDot"/>
            <a:round/>
            <a:headEn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4" name="Text Box 8"/>
          <p:cNvSpPr txBox="1">
            <a:spLocks noChangeArrowheads="1"/>
          </p:cNvSpPr>
          <p:nvPr/>
        </p:nvSpPr>
        <p:spPr bwMode="auto">
          <a:xfrm>
            <a:off x="1871959" y="2351901"/>
            <a:ext cx="5900426"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defTabSz="914400" rtl="1" eaLnBrk="0">
              <a:lnSpc>
                <a:spcPct val="100000"/>
              </a:lnSpc>
              <a:buSzTx/>
              <a:buFontTx/>
              <a:buNone/>
            </a:pPr>
            <a:r>
              <a:rPr lang="ar-EG" sz="2800" b="1" dirty="0" smtClean="0">
                <a:solidFill>
                  <a:srgbClr val="002060"/>
                </a:solidFill>
                <a:latin typeface="Arial"/>
                <a:ea typeface="SimSun"/>
              </a:rPr>
              <a:t>قبول </a:t>
            </a:r>
            <a:r>
              <a:rPr lang="ar-EG" sz="2800" b="1" dirty="0">
                <a:solidFill>
                  <a:srgbClr val="002060"/>
                </a:solidFill>
                <a:latin typeface="Arial"/>
                <a:ea typeface="SimSun"/>
              </a:rPr>
              <a:t>التغيير والتعامل معه بإيجابية</a:t>
            </a:r>
            <a:endParaRPr lang="en-US" sz="2800" b="1" dirty="0">
              <a:solidFill>
                <a:srgbClr val="002060"/>
              </a:solidFill>
              <a:latin typeface="Arial"/>
              <a:ea typeface="SimSun"/>
            </a:endParaRPr>
          </a:p>
        </p:txBody>
      </p:sp>
      <p:sp>
        <p:nvSpPr>
          <p:cNvPr id="15" name="Text Box 9"/>
          <p:cNvSpPr txBox="1">
            <a:spLocks noChangeArrowheads="1"/>
          </p:cNvSpPr>
          <p:nvPr/>
        </p:nvSpPr>
        <p:spPr bwMode="auto">
          <a:xfrm>
            <a:off x="7925668" y="2376400"/>
            <a:ext cx="35618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defTabSz="914400" eaLnBrk="0">
              <a:lnSpc>
                <a:spcPct val="100000"/>
              </a:lnSpc>
              <a:buSzTx/>
              <a:buFontTx/>
              <a:buNone/>
            </a:pPr>
            <a:r>
              <a:rPr lang="en-GB" sz="2400" b="1" dirty="0" smtClean="0">
                <a:solidFill>
                  <a:srgbClr val="FFFFFF"/>
                </a:solidFill>
                <a:latin typeface="Arial"/>
                <a:ea typeface="SimSun"/>
              </a:rPr>
              <a:t>5</a:t>
            </a:r>
            <a:endParaRPr lang="en-US" sz="2400" b="1" dirty="0">
              <a:solidFill>
                <a:srgbClr val="FFFFFF"/>
              </a:solidFill>
              <a:latin typeface="Arial"/>
              <a:ea typeface="SimSun"/>
            </a:endParaRPr>
          </a:p>
        </p:txBody>
      </p:sp>
      <p:grpSp>
        <p:nvGrpSpPr>
          <p:cNvPr id="16" name="Group 10"/>
          <p:cNvGrpSpPr>
            <a:grpSpLocks/>
          </p:cNvGrpSpPr>
          <p:nvPr/>
        </p:nvGrpSpPr>
        <p:grpSpPr bwMode="auto">
          <a:xfrm>
            <a:off x="7794649" y="3275862"/>
            <a:ext cx="630039" cy="733219"/>
            <a:chOff x="0" y="0"/>
            <a:chExt cx="1549" cy="1351"/>
          </a:xfrm>
        </p:grpSpPr>
        <p:sp>
          <p:nvSpPr>
            <p:cNvPr id="17" name="AutoShape 11"/>
            <p:cNvSpPr>
              <a:spLocks noChangeArrowheads="1"/>
            </p:cNvSpPr>
            <p:nvPr/>
          </p:nvSpPr>
          <p:spPr bwMode="auto">
            <a:xfrm>
              <a:off x="13" y="23"/>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8" name="AutoShape 12"/>
            <p:cNvSpPr>
              <a:spLocks noChangeArrowheads="1"/>
            </p:cNvSpPr>
            <p:nvPr/>
          </p:nvSpPr>
          <p:spPr bwMode="auto">
            <a:xfrm>
              <a:off x="0" y="0"/>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cmpd="sng">
              <a:solidFill>
                <a:srgbClr val="C0C0C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9" name="AutoShape 13"/>
            <p:cNvSpPr>
              <a:spLocks noChangeArrowheads="1"/>
            </p:cNvSpPr>
            <p:nvPr/>
          </p:nvSpPr>
          <p:spPr bwMode="auto">
            <a:xfrm>
              <a:off x="90" y="80"/>
              <a:ext cx="1350" cy="1168"/>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cmpd="sng">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grpSp>
      <p:sp>
        <p:nvSpPr>
          <p:cNvPr id="20" name="Line 14"/>
          <p:cNvSpPr>
            <a:spLocks noChangeShapeType="1"/>
          </p:cNvSpPr>
          <p:nvPr/>
        </p:nvSpPr>
        <p:spPr bwMode="auto">
          <a:xfrm flipH="1" flipV="1">
            <a:off x="1871958" y="3947828"/>
            <a:ext cx="6053710" cy="48769"/>
          </a:xfrm>
          <a:prstGeom prst="line">
            <a:avLst/>
          </a:prstGeom>
          <a:noFill/>
          <a:ln w="25400" cmpd="sng">
            <a:solidFill>
              <a:schemeClr val="bg2"/>
            </a:solidFill>
            <a:prstDash val="sysDot"/>
            <a:round/>
            <a:headEn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21" name="Text Box 15"/>
          <p:cNvSpPr txBox="1">
            <a:spLocks noChangeArrowheads="1"/>
          </p:cNvSpPr>
          <p:nvPr/>
        </p:nvSpPr>
        <p:spPr bwMode="auto">
          <a:xfrm>
            <a:off x="1871960" y="3359857"/>
            <a:ext cx="5900426"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defTabSz="914400" rtl="1" eaLnBrk="0">
              <a:lnSpc>
                <a:spcPct val="100000"/>
              </a:lnSpc>
              <a:buSzTx/>
              <a:buFontTx/>
              <a:buNone/>
            </a:pPr>
            <a:r>
              <a:rPr lang="ar-EG" sz="2800" b="1" dirty="0" smtClean="0">
                <a:solidFill>
                  <a:srgbClr val="002060"/>
                </a:solidFill>
                <a:latin typeface="Arial"/>
                <a:ea typeface="SimSun"/>
              </a:rPr>
              <a:t>التعاون </a:t>
            </a:r>
            <a:r>
              <a:rPr lang="ar-EG" sz="2800" b="1" dirty="0">
                <a:solidFill>
                  <a:srgbClr val="002060"/>
                </a:solidFill>
                <a:latin typeface="Arial"/>
                <a:ea typeface="SimSun"/>
              </a:rPr>
              <a:t>مع الآخرين والعمـــل في </a:t>
            </a:r>
            <a:r>
              <a:rPr lang="ar-EG" sz="2800" b="1" dirty="0" smtClean="0">
                <a:solidFill>
                  <a:srgbClr val="002060"/>
                </a:solidFill>
                <a:latin typeface="Arial"/>
                <a:ea typeface="SimSun"/>
              </a:rPr>
              <a:t>فريق</a:t>
            </a:r>
            <a:endParaRPr lang="en-US" sz="2800" b="1" dirty="0">
              <a:solidFill>
                <a:srgbClr val="002060"/>
              </a:solidFill>
              <a:latin typeface="Arial"/>
              <a:ea typeface="SimSun"/>
            </a:endParaRPr>
          </a:p>
        </p:txBody>
      </p:sp>
      <p:sp>
        <p:nvSpPr>
          <p:cNvPr id="22" name="Text Box 16"/>
          <p:cNvSpPr txBox="1">
            <a:spLocks noChangeArrowheads="1"/>
          </p:cNvSpPr>
          <p:nvPr/>
        </p:nvSpPr>
        <p:spPr bwMode="auto">
          <a:xfrm>
            <a:off x="7925668" y="3384356"/>
            <a:ext cx="35618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defTabSz="914400" eaLnBrk="0">
              <a:lnSpc>
                <a:spcPct val="100000"/>
              </a:lnSpc>
              <a:buSzTx/>
              <a:buFontTx/>
              <a:buNone/>
            </a:pPr>
            <a:r>
              <a:rPr lang="en-US" sz="2400" b="1" dirty="0" smtClean="0">
                <a:solidFill>
                  <a:srgbClr val="FFFFFF"/>
                </a:solidFill>
                <a:latin typeface="Arial"/>
                <a:ea typeface="SimSun"/>
              </a:rPr>
              <a:t>6</a:t>
            </a:r>
            <a:endParaRPr lang="en-US" sz="2400" b="1" dirty="0">
              <a:solidFill>
                <a:srgbClr val="FFFFFF"/>
              </a:solidFill>
              <a:latin typeface="Arial"/>
              <a:ea typeface="SimSun"/>
            </a:endParaRPr>
          </a:p>
        </p:txBody>
      </p:sp>
      <p:grpSp>
        <p:nvGrpSpPr>
          <p:cNvPr id="23" name="Group 17"/>
          <p:cNvGrpSpPr>
            <a:grpSpLocks/>
          </p:cNvGrpSpPr>
          <p:nvPr/>
        </p:nvGrpSpPr>
        <p:grpSpPr bwMode="auto">
          <a:xfrm>
            <a:off x="7794649" y="4259320"/>
            <a:ext cx="630039" cy="733219"/>
            <a:chOff x="0" y="0"/>
            <a:chExt cx="1549" cy="1351"/>
          </a:xfrm>
        </p:grpSpPr>
        <p:sp>
          <p:nvSpPr>
            <p:cNvPr id="24" name="AutoShape 18"/>
            <p:cNvSpPr>
              <a:spLocks noChangeArrowheads="1"/>
            </p:cNvSpPr>
            <p:nvPr/>
          </p:nvSpPr>
          <p:spPr bwMode="auto">
            <a:xfrm>
              <a:off x="13" y="23"/>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25" name="AutoShape 19"/>
            <p:cNvSpPr>
              <a:spLocks noChangeArrowheads="1"/>
            </p:cNvSpPr>
            <p:nvPr/>
          </p:nvSpPr>
          <p:spPr bwMode="auto">
            <a:xfrm>
              <a:off x="0" y="0"/>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cmpd="sng">
              <a:solidFill>
                <a:srgbClr val="C0C0C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26" name="AutoShape 20"/>
            <p:cNvSpPr>
              <a:spLocks noChangeArrowheads="1"/>
            </p:cNvSpPr>
            <p:nvPr/>
          </p:nvSpPr>
          <p:spPr bwMode="auto">
            <a:xfrm>
              <a:off x="90" y="80"/>
              <a:ext cx="1350" cy="1168"/>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cmpd="sng">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grpSp>
      <p:sp>
        <p:nvSpPr>
          <p:cNvPr id="27" name="Line 21"/>
          <p:cNvSpPr>
            <a:spLocks noChangeShapeType="1"/>
          </p:cNvSpPr>
          <p:nvPr/>
        </p:nvSpPr>
        <p:spPr bwMode="auto">
          <a:xfrm flipH="1" flipV="1">
            <a:off x="1871958" y="4931288"/>
            <a:ext cx="6053709" cy="48768"/>
          </a:xfrm>
          <a:prstGeom prst="line">
            <a:avLst/>
          </a:prstGeom>
          <a:noFill/>
          <a:ln w="25400" cmpd="sng">
            <a:solidFill>
              <a:schemeClr val="bg2"/>
            </a:solidFill>
            <a:prstDash val="sysDot"/>
            <a:round/>
            <a:headEn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28" name="Text Box 22"/>
          <p:cNvSpPr txBox="1">
            <a:spLocks noChangeArrowheads="1"/>
          </p:cNvSpPr>
          <p:nvPr/>
        </p:nvSpPr>
        <p:spPr bwMode="auto">
          <a:xfrm>
            <a:off x="1514885" y="4343314"/>
            <a:ext cx="6316372"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defTabSz="914400" rtl="1" eaLnBrk="0">
              <a:lnSpc>
                <a:spcPct val="100000"/>
              </a:lnSpc>
              <a:buSzTx/>
              <a:buFontTx/>
              <a:buNone/>
            </a:pPr>
            <a:r>
              <a:rPr lang="ar-EG" sz="2800" b="1" dirty="0" smtClean="0">
                <a:solidFill>
                  <a:srgbClr val="002060"/>
                </a:solidFill>
                <a:latin typeface="Arial"/>
                <a:ea typeface="SimSun"/>
              </a:rPr>
              <a:t>القدرة </a:t>
            </a:r>
            <a:r>
              <a:rPr lang="ar-EG" sz="2800" b="1" dirty="0">
                <a:solidFill>
                  <a:srgbClr val="002060"/>
                </a:solidFill>
                <a:latin typeface="Arial"/>
                <a:ea typeface="SimSun"/>
              </a:rPr>
              <a:t>على اقتراح مداخل وأفكار لحل </a:t>
            </a:r>
            <a:r>
              <a:rPr lang="ar-EG" sz="2800" b="1" dirty="0" smtClean="0">
                <a:solidFill>
                  <a:srgbClr val="002060"/>
                </a:solidFill>
                <a:latin typeface="Arial"/>
                <a:ea typeface="SimSun"/>
              </a:rPr>
              <a:t>المشكلات</a:t>
            </a:r>
            <a:endParaRPr lang="en-US" sz="2800" b="1" dirty="0">
              <a:solidFill>
                <a:srgbClr val="002060"/>
              </a:solidFill>
              <a:latin typeface="Arial"/>
              <a:ea typeface="SimSun"/>
            </a:endParaRPr>
          </a:p>
        </p:txBody>
      </p:sp>
      <p:sp>
        <p:nvSpPr>
          <p:cNvPr id="29" name="Text Box 23"/>
          <p:cNvSpPr txBox="1">
            <a:spLocks noChangeArrowheads="1"/>
          </p:cNvSpPr>
          <p:nvPr/>
        </p:nvSpPr>
        <p:spPr bwMode="auto">
          <a:xfrm>
            <a:off x="7925668" y="4367813"/>
            <a:ext cx="35618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defTabSz="914400" eaLnBrk="0">
              <a:lnSpc>
                <a:spcPct val="100000"/>
              </a:lnSpc>
              <a:buSzTx/>
              <a:buFontTx/>
              <a:buNone/>
            </a:pPr>
            <a:r>
              <a:rPr lang="en-US" sz="2400" b="1" dirty="0" smtClean="0">
                <a:solidFill>
                  <a:srgbClr val="FFFFFF"/>
                </a:solidFill>
                <a:latin typeface="Arial"/>
                <a:ea typeface="SimSun"/>
              </a:rPr>
              <a:t>7</a:t>
            </a:r>
            <a:endParaRPr lang="en-US" sz="2400" b="1" dirty="0">
              <a:solidFill>
                <a:srgbClr val="FFFFFF"/>
              </a:solidFill>
              <a:latin typeface="Arial"/>
              <a:ea typeface="SimSun"/>
            </a:endParaRPr>
          </a:p>
        </p:txBody>
      </p:sp>
      <p:grpSp>
        <p:nvGrpSpPr>
          <p:cNvPr id="30" name="Group 24"/>
          <p:cNvGrpSpPr>
            <a:grpSpLocks/>
          </p:cNvGrpSpPr>
          <p:nvPr/>
        </p:nvGrpSpPr>
        <p:grpSpPr bwMode="auto">
          <a:xfrm>
            <a:off x="7794649" y="5267276"/>
            <a:ext cx="630039" cy="733219"/>
            <a:chOff x="0" y="0"/>
            <a:chExt cx="1549" cy="1351"/>
          </a:xfrm>
        </p:grpSpPr>
        <p:sp>
          <p:nvSpPr>
            <p:cNvPr id="31" name="AutoShape 25"/>
            <p:cNvSpPr>
              <a:spLocks noChangeArrowheads="1"/>
            </p:cNvSpPr>
            <p:nvPr/>
          </p:nvSpPr>
          <p:spPr bwMode="auto">
            <a:xfrm>
              <a:off x="13" y="23"/>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32" name="AutoShape 26"/>
            <p:cNvSpPr>
              <a:spLocks noChangeArrowheads="1"/>
            </p:cNvSpPr>
            <p:nvPr/>
          </p:nvSpPr>
          <p:spPr bwMode="auto">
            <a:xfrm>
              <a:off x="0" y="0"/>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cmpd="sng">
              <a:solidFill>
                <a:srgbClr val="C0C0C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33" name="AutoShape 27"/>
            <p:cNvSpPr>
              <a:spLocks noChangeArrowheads="1"/>
            </p:cNvSpPr>
            <p:nvPr/>
          </p:nvSpPr>
          <p:spPr bwMode="auto">
            <a:xfrm>
              <a:off x="90" y="80"/>
              <a:ext cx="1350" cy="1168"/>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cmpd="sng">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grpSp>
      <p:sp>
        <p:nvSpPr>
          <p:cNvPr id="34" name="Line 28"/>
          <p:cNvSpPr>
            <a:spLocks noChangeShapeType="1"/>
          </p:cNvSpPr>
          <p:nvPr/>
        </p:nvSpPr>
        <p:spPr bwMode="auto">
          <a:xfrm flipH="1" flipV="1">
            <a:off x="1871959" y="5939244"/>
            <a:ext cx="6053708" cy="48767"/>
          </a:xfrm>
          <a:prstGeom prst="line">
            <a:avLst/>
          </a:prstGeom>
          <a:noFill/>
          <a:ln w="25400" cmpd="sng">
            <a:solidFill>
              <a:schemeClr val="bg2"/>
            </a:solidFill>
            <a:prstDash val="sysDot"/>
            <a:round/>
            <a:headEn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35" name="Text Box 29"/>
          <p:cNvSpPr txBox="1">
            <a:spLocks noChangeArrowheads="1"/>
          </p:cNvSpPr>
          <p:nvPr/>
        </p:nvSpPr>
        <p:spPr bwMode="auto">
          <a:xfrm>
            <a:off x="1335918" y="5351272"/>
            <a:ext cx="6495340" cy="4924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defTabSz="914400" rtl="1" eaLnBrk="0">
              <a:lnSpc>
                <a:spcPct val="100000"/>
              </a:lnSpc>
              <a:buSzTx/>
              <a:buFontTx/>
              <a:buNone/>
            </a:pPr>
            <a:r>
              <a:rPr lang="ar-EG" sz="2600" b="1" dirty="0" smtClean="0">
                <a:solidFill>
                  <a:srgbClr val="002060"/>
                </a:solidFill>
                <a:latin typeface="Arial"/>
                <a:ea typeface="SimSun"/>
              </a:rPr>
              <a:t>الاستزادة </a:t>
            </a:r>
            <a:r>
              <a:rPr lang="ar-EG" sz="2600" b="1" dirty="0">
                <a:solidFill>
                  <a:srgbClr val="002060"/>
                </a:solidFill>
                <a:latin typeface="Arial"/>
                <a:ea typeface="SimSun"/>
              </a:rPr>
              <a:t>المتواصلة من </a:t>
            </a:r>
            <a:r>
              <a:rPr lang="ar-EG" sz="2600" b="1" dirty="0" smtClean="0">
                <a:solidFill>
                  <a:srgbClr val="002060"/>
                </a:solidFill>
                <a:latin typeface="Arial"/>
                <a:ea typeface="SimSun"/>
              </a:rPr>
              <a:t>المعرفة</a:t>
            </a:r>
            <a:endParaRPr lang="en-US" sz="2600" b="1" dirty="0">
              <a:solidFill>
                <a:srgbClr val="002060"/>
              </a:solidFill>
              <a:latin typeface="Arial"/>
              <a:ea typeface="SimSun"/>
            </a:endParaRPr>
          </a:p>
        </p:txBody>
      </p:sp>
      <p:sp>
        <p:nvSpPr>
          <p:cNvPr id="36" name="Text Box 30"/>
          <p:cNvSpPr txBox="1">
            <a:spLocks noChangeArrowheads="1"/>
          </p:cNvSpPr>
          <p:nvPr/>
        </p:nvSpPr>
        <p:spPr bwMode="auto">
          <a:xfrm>
            <a:off x="7925668" y="5375771"/>
            <a:ext cx="35618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defTabSz="914400" eaLnBrk="0">
              <a:lnSpc>
                <a:spcPct val="100000"/>
              </a:lnSpc>
              <a:buSzTx/>
              <a:buFontTx/>
              <a:buNone/>
            </a:pPr>
            <a:r>
              <a:rPr lang="en-US" sz="2400" b="1" dirty="0" smtClean="0">
                <a:solidFill>
                  <a:srgbClr val="FFFFFF"/>
                </a:solidFill>
                <a:latin typeface="Arial"/>
                <a:ea typeface="SimSun"/>
              </a:rPr>
              <a:t>8</a:t>
            </a:r>
            <a:endParaRPr lang="en-US" sz="2400" b="1" dirty="0">
              <a:solidFill>
                <a:srgbClr val="FFFFFF"/>
              </a:solidFill>
              <a:latin typeface="Arial"/>
              <a:ea typeface="SimSun"/>
            </a:endParaRPr>
          </a:p>
        </p:txBody>
      </p:sp>
      <p:sp>
        <p:nvSpPr>
          <p:cNvPr id="37" name="Text Box 4"/>
          <p:cNvSpPr txBox="1">
            <a:spLocks noChangeArrowheads="1"/>
          </p:cNvSpPr>
          <p:nvPr/>
        </p:nvSpPr>
        <p:spPr bwMode="auto">
          <a:xfrm>
            <a:off x="720726" y="144463"/>
            <a:ext cx="8748713" cy="7524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خصائص وسمات الشخصية المبدعة</a:t>
            </a:r>
            <a:endParaRPr lang="en-US" sz="2800" b="1" dirty="0">
              <a:solidFill>
                <a:srgbClr val="FFFFFF"/>
              </a:solidFill>
            </a:endParaRPr>
          </a:p>
        </p:txBody>
      </p:sp>
    </p:spTree>
    <p:extLst>
      <p:ext uri="{BB962C8B-B14F-4D97-AF65-F5344CB8AC3E}">
        <p14:creationId xmlns:p14="http://schemas.microsoft.com/office/powerpoint/2010/main" xmlns="" val="813903748"/>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barn(inVertical)">
                                      <p:cBhvr>
                                        <p:cTn id="10" dur="500"/>
                                        <p:tgtEl>
                                          <p:spTgt spid="13"/>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barn(inVertical)">
                                      <p:cBhvr>
                                        <p:cTn id="13" dur="500"/>
                                        <p:tgtEl>
                                          <p:spTgt spid="14"/>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barn(inVertical)">
                                      <p:cBhvr>
                                        <p:cTn id="16" dur="500"/>
                                        <p:tgtEl>
                                          <p:spTgt spid="15"/>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barn(inVertical)">
                                      <p:cBhvr>
                                        <p:cTn id="21" dur="500"/>
                                        <p:tgtEl>
                                          <p:spTgt spid="16"/>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barn(inVertical)">
                                      <p:cBhvr>
                                        <p:cTn id="24" dur="500"/>
                                        <p:tgtEl>
                                          <p:spTgt spid="20"/>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barn(inVertical)">
                                      <p:cBhvr>
                                        <p:cTn id="27" dur="500"/>
                                        <p:tgtEl>
                                          <p:spTgt spid="21"/>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barn(inVertical)">
                                      <p:cBhvr>
                                        <p:cTn id="30" dur="500"/>
                                        <p:tgtEl>
                                          <p:spTgt spid="22"/>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barn(inVertical)">
                                      <p:cBhvr>
                                        <p:cTn id="35" dur="500"/>
                                        <p:tgtEl>
                                          <p:spTgt spid="23"/>
                                        </p:tgtEl>
                                      </p:cBhvr>
                                    </p:animEffect>
                                  </p:childTnLst>
                                </p:cTn>
                              </p:par>
                              <p:par>
                                <p:cTn id="36" presetID="16" presetClass="entr" presetSubtype="21" fill="hold" grpId="0" nodeType="withEffect">
                                  <p:stCondLst>
                                    <p:cond delay="0"/>
                                  </p:stCondLst>
                                  <p:childTnLst>
                                    <p:set>
                                      <p:cBhvr>
                                        <p:cTn id="37" dur="1" fill="hold">
                                          <p:stCondLst>
                                            <p:cond delay="0"/>
                                          </p:stCondLst>
                                        </p:cTn>
                                        <p:tgtEl>
                                          <p:spTgt spid="27"/>
                                        </p:tgtEl>
                                        <p:attrNameLst>
                                          <p:attrName>style.visibility</p:attrName>
                                        </p:attrNameLst>
                                      </p:cBhvr>
                                      <p:to>
                                        <p:strVal val="visible"/>
                                      </p:to>
                                    </p:set>
                                    <p:animEffect transition="in" filter="barn(inVertical)">
                                      <p:cBhvr>
                                        <p:cTn id="38" dur="500"/>
                                        <p:tgtEl>
                                          <p:spTgt spid="27"/>
                                        </p:tgtEl>
                                      </p:cBhvr>
                                    </p:animEffect>
                                  </p:childTnLst>
                                </p:cTn>
                              </p:par>
                              <p:par>
                                <p:cTn id="39" presetID="16" presetClass="entr" presetSubtype="21" fill="hold" grpId="0" nodeType="withEffect">
                                  <p:stCondLst>
                                    <p:cond delay="0"/>
                                  </p:stCondLst>
                                  <p:childTnLst>
                                    <p:set>
                                      <p:cBhvr>
                                        <p:cTn id="40" dur="1" fill="hold">
                                          <p:stCondLst>
                                            <p:cond delay="0"/>
                                          </p:stCondLst>
                                        </p:cTn>
                                        <p:tgtEl>
                                          <p:spTgt spid="28"/>
                                        </p:tgtEl>
                                        <p:attrNameLst>
                                          <p:attrName>style.visibility</p:attrName>
                                        </p:attrNameLst>
                                      </p:cBhvr>
                                      <p:to>
                                        <p:strVal val="visible"/>
                                      </p:to>
                                    </p:set>
                                    <p:animEffect transition="in" filter="barn(inVertical)">
                                      <p:cBhvr>
                                        <p:cTn id="41" dur="500"/>
                                        <p:tgtEl>
                                          <p:spTgt spid="28"/>
                                        </p:tgtEl>
                                      </p:cBhvr>
                                    </p:animEffect>
                                  </p:childTnLst>
                                </p:cTn>
                              </p:par>
                              <p:par>
                                <p:cTn id="42" presetID="16" presetClass="entr" presetSubtype="21" fill="hold" grpId="0" nodeType="withEffect">
                                  <p:stCondLst>
                                    <p:cond delay="0"/>
                                  </p:stCondLst>
                                  <p:childTnLst>
                                    <p:set>
                                      <p:cBhvr>
                                        <p:cTn id="43" dur="1" fill="hold">
                                          <p:stCondLst>
                                            <p:cond delay="0"/>
                                          </p:stCondLst>
                                        </p:cTn>
                                        <p:tgtEl>
                                          <p:spTgt spid="29"/>
                                        </p:tgtEl>
                                        <p:attrNameLst>
                                          <p:attrName>style.visibility</p:attrName>
                                        </p:attrNameLst>
                                      </p:cBhvr>
                                      <p:to>
                                        <p:strVal val="visible"/>
                                      </p:to>
                                    </p:set>
                                    <p:animEffect transition="in" filter="barn(inVertical)">
                                      <p:cBhvr>
                                        <p:cTn id="44" dur="500"/>
                                        <p:tgtEl>
                                          <p:spTgt spid="29"/>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nodeType="click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barn(inVertical)">
                                      <p:cBhvr>
                                        <p:cTn id="49" dur="500"/>
                                        <p:tgtEl>
                                          <p:spTgt spid="30"/>
                                        </p:tgtEl>
                                      </p:cBhvr>
                                    </p:animEffect>
                                  </p:childTnLst>
                                </p:cTn>
                              </p:par>
                              <p:par>
                                <p:cTn id="50" presetID="16" presetClass="entr" presetSubtype="21" fill="hold" grpId="0" nodeType="withEffect">
                                  <p:stCondLst>
                                    <p:cond delay="0"/>
                                  </p:stCondLst>
                                  <p:childTnLst>
                                    <p:set>
                                      <p:cBhvr>
                                        <p:cTn id="51" dur="1" fill="hold">
                                          <p:stCondLst>
                                            <p:cond delay="0"/>
                                          </p:stCondLst>
                                        </p:cTn>
                                        <p:tgtEl>
                                          <p:spTgt spid="34"/>
                                        </p:tgtEl>
                                        <p:attrNameLst>
                                          <p:attrName>style.visibility</p:attrName>
                                        </p:attrNameLst>
                                      </p:cBhvr>
                                      <p:to>
                                        <p:strVal val="visible"/>
                                      </p:to>
                                    </p:set>
                                    <p:animEffect transition="in" filter="barn(inVertical)">
                                      <p:cBhvr>
                                        <p:cTn id="52" dur="500"/>
                                        <p:tgtEl>
                                          <p:spTgt spid="34"/>
                                        </p:tgtEl>
                                      </p:cBhvr>
                                    </p:animEffect>
                                  </p:childTnLst>
                                </p:cTn>
                              </p:par>
                              <p:par>
                                <p:cTn id="53" presetID="16" presetClass="entr" presetSubtype="21" fill="hold" grpId="0" nodeType="withEffect">
                                  <p:stCondLst>
                                    <p:cond delay="0"/>
                                  </p:stCondLst>
                                  <p:childTnLst>
                                    <p:set>
                                      <p:cBhvr>
                                        <p:cTn id="54" dur="1" fill="hold">
                                          <p:stCondLst>
                                            <p:cond delay="0"/>
                                          </p:stCondLst>
                                        </p:cTn>
                                        <p:tgtEl>
                                          <p:spTgt spid="35"/>
                                        </p:tgtEl>
                                        <p:attrNameLst>
                                          <p:attrName>style.visibility</p:attrName>
                                        </p:attrNameLst>
                                      </p:cBhvr>
                                      <p:to>
                                        <p:strVal val="visible"/>
                                      </p:to>
                                    </p:set>
                                    <p:animEffect transition="in" filter="barn(inVertical)">
                                      <p:cBhvr>
                                        <p:cTn id="55" dur="500"/>
                                        <p:tgtEl>
                                          <p:spTgt spid="35"/>
                                        </p:tgtEl>
                                      </p:cBhvr>
                                    </p:animEffect>
                                  </p:childTnLst>
                                </p:cTn>
                              </p:par>
                              <p:par>
                                <p:cTn id="56" presetID="16" presetClass="entr" presetSubtype="21" fill="hold" grpId="0" nodeType="withEffect">
                                  <p:stCondLst>
                                    <p:cond delay="0"/>
                                  </p:stCondLst>
                                  <p:childTnLst>
                                    <p:set>
                                      <p:cBhvr>
                                        <p:cTn id="57" dur="1" fill="hold">
                                          <p:stCondLst>
                                            <p:cond delay="0"/>
                                          </p:stCondLst>
                                        </p:cTn>
                                        <p:tgtEl>
                                          <p:spTgt spid="36"/>
                                        </p:tgtEl>
                                        <p:attrNameLst>
                                          <p:attrName>style.visibility</p:attrName>
                                        </p:attrNameLst>
                                      </p:cBhvr>
                                      <p:to>
                                        <p:strVal val="visible"/>
                                      </p:to>
                                    </p:set>
                                    <p:animEffect transition="in" filter="barn(inVertical)">
                                      <p:cBhvr>
                                        <p:cTn id="58"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P spid="15" grpId="0"/>
      <p:bldP spid="20" grpId="0" animBg="1"/>
      <p:bldP spid="21" grpId="0"/>
      <p:bldP spid="22" grpId="0"/>
      <p:bldP spid="27" grpId="0" animBg="1"/>
      <p:bldP spid="28" grpId="0"/>
      <p:bldP spid="29" grpId="0"/>
      <p:bldP spid="34" grpId="0" animBg="1"/>
      <p:bldP spid="35" grpId="0"/>
      <p:bldP spid="3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Wave 1"/>
          <p:cNvSpPr/>
          <p:nvPr/>
        </p:nvSpPr>
        <p:spPr bwMode="auto">
          <a:xfrm>
            <a:off x="1420473" y="2699717"/>
            <a:ext cx="7056784" cy="2304256"/>
          </a:xfrm>
          <a:prstGeom prst="wav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1" anchor="t" anchorCtr="0" compatLnSpc="1">
            <a:prstTxWarp prst="textNoShape">
              <a:avLst/>
            </a:prstTxWarp>
          </a:bodyPr>
          <a:lstStyle/>
          <a:p>
            <a:pPr algn="ctr" rtl="1"/>
            <a:endParaRPr lang="ar-EG" sz="1200" b="1" dirty="0" smtClean="0">
              <a:solidFill>
                <a:srgbClr val="002060"/>
              </a:solidFill>
            </a:endParaRPr>
          </a:p>
          <a:p>
            <a:pPr algn="ctr" rtl="1"/>
            <a:r>
              <a:rPr lang="ar-EG" sz="4400" b="1" dirty="0">
                <a:solidFill>
                  <a:srgbClr val="002060"/>
                </a:solidFill>
              </a:rPr>
              <a:t>مستويات الإبداع</a:t>
            </a:r>
            <a:endParaRPr kumimoji="0" lang="ar-EG" sz="4400" b="1" i="0" u="none" strike="noStrike" cap="none" normalizeH="0" baseline="0" dirty="0" smtClean="0">
              <a:ln>
                <a:noFill/>
              </a:ln>
              <a:solidFill>
                <a:srgbClr val="002060"/>
              </a:solidFill>
              <a:effectLst/>
            </a:endParaRPr>
          </a:p>
        </p:txBody>
      </p:sp>
    </p:spTree>
    <p:extLst>
      <p:ext uri="{BB962C8B-B14F-4D97-AF65-F5344CB8AC3E}">
        <p14:creationId xmlns:p14="http://schemas.microsoft.com/office/powerpoint/2010/main" xmlns="" val="1511468619"/>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 Box 4"/>
          <p:cNvSpPr txBox="1">
            <a:spLocks noChangeArrowheads="1"/>
          </p:cNvSpPr>
          <p:nvPr/>
        </p:nvSpPr>
        <p:spPr bwMode="auto">
          <a:xfrm>
            <a:off x="720726" y="144463"/>
            <a:ext cx="8748713" cy="7524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	الإبداع على المستوى </a:t>
            </a:r>
            <a:r>
              <a:rPr lang="ar-EG" sz="4000" b="1" dirty="0" smtClean="0">
                <a:solidFill>
                  <a:srgbClr val="FFFFFF"/>
                </a:solidFill>
                <a:latin typeface="Arial Black" pitchFamily="34" charset="0"/>
              </a:rPr>
              <a:t>الفردي</a:t>
            </a:r>
            <a:endParaRPr lang="en-US" sz="2800" b="1" dirty="0">
              <a:solidFill>
                <a:srgbClr val="FFFFFF"/>
              </a:solidFill>
            </a:endParaRPr>
          </a:p>
        </p:txBody>
      </p:sp>
      <p:sp>
        <p:nvSpPr>
          <p:cNvPr id="38" name="AutoShape 2"/>
          <p:cNvSpPr>
            <a:spLocks noChangeArrowheads="1"/>
          </p:cNvSpPr>
          <p:nvPr/>
        </p:nvSpPr>
        <p:spPr bwMode="auto">
          <a:xfrm>
            <a:off x="1511920" y="3779837"/>
            <a:ext cx="7281243" cy="2520280"/>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justLow" rtl="1">
              <a:tabLst>
                <a:tab pos="723900" algn="l"/>
                <a:tab pos="1447800" algn="l"/>
                <a:tab pos="2171700" algn="l"/>
                <a:tab pos="2895600" algn="l"/>
                <a:tab pos="3619500" algn="l"/>
                <a:tab pos="4343400" algn="l"/>
                <a:tab pos="5067300" algn="l"/>
                <a:tab pos="5791200" algn="l"/>
              </a:tabLst>
            </a:pPr>
            <a:r>
              <a:rPr lang="ar-EG" sz="2800" b="1" dirty="0">
                <a:solidFill>
                  <a:srgbClr val="FFFFFF"/>
                </a:solidFill>
              </a:rPr>
              <a:t>بحيث يكون لدى العاملين إبداعية خلاقة لتطوير العمل وذلك من خلال خصائص فطرية يتمتعون بها كالذكاء و الموهبة </a:t>
            </a:r>
            <a:r>
              <a:rPr lang="ar-EG" sz="2800" b="1" dirty="0" smtClean="0">
                <a:solidFill>
                  <a:srgbClr val="FFFFFF"/>
                </a:solidFill>
              </a:rPr>
              <a:t/>
            </a:r>
            <a:br>
              <a:rPr lang="ar-EG" sz="2800" b="1" dirty="0" smtClean="0">
                <a:solidFill>
                  <a:srgbClr val="FFFFFF"/>
                </a:solidFill>
              </a:rPr>
            </a:br>
            <a:r>
              <a:rPr lang="ar-EG" sz="2800" b="1" dirty="0" smtClean="0">
                <a:solidFill>
                  <a:srgbClr val="FFFFFF"/>
                </a:solidFill>
              </a:rPr>
              <a:t>أو </a:t>
            </a:r>
            <a:r>
              <a:rPr lang="ar-EG" sz="2800" b="1" dirty="0">
                <a:solidFill>
                  <a:srgbClr val="FFFFFF"/>
                </a:solidFill>
              </a:rPr>
              <a:t>من خلال خصائص مكتسبة كحل المشاكل مثلا ،وهذه الخصائص يمكن التدرب عليها وتنميتها ويساعد في ذلك </a:t>
            </a:r>
            <a:r>
              <a:rPr lang="ar-EG" sz="2800" b="1" dirty="0" smtClean="0">
                <a:solidFill>
                  <a:srgbClr val="FFFFFF"/>
                </a:solidFill>
              </a:rPr>
              <a:t/>
            </a:r>
            <a:br>
              <a:rPr lang="ar-EG" sz="2800" b="1" dirty="0" smtClean="0">
                <a:solidFill>
                  <a:srgbClr val="FFFFFF"/>
                </a:solidFill>
              </a:rPr>
            </a:br>
            <a:r>
              <a:rPr lang="ar-EG" sz="2800" b="1" dirty="0" smtClean="0">
                <a:solidFill>
                  <a:srgbClr val="FFFFFF"/>
                </a:solidFill>
              </a:rPr>
              <a:t> 				ذكاء </a:t>
            </a:r>
            <a:r>
              <a:rPr lang="ar-EG" sz="2800" b="1" dirty="0">
                <a:solidFill>
                  <a:srgbClr val="FFFFFF"/>
                </a:solidFill>
              </a:rPr>
              <a:t>الفرد </a:t>
            </a:r>
            <a:r>
              <a:rPr lang="ar-EG" sz="2800" b="1" dirty="0" smtClean="0">
                <a:solidFill>
                  <a:srgbClr val="FFFFFF"/>
                </a:solidFill>
              </a:rPr>
              <a:t>وموهبته</a:t>
            </a:r>
            <a:endParaRPr lang="en-US" sz="3600" b="1" dirty="0">
              <a:solidFill>
                <a:srgbClr val="FFFFFF"/>
              </a:solidFill>
            </a:endParaRPr>
          </a:p>
        </p:txBody>
      </p:sp>
    </p:spTree>
    <p:extLst>
      <p:ext uri="{BB962C8B-B14F-4D97-AF65-F5344CB8AC3E}">
        <p14:creationId xmlns:p14="http://schemas.microsoft.com/office/powerpoint/2010/main" xmlns="" val="2593807527"/>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barn(inVertical)">
                                      <p:cBhvr>
                                        <p:cTn id="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ircular Arrow 4"/>
          <p:cNvSpPr/>
          <p:nvPr/>
        </p:nvSpPr>
        <p:spPr>
          <a:xfrm>
            <a:off x="2155043" y="1187549"/>
            <a:ext cx="5602526" cy="5602526"/>
          </a:xfrm>
          <a:prstGeom prst="circularArrow">
            <a:avLst>
              <a:gd name="adj1" fmla="val 5689"/>
              <a:gd name="adj2" fmla="val 340510"/>
              <a:gd name="adj3" fmla="val 12370329"/>
              <a:gd name="adj4" fmla="val 18306643"/>
              <a:gd name="adj5" fmla="val 5908"/>
            </a:avLst>
          </a:prstGeom>
          <a:scene3d>
            <a:camera prst="perspectiveRelaxedModerately" zoom="92000"/>
            <a:lightRig rig="balanced" dir="t">
              <a:rot lat="0" lon="0" rev="12700000"/>
            </a:lightRig>
          </a:scene3d>
          <a:sp3d z="-152400" prstMaterial="plastic">
            <a:bevelT w="25400" h="25400"/>
            <a:bevelB w="25400" h="25400"/>
          </a:sp3d>
        </p:spPr>
        <p:style>
          <a:lnRef idx="0">
            <a:schemeClr val="dk1">
              <a:hueOff val="0"/>
              <a:satOff val="0"/>
              <a:lumOff val="0"/>
              <a:alphaOff val="0"/>
            </a:schemeClr>
          </a:lnRef>
          <a:fillRef idx="1">
            <a:schemeClr val="accent2">
              <a:tint val="40000"/>
              <a:hueOff val="0"/>
              <a:satOff val="0"/>
              <a:lumOff val="0"/>
              <a:alphaOff val="0"/>
            </a:schemeClr>
          </a:fillRef>
          <a:effectRef idx="0">
            <a:schemeClr val="accent2">
              <a:tint val="40000"/>
              <a:hueOff val="0"/>
              <a:satOff val="0"/>
              <a:lumOff val="0"/>
              <a:alphaOff val="0"/>
            </a:schemeClr>
          </a:effectRef>
          <a:fontRef idx="minor">
            <a:schemeClr val="dk1">
              <a:hueOff val="0"/>
              <a:satOff val="0"/>
              <a:lumOff val="0"/>
              <a:alphaOff val="0"/>
            </a:schemeClr>
          </a:fontRef>
        </p:style>
      </p:sp>
      <p:sp>
        <p:nvSpPr>
          <p:cNvPr id="7" name="Freeform 6"/>
          <p:cNvSpPr/>
          <p:nvPr/>
        </p:nvSpPr>
        <p:spPr>
          <a:xfrm>
            <a:off x="3378647" y="1913367"/>
            <a:ext cx="3155318" cy="1218738"/>
          </a:xfrm>
          <a:custGeom>
            <a:avLst/>
            <a:gdLst>
              <a:gd name="connsiteX0" fmla="*/ 0 w 3983602"/>
              <a:gd name="connsiteY0" fmla="*/ 331973 h 1991801"/>
              <a:gd name="connsiteX1" fmla="*/ 331973 w 3983602"/>
              <a:gd name="connsiteY1" fmla="*/ 0 h 1991801"/>
              <a:gd name="connsiteX2" fmla="*/ 3651629 w 3983602"/>
              <a:gd name="connsiteY2" fmla="*/ 0 h 1991801"/>
              <a:gd name="connsiteX3" fmla="*/ 3983602 w 3983602"/>
              <a:gd name="connsiteY3" fmla="*/ 331973 h 1991801"/>
              <a:gd name="connsiteX4" fmla="*/ 3983602 w 3983602"/>
              <a:gd name="connsiteY4" fmla="*/ 1659828 h 1991801"/>
              <a:gd name="connsiteX5" fmla="*/ 3651629 w 3983602"/>
              <a:gd name="connsiteY5" fmla="*/ 1991801 h 1991801"/>
              <a:gd name="connsiteX6" fmla="*/ 331973 w 3983602"/>
              <a:gd name="connsiteY6" fmla="*/ 1991801 h 1991801"/>
              <a:gd name="connsiteX7" fmla="*/ 0 w 3983602"/>
              <a:gd name="connsiteY7" fmla="*/ 1659828 h 1991801"/>
              <a:gd name="connsiteX8" fmla="*/ 0 w 3983602"/>
              <a:gd name="connsiteY8" fmla="*/ 331973 h 19918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83602" h="1991801">
                <a:moveTo>
                  <a:pt x="0" y="331973"/>
                </a:moveTo>
                <a:cubicBezTo>
                  <a:pt x="0" y="148629"/>
                  <a:pt x="148629" y="0"/>
                  <a:pt x="331973" y="0"/>
                </a:cubicBezTo>
                <a:lnTo>
                  <a:pt x="3651629" y="0"/>
                </a:lnTo>
                <a:cubicBezTo>
                  <a:pt x="3834973" y="0"/>
                  <a:pt x="3983602" y="148629"/>
                  <a:pt x="3983602" y="331973"/>
                </a:cubicBezTo>
                <a:lnTo>
                  <a:pt x="3983602" y="1659828"/>
                </a:lnTo>
                <a:cubicBezTo>
                  <a:pt x="3983602" y="1843172"/>
                  <a:pt x="3834973" y="1991801"/>
                  <a:pt x="3651629" y="1991801"/>
                </a:cubicBezTo>
                <a:lnTo>
                  <a:pt x="331973" y="1991801"/>
                </a:lnTo>
                <a:cubicBezTo>
                  <a:pt x="148629" y="1991801"/>
                  <a:pt x="0" y="1843172"/>
                  <a:pt x="0" y="1659828"/>
                </a:cubicBezTo>
                <a:lnTo>
                  <a:pt x="0" y="331973"/>
                </a:lnTo>
                <a:close/>
              </a:path>
            </a:pathLst>
          </a:custGeom>
          <a:scene3d>
            <a:camera prst="perspectiveRelaxedModerately" zoom="92000"/>
            <a:lightRig rig="balanced" dir="t">
              <a:rot lat="0" lon="0" rev="12700000"/>
            </a:lightRig>
          </a:scene3d>
          <a:sp3d prstMaterial="plastic">
            <a:bevelT w="50800" h="50800"/>
            <a:bevelB w="50800" h="50800"/>
          </a:sp3d>
        </p:spPr>
        <p:style>
          <a:lnRef idx="0">
            <a:schemeClr val="lt1">
              <a:hueOff val="0"/>
              <a:satOff val="0"/>
              <a:lumOff val="0"/>
              <a:alphaOff val="0"/>
            </a:schemeClr>
          </a:lnRef>
          <a:fillRef idx="1">
            <a:schemeClr val="accent2">
              <a:hueOff val="0"/>
              <a:satOff val="0"/>
              <a:lumOff val="0"/>
              <a:alphaOff val="0"/>
            </a:schemeClr>
          </a:fillRef>
          <a:effectRef idx="2">
            <a:schemeClr val="accent2">
              <a:hueOff val="0"/>
              <a:satOff val="0"/>
              <a:lumOff val="0"/>
              <a:alphaOff val="0"/>
            </a:schemeClr>
          </a:effectRef>
          <a:fontRef idx="minor">
            <a:schemeClr val="lt1"/>
          </a:fontRef>
        </p:style>
        <p:txBody>
          <a:bodyPr spcFirstLastPara="0" vert="horz" wrap="square" lIns="173432" tIns="173432" rIns="173432" bIns="173432" numCol="1" spcCol="1270" anchor="ctr" anchorCtr="0">
            <a:noAutofit/>
          </a:bodyPr>
          <a:lstStyle/>
          <a:p>
            <a:pPr lvl="0" algn="ctr" defTabSz="889000" rtl="1">
              <a:lnSpc>
                <a:spcPct val="90000"/>
              </a:lnSpc>
              <a:spcAft>
                <a:spcPct val="35000"/>
              </a:spcAft>
            </a:pPr>
            <a:r>
              <a:rPr lang="ar-SA" sz="2800" b="1" dirty="0"/>
              <a:t>اساسيات الابداع</a:t>
            </a:r>
            <a:endParaRPr lang="ar-SA" sz="2800" b="1" u="none" kern="1200" dirty="0"/>
          </a:p>
        </p:txBody>
      </p:sp>
      <p:sp>
        <p:nvSpPr>
          <p:cNvPr id="8" name="Freeform 7"/>
          <p:cNvSpPr/>
          <p:nvPr/>
        </p:nvSpPr>
        <p:spPr>
          <a:xfrm>
            <a:off x="5095082" y="3785575"/>
            <a:ext cx="3155318" cy="1218738"/>
          </a:xfrm>
          <a:custGeom>
            <a:avLst/>
            <a:gdLst>
              <a:gd name="connsiteX0" fmla="*/ 0 w 3983602"/>
              <a:gd name="connsiteY0" fmla="*/ 331973 h 1991801"/>
              <a:gd name="connsiteX1" fmla="*/ 331973 w 3983602"/>
              <a:gd name="connsiteY1" fmla="*/ 0 h 1991801"/>
              <a:gd name="connsiteX2" fmla="*/ 3651629 w 3983602"/>
              <a:gd name="connsiteY2" fmla="*/ 0 h 1991801"/>
              <a:gd name="connsiteX3" fmla="*/ 3983602 w 3983602"/>
              <a:gd name="connsiteY3" fmla="*/ 331973 h 1991801"/>
              <a:gd name="connsiteX4" fmla="*/ 3983602 w 3983602"/>
              <a:gd name="connsiteY4" fmla="*/ 1659828 h 1991801"/>
              <a:gd name="connsiteX5" fmla="*/ 3651629 w 3983602"/>
              <a:gd name="connsiteY5" fmla="*/ 1991801 h 1991801"/>
              <a:gd name="connsiteX6" fmla="*/ 331973 w 3983602"/>
              <a:gd name="connsiteY6" fmla="*/ 1991801 h 1991801"/>
              <a:gd name="connsiteX7" fmla="*/ 0 w 3983602"/>
              <a:gd name="connsiteY7" fmla="*/ 1659828 h 1991801"/>
              <a:gd name="connsiteX8" fmla="*/ 0 w 3983602"/>
              <a:gd name="connsiteY8" fmla="*/ 331973 h 19918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83602" h="1991801">
                <a:moveTo>
                  <a:pt x="0" y="331973"/>
                </a:moveTo>
                <a:cubicBezTo>
                  <a:pt x="0" y="148629"/>
                  <a:pt x="148629" y="0"/>
                  <a:pt x="331973" y="0"/>
                </a:cubicBezTo>
                <a:lnTo>
                  <a:pt x="3651629" y="0"/>
                </a:lnTo>
                <a:cubicBezTo>
                  <a:pt x="3834973" y="0"/>
                  <a:pt x="3983602" y="148629"/>
                  <a:pt x="3983602" y="331973"/>
                </a:cubicBezTo>
                <a:lnTo>
                  <a:pt x="3983602" y="1659828"/>
                </a:lnTo>
                <a:cubicBezTo>
                  <a:pt x="3983602" y="1843172"/>
                  <a:pt x="3834973" y="1991801"/>
                  <a:pt x="3651629" y="1991801"/>
                </a:cubicBezTo>
                <a:lnTo>
                  <a:pt x="331973" y="1991801"/>
                </a:lnTo>
                <a:cubicBezTo>
                  <a:pt x="148629" y="1991801"/>
                  <a:pt x="0" y="1843172"/>
                  <a:pt x="0" y="1659828"/>
                </a:cubicBezTo>
                <a:lnTo>
                  <a:pt x="0" y="331973"/>
                </a:lnTo>
                <a:close/>
              </a:path>
            </a:pathLst>
          </a:custGeom>
          <a:blipFill rotWithShape="0">
            <a:blip r:embed="rId2"/>
            <a:stretch>
              <a:fillRect/>
            </a:stretch>
          </a:blipFill>
          <a:scene3d>
            <a:camera prst="perspectiveRelaxedModerately" zoom="92000"/>
            <a:lightRig rig="balanced" dir="t">
              <a:rot lat="0" lon="0" rev="12700000"/>
            </a:lightRig>
          </a:scene3d>
          <a:sp3d prstMaterial="plastic">
            <a:bevelT w="50800" h="50800"/>
            <a:bevelB w="50800" h="50800"/>
          </a:sp3d>
        </p:spPr>
        <p:style>
          <a:lnRef idx="0">
            <a:schemeClr val="lt1">
              <a:hueOff val="0"/>
              <a:satOff val="0"/>
              <a:lumOff val="0"/>
              <a:alphaOff val="0"/>
            </a:schemeClr>
          </a:lnRef>
          <a:fillRef idx="1">
            <a:scrgbClr r="0" g="0" b="0"/>
          </a:fillRef>
          <a:effectRef idx="2">
            <a:schemeClr val="accent3">
              <a:hueOff val="0"/>
              <a:satOff val="0"/>
              <a:lumOff val="0"/>
              <a:alphaOff val="0"/>
            </a:schemeClr>
          </a:effectRef>
          <a:fontRef idx="minor">
            <a:schemeClr val="lt1"/>
          </a:fontRef>
        </p:style>
        <p:txBody>
          <a:bodyPr spcFirstLastPara="0" vert="horz" wrap="square" lIns="173432" tIns="173432" rIns="173432" bIns="173432" numCol="1" spcCol="1270" anchor="ctr" anchorCtr="0">
            <a:noAutofit/>
          </a:bodyPr>
          <a:lstStyle/>
          <a:p>
            <a:pPr lvl="0" algn="ctr" defTabSz="889000" rtl="1">
              <a:lnSpc>
                <a:spcPct val="90000"/>
              </a:lnSpc>
              <a:spcAft>
                <a:spcPct val="35000"/>
              </a:spcAft>
            </a:pPr>
            <a:r>
              <a:rPr lang="ar-SA" sz="2800" b="1" dirty="0"/>
              <a:t>الابداع الادارى</a:t>
            </a:r>
            <a:endParaRPr lang="ar-SA" sz="2800" b="1" kern="1200" dirty="0"/>
          </a:p>
        </p:txBody>
      </p:sp>
      <p:sp>
        <p:nvSpPr>
          <p:cNvPr id="9" name="Freeform 8"/>
          <p:cNvSpPr/>
          <p:nvPr/>
        </p:nvSpPr>
        <p:spPr>
          <a:xfrm>
            <a:off x="1511920" y="4577663"/>
            <a:ext cx="3155318" cy="1218738"/>
          </a:xfrm>
          <a:custGeom>
            <a:avLst/>
            <a:gdLst>
              <a:gd name="connsiteX0" fmla="*/ 0 w 3983602"/>
              <a:gd name="connsiteY0" fmla="*/ 331973 h 1991801"/>
              <a:gd name="connsiteX1" fmla="*/ 331973 w 3983602"/>
              <a:gd name="connsiteY1" fmla="*/ 0 h 1991801"/>
              <a:gd name="connsiteX2" fmla="*/ 3651629 w 3983602"/>
              <a:gd name="connsiteY2" fmla="*/ 0 h 1991801"/>
              <a:gd name="connsiteX3" fmla="*/ 3983602 w 3983602"/>
              <a:gd name="connsiteY3" fmla="*/ 331973 h 1991801"/>
              <a:gd name="connsiteX4" fmla="*/ 3983602 w 3983602"/>
              <a:gd name="connsiteY4" fmla="*/ 1659828 h 1991801"/>
              <a:gd name="connsiteX5" fmla="*/ 3651629 w 3983602"/>
              <a:gd name="connsiteY5" fmla="*/ 1991801 h 1991801"/>
              <a:gd name="connsiteX6" fmla="*/ 331973 w 3983602"/>
              <a:gd name="connsiteY6" fmla="*/ 1991801 h 1991801"/>
              <a:gd name="connsiteX7" fmla="*/ 0 w 3983602"/>
              <a:gd name="connsiteY7" fmla="*/ 1659828 h 1991801"/>
              <a:gd name="connsiteX8" fmla="*/ 0 w 3983602"/>
              <a:gd name="connsiteY8" fmla="*/ 331973 h 19918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83602" h="1991801">
                <a:moveTo>
                  <a:pt x="0" y="331973"/>
                </a:moveTo>
                <a:cubicBezTo>
                  <a:pt x="0" y="148629"/>
                  <a:pt x="148629" y="0"/>
                  <a:pt x="331973" y="0"/>
                </a:cubicBezTo>
                <a:lnTo>
                  <a:pt x="3651629" y="0"/>
                </a:lnTo>
                <a:cubicBezTo>
                  <a:pt x="3834973" y="0"/>
                  <a:pt x="3983602" y="148629"/>
                  <a:pt x="3983602" y="331973"/>
                </a:cubicBezTo>
                <a:lnTo>
                  <a:pt x="3983602" y="1659828"/>
                </a:lnTo>
                <a:cubicBezTo>
                  <a:pt x="3983602" y="1843172"/>
                  <a:pt x="3834973" y="1991801"/>
                  <a:pt x="3651629" y="1991801"/>
                </a:cubicBezTo>
                <a:lnTo>
                  <a:pt x="331973" y="1991801"/>
                </a:lnTo>
                <a:cubicBezTo>
                  <a:pt x="148629" y="1991801"/>
                  <a:pt x="0" y="1843172"/>
                  <a:pt x="0" y="1659828"/>
                </a:cubicBezTo>
                <a:lnTo>
                  <a:pt x="0" y="331973"/>
                </a:lnTo>
                <a:close/>
              </a:path>
            </a:pathLst>
          </a:custGeom>
          <a:blipFill rotWithShape="0">
            <a:blip r:embed="rId3"/>
            <a:stretch>
              <a:fillRect/>
            </a:stretch>
          </a:blipFill>
          <a:scene3d>
            <a:camera prst="perspectiveRelaxedModerately" zoom="92000"/>
            <a:lightRig rig="balanced" dir="t">
              <a:rot lat="0" lon="0" rev="12700000"/>
            </a:lightRig>
          </a:scene3d>
          <a:sp3d prstMaterial="plastic">
            <a:bevelT w="50800" h="50800"/>
            <a:bevelB w="50800" h="50800"/>
          </a:sp3d>
        </p:spPr>
        <p:style>
          <a:lnRef idx="0">
            <a:schemeClr val="lt1">
              <a:hueOff val="0"/>
              <a:satOff val="0"/>
              <a:lumOff val="0"/>
              <a:alphaOff val="0"/>
            </a:schemeClr>
          </a:lnRef>
          <a:fillRef idx="1">
            <a:scrgbClr r="0" g="0" b="0"/>
          </a:fillRef>
          <a:effectRef idx="2">
            <a:schemeClr val="accent4">
              <a:hueOff val="0"/>
              <a:satOff val="0"/>
              <a:lumOff val="0"/>
              <a:alphaOff val="0"/>
            </a:schemeClr>
          </a:effectRef>
          <a:fontRef idx="minor">
            <a:schemeClr val="lt1"/>
          </a:fontRef>
        </p:style>
        <p:txBody>
          <a:bodyPr spcFirstLastPara="0" vert="horz" wrap="square" lIns="173432" tIns="173432" rIns="173432" bIns="173432" numCol="1" spcCol="1270" anchor="ctr" anchorCtr="0">
            <a:noAutofit/>
          </a:bodyPr>
          <a:lstStyle/>
          <a:p>
            <a:pPr lvl="0" algn="ctr" defTabSz="889000" rtl="1">
              <a:lnSpc>
                <a:spcPct val="90000"/>
              </a:lnSpc>
              <a:spcAft>
                <a:spcPct val="35000"/>
              </a:spcAft>
            </a:pPr>
            <a:r>
              <a:rPr lang="ar-EG" sz="2800" b="1" dirty="0">
                <a:latin typeface="Times New Roman" pitchFamily="18" charset="0"/>
                <a:cs typeface="Arial"/>
              </a:rPr>
              <a:t>القيادة الابداعية</a:t>
            </a:r>
            <a:endParaRPr lang="ar-SA" sz="2800" b="1" kern="1200" dirty="0"/>
          </a:p>
        </p:txBody>
      </p:sp>
      <p:sp>
        <p:nvSpPr>
          <p:cNvPr id="4" name="Text Box 4"/>
          <p:cNvSpPr txBox="1">
            <a:spLocks noChangeArrowheads="1"/>
          </p:cNvSpPr>
          <p:nvPr/>
        </p:nvSpPr>
        <p:spPr bwMode="auto">
          <a:xfrm>
            <a:off x="720726" y="144463"/>
            <a:ext cx="8748713" cy="686298"/>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3600" b="1" dirty="0">
                <a:solidFill>
                  <a:srgbClr val="FFFFFF"/>
                </a:solidFill>
                <a:latin typeface="Arial Black" pitchFamily="34" charset="0"/>
              </a:rPr>
              <a:t>محاور </a:t>
            </a:r>
            <a:r>
              <a:rPr lang="ar-EG" sz="3600" b="1" dirty="0" smtClean="0">
                <a:solidFill>
                  <a:srgbClr val="FFFFFF"/>
                </a:solidFill>
                <a:latin typeface="Arial Black" pitchFamily="34" charset="0"/>
              </a:rPr>
              <a:t>الدورة</a:t>
            </a:r>
            <a:endParaRPr lang="ar-EG" sz="3600" b="1" dirty="0">
              <a:solidFill>
                <a:srgbClr val="FFFFFF"/>
              </a:solidFill>
              <a:latin typeface="Arial Black" pitchFamily="34" charset="0"/>
            </a:endParaRPr>
          </a:p>
        </p:txBody>
      </p:sp>
    </p:spTree>
    <p:extLst>
      <p:ext uri="{BB962C8B-B14F-4D97-AF65-F5344CB8AC3E}">
        <p14:creationId xmlns:p14="http://schemas.microsoft.com/office/powerpoint/2010/main" xmlns="" val="1049744366"/>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 Box 4"/>
          <p:cNvSpPr txBox="1">
            <a:spLocks noChangeArrowheads="1"/>
          </p:cNvSpPr>
          <p:nvPr/>
        </p:nvSpPr>
        <p:spPr bwMode="auto">
          <a:xfrm>
            <a:off x="720726" y="144463"/>
            <a:ext cx="8748713" cy="7524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	الإبداع على مستوى </a:t>
            </a:r>
            <a:r>
              <a:rPr lang="ar-EG" sz="4000" b="1" dirty="0" smtClean="0">
                <a:solidFill>
                  <a:srgbClr val="FFFFFF"/>
                </a:solidFill>
                <a:latin typeface="Arial Black" pitchFamily="34" charset="0"/>
              </a:rPr>
              <a:t>الجماعات</a:t>
            </a:r>
            <a:endParaRPr lang="en-US" sz="2800" b="1" dirty="0">
              <a:solidFill>
                <a:srgbClr val="FFFFFF"/>
              </a:solidFill>
            </a:endParaRPr>
          </a:p>
        </p:txBody>
      </p:sp>
      <p:sp>
        <p:nvSpPr>
          <p:cNvPr id="38" name="AutoShape 2"/>
          <p:cNvSpPr>
            <a:spLocks noChangeArrowheads="1"/>
          </p:cNvSpPr>
          <p:nvPr/>
        </p:nvSpPr>
        <p:spPr bwMode="auto">
          <a:xfrm>
            <a:off x="1511920" y="3779837"/>
            <a:ext cx="7281243" cy="2520280"/>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justLow" rtl="1">
              <a:tabLst>
                <a:tab pos="723900" algn="l"/>
                <a:tab pos="1447800" algn="l"/>
                <a:tab pos="2171700" algn="l"/>
                <a:tab pos="2895600" algn="l"/>
                <a:tab pos="3619500" algn="l"/>
                <a:tab pos="4343400" algn="l"/>
                <a:tab pos="5067300" algn="l"/>
                <a:tab pos="5791200" algn="l"/>
              </a:tabLst>
            </a:pPr>
            <a:r>
              <a:rPr lang="ar-EG" sz="2800" b="1" dirty="0">
                <a:solidFill>
                  <a:srgbClr val="FFFFFF"/>
                </a:solidFill>
              </a:rPr>
              <a:t>يعرف الإبداع الجماعي بأنه العمل الذي يؤدي إلى ابتكار </a:t>
            </a:r>
            <a:r>
              <a:rPr lang="ar-EG" sz="2800" b="1" dirty="0" smtClean="0">
                <a:solidFill>
                  <a:srgbClr val="FFFFFF"/>
                </a:solidFill>
              </a:rPr>
              <a:t/>
            </a:r>
            <a:br>
              <a:rPr lang="ar-EG" sz="2800" b="1" dirty="0" smtClean="0">
                <a:solidFill>
                  <a:srgbClr val="FFFFFF"/>
                </a:solidFill>
              </a:rPr>
            </a:br>
            <a:r>
              <a:rPr lang="ar-EG" sz="2800" b="1" dirty="0" smtClean="0">
                <a:solidFill>
                  <a:srgbClr val="FFFFFF"/>
                </a:solidFill>
              </a:rPr>
              <a:t>أو </a:t>
            </a:r>
            <a:r>
              <a:rPr lang="ar-EG" sz="2800" b="1" dirty="0">
                <a:solidFill>
                  <a:srgbClr val="FFFFFF"/>
                </a:solidFill>
              </a:rPr>
              <a:t>تبنى فرض أفكار جديدة في محيط الجماعة, بحيث تعمل الجماعة على وضع هذه الأفكار موضع التنفيذ من خلال المناقشات ومحاولة إعادة بناء وصياغة الأفكار والمقترحات </a:t>
            </a:r>
            <a:r>
              <a:rPr lang="ar-EG" sz="2800" b="1" dirty="0" smtClean="0">
                <a:solidFill>
                  <a:srgbClr val="FFFFFF"/>
                </a:solidFill>
              </a:rPr>
              <a:t> </a:t>
            </a:r>
            <a:br>
              <a:rPr lang="ar-EG" sz="2800" b="1" dirty="0" smtClean="0">
                <a:solidFill>
                  <a:srgbClr val="FFFFFF"/>
                </a:solidFill>
              </a:rPr>
            </a:br>
            <a:r>
              <a:rPr lang="ar-EG" sz="2800" b="1" dirty="0" smtClean="0">
                <a:solidFill>
                  <a:srgbClr val="FFFFFF"/>
                </a:solidFill>
              </a:rPr>
              <a:t> 			    الأصلية </a:t>
            </a:r>
            <a:r>
              <a:rPr lang="ar-EG" sz="2800" b="1" dirty="0">
                <a:solidFill>
                  <a:srgbClr val="FFFFFF"/>
                </a:solidFill>
              </a:rPr>
              <a:t>مع مرور </a:t>
            </a:r>
            <a:r>
              <a:rPr lang="ar-EG" sz="2800" b="1" dirty="0" smtClean="0">
                <a:solidFill>
                  <a:srgbClr val="FFFFFF"/>
                </a:solidFill>
              </a:rPr>
              <a:t>الوقت</a:t>
            </a:r>
            <a:endParaRPr lang="en-US" sz="3600" b="1" dirty="0">
              <a:solidFill>
                <a:srgbClr val="FFFFFF"/>
              </a:solidFill>
            </a:endParaRPr>
          </a:p>
        </p:txBody>
      </p:sp>
    </p:spTree>
    <p:extLst>
      <p:ext uri="{BB962C8B-B14F-4D97-AF65-F5344CB8AC3E}">
        <p14:creationId xmlns:p14="http://schemas.microsoft.com/office/powerpoint/2010/main" xmlns="" val="2501970156"/>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barn(inVertical)">
                                      <p:cBhvr>
                                        <p:cTn id="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 Box 4"/>
          <p:cNvSpPr txBox="1">
            <a:spLocks noChangeArrowheads="1"/>
          </p:cNvSpPr>
          <p:nvPr/>
        </p:nvSpPr>
        <p:spPr bwMode="auto">
          <a:xfrm>
            <a:off x="720726" y="144463"/>
            <a:ext cx="8748713" cy="7524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	الإبداع على مستوى </a:t>
            </a:r>
            <a:r>
              <a:rPr lang="ar-EG" sz="4000" b="1" dirty="0" smtClean="0">
                <a:solidFill>
                  <a:srgbClr val="FFFFFF"/>
                </a:solidFill>
                <a:latin typeface="Arial Black" pitchFamily="34" charset="0"/>
              </a:rPr>
              <a:t>المنظمات</a:t>
            </a:r>
            <a:endParaRPr lang="en-US" sz="2800" b="1" dirty="0">
              <a:solidFill>
                <a:srgbClr val="FFFFFF"/>
              </a:solidFill>
            </a:endParaRPr>
          </a:p>
        </p:txBody>
      </p:sp>
      <p:sp>
        <p:nvSpPr>
          <p:cNvPr id="38" name="AutoShape 2"/>
          <p:cNvSpPr>
            <a:spLocks noChangeArrowheads="1"/>
          </p:cNvSpPr>
          <p:nvPr/>
        </p:nvSpPr>
        <p:spPr bwMode="auto">
          <a:xfrm>
            <a:off x="1511920" y="3779837"/>
            <a:ext cx="7281243" cy="2520280"/>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justLow" rtl="1">
              <a:tabLst>
                <a:tab pos="723900" algn="l"/>
                <a:tab pos="1447800" algn="l"/>
                <a:tab pos="2171700" algn="l"/>
                <a:tab pos="2895600" algn="l"/>
                <a:tab pos="3619500" algn="l"/>
                <a:tab pos="4343400" algn="l"/>
                <a:tab pos="5067300" algn="l"/>
                <a:tab pos="5791200" algn="l"/>
              </a:tabLst>
            </a:pPr>
            <a:r>
              <a:rPr lang="ar-EG" sz="2800" b="1" dirty="0">
                <a:solidFill>
                  <a:srgbClr val="FFFFFF"/>
                </a:solidFill>
              </a:rPr>
              <a:t>المخرجات الناتجة عن التفاعل الذي يحدث بين الخطة الإستراتيجية والبناء التنظيمي من جهة، والثقافة والمناخ التنظيمي من جهة أخرى باعتبارها </a:t>
            </a:r>
            <a:r>
              <a:rPr lang="ar-EG" sz="2800" b="1" dirty="0" smtClean="0">
                <a:solidFill>
                  <a:srgbClr val="FFFFFF"/>
                </a:solidFill>
              </a:rPr>
              <a:t>عوامل </a:t>
            </a:r>
            <a:r>
              <a:rPr lang="ar-EG" sz="2800" b="1" dirty="0">
                <a:solidFill>
                  <a:srgbClr val="FFFFFF"/>
                </a:solidFill>
              </a:rPr>
              <a:t>وسيطة أو مؤثرة </a:t>
            </a:r>
            <a:r>
              <a:rPr lang="ar-EG" sz="2800" b="1" dirty="0" smtClean="0">
                <a:solidFill>
                  <a:srgbClr val="FFFFFF"/>
                </a:solidFill>
              </a:rPr>
              <a:t> </a:t>
            </a:r>
            <a:br>
              <a:rPr lang="ar-EG" sz="2800" b="1" dirty="0" smtClean="0">
                <a:solidFill>
                  <a:srgbClr val="FFFFFF"/>
                </a:solidFill>
              </a:rPr>
            </a:br>
            <a:r>
              <a:rPr lang="ar-EG" sz="2800" b="1" dirty="0" smtClean="0">
                <a:solidFill>
                  <a:srgbClr val="FFFFFF"/>
                </a:solidFill>
              </a:rPr>
              <a:t> 				في </a:t>
            </a:r>
            <a:r>
              <a:rPr lang="ar-EG" sz="2800" b="1" dirty="0">
                <a:solidFill>
                  <a:srgbClr val="FFFFFF"/>
                </a:solidFill>
              </a:rPr>
              <a:t>العملية الإبداعية</a:t>
            </a:r>
          </a:p>
        </p:txBody>
      </p:sp>
    </p:spTree>
    <p:extLst>
      <p:ext uri="{BB962C8B-B14F-4D97-AF65-F5344CB8AC3E}">
        <p14:creationId xmlns:p14="http://schemas.microsoft.com/office/powerpoint/2010/main" xmlns="" val="3544943244"/>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barn(inVertical)">
                                      <p:cBhvr>
                                        <p:cTn id="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3"/>
          <p:cNvGrpSpPr>
            <a:grpSpLocks/>
          </p:cNvGrpSpPr>
          <p:nvPr/>
        </p:nvGrpSpPr>
        <p:grpSpPr bwMode="auto">
          <a:xfrm>
            <a:off x="7794649" y="2267905"/>
            <a:ext cx="630039" cy="733219"/>
            <a:chOff x="0" y="0"/>
            <a:chExt cx="1549" cy="1351"/>
          </a:xfrm>
        </p:grpSpPr>
        <p:sp>
          <p:nvSpPr>
            <p:cNvPr id="10" name="AutoShape 4"/>
            <p:cNvSpPr>
              <a:spLocks noChangeArrowheads="1"/>
            </p:cNvSpPr>
            <p:nvPr/>
          </p:nvSpPr>
          <p:spPr bwMode="auto">
            <a:xfrm>
              <a:off x="13" y="23"/>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1" name="AutoShape 5"/>
            <p:cNvSpPr>
              <a:spLocks noChangeArrowheads="1"/>
            </p:cNvSpPr>
            <p:nvPr/>
          </p:nvSpPr>
          <p:spPr bwMode="auto">
            <a:xfrm>
              <a:off x="0" y="0"/>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cmpd="sng">
              <a:solidFill>
                <a:srgbClr val="C0C0C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2" name="AutoShape 6"/>
            <p:cNvSpPr>
              <a:spLocks noChangeArrowheads="1"/>
            </p:cNvSpPr>
            <p:nvPr/>
          </p:nvSpPr>
          <p:spPr bwMode="auto">
            <a:xfrm>
              <a:off x="90" y="80"/>
              <a:ext cx="1350" cy="1168"/>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cmpd="sng">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grpSp>
      <p:sp>
        <p:nvSpPr>
          <p:cNvPr id="13" name="Line 7"/>
          <p:cNvSpPr>
            <a:spLocks noChangeShapeType="1"/>
          </p:cNvSpPr>
          <p:nvPr/>
        </p:nvSpPr>
        <p:spPr bwMode="auto">
          <a:xfrm flipH="1" flipV="1">
            <a:off x="1871955" y="2939872"/>
            <a:ext cx="6008510" cy="36084"/>
          </a:xfrm>
          <a:prstGeom prst="line">
            <a:avLst/>
          </a:prstGeom>
          <a:noFill/>
          <a:ln w="25400" cmpd="sng">
            <a:solidFill>
              <a:schemeClr val="bg2"/>
            </a:solidFill>
            <a:prstDash val="sysDot"/>
            <a:round/>
            <a:headEn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4" name="Text Box 8"/>
          <p:cNvSpPr txBox="1">
            <a:spLocks noChangeArrowheads="1"/>
          </p:cNvSpPr>
          <p:nvPr/>
        </p:nvSpPr>
        <p:spPr bwMode="auto">
          <a:xfrm>
            <a:off x="1871959" y="2351901"/>
            <a:ext cx="5900426"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defTabSz="914400" rtl="1" eaLnBrk="0">
              <a:lnSpc>
                <a:spcPct val="100000"/>
              </a:lnSpc>
              <a:buSzTx/>
              <a:buFontTx/>
              <a:buNone/>
            </a:pPr>
            <a:r>
              <a:rPr lang="ar-EG" sz="2800" b="1" dirty="0" smtClean="0">
                <a:solidFill>
                  <a:srgbClr val="002060"/>
                </a:solidFill>
                <a:latin typeface="Arial"/>
                <a:ea typeface="SimSun"/>
              </a:rPr>
              <a:t>مقاومة </a:t>
            </a:r>
            <a:r>
              <a:rPr lang="ar-EG" sz="2800" b="1" dirty="0">
                <a:solidFill>
                  <a:srgbClr val="002060"/>
                </a:solidFill>
                <a:latin typeface="Arial"/>
                <a:ea typeface="SimSun"/>
              </a:rPr>
              <a:t>الخوف من </a:t>
            </a:r>
            <a:r>
              <a:rPr lang="ar-EG" sz="2800" b="1" dirty="0" smtClean="0">
                <a:solidFill>
                  <a:srgbClr val="002060"/>
                </a:solidFill>
                <a:latin typeface="Arial"/>
                <a:ea typeface="SimSun"/>
              </a:rPr>
              <a:t>الفشل</a:t>
            </a:r>
            <a:endParaRPr lang="en-US" sz="2800" b="1" dirty="0">
              <a:solidFill>
                <a:srgbClr val="002060"/>
              </a:solidFill>
              <a:latin typeface="Arial"/>
              <a:ea typeface="SimSun"/>
            </a:endParaRPr>
          </a:p>
        </p:txBody>
      </p:sp>
      <p:sp>
        <p:nvSpPr>
          <p:cNvPr id="15" name="Text Box 9"/>
          <p:cNvSpPr txBox="1">
            <a:spLocks noChangeArrowheads="1"/>
          </p:cNvSpPr>
          <p:nvPr/>
        </p:nvSpPr>
        <p:spPr bwMode="auto">
          <a:xfrm>
            <a:off x="7925668" y="2376400"/>
            <a:ext cx="35618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defTabSz="914400" eaLnBrk="0">
              <a:lnSpc>
                <a:spcPct val="100000"/>
              </a:lnSpc>
              <a:buSzTx/>
              <a:buFontTx/>
              <a:buNone/>
            </a:pPr>
            <a:r>
              <a:rPr lang="en-US" sz="2400" b="1">
                <a:solidFill>
                  <a:srgbClr val="FFFFFF"/>
                </a:solidFill>
                <a:latin typeface="Arial"/>
                <a:ea typeface="SimSun"/>
              </a:rPr>
              <a:t>1</a:t>
            </a:r>
          </a:p>
        </p:txBody>
      </p:sp>
      <p:grpSp>
        <p:nvGrpSpPr>
          <p:cNvPr id="16" name="Group 10"/>
          <p:cNvGrpSpPr>
            <a:grpSpLocks/>
          </p:cNvGrpSpPr>
          <p:nvPr/>
        </p:nvGrpSpPr>
        <p:grpSpPr bwMode="auto">
          <a:xfrm>
            <a:off x="7794649" y="3275862"/>
            <a:ext cx="630039" cy="733219"/>
            <a:chOff x="0" y="0"/>
            <a:chExt cx="1549" cy="1351"/>
          </a:xfrm>
        </p:grpSpPr>
        <p:sp>
          <p:nvSpPr>
            <p:cNvPr id="17" name="AutoShape 11"/>
            <p:cNvSpPr>
              <a:spLocks noChangeArrowheads="1"/>
            </p:cNvSpPr>
            <p:nvPr/>
          </p:nvSpPr>
          <p:spPr bwMode="auto">
            <a:xfrm>
              <a:off x="13" y="23"/>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8" name="AutoShape 12"/>
            <p:cNvSpPr>
              <a:spLocks noChangeArrowheads="1"/>
            </p:cNvSpPr>
            <p:nvPr/>
          </p:nvSpPr>
          <p:spPr bwMode="auto">
            <a:xfrm>
              <a:off x="0" y="0"/>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cmpd="sng">
              <a:solidFill>
                <a:srgbClr val="C0C0C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9" name="AutoShape 13"/>
            <p:cNvSpPr>
              <a:spLocks noChangeArrowheads="1"/>
            </p:cNvSpPr>
            <p:nvPr/>
          </p:nvSpPr>
          <p:spPr bwMode="auto">
            <a:xfrm>
              <a:off x="90" y="80"/>
              <a:ext cx="1350" cy="1168"/>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cmpd="sng">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grpSp>
      <p:sp>
        <p:nvSpPr>
          <p:cNvPr id="20" name="Line 14"/>
          <p:cNvSpPr>
            <a:spLocks noChangeShapeType="1"/>
          </p:cNvSpPr>
          <p:nvPr/>
        </p:nvSpPr>
        <p:spPr bwMode="auto">
          <a:xfrm flipH="1" flipV="1">
            <a:off x="1871958" y="3947828"/>
            <a:ext cx="6053710" cy="48769"/>
          </a:xfrm>
          <a:prstGeom prst="line">
            <a:avLst/>
          </a:prstGeom>
          <a:noFill/>
          <a:ln w="25400" cmpd="sng">
            <a:solidFill>
              <a:schemeClr val="bg2"/>
            </a:solidFill>
            <a:prstDash val="sysDot"/>
            <a:round/>
            <a:headEn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21" name="Text Box 15"/>
          <p:cNvSpPr txBox="1">
            <a:spLocks noChangeArrowheads="1"/>
          </p:cNvSpPr>
          <p:nvPr/>
        </p:nvSpPr>
        <p:spPr bwMode="auto">
          <a:xfrm>
            <a:off x="1871960" y="3359857"/>
            <a:ext cx="5900426"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defTabSz="914400" rtl="1" eaLnBrk="0">
              <a:lnSpc>
                <a:spcPct val="100000"/>
              </a:lnSpc>
              <a:buSzTx/>
              <a:buFontTx/>
              <a:buNone/>
            </a:pPr>
            <a:r>
              <a:rPr lang="ar-EG" sz="2800" b="1" dirty="0" smtClean="0">
                <a:solidFill>
                  <a:srgbClr val="002060"/>
                </a:solidFill>
                <a:latin typeface="Arial"/>
                <a:ea typeface="SimSun"/>
              </a:rPr>
              <a:t>تعزيز </a:t>
            </a:r>
            <a:r>
              <a:rPr lang="ar-EG" sz="2800" b="1" dirty="0">
                <a:solidFill>
                  <a:srgbClr val="002060"/>
                </a:solidFill>
                <a:latin typeface="Arial"/>
                <a:ea typeface="SimSun"/>
              </a:rPr>
              <a:t>الثقة </a:t>
            </a:r>
            <a:r>
              <a:rPr lang="ar-EG" sz="2800" b="1" dirty="0" smtClean="0">
                <a:solidFill>
                  <a:srgbClr val="002060"/>
                </a:solidFill>
                <a:latin typeface="Arial"/>
                <a:ea typeface="SimSun"/>
              </a:rPr>
              <a:t>بالنفس</a:t>
            </a:r>
            <a:endParaRPr lang="en-US" sz="2800" b="1" dirty="0">
              <a:solidFill>
                <a:srgbClr val="002060"/>
              </a:solidFill>
              <a:latin typeface="Arial"/>
              <a:ea typeface="SimSun"/>
            </a:endParaRPr>
          </a:p>
        </p:txBody>
      </p:sp>
      <p:sp>
        <p:nvSpPr>
          <p:cNvPr id="22" name="Text Box 16"/>
          <p:cNvSpPr txBox="1">
            <a:spLocks noChangeArrowheads="1"/>
          </p:cNvSpPr>
          <p:nvPr/>
        </p:nvSpPr>
        <p:spPr bwMode="auto">
          <a:xfrm>
            <a:off x="7925668" y="3384356"/>
            <a:ext cx="35618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defTabSz="914400" eaLnBrk="0">
              <a:lnSpc>
                <a:spcPct val="100000"/>
              </a:lnSpc>
              <a:buSzTx/>
              <a:buFontTx/>
              <a:buNone/>
            </a:pPr>
            <a:r>
              <a:rPr lang="en-US" sz="2400" b="1">
                <a:solidFill>
                  <a:srgbClr val="FFFFFF"/>
                </a:solidFill>
                <a:latin typeface="Arial"/>
                <a:ea typeface="SimSun"/>
              </a:rPr>
              <a:t>2</a:t>
            </a:r>
          </a:p>
        </p:txBody>
      </p:sp>
      <p:grpSp>
        <p:nvGrpSpPr>
          <p:cNvPr id="23" name="Group 17"/>
          <p:cNvGrpSpPr>
            <a:grpSpLocks/>
          </p:cNvGrpSpPr>
          <p:nvPr/>
        </p:nvGrpSpPr>
        <p:grpSpPr bwMode="auto">
          <a:xfrm>
            <a:off x="7794649" y="4259320"/>
            <a:ext cx="630039" cy="733219"/>
            <a:chOff x="0" y="0"/>
            <a:chExt cx="1549" cy="1351"/>
          </a:xfrm>
        </p:grpSpPr>
        <p:sp>
          <p:nvSpPr>
            <p:cNvPr id="24" name="AutoShape 18"/>
            <p:cNvSpPr>
              <a:spLocks noChangeArrowheads="1"/>
            </p:cNvSpPr>
            <p:nvPr/>
          </p:nvSpPr>
          <p:spPr bwMode="auto">
            <a:xfrm>
              <a:off x="13" y="23"/>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25" name="AutoShape 19"/>
            <p:cNvSpPr>
              <a:spLocks noChangeArrowheads="1"/>
            </p:cNvSpPr>
            <p:nvPr/>
          </p:nvSpPr>
          <p:spPr bwMode="auto">
            <a:xfrm>
              <a:off x="0" y="0"/>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cmpd="sng">
              <a:solidFill>
                <a:srgbClr val="C0C0C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26" name="AutoShape 20"/>
            <p:cNvSpPr>
              <a:spLocks noChangeArrowheads="1"/>
            </p:cNvSpPr>
            <p:nvPr/>
          </p:nvSpPr>
          <p:spPr bwMode="auto">
            <a:xfrm>
              <a:off x="90" y="80"/>
              <a:ext cx="1350" cy="1168"/>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cmpd="sng">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grpSp>
      <p:sp>
        <p:nvSpPr>
          <p:cNvPr id="27" name="Line 21"/>
          <p:cNvSpPr>
            <a:spLocks noChangeShapeType="1"/>
          </p:cNvSpPr>
          <p:nvPr/>
        </p:nvSpPr>
        <p:spPr bwMode="auto">
          <a:xfrm flipH="1" flipV="1">
            <a:off x="1871958" y="4931288"/>
            <a:ext cx="6053709" cy="48768"/>
          </a:xfrm>
          <a:prstGeom prst="line">
            <a:avLst/>
          </a:prstGeom>
          <a:noFill/>
          <a:ln w="25400" cmpd="sng">
            <a:solidFill>
              <a:schemeClr val="bg2"/>
            </a:solidFill>
            <a:prstDash val="sysDot"/>
            <a:round/>
            <a:headEn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28" name="Text Box 22"/>
          <p:cNvSpPr txBox="1">
            <a:spLocks noChangeArrowheads="1"/>
          </p:cNvSpPr>
          <p:nvPr/>
        </p:nvSpPr>
        <p:spPr bwMode="auto">
          <a:xfrm>
            <a:off x="2015977" y="4343314"/>
            <a:ext cx="5815280"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defTabSz="914400" rtl="1" eaLnBrk="0">
              <a:lnSpc>
                <a:spcPct val="100000"/>
              </a:lnSpc>
              <a:buSzTx/>
              <a:buFontTx/>
              <a:buNone/>
            </a:pPr>
            <a:r>
              <a:rPr lang="ar-EG" sz="2800" b="1" dirty="0" smtClean="0">
                <a:solidFill>
                  <a:srgbClr val="002060"/>
                </a:solidFill>
                <a:latin typeface="Arial"/>
                <a:ea typeface="SimSun"/>
              </a:rPr>
              <a:t>إعطاء </a:t>
            </a:r>
            <a:r>
              <a:rPr lang="ar-EG" sz="2800" b="1" dirty="0">
                <a:solidFill>
                  <a:srgbClr val="002060"/>
                </a:solidFill>
                <a:latin typeface="Arial"/>
                <a:ea typeface="SimSun"/>
              </a:rPr>
              <a:t>الذات وقتاً كافياً </a:t>
            </a:r>
            <a:r>
              <a:rPr lang="ar-EG" sz="2800" b="1" dirty="0" smtClean="0">
                <a:solidFill>
                  <a:srgbClr val="002060"/>
                </a:solidFill>
                <a:latin typeface="Arial"/>
                <a:ea typeface="SimSun"/>
              </a:rPr>
              <a:t>للتفكير</a:t>
            </a:r>
            <a:endParaRPr lang="en-US" sz="2800" b="1" dirty="0">
              <a:solidFill>
                <a:srgbClr val="002060"/>
              </a:solidFill>
              <a:latin typeface="Arial"/>
              <a:ea typeface="SimSun"/>
            </a:endParaRPr>
          </a:p>
        </p:txBody>
      </p:sp>
      <p:sp>
        <p:nvSpPr>
          <p:cNvPr id="29" name="Text Box 23"/>
          <p:cNvSpPr txBox="1">
            <a:spLocks noChangeArrowheads="1"/>
          </p:cNvSpPr>
          <p:nvPr/>
        </p:nvSpPr>
        <p:spPr bwMode="auto">
          <a:xfrm>
            <a:off x="7925668" y="4367813"/>
            <a:ext cx="35618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defTabSz="914400" eaLnBrk="0">
              <a:lnSpc>
                <a:spcPct val="100000"/>
              </a:lnSpc>
              <a:buSzTx/>
              <a:buFontTx/>
              <a:buNone/>
            </a:pPr>
            <a:r>
              <a:rPr lang="en-US" sz="2400" b="1">
                <a:solidFill>
                  <a:srgbClr val="FFFFFF"/>
                </a:solidFill>
                <a:latin typeface="Arial"/>
                <a:ea typeface="SimSun"/>
              </a:rPr>
              <a:t>3</a:t>
            </a:r>
          </a:p>
        </p:txBody>
      </p:sp>
      <p:grpSp>
        <p:nvGrpSpPr>
          <p:cNvPr id="30" name="Group 24"/>
          <p:cNvGrpSpPr>
            <a:grpSpLocks/>
          </p:cNvGrpSpPr>
          <p:nvPr/>
        </p:nvGrpSpPr>
        <p:grpSpPr bwMode="auto">
          <a:xfrm>
            <a:off x="7794649" y="5267276"/>
            <a:ext cx="630039" cy="733219"/>
            <a:chOff x="0" y="0"/>
            <a:chExt cx="1549" cy="1351"/>
          </a:xfrm>
        </p:grpSpPr>
        <p:sp>
          <p:nvSpPr>
            <p:cNvPr id="31" name="AutoShape 25"/>
            <p:cNvSpPr>
              <a:spLocks noChangeArrowheads="1"/>
            </p:cNvSpPr>
            <p:nvPr/>
          </p:nvSpPr>
          <p:spPr bwMode="auto">
            <a:xfrm>
              <a:off x="13" y="23"/>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32" name="AutoShape 26"/>
            <p:cNvSpPr>
              <a:spLocks noChangeArrowheads="1"/>
            </p:cNvSpPr>
            <p:nvPr/>
          </p:nvSpPr>
          <p:spPr bwMode="auto">
            <a:xfrm>
              <a:off x="0" y="0"/>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cmpd="sng">
              <a:solidFill>
                <a:srgbClr val="C0C0C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33" name="AutoShape 27"/>
            <p:cNvSpPr>
              <a:spLocks noChangeArrowheads="1"/>
            </p:cNvSpPr>
            <p:nvPr/>
          </p:nvSpPr>
          <p:spPr bwMode="auto">
            <a:xfrm>
              <a:off x="90" y="80"/>
              <a:ext cx="1350" cy="1168"/>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cmpd="sng">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grpSp>
      <p:sp>
        <p:nvSpPr>
          <p:cNvPr id="34" name="Line 28"/>
          <p:cNvSpPr>
            <a:spLocks noChangeShapeType="1"/>
          </p:cNvSpPr>
          <p:nvPr/>
        </p:nvSpPr>
        <p:spPr bwMode="auto">
          <a:xfrm flipH="1" flipV="1">
            <a:off x="1871959" y="5939244"/>
            <a:ext cx="6053708" cy="48767"/>
          </a:xfrm>
          <a:prstGeom prst="line">
            <a:avLst/>
          </a:prstGeom>
          <a:noFill/>
          <a:ln w="25400" cmpd="sng">
            <a:solidFill>
              <a:schemeClr val="bg2"/>
            </a:solidFill>
            <a:prstDash val="sysDot"/>
            <a:round/>
            <a:headEn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35" name="Text Box 29"/>
          <p:cNvSpPr txBox="1">
            <a:spLocks noChangeArrowheads="1"/>
          </p:cNvSpPr>
          <p:nvPr/>
        </p:nvSpPr>
        <p:spPr bwMode="auto">
          <a:xfrm>
            <a:off x="2015978" y="5351272"/>
            <a:ext cx="5815280"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defTabSz="914400" rtl="1" eaLnBrk="0">
              <a:lnSpc>
                <a:spcPct val="100000"/>
              </a:lnSpc>
              <a:buSzTx/>
              <a:buFontTx/>
              <a:buNone/>
            </a:pPr>
            <a:r>
              <a:rPr lang="ar-EG" sz="2800" b="1" dirty="0" smtClean="0">
                <a:solidFill>
                  <a:srgbClr val="002060"/>
                </a:solidFill>
                <a:latin typeface="Arial"/>
                <a:ea typeface="SimSun"/>
              </a:rPr>
              <a:t>الحصول </a:t>
            </a:r>
            <a:r>
              <a:rPr lang="ar-EG" sz="2800" b="1" dirty="0">
                <a:solidFill>
                  <a:srgbClr val="002060"/>
                </a:solidFill>
                <a:latin typeface="Arial"/>
                <a:ea typeface="SimSun"/>
              </a:rPr>
              <a:t>على دعم </a:t>
            </a:r>
            <a:r>
              <a:rPr lang="ar-EG" sz="2800" b="1" dirty="0" smtClean="0">
                <a:solidFill>
                  <a:srgbClr val="002060"/>
                </a:solidFill>
                <a:latin typeface="Arial"/>
                <a:ea typeface="SimSun"/>
              </a:rPr>
              <a:t>الآخرين</a:t>
            </a:r>
            <a:endParaRPr lang="en-US" sz="2800" b="1" dirty="0">
              <a:solidFill>
                <a:srgbClr val="002060"/>
              </a:solidFill>
              <a:latin typeface="Arial"/>
              <a:ea typeface="SimSun"/>
            </a:endParaRPr>
          </a:p>
        </p:txBody>
      </p:sp>
      <p:sp>
        <p:nvSpPr>
          <p:cNvPr id="36" name="Text Box 30"/>
          <p:cNvSpPr txBox="1">
            <a:spLocks noChangeArrowheads="1"/>
          </p:cNvSpPr>
          <p:nvPr/>
        </p:nvSpPr>
        <p:spPr bwMode="auto">
          <a:xfrm>
            <a:off x="7925668" y="5375771"/>
            <a:ext cx="35618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defTabSz="914400" eaLnBrk="0">
              <a:lnSpc>
                <a:spcPct val="100000"/>
              </a:lnSpc>
              <a:buSzTx/>
              <a:buFontTx/>
              <a:buNone/>
            </a:pPr>
            <a:r>
              <a:rPr lang="en-US" sz="2400" b="1">
                <a:solidFill>
                  <a:srgbClr val="FFFFFF"/>
                </a:solidFill>
                <a:latin typeface="Arial"/>
                <a:ea typeface="SimSun"/>
              </a:rPr>
              <a:t>4</a:t>
            </a:r>
          </a:p>
        </p:txBody>
      </p:sp>
      <p:sp>
        <p:nvSpPr>
          <p:cNvPr id="37" name="Text Box 4"/>
          <p:cNvSpPr txBox="1">
            <a:spLocks noChangeArrowheads="1"/>
          </p:cNvSpPr>
          <p:nvPr/>
        </p:nvSpPr>
        <p:spPr bwMode="auto">
          <a:xfrm>
            <a:off x="720726" y="144463"/>
            <a:ext cx="8748713" cy="7524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استراتيجيات تعزيز الإبداع على مستوى الفرد</a:t>
            </a:r>
            <a:endParaRPr lang="en-US" sz="2800" b="1" dirty="0">
              <a:solidFill>
                <a:srgbClr val="FFFFFF"/>
              </a:solidFill>
            </a:endParaRPr>
          </a:p>
        </p:txBody>
      </p:sp>
    </p:spTree>
    <p:extLst>
      <p:ext uri="{BB962C8B-B14F-4D97-AF65-F5344CB8AC3E}">
        <p14:creationId xmlns:p14="http://schemas.microsoft.com/office/powerpoint/2010/main" xmlns="" val="3682069634"/>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barn(inVertical)">
                                      <p:cBhvr>
                                        <p:cTn id="10" dur="500"/>
                                        <p:tgtEl>
                                          <p:spTgt spid="13"/>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barn(inVertical)">
                                      <p:cBhvr>
                                        <p:cTn id="13" dur="500"/>
                                        <p:tgtEl>
                                          <p:spTgt spid="14"/>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barn(inVertical)">
                                      <p:cBhvr>
                                        <p:cTn id="16" dur="500"/>
                                        <p:tgtEl>
                                          <p:spTgt spid="15"/>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barn(inVertical)">
                                      <p:cBhvr>
                                        <p:cTn id="21" dur="500"/>
                                        <p:tgtEl>
                                          <p:spTgt spid="16"/>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barn(inVertical)">
                                      <p:cBhvr>
                                        <p:cTn id="24" dur="500"/>
                                        <p:tgtEl>
                                          <p:spTgt spid="20"/>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barn(inVertical)">
                                      <p:cBhvr>
                                        <p:cTn id="27" dur="500"/>
                                        <p:tgtEl>
                                          <p:spTgt spid="21"/>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barn(inVertical)">
                                      <p:cBhvr>
                                        <p:cTn id="30" dur="500"/>
                                        <p:tgtEl>
                                          <p:spTgt spid="22"/>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barn(inVertical)">
                                      <p:cBhvr>
                                        <p:cTn id="35" dur="500"/>
                                        <p:tgtEl>
                                          <p:spTgt spid="23"/>
                                        </p:tgtEl>
                                      </p:cBhvr>
                                    </p:animEffect>
                                  </p:childTnLst>
                                </p:cTn>
                              </p:par>
                              <p:par>
                                <p:cTn id="36" presetID="16" presetClass="entr" presetSubtype="21" fill="hold" grpId="0" nodeType="withEffect">
                                  <p:stCondLst>
                                    <p:cond delay="0"/>
                                  </p:stCondLst>
                                  <p:childTnLst>
                                    <p:set>
                                      <p:cBhvr>
                                        <p:cTn id="37" dur="1" fill="hold">
                                          <p:stCondLst>
                                            <p:cond delay="0"/>
                                          </p:stCondLst>
                                        </p:cTn>
                                        <p:tgtEl>
                                          <p:spTgt spid="27"/>
                                        </p:tgtEl>
                                        <p:attrNameLst>
                                          <p:attrName>style.visibility</p:attrName>
                                        </p:attrNameLst>
                                      </p:cBhvr>
                                      <p:to>
                                        <p:strVal val="visible"/>
                                      </p:to>
                                    </p:set>
                                    <p:animEffect transition="in" filter="barn(inVertical)">
                                      <p:cBhvr>
                                        <p:cTn id="38" dur="500"/>
                                        <p:tgtEl>
                                          <p:spTgt spid="27"/>
                                        </p:tgtEl>
                                      </p:cBhvr>
                                    </p:animEffect>
                                  </p:childTnLst>
                                </p:cTn>
                              </p:par>
                              <p:par>
                                <p:cTn id="39" presetID="16" presetClass="entr" presetSubtype="21" fill="hold" grpId="0" nodeType="withEffect">
                                  <p:stCondLst>
                                    <p:cond delay="0"/>
                                  </p:stCondLst>
                                  <p:childTnLst>
                                    <p:set>
                                      <p:cBhvr>
                                        <p:cTn id="40" dur="1" fill="hold">
                                          <p:stCondLst>
                                            <p:cond delay="0"/>
                                          </p:stCondLst>
                                        </p:cTn>
                                        <p:tgtEl>
                                          <p:spTgt spid="28"/>
                                        </p:tgtEl>
                                        <p:attrNameLst>
                                          <p:attrName>style.visibility</p:attrName>
                                        </p:attrNameLst>
                                      </p:cBhvr>
                                      <p:to>
                                        <p:strVal val="visible"/>
                                      </p:to>
                                    </p:set>
                                    <p:animEffect transition="in" filter="barn(inVertical)">
                                      <p:cBhvr>
                                        <p:cTn id="41" dur="500"/>
                                        <p:tgtEl>
                                          <p:spTgt spid="28"/>
                                        </p:tgtEl>
                                      </p:cBhvr>
                                    </p:animEffect>
                                  </p:childTnLst>
                                </p:cTn>
                              </p:par>
                              <p:par>
                                <p:cTn id="42" presetID="16" presetClass="entr" presetSubtype="21" fill="hold" grpId="0" nodeType="withEffect">
                                  <p:stCondLst>
                                    <p:cond delay="0"/>
                                  </p:stCondLst>
                                  <p:childTnLst>
                                    <p:set>
                                      <p:cBhvr>
                                        <p:cTn id="43" dur="1" fill="hold">
                                          <p:stCondLst>
                                            <p:cond delay="0"/>
                                          </p:stCondLst>
                                        </p:cTn>
                                        <p:tgtEl>
                                          <p:spTgt spid="29"/>
                                        </p:tgtEl>
                                        <p:attrNameLst>
                                          <p:attrName>style.visibility</p:attrName>
                                        </p:attrNameLst>
                                      </p:cBhvr>
                                      <p:to>
                                        <p:strVal val="visible"/>
                                      </p:to>
                                    </p:set>
                                    <p:animEffect transition="in" filter="barn(inVertical)">
                                      <p:cBhvr>
                                        <p:cTn id="44" dur="500"/>
                                        <p:tgtEl>
                                          <p:spTgt spid="29"/>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nodeType="click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barn(inVertical)">
                                      <p:cBhvr>
                                        <p:cTn id="49" dur="500"/>
                                        <p:tgtEl>
                                          <p:spTgt spid="30"/>
                                        </p:tgtEl>
                                      </p:cBhvr>
                                    </p:animEffect>
                                  </p:childTnLst>
                                </p:cTn>
                              </p:par>
                              <p:par>
                                <p:cTn id="50" presetID="16" presetClass="entr" presetSubtype="21" fill="hold" grpId="0" nodeType="withEffect">
                                  <p:stCondLst>
                                    <p:cond delay="0"/>
                                  </p:stCondLst>
                                  <p:childTnLst>
                                    <p:set>
                                      <p:cBhvr>
                                        <p:cTn id="51" dur="1" fill="hold">
                                          <p:stCondLst>
                                            <p:cond delay="0"/>
                                          </p:stCondLst>
                                        </p:cTn>
                                        <p:tgtEl>
                                          <p:spTgt spid="34"/>
                                        </p:tgtEl>
                                        <p:attrNameLst>
                                          <p:attrName>style.visibility</p:attrName>
                                        </p:attrNameLst>
                                      </p:cBhvr>
                                      <p:to>
                                        <p:strVal val="visible"/>
                                      </p:to>
                                    </p:set>
                                    <p:animEffect transition="in" filter="barn(inVertical)">
                                      <p:cBhvr>
                                        <p:cTn id="52" dur="500"/>
                                        <p:tgtEl>
                                          <p:spTgt spid="34"/>
                                        </p:tgtEl>
                                      </p:cBhvr>
                                    </p:animEffect>
                                  </p:childTnLst>
                                </p:cTn>
                              </p:par>
                              <p:par>
                                <p:cTn id="53" presetID="16" presetClass="entr" presetSubtype="21" fill="hold" grpId="0" nodeType="withEffect">
                                  <p:stCondLst>
                                    <p:cond delay="0"/>
                                  </p:stCondLst>
                                  <p:childTnLst>
                                    <p:set>
                                      <p:cBhvr>
                                        <p:cTn id="54" dur="1" fill="hold">
                                          <p:stCondLst>
                                            <p:cond delay="0"/>
                                          </p:stCondLst>
                                        </p:cTn>
                                        <p:tgtEl>
                                          <p:spTgt spid="35"/>
                                        </p:tgtEl>
                                        <p:attrNameLst>
                                          <p:attrName>style.visibility</p:attrName>
                                        </p:attrNameLst>
                                      </p:cBhvr>
                                      <p:to>
                                        <p:strVal val="visible"/>
                                      </p:to>
                                    </p:set>
                                    <p:animEffect transition="in" filter="barn(inVertical)">
                                      <p:cBhvr>
                                        <p:cTn id="55" dur="500"/>
                                        <p:tgtEl>
                                          <p:spTgt spid="35"/>
                                        </p:tgtEl>
                                      </p:cBhvr>
                                    </p:animEffect>
                                  </p:childTnLst>
                                </p:cTn>
                              </p:par>
                              <p:par>
                                <p:cTn id="56" presetID="16" presetClass="entr" presetSubtype="21" fill="hold" grpId="0" nodeType="withEffect">
                                  <p:stCondLst>
                                    <p:cond delay="0"/>
                                  </p:stCondLst>
                                  <p:childTnLst>
                                    <p:set>
                                      <p:cBhvr>
                                        <p:cTn id="57" dur="1" fill="hold">
                                          <p:stCondLst>
                                            <p:cond delay="0"/>
                                          </p:stCondLst>
                                        </p:cTn>
                                        <p:tgtEl>
                                          <p:spTgt spid="36"/>
                                        </p:tgtEl>
                                        <p:attrNameLst>
                                          <p:attrName>style.visibility</p:attrName>
                                        </p:attrNameLst>
                                      </p:cBhvr>
                                      <p:to>
                                        <p:strVal val="visible"/>
                                      </p:to>
                                    </p:set>
                                    <p:animEffect transition="in" filter="barn(inVertical)">
                                      <p:cBhvr>
                                        <p:cTn id="58"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P spid="15" grpId="0"/>
      <p:bldP spid="20" grpId="0" animBg="1"/>
      <p:bldP spid="21" grpId="0"/>
      <p:bldP spid="22" grpId="0"/>
      <p:bldP spid="27" grpId="0" animBg="1"/>
      <p:bldP spid="28" grpId="0"/>
      <p:bldP spid="29" grpId="0"/>
      <p:bldP spid="34" grpId="0" animBg="1"/>
      <p:bldP spid="35" grpId="0"/>
      <p:bldP spid="3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3"/>
          <p:cNvGrpSpPr>
            <a:grpSpLocks/>
          </p:cNvGrpSpPr>
          <p:nvPr/>
        </p:nvGrpSpPr>
        <p:grpSpPr bwMode="auto">
          <a:xfrm>
            <a:off x="7794649" y="2267905"/>
            <a:ext cx="630039" cy="733219"/>
            <a:chOff x="0" y="0"/>
            <a:chExt cx="1549" cy="1351"/>
          </a:xfrm>
        </p:grpSpPr>
        <p:sp>
          <p:nvSpPr>
            <p:cNvPr id="10" name="AutoShape 4"/>
            <p:cNvSpPr>
              <a:spLocks noChangeArrowheads="1"/>
            </p:cNvSpPr>
            <p:nvPr/>
          </p:nvSpPr>
          <p:spPr bwMode="auto">
            <a:xfrm>
              <a:off x="13" y="23"/>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1" name="AutoShape 5"/>
            <p:cNvSpPr>
              <a:spLocks noChangeArrowheads="1"/>
            </p:cNvSpPr>
            <p:nvPr/>
          </p:nvSpPr>
          <p:spPr bwMode="auto">
            <a:xfrm>
              <a:off x="0" y="0"/>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cmpd="sng">
              <a:solidFill>
                <a:srgbClr val="C0C0C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2" name="AutoShape 6"/>
            <p:cNvSpPr>
              <a:spLocks noChangeArrowheads="1"/>
            </p:cNvSpPr>
            <p:nvPr/>
          </p:nvSpPr>
          <p:spPr bwMode="auto">
            <a:xfrm>
              <a:off x="90" y="80"/>
              <a:ext cx="1350" cy="1168"/>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cmpd="sng">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grpSp>
      <p:sp>
        <p:nvSpPr>
          <p:cNvPr id="13" name="Line 7"/>
          <p:cNvSpPr>
            <a:spLocks noChangeShapeType="1"/>
          </p:cNvSpPr>
          <p:nvPr/>
        </p:nvSpPr>
        <p:spPr bwMode="auto">
          <a:xfrm flipH="1" flipV="1">
            <a:off x="1871955" y="2939872"/>
            <a:ext cx="6008510" cy="36084"/>
          </a:xfrm>
          <a:prstGeom prst="line">
            <a:avLst/>
          </a:prstGeom>
          <a:noFill/>
          <a:ln w="25400" cmpd="sng">
            <a:solidFill>
              <a:schemeClr val="bg2"/>
            </a:solidFill>
            <a:prstDash val="sysDot"/>
            <a:round/>
            <a:headEn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4" name="Text Box 8"/>
          <p:cNvSpPr txBox="1">
            <a:spLocks noChangeArrowheads="1"/>
          </p:cNvSpPr>
          <p:nvPr/>
        </p:nvSpPr>
        <p:spPr bwMode="auto">
          <a:xfrm>
            <a:off x="1871959" y="2351901"/>
            <a:ext cx="5900426"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defTabSz="914400" rtl="1" eaLnBrk="0">
              <a:lnSpc>
                <a:spcPct val="100000"/>
              </a:lnSpc>
              <a:buSzTx/>
              <a:buFontTx/>
              <a:buNone/>
            </a:pPr>
            <a:r>
              <a:rPr lang="ar-EG" sz="2800" b="1" dirty="0" smtClean="0">
                <a:solidFill>
                  <a:srgbClr val="002060"/>
                </a:solidFill>
                <a:latin typeface="Arial"/>
                <a:ea typeface="SimSun"/>
              </a:rPr>
              <a:t>العصف الذهني</a:t>
            </a:r>
            <a:endParaRPr lang="en-US" sz="2800" b="1" dirty="0">
              <a:solidFill>
                <a:srgbClr val="002060"/>
              </a:solidFill>
              <a:latin typeface="Arial"/>
              <a:ea typeface="SimSun"/>
            </a:endParaRPr>
          </a:p>
        </p:txBody>
      </p:sp>
      <p:sp>
        <p:nvSpPr>
          <p:cNvPr id="15" name="Text Box 9"/>
          <p:cNvSpPr txBox="1">
            <a:spLocks noChangeArrowheads="1"/>
          </p:cNvSpPr>
          <p:nvPr/>
        </p:nvSpPr>
        <p:spPr bwMode="auto">
          <a:xfrm>
            <a:off x="7925668" y="2376400"/>
            <a:ext cx="35618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defTabSz="914400" eaLnBrk="0">
              <a:lnSpc>
                <a:spcPct val="100000"/>
              </a:lnSpc>
              <a:buSzTx/>
              <a:buFontTx/>
              <a:buNone/>
            </a:pPr>
            <a:r>
              <a:rPr lang="en-US" sz="2400" b="1">
                <a:solidFill>
                  <a:srgbClr val="FFFFFF"/>
                </a:solidFill>
                <a:latin typeface="Arial"/>
                <a:ea typeface="SimSun"/>
              </a:rPr>
              <a:t>1</a:t>
            </a:r>
          </a:p>
        </p:txBody>
      </p:sp>
      <p:grpSp>
        <p:nvGrpSpPr>
          <p:cNvPr id="16" name="Group 10"/>
          <p:cNvGrpSpPr>
            <a:grpSpLocks/>
          </p:cNvGrpSpPr>
          <p:nvPr/>
        </p:nvGrpSpPr>
        <p:grpSpPr bwMode="auto">
          <a:xfrm>
            <a:off x="7794649" y="3275862"/>
            <a:ext cx="630039" cy="733219"/>
            <a:chOff x="0" y="0"/>
            <a:chExt cx="1549" cy="1351"/>
          </a:xfrm>
        </p:grpSpPr>
        <p:sp>
          <p:nvSpPr>
            <p:cNvPr id="17" name="AutoShape 11"/>
            <p:cNvSpPr>
              <a:spLocks noChangeArrowheads="1"/>
            </p:cNvSpPr>
            <p:nvPr/>
          </p:nvSpPr>
          <p:spPr bwMode="auto">
            <a:xfrm>
              <a:off x="13" y="23"/>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8" name="AutoShape 12"/>
            <p:cNvSpPr>
              <a:spLocks noChangeArrowheads="1"/>
            </p:cNvSpPr>
            <p:nvPr/>
          </p:nvSpPr>
          <p:spPr bwMode="auto">
            <a:xfrm>
              <a:off x="0" y="0"/>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cmpd="sng">
              <a:solidFill>
                <a:srgbClr val="C0C0C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9" name="AutoShape 13"/>
            <p:cNvSpPr>
              <a:spLocks noChangeArrowheads="1"/>
            </p:cNvSpPr>
            <p:nvPr/>
          </p:nvSpPr>
          <p:spPr bwMode="auto">
            <a:xfrm>
              <a:off x="90" y="80"/>
              <a:ext cx="1350" cy="1168"/>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cmpd="sng">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grpSp>
      <p:sp>
        <p:nvSpPr>
          <p:cNvPr id="20" name="Line 14"/>
          <p:cNvSpPr>
            <a:spLocks noChangeShapeType="1"/>
          </p:cNvSpPr>
          <p:nvPr/>
        </p:nvSpPr>
        <p:spPr bwMode="auto">
          <a:xfrm flipH="1" flipV="1">
            <a:off x="1871958" y="3947828"/>
            <a:ext cx="6053710" cy="48769"/>
          </a:xfrm>
          <a:prstGeom prst="line">
            <a:avLst/>
          </a:prstGeom>
          <a:noFill/>
          <a:ln w="25400" cmpd="sng">
            <a:solidFill>
              <a:schemeClr val="bg2"/>
            </a:solidFill>
            <a:prstDash val="sysDot"/>
            <a:round/>
            <a:headEn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21" name="Text Box 15"/>
          <p:cNvSpPr txBox="1">
            <a:spLocks noChangeArrowheads="1"/>
          </p:cNvSpPr>
          <p:nvPr/>
        </p:nvSpPr>
        <p:spPr bwMode="auto">
          <a:xfrm>
            <a:off x="1871960" y="3359857"/>
            <a:ext cx="5900426"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defTabSz="914400" rtl="1" eaLnBrk="0">
              <a:lnSpc>
                <a:spcPct val="100000"/>
              </a:lnSpc>
              <a:buSzTx/>
              <a:buFontTx/>
              <a:buNone/>
            </a:pPr>
            <a:r>
              <a:rPr lang="ar-EG" sz="2800" b="1" dirty="0" smtClean="0">
                <a:solidFill>
                  <a:srgbClr val="002060"/>
                </a:solidFill>
                <a:latin typeface="Arial"/>
                <a:ea typeface="SimSun"/>
              </a:rPr>
              <a:t>المنافسة</a:t>
            </a:r>
            <a:endParaRPr lang="en-US" sz="2800" b="1" dirty="0">
              <a:solidFill>
                <a:srgbClr val="002060"/>
              </a:solidFill>
              <a:latin typeface="Arial"/>
              <a:ea typeface="SimSun"/>
            </a:endParaRPr>
          </a:p>
        </p:txBody>
      </p:sp>
      <p:sp>
        <p:nvSpPr>
          <p:cNvPr id="22" name="Text Box 16"/>
          <p:cNvSpPr txBox="1">
            <a:spLocks noChangeArrowheads="1"/>
          </p:cNvSpPr>
          <p:nvPr/>
        </p:nvSpPr>
        <p:spPr bwMode="auto">
          <a:xfrm>
            <a:off x="7925668" y="3384356"/>
            <a:ext cx="35618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defTabSz="914400" eaLnBrk="0">
              <a:lnSpc>
                <a:spcPct val="100000"/>
              </a:lnSpc>
              <a:buSzTx/>
              <a:buFontTx/>
              <a:buNone/>
            </a:pPr>
            <a:r>
              <a:rPr lang="en-US" sz="2400" b="1">
                <a:solidFill>
                  <a:srgbClr val="FFFFFF"/>
                </a:solidFill>
                <a:latin typeface="Arial"/>
                <a:ea typeface="SimSun"/>
              </a:rPr>
              <a:t>2</a:t>
            </a:r>
          </a:p>
        </p:txBody>
      </p:sp>
      <p:grpSp>
        <p:nvGrpSpPr>
          <p:cNvPr id="23" name="Group 17"/>
          <p:cNvGrpSpPr>
            <a:grpSpLocks/>
          </p:cNvGrpSpPr>
          <p:nvPr/>
        </p:nvGrpSpPr>
        <p:grpSpPr bwMode="auto">
          <a:xfrm>
            <a:off x="7794649" y="4259320"/>
            <a:ext cx="630039" cy="733219"/>
            <a:chOff x="0" y="0"/>
            <a:chExt cx="1549" cy="1351"/>
          </a:xfrm>
        </p:grpSpPr>
        <p:sp>
          <p:nvSpPr>
            <p:cNvPr id="24" name="AutoShape 18"/>
            <p:cNvSpPr>
              <a:spLocks noChangeArrowheads="1"/>
            </p:cNvSpPr>
            <p:nvPr/>
          </p:nvSpPr>
          <p:spPr bwMode="auto">
            <a:xfrm>
              <a:off x="13" y="23"/>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25" name="AutoShape 19"/>
            <p:cNvSpPr>
              <a:spLocks noChangeArrowheads="1"/>
            </p:cNvSpPr>
            <p:nvPr/>
          </p:nvSpPr>
          <p:spPr bwMode="auto">
            <a:xfrm>
              <a:off x="0" y="0"/>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cmpd="sng">
              <a:solidFill>
                <a:srgbClr val="C0C0C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26" name="AutoShape 20"/>
            <p:cNvSpPr>
              <a:spLocks noChangeArrowheads="1"/>
            </p:cNvSpPr>
            <p:nvPr/>
          </p:nvSpPr>
          <p:spPr bwMode="auto">
            <a:xfrm>
              <a:off x="90" y="80"/>
              <a:ext cx="1350" cy="1168"/>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cmpd="sng">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grpSp>
      <p:sp>
        <p:nvSpPr>
          <p:cNvPr id="27" name="Line 21"/>
          <p:cNvSpPr>
            <a:spLocks noChangeShapeType="1"/>
          </p:cNvSpPr>
          <p:nvPr/>
        </p:nvSpPr>
        <p:spPr bwMode="auto">
          <a:xfrm flipH="1" flipV="1">
            <a:off x="1871958" y="4931288"/>
            <a:ext cx="6053709" cy="48768"/>
          </a:xfrm>
          <a:prstGeom prst="line">
            <a:avLst/>
          </a:prstGeom>
          <a:noFill/>
          <a:ln w="25400" cmpd="sng">
            <a:solidFill>
              <a:schemeClr val="bg2"/>
            </a:solidFill>
            <a:prstDash val="sysDot"/>
            <a:round/>
            <a:headEn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28" name="Text Box 22"/>
          <p:cNvSpPr txBox="1">
            <a:spLocks noChangeArrowheads="1"/>
          </p:cNvSpPr>
          <p:nvPr/>
        </p:nvSpPr>
        <p:spPr bwMode="auto">
          <a:xfrm>
            <a:off x="2015977" y="4343314"/>
            <a:ext cx="5815280"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defTabSz="914400" rtl="1" eaLnBrk="0">
              <a:lnSpc>
                <a:spcPct val="100000"/>
              </a:lnSpc>
              <a:buSzTx/>
              <a:buFontTx/>
              <a:buNone/>
            </a:pPr>
            <a:r>
              <a:rPr lang="ar-EG" sz="2800" b="1" dirty="0" smtClean="0">
                <a:solidFill>
                  <a:srgbClr val="002060"/>
                </a:solidFill>
                <a:latin typeface="Arial"/>
                <a:ea typeface="SimSun"/>
              </a:rPr>
              <a:t>المشاركة </a:t>
            </a:r>
            <a:r>
              <a:rPr lang="ar-EG" sz="2800" b="1" dirty="0">
                <a:solidFill>
                  <a:srgbClr val="002060"/>
                </a:solidFill>
                <a:latin typeface="Arial"/>
                <a:ea typeface="SimSun"/>
              </a:rPr>
              <a:t>في طرح </a:t>
            </a:r>
            <a:r>
              <a:rPr lang="ar-EG" sz="2800" b="1" dirty="0" smtClean="0">
                <a:solidFill>
                  <a:srgbClr val="002060"/>
                </a:solidFill>
                <a:latin typeface="Arial"/>
                <a:ea typeface="SimSun"/>
              </a:rPr>
              <a:t>الآراء</a:t>
            </a:r>
            <a:endParaRPr lang="en-US" sz="2800" b="1" dirty="0">
              <a:solidFill>
                <a:srgbClr val="002060"/>
              </a:solidFill>
              <a:latin typeface="Arial"/>
              <a:ea typeface="SimSun"/>
            </a:endParaRPr>
          </a:p>
        </p:txBody>
      </p:sp>
      <p:sp>
        <p:nvSpPr>
          <p:cNvPr id="29" name="Text Box 23"/>
          <p:cNvSpPr txBox="1">
            <a:spLocks noChangeArrowheads="1"/>
          </p:cNvSpPr>
          <p:nvPr/>
        </p:nvSpPr>
        <p:spPr bwMode="auto">
          <a:xfrm>
            <a:off x="7925668" y="4367813"/>
            <a:ext cx="35618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defTabSz="914400" eaLnBrk="0">
              <a:lnSpc>
                <a:spcPct val="100000"/>
              </a:lnSpc>
              <a:buSzTx/>
              <a:buFontTx/>
              <a:buNone/>
            </a:pPr>
            <a:r>
              <a:rPr lang="en-US" sz="2400" b="1">
                <a:solidFill>
                  <a:srgbClr val="FFFFFF"/>
                </a:solidFill>
                <a:latin typeface="Arial"/>
                <a:ea typeface="SimSun"/>
              </a:rPr>
              <a:t>3</a:t>
            </a:r>
          </a:p>
        </p:txBody>
      </p:sp>
      <p:grpSp>
        <p:nvGrpSpPr>
          <p:cNvPr id="30" name="Group 24"/>
          <p:cNvGrpSpPr>
            <a:grpSpLocks/>
          </p:cNvGrpSpPr>
          <p:nvPr/>
        </p:nvGrpSpPr>
        <p:grpSpPr bwMode="auto">
          <a:xfrm>
            <a:off x="7794649" y="5267276"/>
            <a:ext cx="630039" cy="733219"/>
            <a:chOff x="0" y="0"/>
            <a:chExt cx="1549" cy="1351"/>
          </a:xfrm>
        </p:grpSpPr>
        <p:sp>
          <p:nvSpPr>
            <p:cNvPr id="31" name="AutoShape 25"/>
            <p:cNvSpPr>
              <a:spLocks noChangeArrowheads="1"/>
            </p:cNvSpPr>
            <p:nvPr/>
          </p:nvSpPr>
          <p:spPr bwMode="auto">
            <a:xfrm>
              <a:off x="13" y="23"/>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32" name="AutoShape 26"/>
            <p:cNvSpPr>
              <a:spLocks noChangeArrowheads="1"/>
            </p:cNvSpPr>
            <p:nvPr/>
          </p:nvSpPr>
          <p:spPr bwMode="auto">
            <a:xfrm>
              <a:off x="0" y="0"/>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cmpd="sng">
              <a:solidFill>
                <a:srgbClr val="C0C0C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33" name="AutoShape 27"/>
            <p:cNvSpPr>
              <a:spLocks noChangeArrowheads="1"/>
            </p:cNvSpPr>
            <p:nvPr/>
          </p:nvSpPr>
          <p:spPr bwMode="auto">
            <a:xfrm>
              <a:off x="90" y="80"/>
              <a:ext cx="1350" cy="1168"/>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cmpd="sng">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grpSp>
      <p:sp>
        <p:nvSpPr>
          <p:cNvPr id="34" name="Line 28"/>
          <p:cNvSpPr>
            <a:spLocks noChangeShapeType="1"/>
          </p:cNvSpPr>
          <p:nvPr/>
        </p:nvSpPr>
        <p:spPr bwMode="auto">
          <a:xfrm flipH="1" flipV="1">
            <a:off x="1871959" y="5939244"/>
            <a:ext cx="6053708" cy="48767"/>
          </a:xfrm>
          <a:prstGeom prst="line">
            <a:avLst/>
          </a:prstGeom>
          <a:noFill/>
          <a:ln w="25400" cmpd="sng">
            <a:solidFill>
              <a:schemeClr val="bg2"/>
            </a:solidFill>
            <a:prstDash val="sysDot"/>
            <a:round/>
            <a:headEn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35" name="Text Box 29"/>
          <p:cNvSpPr txBox="1">
            <a:spLocks noChangeArrowheads="1"/>
          </p:cNvSpPr>
          <p:nvPr/>
        </p:nvSpPr>
        <p:spPr bwMode="auto">
          <a:xfrm>
            <a:off x="2015978" y="5351272"/>
            <a:ext cx="5815280"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defTabSz="914400" rtl="1" eaLnBrk="0">
              <a:lnSpc>
                <a:spcPct val="100000"/>
              </a:lnSpc>
              <a:buSzTx/>
              <a:buFontTx/>
              <a:buNone/>
            </a:pPr>
            <a:r>
              <a:rPr lang="ar-EG" sz="2800" b="1" dirty="0" smtClean="0">
                <a:solidFill>
                  <a:srgbClr val="002060"/>
                </a:solidFill>
                <a:latin typeface="Arial"/>
                <a:ea typeface="SimSun"/>
              </a:rPr>
              <a:t>العمل </a:t>
            </a:r>
            <a:r>
              <a:rPr lang="ar-EG" sz="2800" b="1" dirty="0">
                <a:solidFill>
                  <a:srgbClr val="002060"/>
                </a:solidFill>
                <a:latin typeface="Arial"/>
                <a:ea typeface="SimSun"/>
              </a:rPr>
              <a:t>الجماعي </a:t>
            </a:r>
            <a:r>
              <a:rPr lang="ar-EG" sz="2800" b="1" dirty="0" smtClean="0">
                <a:solidFill>
                  <a:srgbClr val="002060"/>
                </a:solidFill>
                <a:latin typeface="Arial"/>
                <a:ea typeface="SimSun"/>
              </a:rPr>
              <a:t>المشترك</a:t>
            </a:r>
            <a:endParaRPr lang="en-US" sz="2800" b="1" dirty="0">
              <a:solidFill>
                <a:srgbClr val="002060"/>
              </a:solidFill>
              <a:latin typeface="Arial"/>
              <a:ea typeface="SimSun"/>
            </a:endParaRPr>
          </a:p>
        </p:txBody>
      </p:sp>
      <p:sp>
        <p:nvSpPr>
          <p:cNvPr id="36" name="Text Box 30"/>
          <p:cNvSpPr txBox="1">
            <a:spLocks noChangeArrowheads="1"/>
          </p:cNvSpPr>
          <p:nvPr/>
        </p:nvSpPr>
        <p:spPr bwMode="auto">
          <a:xfrm>
            <a:off x="7925668" y="5375771"/>
            <a:ext cx="35618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defTabSz="914400" eaLnBrk="0">
              <a:lnSpc>
                <a:spcPct val="100000"/>
              </a:lnSpc>
              <a:buSzTx/>
              <a:buFontTx/>
              <a:buNone/>
            </a:pPr>
            <a:r>
              <a:rPr lang="en-US" sz="2400" b="1">
                <a:solidFill>
                  <a:srgbClr val="FFFFFF"/>
                </a:solidFill>
                <a:latin typeface="Arial"/>
                <a:ea typeface="SimSun"/>
              </a:rPr>
              <a:t>4</a:t>
            </a:r>
          </a:p>
        </p:txBody>
      </p:sp>
      <p:sp>
        <p:nvSpPr>
          <p:cNvPr id="37" name="Text Box 4"/>
          <p:cNvSpPr txBox="1">
            <a:spLocks noChangeArrowheads="1"/>
          </p:cNvSpPr>
          <p:nvPr/>
        </p:nvSpPr>
        <p:spPr bwMode="auto">
          <a:xfrm>
            <a:off x="720726" y="144463"/>
            <a:ext cx="8748713" cy="7524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استراتيجيات تعزيز الإبداع على مستوى الجماعة</a:t>
            </a:r>
            <a:endParaRPr lang="en-US" sz="2800" b="1" dirty="0">
              <a:solidFill>
                <a:srgbClr val="FFFFFF"/>
              </a:solidFill>
            </a:endParaRPr>
          </a:p>
        </p:txBody>
      </p:sp>
    </p:spTree>
    <p:extLst>
      <p:ext uri="{BB962C8B-B14F-4D97-AF65-F5344CB8AC3E}">
        <p14:creationId xmlns:p14="http://schemas.microsoft.com/office/powerpoint/2010/main" xmlns="" val="1126150427"/>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barn(inVertical)">
                                      <p:cBhvr>
                                        <p:cTn id="10" dur="500"/>
                                        <p:tgtEl>
                                          <p:spTgt spid="13"/>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barn(inVertical)">
                                      <p:cBhvr>
                                        <p:cTn id="13" dur="500"/>
                                        <p:tgtEl>
                                          <p:spTgt spid="14"/>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barn(inVertical)">
                                      <p:cBhvr>
                                        <p:cTn id="16" dur="500"/>
                                        <p:tgtEl>
                                          <p:spTgt spid="15"/>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barn(inVertical)">
                                      <p:cBhvr>
                                        <p:cTn id="21" dur="500"/>
                                        <p:tgtEl>
                                          <p:spTgt spid="16"/>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barn(inVertical)">
                                      <p:cBhvr>
                                        <p:cTn id="24" dur="500"/>
                                        <p:tgtEl>
                                          <p:spTgt spid="20"/>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barn(inVertical)">
                                      <p:cBhvr>
                                        <p:cTn id="27" dur="500"/>
                                        <p:tgtEl>
                                          <p:spTgt spid="21"/>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barn(inVertical)">
                                      <p:cBhvr>
                                        <p:cTn id="30" dur="500"/>
                                        <p:tgtEl>
                                          <p:spTgt spid="22"/>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barn(inVertical)">
                                      <p:cBhvr>
                                        <p:cTn id="35" dur="500"/>
                                        <p:tgtEl>
                                          <p:spTgt spid="23"/>
                                        </p:tgtEl>
                                      </p:cBhvr>
                                    </p:animEffect>
                                  </p:childTnLst>
                                </p:cTn>
                              </p:par>
                              <p:par>
                                <p:cTn id="36" presetID="16" presetClass="entr" presetSubtype="21" fill="hold" grpId="0" nodeType="withEffect">
                                  <p:stCondLst>
                                    <p:cond delay="0"/>
                                  </p:stCondLst>
                                  <p:childTnLst>
                                    <p:set>
                                      <p:cBhvr>
                                        <p:cTn id="37" dur="1" fill="hold">
                                          <p:stCondLst>
                                            <p:cond delay="0"/>
                                          </p:stCondLst>
                                        </p:cTn>
                                        <p:tgtEl>
                                          <p:spTgt spid="27"/>
                                        </p:tgtEl>
                                        <p:attrNameLst>
                                          <p:attrName>style.visibility</p:attrName>
                                        </p:attrNameLst>
                                      </p:cBhvr>
                                      <p:to>
                                        <p:strVal val="visible"/>
                                      </p:to>
                                    </p:set>
                                    <p:animEffect transition="in" filter="barn(inVertical)">
                                      <p:cBhvr>
                                        <p:cTn id="38" dur="500"/>
                                        <p:tgtEl>
                                          <p:spTgt spid="27"/>
                                        </p:tgtEl>
                                      </p:cBhvr>
                                    </p:animEffect>
                                  </p:childTnLst>
                                </p:cTn>
                              </p:par>
                              <p:par>
                                <p:cTn id="39" presetID="16" presetClass="entr" presetSubtype="21" fill="hold" grpId="0" nodeType="withEffect">
                                  <p:stCondLst>
                                    <p:cond delay="0"/>
                                  </p:stCondLst>
                                  <p:childTnLst>
                                    <p:set>
                                      <p:cBhvr>
                                        <p:cTn id="40" dur="1" fill="hold">
                                          <p:stCondLst>
                                            <p:cond delay="0"/>
                                          </p:stCondLst>
                                        </p:cTn>
                                        <p:tgtEl>
                                          <p:spTgt spid="28"/>
                                        </p:tgtEl>
                                        <p:attrNameLst>
                                          <p:attrName>style.visibility</p:attrName>
                                        </p:attrNameLst>
                                      </p:cBhvr>
                                      <p:to>
                                        <p:strVal val="visible"/>
                                      </p:to>
                                    </p:set>
                                    <p:animEffect transition="in" filter="barn(inVertical)">
                                      <p:cBhvr>
                                        <p:cTn id="41" dur="500"/>
                                        <p:tgtEl>
                                          <p:spTgt spid="28"/>
                                        </p:tgtEl>
                                      </p:cBhvr>
                                    </p:animEffect>
                                  </p:childTnLst>
                                </p:cTn>
                              </p:par>
                              <p:par>
                                <p:cTn id="42" presetID="16" presetClass="entr" presetSubtype="21" fill="hold" grpId="0" nodeType="withEffect">
                                  <p:stCondLst>
                                    <p:cond delay="0"/>
                                  </p:stCondLst>
                                  <p:childTnLst>
                                    <p:set>
                                      <p:cBhvr>
                                        <p:cTn id="43" dur="1" fill="hold">
                                          <p:stCondLst>
                                            <p:cond delay="0"/>
                                          </p:stCondLst>
                                        </p:cTn>
                                        <p:tgtEl>
                                          <p:spTgt spid="29"/>
                                        </p:tgtEl>
                                        <p:attrNameLst>
                                          <p:attrName>style.visibility</p:attrName>
                                        </p:attrNameLst>
                                      </p:cBhvr>
                                      <p:to>
                                        <p:strVal val="visible"/>
                                      </p:to>
                                    </p:set>
                                    <p:animEffect transition="in" filter="barn(inVertical)">
                                      <p:cBhvr>
                                        <p:cTn id="44" dur="500"/>
                                        <p:tgtEl>
                                          <p:spTgt spid="29"/>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nodeType="click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barn(inVertical)">
                                      <p:cBhvr>
                                        <p:cTn id="49" dur="500"/>
                                        <p:tgtEl>
                                          <p:spTgt spid="30"/>
                                        </p:tgtEl>
                                      </p:cBhvr>
                                    </p:animEffect>
                                  </p:childTnLst>
                                </p:cTn>
                              </p:par>
                              <p:par>
                                <p:cTn id="50" presetID="16" presetClass="entr" presetSubtype="21" fill="hold" grpId="0" nodeType="withEffect">
                                  <p:stCondLst>
                                    <p:cond delay="0"/>
                                  </p:stCondLst>
                                  <p:childTnLst>
                                    <p:set>
                                      <p:cBhvr>
                                        <p:cTn id="51" dur="1" fill="hold">
                                          <p:stCondLst>
                                            <p:cond delay="0"/>
                                          </p:stCondLst>
                                        </p:cTn>
                                        <p:tgtEl>
                                          <p:spTgt spid="34"/>
                                        </p:tgtEl>
                                        <p:attrNameLst>
                                          <p:attrName>style.visibility</p:attrName>
                                        </p:attrNameLst>
                                      </p:cBhvr>
                                      <p:to>
                                        <p:strVal val="visible"/>
                                      </p:to>
                                    </p:set>
                                    <p:animEffect transition="in" filter="barn(inVertical)">
                                      <p:cBhvr>
                                        <p:cTn id="52" dur="500"/>
                                        <p:tgtEl>
                                          <p:spTgt spid="34"/>
                                        </p:tgtEl>
                                      </p:cBhvr>
                                    </p:animEffect>
                                  </p:childTnLst>
                                </p:cTn>
                              </p:par>
                              <p:par>
                                <p:cTn id="53" presetID="16" presetClass="entr" presetSubtype="21" fill="hold" grpId="0" nodeType="withEffect">
                                  <p:stCondLst>
                                    <p:cond delay="0"/>
                                  </p:stCondLst>
                                  <p:childTnLst>
                                    <p:set>
                                      <p:cBhvr>
                                        <p:cTn id="54" dur="1" fill="hold">
                                          <p:stCondLst>
                                            <p:cond delay="0"/>
                                          </p:stCondLst>
                                        </p:cTn>
                                        <p:tgtEl>
                                          <p:spTgt spid="35"/>
                                        </p:tgtEl>
                                        <p:attrNameLst>
                                          <p:attrName>style.visibility</p:attrName>
                                        </p:attrNameLst>
                                      </p:cBhvr>
                                      <p:to>
                                        <p:strVal val="visible"/>
                                      </p:to>
                                    </p:set>
                                    <p:animEffect transition="in" filter="barn(inVertical)">
                                      <p:cBhvr>
                                        <p:cTn id="55" dur="500"/>
                                        <p:tgtEl>
                                          <p:spTgt spid="35"/>
                                        </p:tgtEl>
                                      </p:cBhvr>
                                    </p:animEffect>
                                  </p:childTnLst>
                                </p:cTn>
                              </p:par>
                              <p:par>
                                <p:cTn id="56" presetID="16" presetClass="entr" presetSubtype="21" fill="hold" grpId="0" nodeType="withEffect">
                                  <p:stCondLst>
                                    <p:cond delay="0"/>
                                  </p:stCondLst>
                                  <p:childTnLst>
                                    <p:set>
                                      <p:cBhvr>
                                        <p:cTn id="57" dur="1" fill="hold">
                                          <p:stCondLst>
                                            <p:cond delay="0"/>
                                          </p:stCondLst>
                                        </p:cTn>
                                        <p:tgtEl>
                                          <p:spTgt spid="36"/>
                                        </p:tgtEl>
                                        <p:attrNameLst>
                                          <p:attrName>style.visibility</p:attrName>
                                        </p:attrNameLst>
                                      </p:cBhvr>
                                      <p:to>
                                        <p:strVal val="visible"/>
                                      </p:to>
                                    </p:set>
                                    <p:animEffect transition="in" filter="barn(inVertical)">
                                      <p:cBhvr>
                                        <p:cTn id="58"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P spid="15" grpId="0"/>
      <p:bldP spid="20" grpId="0" animBg="1"/>
      <p:bldP spid="21" grpId="0"/>
      <p:bldP spid="22" grpId="0"/>
      <p:bldP spid="27" grpId="0" animBg="1"/>
      <p:bldP spid="28" grpId="0"/>
      <p:bldP spid="29" grpId="0"/>
      <p:bldP spid="34" grpId="0" animBg="1"/>
      <p:bldP spid="35" grpId="0"/>
      <p:bldP spid="36"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3"/>
          <p:cNvGrpSpPr>
            <a:grpSpLocks/>
          </p:cNvGrpSpPr>
          <p:nvPr/>
        </p:nvGrpSpPr>
        <p:grpSpPr bwMode="auto">
          <a:xfrm>
            <a:off x="7794649" y="2267905"/>
            <a:ext cx="630039" cy="733219"/>
            <a:chOff x="0" y="0"/>
            <a:chExt cx="1549" cy="1351"/>
          </a:xfrm>
        </p:grpSpPr>
        <p:sp>
          <p:nvSpPr>
            <p:cNvPr id="10" name="AutoShape 4"/>
            <p:cNvSpPr>
              <a:spLocks noChangeArrowheads="1"/>
            </p:cNvSpPr>
            <p:nvPr/>
          </p:nvSpPr>
          <p:spPr bwMode="auto">
            <a:xfrm>
              <a:off x="13" y="23"/>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1" name="AutoShape 5"/>
            <p:cNvSpPr>
              <a:spLocks noChangeArrowheads="1"/>
            </p:cNvSpPr>
            <p:nvPr/>
          </p:nvSpPr>
          <p:spPr bwMode="auto">
            <a:xfrm>
              <a:off x="0" y="0"/>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cmpd="sng">
              <a:solidFill>
                <a:srgbClr val="C0C0C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2" name="AutoShape 6"/>
            <p:cNvSpPr>
              <a:spLocks noChangeArrowheads="1"/>
            </p:cNvSpPr>
            <p:nvPr/>
          </p:nvSpPr>
          <p:spPr bwMode="auto">
            <a:xfrm>
              <a:off x="90" y="80"/>
              <a:ext cx="1350" cy="1168"/>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cmpd="sng">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grpSp>
      <p:sp>
        <p:nvSpPr>
          <p:cNvPr id="13" name="Line 7"/>
          <p:cNvSpPr>
            <a:spLocks noChangeShapeType="1"/>
          </p:cNvSpPr>
          <p:nvPr/>
        </p:nvSpPr>
        <p:spPr bwMode="auto">
          <a:xfrm flipH="1" flipV="1">
            <a:off x="1871955" y="2939872"/>
            <a:ext cx="6008510" cy="36084"/>
          </a:xfrm>
          <a:prstGeom prst="line">
            <a:avLst/>
          </a:prstGeom>
          <a:noFill/>
          <a:ln w="25400" cmpd="sng">
            <a:solidFill>
              <a:schemeClr val="bg2"/>
            </a:solidFill>
            <a:prstDash val="sysDot"/>
            <a:round/>
            <a:headEn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4" name="Text Box 8"/>
          <p:cNvSpPr txBox="1">
            <a:spLocks noChangeArrowheads="1"/>
          </p:cNvSpPr>
          <p:nvPr/>
        </p:nvSpPr>
        <p:spPr bwMode="auto">
          <a:xfrm>
            <a:off x="1871959" y="2351901"/>
            <a:ext cx="5900426"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defTabSz="914400" rtl="1" eaLnBrk="0">
              <a:lnSpc>
                <a:spcPct val="100000"/>
              </a:lnSpc>
              <a:buSzTx/>
              <a:buFontTx/>
              <a:buNone/>
            </a:pPr>
            <a:r>
              <a:rPr lang="ar-EG" sz="2800" b="1" dirty="0" smtClean="0">
                <a:solidFill>
                  <a:srgbClr val="002060"/>
                </a:solidFill>
                <a:latin typeface="Arial"/>
                <a:ea typeface="SimSun"/>
              </a:rPr>
              <a:t>تشجيع </a:t>
            </a:r>
            <a:r>
              <a:rPr lang="ar-EG" sz="2800" b="1" dirty="0">
                <a:solidFill>
                  <a:srgbClr val="002060"/>
                </a:solidFill>
                <a:latin typeface="Arial"/>
                <a:ea typeface="SimSun"/>
              </a:rPr>
              <a:t>حرية التفكير والتعبير عن </a:t>
            </a:r>
            <a:r>
              <a:rPr lang="ar-EG" sz="2800" b="1" dirty="0" smtClean="0">
                <a:solidFill>
                  <a:srgbClr val="002060"/>
                </a:solidFill>
                <a:latin typeface="Arial"/>
                <a:ea typeface="SimSun"/>
              </a:rPr>
              <a:t>الرأي</a:t>
            </a:r>
            <a:endParaRPr lang="en-US" sz="2800" b="1" dirty="0">
              <a:solidFill>
                <a:srgbClr val="002060"/>
              </a:solidFill>
              <a:latin typeface="Arial"/>
              <a:ea typeface="SimSun"/>
            </a:endParaRPr>
          </a:p>
        </p:txBody>
      </p:sp>
      <p:sp>
        <p:nvSpPr>
          <p:cNvPr id="15" name="Text Box 9"/>
          <p:cNvSpPr txBox="1">
            <a:spLocks noChangeArrowheads="1"/>
          </p:cNvSpPr>
          <p:nvPr/>
        </p:nvSpPr>
        <p:spPr bwMode="auto">
          <a:xfrm>
            <a:off x="7925668" y="2376400"/>
            <a:ext cx="35618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defTabSz="914400" eaLnBrk="0">
              <a:lnSpc>
                <a:spcPct val="100000"/>
              </a:lnSpc>
              <a:buSzTx/>
              <a:buFontTx/>
              <a:buNone/>
            </a:pPr>
            <a:r>
              <a:rPr lang="en-US" sz="2400" b="1">
                <a:solidFill>
                  <a:srgbClr val="FFFFFF"/>
                </a:solidFill>
                <a:latin typeface="Arial"/>
                <a:ea typeface="SimSun"/>
              </a:rPr>
              <a:t>1</a:t>
            </a:r>
          </a:p>
        </p:txBody>
      </p:sp>
      <p:grpSp>
        <p:nvGrpSpPr>
          <p:cNvPr id="16" name="Group 10"/>
          <p:cNvGrpSpPr>
            <a:grpSpLocks/>
          </p:cNvGrpSpPr>
          <p:nvPr/>
        </p:nvGrpSpPr>
        <p:grpSpPr bwMode="auto">
          <a:xfrm>
            <a:off x="7794649" y="3275862"/>
            <a:ext cx="630039" cy="733219"/>
            <a:chOff x="0" y="0"/>
            <a:chExt cx="1549" cy="1351"/>
          </a:xfrm>
        </p:grpSpPr>
        <p:sp>
          <p:nvSpPr>
            <p:cNvPr id="17" name="AutoShape 11"/>
            <p:cNvSpPr>
              <a:spLocks noChangeArrowheads="1"/>
            </p:cNvSpPr>
            <p:nvPr/>
          </p:nvSpPr>
          <p:spPr bwMode="auto">
            <a:xfrm>
              <a:off x="13" y="23"/>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8" name="AutoShape 12"/>
            <p:cNvSpPr>
              <a:spLocks noChangeArrowheads="1"/>
            </p:cNvSpPr>
            <p:nvPr/>
          </p:nvSpPr>
          <p:spPr bwMode="auto">
            <a:xfrm>
              <a:off x="0" y="0"/>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cmpd="sng">
              <a:solidFill>
                <a:srgbClr val="C0C0C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9" name="AutoShape 13"/>
            <p:cNvSpPr>
              <a:spLocks noChangeArrowheads="1"/>
            </p:cNvSpPr>
            <p:nvPr/>
          </p:nvSpPr>
          <p:spPr bwMode="auto">
            <a:xfrm>
              <a:off x="90" y="80"/>
              <a:ext cx="1350" cy="1168"/>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cmpd="sng">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grpSp>
      <p:sp>
        <p:nvSpPr>
          <p:cNvPr id="20" name="Line 14"/>
          <p:cNvSpPr>
            <a:spLocks noChangeShapeType="1"/>
          </p:cNvSpPr>
          <p:nvPr/>
        </p:nvSpPr>
        <p:spPr bwMode="auto">
          <a:xfrm flipH="1" flipV="1">
            <a:off x="1871958" y="3947828"/>
            <a:ext cx="6053710" cy="48769"/>
          </a:xfrm>
          <a:prstGeom prst="line">
            <a:avLst/>
          </a:prstGeom>
          <a:noFill/>
          <a:ln w="25400" cmpd="sng">
            <a:solidFill>
              <a:schemeClr val="bg2"/>
            </a:solidFill>
            <a:prstDash val="sysDot"/>
            <a:round/>
            <a:headEn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21" name="Text Box 15"/>
          <p:cNvSpPr txBox="1">
            <a:spLocks noChangeArrowheads="1"/>
          </p:cNvSpPr>
          <p:nvPr/>
        </p:nvSpPr>
        <p:spPr bwMode="auto">
          <a:xfrm>
            <a:off x="1871960" y="3359857"/>
            <a:ext cx="5900426"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defTabSz="914400" rtl="1" eaLnBrk="0">
              <a:lnSpc>
                <a:spcPct val="100000"/>
              </a:lnSpc>
              <a:buSzTx/>
              <a:buFontTx/>
              <a:buNone/>
            </a:pPr>
            <a:r>
              <a:rPr lang="ar-EG" sz="2800" b="1" dirty="0" smtClean="0">
                <a:solidFill>
                  <a:srgbClr val="002060"/>
                </a:solidFill>
                <a:latin typeface="Arial"/>
                <a:ea typeface="SimSun"/>
              </a:rPr>
              <a:t>تقديم </a:t>
            </a:r>
            <a:r>
              <a:rPr lang="ar-EG" sz="2800" b="1" dirty="0">
                <a:solidFill>
                  <a:srgbClr val="002060"/>
                </a:solidFill>
                <a:latin typeface="Arial"/>
                <a:ea typeface="SimSun"/>
              </a:rPr>
              <a:t>الدعم فيما يتعلق بتطوير الافكار </a:t>
            </a:r>
            <a:r>
              <a:rPr lang="ar-EG" sz="2800" b="1" dirty="0" smtClean="0">
                <a:solidFill>
                  <a:srgbClr val="002060"/>
                </a:solidFill>
                <a:latin typeface="Arial"/>
                <a:ea typeface="SimSun"/>
              </a:rPr>
              <a:t>الابداعية</a:t>
            </a:r>
            <a:endParaRPr lang="en-US" sz="2800" b="1" dirty="0">
              <a:solidFill>
                <a:srgbClr val="002060"/>
              </a:solidFill>
              <a:latin typeface="Arial"/>
              <a:ea typeface="SimSun"/>
            </a:endParaRPr>
          </a:p>
        </p:txBody>
      </p:sp>
      <p:sp>
        <p:nvSpPr>
          <p:cNvPr id="22" name="Text Box 16"/>
          <p:cNvSpPr txBox="1">
            <a:spLocks noChangeArrowheads="1"/>
          </p:cNvSpPr>
          <p:nvPr/>
        </p:nvSpPr>
        <p:spPr bwMode="auto">
          <a:xfrm>
            <a:off x="7925668" y="3384356"/>
            <a:ext cx="35618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defTabSz="914400" eaLnBrk="0">
              <a:lnSpc>
                <a:spcPct val="100000"/>
              </a:lnSpc>
              <a:buSzTx/>
              <a:buFontTx/>
              <a:buNone/>
            </a:pPr>
            <a:r>
              <a:rPr lang="en-US" sz="2400" b="1">
                <a:solidFill>
                  <a:srgbClr val="FFFFFF"/>
                </a:solidFill>
                <a:latin typeface="Arial"/>
                <a:ea typeface="SimSun"/>
              </a:rPr>
              <a:t>2</a:t>
            </a:r>
          </a:p>
        </p:txBody>
      </p:sp>
      <p:grpSp>
        <p:nvGrpSpPr>
          <p:cNvPr id="23" name="Group 17"/>
          <p:cNvGrpSpPr>
            <a:grpSpLocks/>
          </p:cNvGrpSpPr>
          <p:nvPr/>
        </p:nvGrpSpPr>
        <p:grpSpPr bwMode="auto">
          <a:xfrm>
            <a:off x="7794649" y="4259320"/>
            <a:ext cx="630039" cy="733219"/>
            <a:chOff x="0" y="0"/>
            <a:chExt cx="1549" cy="1351"/>
          </a:xfrm>
        </p:grpSpPr>
        <p:sp>
          <p:nvSpPr>
            <p:cNvPr id="24" name="AutoShape 18"/>
            <p:cNvSpPr>
              <a:spLocks noChangeArrowheads="1"/>
            </p:cNvSpPr>
            <p:nvPr/>
          </p:nvSpPr>
          <p:spPr bwMode="auto">
            <a:xfrm>
              <a:off x="13" y="23"/>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25" name="AutoShape 19"/>
            <p:cNvSpPr>
              <a:spLocks noChangeArrowheads="1"/>
            </p:cNvSpPr>
            <p:nvPr/>
          </p:nvSpPr>
          <p:spPr bwMode="auto">
            <a:xfrm>
              <a:off x="0" y="0"/>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cmpd="sng">
              <a:solidFill>
                <a:srgbClr val="C0C0C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26" name="AutoShape 20"/>
            <p:cNvSpPr>
              <a:spLocks noChangeArrowheads="1"/>
            </p:cNvSpPr>
            <p:nvPr/>
          </p:nvSpPr>
          <p:spPr bwMode="auto">
            <a:xfrm>
              <a:off x="90" y="80"/>
              <a:ext cx="1350" cy="1168"/>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cmpd="sng">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grpSp>
      <p:sp>
        <p:nvSpPr>
          <p:cNvPr id="27" name="Line 21"/>
          <p:cNvSpPr>
            <a:spLocks noChangeShapeType="1"/>
          </p:cNvSpPr>
          <p:nvPr/>
        </p:nvSpPr>
        <p:spPr bwMode="auto">
          <a:xfrm flipH="1" flipV="1">
            <a:off x="1871958" y="4931288"/>
            <a:ext cx="6053709" cy="48768"/>
          </a:xfrm>
          <a:prstGeom prst="line">
            <a:avLst/>
          </a:prstGeom>
          <a:noFill/>
          <a:ln w="25400" cmpd="sng">
            <a:solidFill>
              <a:schemeClr val="bg2"/>
            </a:solidFill>
            <a:prstDash val="sysDot"/>
            <a:round/>
            <a:headEn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28" name="Text Box 22"/>
          <p:cNvSpPr txBox="1">
            <a:spLocks noChangeArrowheads="1"/>
          </p:cNvSpPr>
          <p:nvPr/>
        </p:nvSpPr>
        <p:spPr bwMode="auto">
          <a:xfrm>
            <a:off x="2015977" y="4343314"/>
            <a:ext cx="5815280"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defTabSz="914400" rtl="1" eaLnBrk="0">
              <a:lnSpc>
                <a:spcPct val="100000"/>
              </a:lnSpc>
              <a:buSzTx/>
              <a:buFontTx/>
              <a:buNone/>
            </a:pPr>
            <a:r>
              <a:rPr lang="ar-EG" sz="2800" b="1" dirty="0" smtClean="0">
                <a:solidFill>
                  <a:srgbClr val="002060"/>
                </a:solidFill>
                <a:latin typeface="Arial"/>
                <a:ea typeface="SimSun"/>
              </a:rPr>
              <a:t>توفير </a:t>
            </a:r>
            <a:r>
              <a:rPr lang="ar-EG" sz="2800" b="1" dirty="0">
                <a:solidFill>
                  <a:srgbClr val="002060"/>
                </a:solidFill>
                <a:latin typeface="Arial"/>
                <a:ea typeface="SimSun"/>
              </a:rPr>
              <a:t>الخصوصية </a:t>
            </a:r>
            <a:r>
              <a:rPr lang="ar-EG" sz="2800" b="1" dirty="0" smtClean="0">
                <a:solidFill>
                  <a:srgbClr val="002060"/>
                </a:solidFill>
                <a:latin typeface="Arial"/>
                <a:ea typeface="SimSun"/>
              </a:rPr>
              <a:t>للمبدعين</a:t>
            </a:r>
            <a:endParaRPr lang="en-US" sz="2800" b="1" dirty="0">
              <a:solidFill>
                <a:srgbClr val="002060"/>
              </a:solidFill>
              <a:latin typeface="Arial"/>
              <a:ea typeface="SimSun"/>
            </a:endParaRPr>
          </a:p>
        </p:txBody>
      </p:sp>
      <p:sp>
        <p:nvSpPr>
          <p:cNvPr id="29" name="Text Box 23"/>
          <p:cNvSpPr txBox="1">
            <a:spLocks noChangeArrowheads="1"/>
          </p:cNvSpPr>
          <p:nvPr/>
        </p:nvSpPr>
        <p:spPr bwMode="auto">
          <a:xfrm>
            <a:off x="7925668" y="4367813"/>
            <a:ext cx="35618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defTabSz="914400" eaLnBrk="0">
              <a:lnSpc>
                <a:spcPct val="100000"/>
              </a:lnSpc>
              <a:buSzTx/>
              <a:buFontTx/>
              <a:buNone/>
            </a:pPr>
            <a:r>
              <a:rPr lang="en-US" sz="2400" b="1">
                <a:solidFill>
                  <a:srgbClr val="FFFFFF"/>
                </a:solidFill>
                <a:latin typeface="Arial"/>
                <a:ea typeface="SimSun"/>
              </a:rPr>
              <a:t>3</a:t>
            </a:r>
          </a:p>
        </p:txBody>
      </p:sp>
      <p:grpSp>
        <p:nvGrpSpPr>
          <p:cNvPr id="30" name="Group 24"/>
          <p:cNvGrpSpPr>
            <a:grpSpLocks/>
          </p:cNvGrpSpPr>
          <p:nvPr/>
        </p:nvGrpSpPr>
        <p:grpSpPr bwMode="auto">
          <a:xfrm>
            <a:off x="7794649" y="5267276"/>
            <a:ext cx="630039" cy="733219"/>
            <a:chOff x="0" y="0"/>
            <a:chExt cx="1549" cy="1351"/>
          </a:xfrm>
        </p:grpSpPr>
        <p:sp>
          <p:nvSpPr>
            <p:cNvPr id="31" name="AutoShape 25"/>
            <p:cNvSpPr>
              <a:spLocks noChangeArrowheads="1"/>
            </p:cNvSpPr>
            <p:nvPr/>
          </p:nvSpPr>
          <p:spPr bwMode="auto">
            <a:xfrm>
              <a:off x="13" y="23"/>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32" name="AutoShape 26"/>
            <p:cNvSpPr>
              <a:spLocks noChangeArrowheads="1"/>
            </p:cNvSpPr>
            <p:nvPr/>
          </p:nvSpPr>
          <p:spPr bwMode="auto">
            <a:xfrm>
              <a:off x="0" y="0"/>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cmpd="sng">
              <a:solidFill>
                <a:srgbClr val="C0C0C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33" name="AutoShape 27"/>
            <p:cNvSpPr>
              <a:spLocks noChangeArrowheads="1"/>
            </p:cNvSpPr>
            <p:nvPr/>
          </p:nvSpPr>
          <p:spPr bwMode="auto">
            <a:xfrm>
              <a:off x="90" y="80"/>
              <a:ext cx="1350" cy="1168"/>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cmpd="sng">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grpSp>
      <p:sp>
        <p:nvSpPr>
          <p:cNvPr id="34" name="Line 28"/>
          <p:cNvSpPr>
            <a:spLocks noChangeShapeType="1"/>
          </p:cNvSpPr>
          <p:nvPr/>
        </p:nvSpPr>
        <p:spPr bwMode="auto">
          <a:xfrm flipH="1" flipV="1">
            <a:off x="1871959" y="5939244"/>
            <a:ext cx="6053708" cy="48767"/>
          </a:xfrm>
          <a:prstGeom prst="line">
            <a:avLst/>
          </a:prstGeom>
          <a:noFill/>
          <a:ln w="25400" cmpd="sng">
            <a:solidFill>
              <a:schemeClr val="bg2"/>
            </a:solidFill>
            <a:prstDash val="sysDot"/>
            <a:round/>
            <a:headEn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35" name="Text Box 29"/>
          <p:cNvSpPr txBox="1">
            <a:spLocks noChangeArrowheads="1"/>
          </p:cNvSpPr>
          <p:nvPr/>
        </p:nvSpPr>
        <p:spPr bwMode="auto">
          <a:xfrm>
            <a:off x="2015978" y="5351272"/>
            <a:ext cx="5815280"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defTabSz="914400" rtl="1" eaLnBrk="0">
              <a:lnSpc>
                <a:spcPct val="100000"/>
              </a:lnSpc>
              <a:buSzTx/>
              <a:buFontTx/>
              <a:buNone/>
            </a:pPr>
            <a:r>
              <a:rPr lang="ar-EG" sz="2800" b="1" dirty="0" smtClean="0">
                <a:solidFill>
                  <a:srgbClr val="002060"/>
                </a:solidFill>
                <a:latin typeface="Arial"/>
                <a:ea typeface="SimSun"/>
              </a:rPr>
              <a:t>تشجيع </a:t>
            </a:r>
            <a:r>
              <a:rPr lang="ar-EG" sz="2800" b="1" dirty="0">
                <a:solidFill>
                  <a:srgbClr val="002060"/>
                </a:solidFill>
                <a:latin typeface="Arial"/>
                <a:ea typeface="SimSun"/>
              </a:rPr>
              <a:t>التنافس </a:t>
            </a:r>
            <a:r>
              <a:rPr lang="ar-EG" sz="2800" b="1" dirty="0" smtClean="0">
                <a:solidFill>
                  <a:srgbClr val="002060"/>
                </a:solidFill>
                <a:latin typeface="Arial"/>
                <a:ea typeface="SimSun"/>
              </a:rPr>
              <a:t>البناء</a:t>
            </a:r>
            <a:endParaRPr lang="en-US" sz="2800" b="1" dirty="0">
              <a:solidFill>
                <a:srgbClr val="002060"/>
              </a:solidFill>
              <a:latin typeface="Arial"/>
              <a:ea typeface="SimSun"/>
            </a:endParaRPr>
          </a:p>
        </p:txBody>
      </p:sp>
      <p:sp>
        <p:nvSpPr>
          <p:cNvPr id="36" name="Text Box 30"/>
          <p:cNvSpPr txBox="1">
            <a:spLocks noChangeArrowheads="1"/>
          </p:cNvSpPr>
          <p:nvPr/>
        </p:nvSpPr>
        <p:spPr bwMode="auto">
          <a:xfrm>
            <a:off x="7925668" y="5375771"/>
            <a:ext cx="35618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defTabSz="914400" eaLnBrk="0">
              <a:lnSpc>
                <a:spcPct val="100000"/>
              </a:lnSpc>
              <a:buSzTx/>
              <a:buFontTx/>
              <a:buNone/>
            </a:pPr>
            <a:r>
              <a:rPr lang="en-US" sz="2400" b="1">
                <a:solidFill>
                  <a:srgbClr val="FFFFFF"/>
                </a:solidFill>
                <a:latin typeface="Arial"/>
                <a:ea typeface="SimSun"/>
              </a:rPr>
              <a:t>4</a:t>
            </a:r>
          </a:p>
        </p:txBody>
      </p:sp>
      <p:sp>
        <p:nvSpPr>
          <p:cNvPr id="37" name="Text Box 4"/>
          <p:cNvSpPr txBox="1">
            <a:spLocks noChangeArrowheads="1"/>
          </p:cNvSpPr>
          <p:nvPr/>
        </p:nvSpPr>
        <p:spPr bwMode="auto">
          <a:xfrm>
            <a:off x="720726" y="144463"/>
            <a:ext cx="8748713" cy="7524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دور المؤسسة في تعزيز </a:t>
            </a:r>
            <a:r>
              <a:rPr lang="ar-EG" sz="4000" b="1" dirty="0" smtClean="0">
                <a:solidFill>
                  <a:srgbClr val="FFFFFF"/>
                </a:solidFill>
                <a:latin typeface="Arial Black" pitchFamily="34" charset="0"/>
              </a:rPr>
              <a:t>الابداع</a:t>
            </a:r>
            <a:endParaRPr lang="en-US" sz="2800" b="1" dirty="0">
              <a:solidFill>
                <a:srgbClr val="FFFFFF"/>
              </a:solidFill>
            </a:endParaRPr>
          </a:p>
        </p:txBody>
      </p:sp>
    </p:spTree>
    <p:extLst>
      <p:ext uri="{BB962C8B-B14F-4D97-AF65-F5344CB8AC3E}">
        <p14:creationId xmlns:p14="http://schemas.microsoft.com/office/powerpoint/2010/main" xmlns="" val="3779074859"/>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barn(inVertical)">
                                      <p:cBhvr>
                                        <p:cTn id="10" dur="500"/>
                                        <p:tgtEl>
                                          <p:spTgt spid="13"/>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barn(inVertical)">
                                      <p:cBhvr>
                                        <p:cTn id="13" dur="500"/>
                                        <p:tgtEl>
                                          <p:spTgt spid="14"/>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barn(inVertical)">
                                      <p:cBhvr>
                                        <p:cTn id="16" dur="500"/>
                                        <p:tgtEl>
                                          <p:spTgt spid="15"/>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barn(inVertical)">
                                      <p:cBhvr>
                                        <p:cTn id="21" dur="500"/>
                                        <p:tgtEl>
                                          <p:spTgt spid="16"/>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barn(inVertical)">
                                      <p:cBhvr>
                                        <p:cTn id="24" dur="500"/>
                                        <p:tgtEl>
                                          <p:spTgt spid="20"/>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barn(inVertical)">
                                      <p:cBhvr>
                                        <p:cTn id="27" dur="500"/>
                                        <p:tgtEl>
                                          <p:spTgt spid="21"/>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barn(inVertical)">
                                      <p:cBhvr>
                                        <p:cTn id="30" dur="500"/>
                                        <p:tgtEl>
                                          <p:spTgt spid="22"/>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barn(inVertical)">
                                      <p:cBhvr>
                                        <p:cTn id="35" dur="500"/>
                                        <p:tgtEl>
                                          <p:spTgt spid="23"/>
                                        </p:tgtEl>
                                      </p:cBhvr>
                                    </p:animEffect>
                                  </p:childTnLst>
                                </p:cTn>
                              </p:par>
                              <p:par>
                                <p:cTn id="36" presetID="16" presetClass="entr" presetSubtype="21" fill="hold" grpId="0" nodeType="withEffect">
                                  <p:stCondLst>
                                    <p:cond delay="0"/>
                                  </p:stCondLst>
                                  <p:childTnLst>
                                    <p:set>
                                      <p:cBhvr>
                                        <p:cTn id="37" dur="1" fill="hold">
                                          <p:stCondLst>
                                            <p:cond delay="0"/>
                                          </p:stCondLst>
                                        </p:cTn>
                                        <p:tgtEl>
                                          <p:spTgt spid="27"/>
                                        </p:tgtEl>
                                        <p:attrNameLst>
                                          <p:attrName>style.visibility</p:attrName>
                                        </p:attrNameLst>
                                      </p:cBhvr>
                                      <p:to>
                                        <p:strVal val="visible"/>
                                      </p:to>
                                    </p:set>
                                    <p:animEffect transition="in" filter="barn(inVertical)">
                                      <p:cBhvr>
                                        <p:cTn id="38" dur="500"/>
                                        <p:tgtEl>
                                          <p:spTgt spid="27"/>
                                        </p:tgtEl>
                                      </p:cBhvr>
                                    </p:animEffect>
                                  </p:childTnLst>
                                </p:cTn>
                              </p:par>
                              <p:par>
                                <p:cTn id="39" presetID="16" presetClass="entr" presetSubtype="21" fill="hold" grpId="0" nodeType="withEffect">
                                  <p:stCondLst>
                                    <p:cond delay="0"/>
                                  </p:stCondLst>
                                  <p:childTnLst>
                                    <p:set>
                                      <p:cBhvr>
                                        <p:cTn id="40" dur="1" fill="hold">
                                          <p:stCondLst>
                                            <p:cond delay="0"/>
                                          </p:stCondLst>
                                        </p:cTn>
                                        <p:tgtEl>
                                          <p:spTgt spid="28"/>
                                        </p:tgtEl>
                                        <p:attrNameLst>
                                          <p:attrName>style.visibility</p:attrName>
                                        </p:attrNameLst>
                                      </p:cBhvr>
                                      <p:to>
                                        <p:strVal val="visible"/>
                                      </p:to>
                                    </p:set>
                                    <p:animEffect transition="in" filter="barn(inVertical)">
                                      <p:cBhvr>
                                        <p:cTn id="41" dur="500"/>
                                        <p:tgtEl>
                                          <p:spTgt spid="28"/>
                                        </p:tgtEl>
                                      </p:cBhvr>
                                    </p:animEffect>
                                  </p:childTnLst>
                                </p:cTn>
                              </p:par>
                              <p:par>
                                <p:cTn id="42" presetID="16" presetClass="entr" presetSubtype="21" fill="hold" grpId="0" nodeType="withEffect">
                                  <p:stCondLst>
                                    <p:cond delay="0"/>
                                  </p:stCondLst>
                                  <p:childTnLst>
                                    <p:set>
                                      <p:cBhvr>
                                        <p:cTn id="43" dur="1" fill="hold">
                                          <p:stCondLst>
                                            <p:cond delay="0"/>
                                          </p:stCondLst>
                                        </p:cTn>
                                        <p:tgtEl>
                                          <p:spTgt spid="29"/>
                                        </p:tgtEl>
                                        <p:attrNameLst>
                                          <p:attrName>style.visibility</p:attrName>
                                        </p:attrNameLst>
                                      </p:cBhvr>
                                      <p:to>
                                        <p:strVal val="visible"/>
                                      </p:to>
                                    </p:set>
                                    <p:animEffect transition="in" filter="barn(inVertical)">
                                      <p:cBhvr>
                                        <p:cTn id="44" dur="500"/>
                                        <p:tgtEl>
                                          <p:spTgt spid="29"/>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nodeType="click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barn(inVertical)">
                                      <p:cBhvr>
                                        <p:cTn id="49" dur="500"/>
                                        <p:tgtEl>
                                          <p:spTgt spid="30"/>
                                        </p:tgtEl>
                                      </p:cBhvr>
                                    </p:animEffect>
                                  </p:childTnLst>
                                </p:cTn>
                              </p:par>
                              <p:par>
                                <p:cTn id="50" presetID="16" presetClass="entr" presetSubtype="21" fill="hold" grpId="0" nodeType="withEffect">
                                  <p:stCondLst>
                                    <p:cond delay="0"/>
                                  </p:stCondLst>
                                  <p:childTnLst>
                                    <p:set>
                                      <p:cBhvr>
                                        <p:cTn id="51" dur="1" fill="hold">
                                          <p:stCondLst>
                                            <p:cond delay="0"/>
                                          </p:stCondLst>
                                        </p:cTn>
                                        <p:tgtEl>
                                          <p:spTgt spid="34"/>
                                        </p:tgtEl>
                                        <p:attrNameLst>
                                          <p:attrName>style.visibility</p:attrName>
                                        </p:attrNameLst>
                                      </p:cBhvr>
                                      <p:to>
                                        <p:strVal val="visible"/>
                                      </p:to>
                                    </p:set>
                                    <p:animEffect transition="in" filter="barn(inVertical)">
                                      <p:cBhvr>
                                        <p:cTn id="52" dur="500"/>
                                        <p:tgtEl>
                                          <p:spTgt spid="34"/>
                                        </p:tgtEl>
                                      </p:cBhvr>
                                    </p:animEffect>
                                  </p:childTnLst>
                                </p:cTn>
                              </p:par>
                              <p:par>
                                <p:cTn id="53" presetID="16" presetClass="entr" presetSubtype="21" fill="hold" grpId="0" nodeType="withEffect">
                                  <p:stCondLst>
                                    <p:cond delay="0"/>
                                  </p:stCondLst>
                                  <p:childTnLst>
                                    <p:set>
                                      <p:cBhvr>
                                        <p:cTn id="54" dur="1" fill="hold">
                                          <p:stCondLst>
                                            <p:cond delay="0"/>
                                          </p:stCondLst>
                                        </p:cTn>
                                        <p:tgtEl>
                                          <p:spTgt spid="35"/>
                                        </p:tgtEl>
                                        <p:attrNameLst>
                                          <p:attrName>style.visibility</p:attrName>
                                        </p:attrNameLst>
                                      </p:cBhvr>
                                      <p:to>
                                        <p:strVal val="visible"/>
                                      </p:to>
                                    </p:set>
                                    <p:animEffect transition="in" filter="barn(inVertical)">
                                      <p:cBhvr>
                                        <p:cTn id="55" dur="500"/>
                                        <p:tgtEl>
                                          <p:spTgt spid="35"/>
                                        </p:tgtEl>
                                      </p:cBhvr>
                                    </p:animEffect>
                                  </p:childTnLst>
                                </p:cTn>
                              </p:par>
                              <p:par>
                                <p:cTn id="56" presetID="16" presetClass="entr" presetSubtype="21" fill="hold" grpId="0" nodeType="withEffect">
                                  <p:stCondLst>
                                    <p:cond delay="0"/>
                                  </p:stCondLst>
                                  <p:childTnLst>
                                    <p:set>
                                      <p:cBhvr>
                                        <p:cTn id="57" dur="1" fill="hold">
                                          <p:stCondLst>
                                            <p:cond delay="0"/>
                                          </p:stCondLst>
                                        </p:cTn>
                                        <p:tgtEl>
                                          <p:spTgt spid="36"/>
                                        </p:tgtEl>
                                        <p:attrNameLst>
                                          <p:attrName>style.visibility</p:attrName>
                                        </p:attrNameLst>
                                      </p:cBhvr>
                                      <p:to>
                                        <p:strVal val="visible"/>
                                      </p:to>
                                    </p:set>
                                    <p:animEffect transition="in" filter="barn(inVertical)">
                                      <p:cBhvr>
                                        <p:cTn id="58"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P spid="15" grpId="0"/>
      <p:bldP spid="20" grpId="0" animBg="1"/>
      <p:bldP spid="21" grpId="0"/>
      <p:bldP spid="22" grpId="0"/>
      <p:bldP spid="27" grpId="0" animBg="1"/>
      <p:bldP spid="28" grpId="0"/>
      <p:bldP spid="29" grpId="0"/>
      <p:bldP spid="34" grpId="0" animBg="1"/>
      <p:bldP spid="35" grpId="0"/>
      <p:bldP spid="36"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Wave 1"/>
          <p:cNvSpPr/>
          <p:nvPr/>
        </p:nvSpPr>
        <p:spPr bwMode="auto">
          <a:xfrm>
            <a:off x="1420473" y="2699717"/>
            <a:ext cx="7056784" cy="2304256"/>
          </a:xfrm>
          <a:prstGeom prst="wav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1" anchor="t" anchorCtr="0" compatLnSpc="1">
            <a:prstTxWarp prst="textNoShape">
              <a:avLst/>
            </a:prstTxWarp>
          </a:bodyPr>
          <a:lstStyle/>
          <a:p>
            <a:pPr algn="ctr" rtl="1"/>
            <a:endParaRPr lang="ar-EG" sz="1200" b="1" dirty="0" smtClean="0">
              <a:solidFill>
                <a:srgbClr val="002060"/>
              </a:solidFill>
            </a:endParaRPr>
          </a:p>
          <a:p>
            <a:pPr algn="ctr" rtl="1"/>
            <a:r>
              <a:rPr lang="ar-EG" sz="4400" b="1" dirty="0">
                <a:solidFill>
                  <a:srgbClr val="002060"/>
                </a:solidFill>
              </a:rPr>
              <a:t>معوقات الإبداع في المنظمات</a:t>
            </a:r>
            <a:endParaRPr kumimoji="0" lang="ar-EG" sz="4400" b="1" i="0" u="none" strike="noStrike" cap="none" normalizeH="0" baseline="0" dirty="0" smtClean="0">
              <a:ln>
                <a:noFill/>
              </a:ln>
              <a:solidFill>
                <a:srgbClr val="002060"/>
              </a:solidFill>
              <a:effectLst/>
            </a:endParaRPr>
          </a:p>
        </p:txBody>
      </p:sp>
    </p:spTree>
    <p:extLst>
      <p:ext uri="{BB962C8B-B14F-4D97-AF65-F5344CB8AC3E}">
        <p14:creationId xmlns:p14="http://schemas.microsoft.com/office/powerpoint/2010/main" xmlns="" val="59942061"/>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1"/>
          <p:cNvSpPr>
            <a:spLocks noChangeArrowheads="1"/>
          </p:cNvSpPr>
          <p:nvPr/>
        </p:nvSpPr>
        <p:spPr bwMode="auto">
          <a:xfrm>
            <a:off x="1488082" y="2320925"/>
            <a:ext cx="6429375" cy="898525"/>
          </a:xfrm>
          <a:prstGeom prst="roundRect">
            <a:avLst>
              <a:gd name="adj" fmla="val 11741"/>
            </a:avLst>
          </a:prstGeom>
          <a:solidFill>
            <a:srgbClr val="4D3574"/>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nchor="ctr"/>
          <a:lstStyle/>
          <a:p>
            <a:pPr algn="ctr" rtl="1">
              <a:tabLst>
                <a:tab pos="723900" algn="l"/>
                <a:tab pos="1447800" algn="l"/>
                <a:tab pos="2171700" algn="l"/>
                <a:tab pos="2895600" algn="l"/>
                <a:tab pos="3619500" algn="l"/>
                <a:tab pos="4343400" algn="l"/>
                <a:tab pos="5067300" algn="l"/>
                <a:tab pos="5791200" algn="l"/>
              </a:tabLst>
            </a:pPr>
            <a:r>
              <a:rPr lang="ar-EG" sz="2400" b="1" dirty="0">
                <a:solidFill>
                  <a:srgbClr val="FFFFFF"/>
                </a:solidFill>
              </a:rPr>
              <a:t>	المحافظة على الوضع الإجتماعي وعدم الرغبة في خلق صراع سلبي ناشئ عن الإختلافات بين الثقافة السائدة في </a:t>
            </a:r>
            <a:r>
              <a:rPr lang="ar-EG" sz="2400" b="1" dirty="0" smtClean="0">
                <a:solidFill>
                  <a:srgbClr val="FFFFFF"/>
                </a:solidFill>
              </a:rPr>
              <a:t>المنظمة</a:t>
            </a:r>
            <a:endParaRPr lang="en-US" sz="2400" b="1" dirty="0">
              <a:solidFill>
                <a:srgbClr val="FFFFFF"/>
              </a:solidFill>
            </a:endParaRPr>
          </a:p>
        </p:txBody>
      </p:sp>
      <p:sp>
        <p:nvSpPr>
          <p:cNvPr id="5123" name="AutoShape 2"/>
          <p:cNvSpPr>
            <a:spLocks noChangeArrowheads="1"/>
          </p:cNvSpPr>
          <p:nvPr/>
        </p:nvSpPr>
        <p:spPr bwMode="auto">
          <a:xfrm>
            <a:off x="1488082" y="3648076"/>
            <a:ext cx="6432550" cy="879475"/>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ctr" rtl="1">
              <a:tabLst>
                <a:tab pos="723900" algn="l"/>
                <a:tab pos="1447800" algn="l"/>
                <a:tab pos="2171700" algn="l"/>
                <a:tab pos="2895600" algn="l"/>
                <a:tab pos="3619500" algn="l"/>
                <a:tab pos="4343400" algn="l"/>
                <a:tab pos="5067300" algn="l"/>
                <a:tab pos="5791200" algn="l"/>
              </a:tabLst>
            </a:pPr>
            <a:r>
              <a:rPr lang="ar-EG" sz="2200" dirty="0">
                <a:solidFill>
                  <a:srgbClr val="FFFFFF"/>
                </a:solidFill>
              </a:rPr>
              <a:t>	</a:t>
            </a:r>
            <a:r>
              <a:rPr lang="ar-EG" sz="2400" b="1" dirty="0">
                <a:solidFill>
                  <a:srgbClr val="FFFFFF"/>
                </a:solidFill>
              </a:rPr>
              <a:t>عدم الرغبة في تخفيض قيمة الإستثمار الرأسمالي في سلعة </a:t>
            </a:r>
            <a:r>
              <a:rPr lang="ar-EG" sz="2400" b="1" dirty="0" smtClean="0">
                <a:solidFill>
                  <a:srgbClr val="FFFFFF"/>
                </a:solidFill>
              </a:rPr>
              <a:t/>
            </a:r>
            <a:br>
              <a:rPr lang="ar-EG" sz="2400" b="1" dirty="0" smtClean="0">
                <a:solidFill>
                  <a:srgbClr val="FFFFFF"/>
                </a:solidFill>
              </a:rPr>
            </a:br>
            <a:r>
              <a:rPr lang="ar-EG" sz="2400" b="1" dirty="0" smtClean="0">
                <a:solidFill>
                  <a:srgbClr val="FFFFFF"/>
                </a:solidFill>
              </a:rPr>
              <a:t>أو </a:t>
            </a:r>
            <a:r>
              <a:rPr lang="ar-EG" sz="2400" b="1" dirty="0">
                <a:solidFill>
                  <a:srgbClr val="FFFFFF"/>
                </a:solidFill>
              </a:rPr>
              <a:t>خدمة حالية</a:t>
            </a:r>
            <a:endParaRPr lang="en-US" sz="2400" b="1" dirty="0">
              <a:solidFill>
                <a:srgbClr val="FFFFFF"/>
              </a:solidFill>
            </a:endParaRPr>
          </a:p>
        </p:txBody>
      </p:sp>
      <p:sp>
        <p:nvSpPr>
          <p:cNvPr id="5124" name="AutoShape 3"/>
          <p:cNvSpPr>
            <a:spLocks noChangeArrowheads="1"/>
          </p:cNvSpPr>
          <p:nvPr/>
        </p:nvSpPr>
        <p:spPr bwMode="auto">
          <a:xfrm>
            <a:off x="1488082" y="4995864"/>
            <a:ext cx="6432550" cy="903287"/>
          </a:xfrm>
          <a:prstGeom prst="roundRect">
            <a:avLst>
              <a:gd name="adj" fmla="val 11741"/>
            </a:avLst>
          </a:prstGeom>
          <a:solidFill>
            <a:srgbClr val="979797"/>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ctr" rtl="1">
              <a:tabLst>
                <a:tab pos="723900" algn="l"/>
                <a:tab pos="1447800" algn="l"/>
                <a:tab pos="2171700" algn="l"/>
                <a:tab pos="2895600" algn="l"/>
                <a:tab pos="3619500" algn="l"/>
                <a:tab pos="4343400" algn="l"/>
                <a:tab pos="5067300" algn="l"/>
                <a:tab pos="5791200" algn="l"/>
              </a:tabLst>
            </a:pPr>
            <a:r>
              <a:rPr lang="ar-EG" sz="2200" dirty="0">
                <a:solidFill>
                  <a:srgbClr val="FFFFFF"/>
                </a:solidFill>
              </a:rPr>
              <a:t>	</a:t>
            </a:r>
            <a:r>
              <a:rPr lang="ar-EG" sz="2400" b="1" dirty="0">
                <a:solidFill>
                  <a:srgbClr val="FFFFFF"/>
                </a:solidFill>
              </a:rPr>
              <a:t>عدم الرغبة في تغيير الوضع الحالي بسبب التكاليف التي يفرضها مثل هذا التغيير</a:t>
            </a:r>
            <a:endParaRPr lang="en-US" sz="2400" b="1" dirty="0">
              <a:solidFill>
                <a:srgbClr val="FFFFFF"/>
              </a:solidFill>
            </a:endParaRPr>
          </a:p>
        </p:txBody>
      </p:sp>
      <p:sp>
        <p:nvSpPr>
          <p:cNvPr id="5126" name="AutoShape 5"/>
          <p:cNvSpPr>
            <a:spLocks noChangeArrowheads="1"/>
          </p:cNvSpPr>
          <p:nvPr/>
        </p:nvSpPr>
        <p:spPr bwMode="auto">
          <a:xfrm>
            <a:off x="8515225" y="2314576"/>
            <a:ext cx="917575" cy="868363"/>
          </a:xfrm>
          <a:prstGeom prst="roundRect">
            <a:avLst>
              <a:gd name="adj" fmla="val 16667"/>
            </a:avLst>
          </a:prstGeom>
          <a:solidFill>
            <a:srgbClr val="4D3574"/>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nchor="ctr"/>
          <a:lstStyle/>
          <a:p>
            <a:pPr algn="ctr">
              <a:lnSpc>
                <a:spcPct val="118000"/>
              </a:lnSpc>
              <a:tabLst>
                <a:tab pos="723900" algn="l"/>
              </a:tabLst>
            </a:pPr>
            <a:r>
              <a:rPr lang="en-US" sz="2200">
                <a:solidFill>
                  <a:srgbClr val="FFFFFF"/>
                </a:solidFill>
                <a:latin typeface="Arial Black" pitchFamily="34" charset="0"/>
              </a:rPr>
              <a:t>1</a:t>
            </a:r>
          </a:p>
        </p:txBody>
      </p:sp>
      <p:sp>
        <p:nvSpPr>
          <p:cNvPr id="5127" name="AutoShape 6"/>
          <p:cNvSpPr>
            <a:spLocks noChangeArrowheads="1"/>
          </p:cNvSpPr>
          <p:nvPr/>
        </p:nvSpPr>
        <p:spPr bwMode="auto">
          <a:xfrm>
            <a:off x="8515225" y="3660775"/>
            <a:ext cx="917575" cy="882650"/>
          </a:xfrm>
          <a:prstGeom prst="roundRect">
            <a:avLst>
              <a:gd name="adj" fmla="val 16667"/>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ctr">
              <a:lnSpc>
                <a:spcPct val="118000"/>
              </a:lnSpc>
              <a:tabLst>
                <a:tab pos="723900" algn="l"/>
              </a:tabLst>
            </a:pPr>
            <a:r>
              <a:rPr lang="en-US" sz="2200">
                <a:solidFill>
                  <a:srgbClr val="FFFFFF"/>
                </a:solidFill>
                <a:latin typeface="Arial Black" pitchFamily="34" charset="0"/>
              </a:rPr>
              <a:t>2</a:t>
            </a:r>
          </a:p>
        </p:txBody>
      </p:sp>
      <p:sp>
        <p:nvSpPr>
          <p:cNvPr id="5128" name="AutoShape 7"/>
          <p:cNvSpPr>
            <a:spLocks noChangeArrowheads="1"/>
          </p:cNvSpPr>
          <p:nvPr/>
        </p:nvSpPr>
        <p:spPr bwMode="auto">
          <a:xfrm>
            <a:off x="8515225" y="5011738"/>
            <a:ext cx="917575" cy="906462"/>
          </a:xfrm>
          <a:prstGeom prst="roundRect">
            <a:avLst>
              <a:gd name="adj" fmla="val 16667"/>
            </a:avLst>
          </a:prstGeom>
          <a:solidFill>
            <a:srgbClr val="979797"/>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ctr">
              <a:lnSpc>
                <a:spcPct val="118000"/>
              </a:lnSpc>
              <a:tabLst>
                <a:tab pos="723900" algn="l"/>
              </a:tabLst>
            </a:pPr>
            <a:r>
              <a:rPr lang="en-US" sz="2200">
                <a:solidFill>
                  <a:srgbClr val="FFFFFF"/>
                </a:solidFill>
                <a:latin typeface="Arial Black" pitchFamily="34" charset="0"/>
              </a:rPr>
              <a:t>3</a:t>
            </a:r>
          </a:p>
        </p:txBody>
      </p:sp>
      <p:sp>
        <p:nvSpPr>
          <p:cNvPr id="9" name="Text Box 4"/>
          <p:cNvSpPr txBox="1">
            <a:spLocks noChangeArrowheads="1"/>
          </p:cNvSpPr>
          <p:nvPr/>
        </p:nvSpPr>
        <p:spPr bwMode="auto">
          <a:xfrm>
            <a:off x="720726" y="144463"/>
            <a:ext cx="8748713" cy="7524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دور المؤسسة في تعزيز </a:t>
            </a:r>
            <a:r>
              <a:rPr lang="ar-EG" sz="4000" b="1" dirty="0" smtClean="0">
                <a:solidFill>
                  <a:srgbClr val="FFFFFF"/>
                </a:solidFill>
                <a:latin typeface="Arial Black" pitchFamily="34" charset="0"/>
              </a:rPr>
              <a:t>الابداع</a:t>
            </a:r>
            <a:endParaRPr lang="en-US" sz="2800" b="1" dirty="0">
              <a:solidFill>
                <a:srgbClr val="FFFFFF"/>
              </a:solidFill>
            </a:endParaRPr>
          </a:p>
        </p:txBody>
      </p:sp>
    </p:spTree>
    <p:extLst>
      <p:ext uri="{BB962C8B-B14F-4D97-AF65-F5344CB8AC3E}">
        <p14:creationId xmlns:p14="http://schemas.microsoft.com/office/powerpoint/2010/main" xmlns="" val="711477352"/>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barn(inVertical)">
                                      <p:cBhvr>
                                        <p:cTn id="7" dur="500"/>
                                        <p:tgtEl>
                                          <p:spTgt spid="512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123"/>
                                        </p:tgtEl>
                                        <p:attrNameLst>
                                          <p:attrName>style.visibility</p:attrName>
                                        </p:attrNameLst>
                                      </p:cBhvr>
                                      <p:to>
                                        <p:strVal val="visible"/>
                                      </p:to>
                                    </p:set>
                                    <p:animEffect transition="in" filter="barn(inVertical)">
                                      <p:cBhvr>
                                        <p:cTn id="12" dur="500"/>
                                        <p:tgtEl>
                                          <p:spTgt spid="512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124"/>
                                        </p:tgtEl>
                                        <p:attrNameLst>
                                          <p:attrName>style.visibility</p:attrName>
                                        </p:attrNameLst>
                                      </p:cBhvr>
                                      <p:to>
                                        <p:strVal val="visible"/>
                                      </p:to>
                                    </p:set>
                                    <p:animEffect transition="in" filter="barn(inVertical)">
                                      <p:cBhvr>
                                        <p:cTn id="17" dur="500"/>
                                        <p:tgtEl>
                                          <p:spTgt spid="5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animBg="1"/>
      <p:bldP spid="5123" grpId="0" animBg="1"/>
      <p:bldP spid="5124"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Wave 1"/>
          <p:cNvSpPr/>
          <p:nvPr/>
        </p:nvSpPr>
        <p:spPr bwMode="auto">
          <a:xfrm>
            <a:off x="1420473" y="2699717"/>
            <a:ext cx="7056784" cy="2304256"/>
          </a:xfrm>
          <a:prstGeom prst="wav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1" anchor="t" anchorCtr="0" compatLnSpc="1">
            <a:prstTxWarp prst="textNoShape">
              <a:avLst/>
            </a:prstTxWarp>
          </a:bodyPr>
          <a:lstStyle/>
          <a:p>
            <a:pPr algn="ctr" rtl="1"/>
            <a:endParaRPr lang="ar-EG" sz="1200" b="1" dirty="0" smtClean="0">
              <a:solidFill>
                <a:srgbClr val="002060"/>
              </a:solidFill>
            </a:endParaRPr>
          </a:p>
          <a:p>
            <a:pPr algn="ctr" rtl="1"/>
            <a:r>
              <a:rPr lang="ar-EG" sz="4400" b="1" dirty="0">
                <a:solidFill>
                  <a:srgbClr val="002060"/>
                </a:solidFill>
              </a:rPr>
              <a:t>تمرين سرد القصص</a:t>
            </a:r>
            <a:endParaRPr kumimoji="0" lang="ar-EG" sz="4400" b="1" i="0" u="none" strike="noStrike" cap="none" normalizeH="0" baseline="0" dirty="0" smtClean="0">
              <a:ln>
                <a:noFill/>
              </a:ln>
              <a:solidFill>
                <a:srgbClr val="002060"/>
              </a:solidFill>
              <a:effectLst/>
            </a:endParaRPr>
          </a:p>
        </p:txBody>
      </p:sp>
    </p:spTree>
    <p:extLst>
      <p:ext uri="{BB962C8B-B14F-4D97-AF65-F5344CB8AC3E}">
        <p14:creationId xmlns:p14="http://schemas.microsoft.com/office/powerpoint/2010/main" xmlns="" val="3557439657"/>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AutoShape 3" descr="07CD1E3675BD4affA6CA63955D31575C# #AutoShape 3"/>
          <p:cNvSpPr>
            <a:spLocks noChangeArrowheads="1"/>
          </p:cNvSpPr>
          <p:nvPr/>
        </p:nvSpPr>
        <p:spPr bwMode="auto">
          <a:xfrm>
            <a:off x="892556" y="2078910"/>
            <a:ext cx="8295514" cy="3105768"/>
          </a:xfrm>
          <a:prstGeom prst="rect">
            <a:avLst/>
          </a:prstGeom>
          <a:solidFill>
            <a:srgbClr val="FF33CC">
              <a:alpha val="78038"/>
            </a:srgbClr>
          </a:solidFill>
          <a:ln w="12700">
            <a:solidFill>
              <a:schemeClr val="bg1"/>
            </a:solidFill>
            <a:miter lim="800000"/>
            <a:headEnd/>
            <a:tailEnd/>
          </a:ln>
        </p:spPr>
        <p:txBody>
          <a:bodyPr lIns="100794" tIns="50397" rIns="100794" bIns="50397" anchor="ctr"/>
          <a:lstStyle/>
          <a:p>
            <a:pPr algn="l" rtl="0"/>
            <a:endParaRPr lang="zh-CN" altLang="en-US">
              <a:latin typeface="Calibri" pitchFamily="34" charset="0"/>
            </a:endParaRPr>
          </a:p>
        </p:txBody>
      </p:sp>
      <p:sp>
        <p:nvSpPr>
          <p:cNvPr id="6148" name="AutoShape 3" descr="D8FCD644EF414d608FD23FABDBB2453F# #AutoShape 3"/>
          <p:cNvSpPr>
            <a:spLocks noChangeArrowheads="1"/>
          </p:cNvSpPr>
          <p:nvPr/>
        </p:nvSpPr>
        <p:spPr bwMode="auto">
          <a:xfrm>
            <a:off x="1008063" y="1889920"/>
            <a:ext cx="8064500" cy="3145665"/>
          </a:xfrm>
          <a:prstGeom prst="rect">
            <a:avLst/>
          </a:prstGeom>
          <a:solidFill>
            <a:srgbClr val="FF99FF">
              <a:alpha val="79999"/>
            </a:srgbClr>
          </a:solidFill>
          <a:ln w="12700">
            <a:solidFill>
              <a:schemeClr val="bg1"/>
            </a:solidFill>
            <a:miter lim="800000"/>
            <a:headEnd/>
            <a:tailEnd/>
          </a:ln>
        </p:spPr>
        <p:txBody>
          <a:bodyPr wrap="none" lIns="100794" tIns="50397" rIns="100794" bIns="50397" anchor="ctr"/>
          <a:lstStyle/>
          <a:p>
            <a:pPr algn="ctr" rtl="1" eaLnBrk="0"/>
            <a:r>
              <a:rPr lang="ar-EG" altLang="zh-CN" sz="5500" b="1" dirty="0">
                <a:solidFill>
                  <a:schemeClr val="bg1"/>
                </a:solidFill>
                <a:ea typeface="Microsoft YaHei" pitchFamily="34" charset="-122"/>
              </a:rPr>
              <a:t>الوحدة </a:t>
            </a:r>
            <a:r>
              <a:rPr lang="ar-EG" altLang="zh-CN" sz="5500" b="1" dirty="0" smtClean="0">
                <a:solidFill>
                  <a:schemeClr val="bg1"/>
                </a:solidFill>
                <a:ea typeface="Microsoft YaHei" pitchFamily="34" charset="-122"/>
              </a:rPr>
              <a:t>التدريبية الثانية</a:t>
            </a:r>
          </a:p>
          <a:p>
            <a:pPr algn="ctr" rtl="1" eaLnBrk="0"/>
            <a:r>
              <a:rPr lang="ar-EG" altLang="zh-CN" sz="5500" b="1" dirty="0" smtClean="0">
                <a:solidFill>
                  <a:schemeClr val="bg1"/>
                </a:solidFill>
                <a:ea typeface="Microsoft YaHei" pitchFamily="34" charset="-122"/>
              </a:rPr>
              <a:t>الابداع الادارى</a:t>
            </a:r>
            <a:endParaRPr lang="ar-EG" altLang="zh-CN" sz="5500" b="1" dirty="0">
              <a:solidFill>
                <a:schemeClr val="bg1"/>
              </a:solidFill>
              <a:ea typeface="Microsoft YaHei" pitchFamily="34" charset="-122"/>
            </a:endParaRPr>
          </a:p>
        </p:txBody>
      </p:sp>
      <p:sp>
        <p:nvSpPr>
          <p:cNvPr id="6149" name="Rectangle 13" descr="FD1DDF730CE4456e89755B07FE1653D0# #Rectangle 13"/>
          <p:cNvSpPr>
            <a:spLocks noChangeArrowheads="1"/>
          </p:cNvSpPr>
          <p:nvPr/>
        </p:nvSpPr>
        <p:spPr bwMode="auto">
          <a:xfrm>
            <a:off x="1191826" y="2364498"/>
            <a:ext cx="7696977" cy="37319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0794" tIns="50397" rIns="100794" bIns="50397">
            <a:spAutoFit/>
          </a:bodyPr>
          <a:lstStyle/>
          <a:p>
            <a:pPr algn="l" rtl="0"/>
            <a:endParaRPr lang="zh-CN" altLang="en-US">
              <a:solidFill>
                <a:schemeClr val="bg1"/>
              </a:solidFill>
              <a:latin typeface="Microsoft YaHei" pitchFamily="34" charset="-122"/>
              <a:ea typeface="Microsoft YaHei" pitchFamily="34" charset="-122"/>
            </a:endParaRPr>
          </a:p>
        </p:txBody>
      </p:sp>
    </p:spTree>
    <p:extLst>
      <p:ext uri="{BB962C8B-B14F-4D97-AF65-F5344CB8AC3E}">
        <p14:creationId xmlns:p14="http://schemas.microsoft.com/office/powerpoint/2010/main" xmlns="" val="1040920160"/>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slide(fromTop)">
                                      <p:cBhvr>
                                        <p:cTn id="7" dur="500"/>
                                        <p:tgtEl>
                                          <p:spTgt spid="6148"/>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6147"/>
                                        </p:tgtEl>
                                        <p:attrNameLst>
                                          <p:attrName>style.visibility</p:attrName>
                                        </p:attrNameLst>
                                      </p:cBhvr>
                                      <p:to>
                                        <p:strVal val="visible"/>
                                      </p:to>
                                    </p:set>
                                    <p:animEffect transition="in" filter="slide(fromBottom)">
                                      <p:cBhvr>
                                        <p:cTn id="10" dur="500"/>
                                        <p:tgtEl>
                                          <p:spTgt spid="6147"/>
                                        </p:tgtEl>
                                      </p:cBhvr>
                                    </p:animEffect>
                                  </p:childTnLst>
                                </p:cTn>
                              </p:par>
                            </p:childTnLst>
                          </p:cTn>
                        </p:par>
                        <p:par>
                          <p:cTn id="11" fill="hold" nodeType="afterGroup">
                            <p:stCondLst>
                              <p:cond delay="500"/>
                            </p:stCondLst>
                            <p:childTnLst>
                              <p:par>
                                <p:cTn id="12" presetID="12" presetClass="entr" presetSubtype="4" fill="hold" grpId="0" nodeType="afterEffect">
                                  <p:stCondLst>
                                    <p:cond delay="0"/>
                                  </p:stCondLst>
                                  <p:childTnLst>
                                    <p:set>
                                      <p:cBhvr>
                                        <p:cTn id="13" dur="1" fill="hold">
                                          <p:stCondLst>
                                            <p:cond delay="0"/>
                                          </p:stCondLst>
                                        </p:cTn>
                                        <p:tgtEl>
                                          <p:spTgt spid="6149"/>
                                        </p:tgtEl>
                                        <p:attrNameLst>
                                          <p:attrName>style.visibility</p:attrName>
                                        </p:attrNameLst>
                                      </p:cBhvr>
                                      <p:to>
                                        <p:strVal val="visible"/>
                                      </p:to>
                                    </p:set>
                                    <p:animEffect transition="in" filter="slide(fromBottom)">
                                      <p:cBhvr>
                                        <p:cTn id="14" dur="500"/>
                                        <p:tgtEl>
                                          <p:spTgt spid="61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animBg="1" autoUpdateAnimBg="0"/>
      <p:bldP spid="6148" grpId="0" animBg="1" autoUpdateAnimBg="0"/>
      <p:bldP spid="6149" grpId="0"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2592040" cy="7559675"/>
          </a:xfrm>
          <a:prstGeom prst="rect">
            <a:avLst/>
          </a:prstGeom>
          <a:gradFill>
            <a:gsLst>
              <a:gs pos="0">
                <a:srgbClr val="FF00FF"/>
              </a:gs>
              <a:gs pos="50000">
                <a:srgbClr val="FF33CC"/>
              </a:gs>
              <a:gs pos="100000">
                <a:srgbClr val="FF99FF"/>
              </a:gs>
            </a:gsLst>
            <a:lin ang="5400000" scaled="0"/>
          </a:grad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solidFill>
                <a:prstClr val="white"/>
              </a:solidFill>
            </a:endParaRPr>
          </a:p>
        </p:txBody>
      </p:sp>
      <p:sp>
        <p:nvSpPr>
          <p:cNvPr id="5" name="Rectangle 2"/>
          <p:cNvSpPr txBox="1">
            <a:spLocks noChangeArrowheads="1"/>
          </p:cNvSpPr>
          <p:nvPr/>
        </p:nvSpPr>
        <p:spPr>
          <a:xfrm>
            <a:off x="2397019" y="128566"/>
            <a:ext cx="7644474" cy="789217"/>
          </a:xfrm>
          <a:prstGeom prst="rect">
            <a:avLst/>
          </a:prstGeom>
        </p:spPr>
        <p:txBody>
          <a:bodyPr vert="horz" lIns="100794" tIns="50397" rIns="100794" bIns="50397" rtlCol="0" anchor="ctr">
            <a:normAutofit fontScale="25000" lnSpcReduction="20000"/>
          </a:bodyPr>
          <a:lstStyle>
            <a:lvl1pPr algn="ctr" defTabSz="1007943" rtl="0" eaLnBrk="1" latinLnBrk="0" hangingPunct="1">
              <a:spcBef>
                <a:spcPct val="0"/>
              </a:spcBef>
              <a:buNone/>
              <a:defRPr sz="4900" kern="1200">
                <a:solidFill>
                  <a:schemeClr val="tx1"/>
                </a:solidFill>
                <a:latin typeface="+mj-lt"/>
                <a:ea typeface="+mj-ea"/>
                <a:cs typeface="+mj-cs"/>
              </a:defRPr>
            </a:lvl1pPr>
          </a:lstStyle>
          <a:p>
            <a:pPr algn="r"/>
            <a:r>
              <a:rPr lang="ar-EG" b="1" dirty="0">
                <a:solidFill>
                  <a:srgbClr val="C0504D">
                    <a:lumMod val="50000"/>
                  </a:srgbClr>
                </a:solidFill>
              </a:rPr>
              <a:t> </a:t>
            </a:r>
          </a:p>
          <a:p>
            <a:pPr algn="r"/>
            <a:r>
              <a:rPr lang="ar-EG" sz="19600" b="1" dirty="0">
                <a:solidFill>
                  <a:srgbClr val="C0504D">
                    <a:lumMod val="50000"/>
                  </a:srgbClr>
                </a:solidFill>
              </a:rPr>
              <a:t>محتويات الوحدة التدريبية </a:t>
            </a:r>
            <a:r>
              <a:rPr lang="ar-EG" sz="19600" b="1" dirty="0" smtClean="0">
                <a:solidFill>
                  <a:srgbClr val="C0504D">
                    <a:lumMod val="50000"/>
                  </a:srgbClr>
                </a:solidFill>
              </a:rPr>
              <a:t>الثانية</a:t>
            </a:r>
            <a:endParaRPr lang="ar-EG" sz="19600" b="1" dirty="0">
              <a:solidFill>
                <a:srgbClr val="C0504D">
                  <a:lumMod val="50000"/>
                </a:srgbClr>
              </a:solidFill>
            </a:endParaRPr>
          </a:p>
        </p:txBody>
      </p:sp>
      <p:sp>
        <p:nvSpPr>
          <p:cNvPr id="7" name="Folded Corner 6"/>
          <p:cNvSpPr/>
          <p:nvPr/>
        </p:nvSpPr>
        <p:spPr bwMode="auto">
          <a:xfrm>
            <a:off x="2738182" y="2339677"/>
            <a:ext cx="6945524" cy="4392488"/>
          </a:xfrm>
          <a:prstGeom prst="foldedCorner">
            <a:avLst/>
          </a:prstGeom>
          <a:solidFill>
            <a:srgbClr val="FF99FF"/>
          </a:solidFill>
          <a:ln w="9525" cap="flat" cmpd="sng" algn="ctr">
            <a:noFill/>
            <a:prstDash val="solid"/>
            <a:round/>
            <a:headEnd type="none" w="med" len="med"/>
            <a:tailEnd type="none" w="med" len="med"/>
          </a:ln>
          <a:effectLst/>
        </p:spPr>
        <p:txBody>
          <a:bodyPr vert="horz" wrap="none" lIns="100794" tIns="50397" rIns="100794" bIns="50397" numCol="1" rtlCol="1" anchor="ctr" anchorCtr="0" compatLnSpc="1">
            <a:prstTxWarp prst="textNoShape">
              <a:avLst/>
            </a:prstTxWarp>
          </a:bodyPr>
          <a:lstStyle/>
          <a:p>
            <a:pPr algn="ctr" defTabSz="1007943" hangingPunct="1">
              <a:lnSpc>
                <a:spcPct val="100000"/>
              </a:lnSpc>
              <a:buSzTx/>
            </a:pPr>
            <a:endParaRPr lang="ar-EG" sz="2600" dirty="0">
              <a:solidFill>
                <a:prstClr val="black"/>
              </a:solidFill>
              <a:latin typeface="Arial" charset="0"/>
            </a:endParaRPr>
          </a:p>
        </p:txBody>
      </p:sp>
      <p:sp>
        <p:nvSpPr>
          <p:cNvPr id="8" name="Rectangle 7"/>
          <p:cNvSpPr/>
          <p:nvPr/>
        </p:nvSpPr>
        <p:spPr>
          <a:xfrm>
            <a:off x="2896949" y="2555701"/>
            <a:ext cx="6786757" cy="3307784"/>
          </a:xfrm>
          <a:prstGeom prst="rect">
            <a:avLst/>
          </a:prstGeom>
        </p:spPr>
        <p:txBody>
          <a:bodyPr wrap="square" lIns="100794" tIns="50397" rIns="100794" bIns="50397">
            <a:spAutoFit/>
          </a:bodyPr>
          <a:lstStyle/>
          <a:p>
            <a:pPr marL="457200" indent="-457200" algn="justLow" rtl="1">
              <a:buFont typeface="Wingdings" pitchFamily="2" charset="2"/>
              <a:buChar char="ü"/>
            </a:pPr>
            <a:r>
              <a:rPr lang="ar-SA" sz="2800" b="1" dirty="0" smtClean="0">
                <a:solidFill>
                  <a:srgbClr val="C0504D">
                    <a:lumMod val="50000"/>
                  </a:srgbClr>
                </a:solidFill>
              </a:rPr>
              <a:t>مفهوم </a:t>
            </a:r>
            <a:r>
              <a:rPr lang="ar-SA" sz="2800" b="1" dirty="0">
                <a:solidFill>
                  <a:srgbClr val="C0504D">
                    <a:lumMod val="50000"/>
                  </a:srgbClr>
                </a:solidFill>
              </a:rPr>
              <a:t>الإبداع الإداري</a:t>
            </a:r>
          </a:p>
          <a:p>
            <a:pPr marL="457200" indent="-457200" algn="justLow" rtl="1">
              <a:buFont typeface="Wingdings" pitchFamily="2" charset="2"/>
              <a:buChar char="ü"/>
            </a:pPr>
            <a:r>
              <a:rPr lang="ar-SA" sz="2800" b="1" dirty="0" smtClean="0">
                <a:solidFill>
                  <a:srgbClr val="C0504D">
                    <a:lumMod val="50000"/>
                  </a:srgbClr>
                </a:solidFill>
              </a:rPr>
              <a:t>أهمية </a:t>
            </a:r>
            <a:r>
              <a:rPr lang="ar-SA" sz="2800" b="1" dirty="0">
                <a:solidFill>
                  <a:srgbClr val="C0504D">
                    <a:lumMod val="50000"/>
                  </a:srgbClr>
                </a:solidFill>
              </a:rPr>
              <a:t>الإبداع الإداري</a:t>
            </a:r>
          </a:p>
          <a:p>
            <a:pPr marL="457200" indent="-457200" algn="justLow" rtl="1">
              <a:buFont typeface="Wingdings" pitchFamily="2" charset="2"/>
              <a:buChar char="ü"/>
            </a:pPr>
            <a:r>
              <a:rPr lang="ar-SA" sz="2800" b="1" dirty="0" smtClean="0">
                <a:solidFill>
                  <a:srgbClr val="C0504D">
                    <a:lumMod val="50000"/>
                  </a:srgbClr>
                </a:solidFill>
              </a:rPr>
              <a:t>مجالات </a:t>
            </a:r>
            <a:r>
              <a:rPr lang="ar-SA" sz="2800" b="1" dirty="0">
                <a:solidFill>
                  <a:srgbClr val="C0504D">
                    <a:lumMod val="50000"/>
                  </a:srgbClr>
                </a:solidFill>
              </a:rPr>
              <a:t>الإبداع الإداري</a:t>
            </a:r>
          </a:p>
          <a:p>
            <a:pPr marL="457200" indent="-457200" algn="justLow" rtl="1">
              <a:buFont typeface="Wingdings" pitchFamily="2" charset="2"/>
              <a:buChar char="ü"/>
            </a:pPr>
            <a:r>
              <a:rPr lang="ar-SA" sz="2800" b="1" dirty="0" smtClean="0">
                <a:solidFill>
                  <a:srgbClr val="C0504D">
                    <a:lumMod val="50000"/>
                  </a:srgbClr>
                </a:solidFill>
              </a:rPr>
              <a:t>مهارات </a:t>
            </a:r>
            <a:r>
              <a:rPr lang="ar-SA" sz="2800" b="1" dirty="0">
                <a:solidFill>
                  <a:srgbClr val="C0504D">
                    <a:lumMod val="50000"/>
                  </a:srgbClr>
                </a:solidFill>
              </a:rPr>
              <a:t>الإبداع الإداري</a:t>
            </a:r>
          </a:p>
          <a:p>
            <a:pPr marL="457200" indent="-457200" algn="justLow" rtl="1">
              <a:buFont typeface="Wingdings" pitchFamily="2" charset="2"/>
              <a:buChar char="ü"/>
            </a:pPr>
            <a:r>
              <a:rPr lang="ar-SA" sz="2800" b="1" dirty="0" smtClean="0">
                <a:solidFill>
                  <a:srgbClr val="C0504D">
                    <a:lumMod val="50000"/>
                  </a:srgbClr>
                </a:solidFill>
              </a:rPr>
              <a:t>كيف </a:t>
            </a:r>
            <a:r>
              <a:rPr lang="ar-SA" sz="2800" b="1" dirty="0">
                <a:solidFill>
                  <a:srgbClr val="C0504D">
                    <a:lumMod val="50000"/>
                  </a:srgbClr>
                </a:solidFill>
              </a:rPr>
              <a:t>تكون مدير أو قائد مبدع</a:t>
            </a:r>
          </a:p>
          <a:p>
            <a:pPr marL="457200" indent="-457200" algn="justLow" rtl="1">
              <a:buFont typeface="Wingdings" pitchFamily="2" charset="2"/>
              <a:buChar char="ü"/>
            </a:pPr>
            <a:r>
              <a:rPr lang="ar-SA" sz="2800" b="1" dirty="0" smtClean="0">
                <a:solidFill>
                  <a:srgbClr val="C0504D">
                    <a:lumMod val="50000"/>
                  </a:srgbClr>
                </a:solidFill>
              </a:rPr>
              <a:t>كيف </a:t>
            </a:r>
            <a:r>
              <a:rPr lang="ar-SA" sz="2800" b="1" dirty="0">
                <a:solidFill>
                  <a:srgbClr val="C0504D">
                    <a:lumMod val="50000"/>
                  </a:srgbClr>
                </a:solidFill>
              </a:rPr>
              <a:t>أحقق الابداع في مؤسستي</a:t>
            </a:r>
          </a:p>
          <a:p>
            <a:pPr marL="457200" indent="-457200" algn="justLow" rtl="1">
              <a:buFont typeface="Wingdings" pitchFamily="2" charset="2"/>
              <a:buChar char="ü"/>
            </a:pPr>
            <a:r>
              <a:rPr lang="ar-SA" sz="2800" b="1" dirty="0" smtClean="0">
                <a:solidFill>
                  <a:srgbClr val="C0504D">
                    <a:lumMod val="50000"/>
                  </a:srgbClr>
                </a:solidFill>
              </a:rPr>
              <a:t>مقومات </a:t>
            </a:r>
            <a:r>
              <a:rPr lang="ar-SA" sz="2800" b="1" dirty="0">
                <a:solidFill>
                  <a:srgbClr val="C0504D">
                    <a:lumMod val="50000"/>
                  </a:srgbClr>
                </a:solidFill>
              </a:rPr>
              <a:t>الإبداع الإداري</a:t>
            </a:r>
          </a:p>
          <a:p>
            <a:pPr marL="457200" indent="-457200" algn="justLow" rtl="1">
              <a:buFont typeface="Wingdings" pitchFamily="2" charset="2"/>
              <a:buChar char="ü"/>
            </a:pPr>
            <a:r>
              <a:rPr lang="ar-SA" sz="2800" b="1" dirty="0" smtClean="0">
                <a:solidFill>
                  <a:srgbClr val="C0504D">
                    <a:lumMod val="50000"/>
                  </a:srgbClr>
                </a:solidFill>
              </a:rPr>
              <a:t>خصائص </a:t>
            </a:r>
            <a:r>
              <a:rPr lang="ar-SA" sz="2800" b="1" dirty="0">
                <a:solidFill>
                  <a:srgbClr val="C0504D">
                    <a:lumMod val="50000"/>
                  </a:srgbClr>
                </a:solidFill>
              </a:rPr>
              <a:t>المدير المبدع</a:t>
            </a:r>
          </a:p>
        </p:txBody>
      </p:sp>
    </p:spTree>
    <p:extLst>
      <p:ext uri="{BB962C8B-B14F-4D97-AF65-F5344CB8AC3E}">
        <p14:creationId xmlns:p14="http://schemas.microsoft.com/office/powerpoint/2010/main" xmlns="" val="2391799556"/>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barn(inVertical)">
                                      <p:cBhvr>
                                        <p:cTn id="1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2592040" cy="7559675"/>
          </a:xfrm>
          <a:prstGeom prst="rect">
            <a:avLst/>
          </a:prstGeom>
          <a:gradFill>
            <a:gsLst>
              <a:gs pos="0">
                <a:srgbClr val="FF00FF"/>
              </a:gs>
              <a:gs pos="50000">
                <a:srgbClr val="FF33CC"/>
              </a:gs>
              <a:gs pos="100000">
                <a:srgbClr val="FF99FF"/>
              </a:gs>
            </a:gsLst>
            <a:lin ang="5400000" scaled="0"/>
          </a:grad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
        <p:nvSpPr>
          <p:cNvPr id="5" name="Rectangle 2"/>
          <p:cNvSpPr txBox="1">
            <a:spLocks noChangeArrowheads="1"/>
          </p:cNvSpPr>
          <p:nvPr/>
        </p:nvSpPr>
        <p:spPr>
          <a:xfrm>
            <a:off x="2397019" y="128566"/>
            <a:ext cx="7644474" cy="789217"/>
          </a:xfrm>
          <a:prstGeom prst="rect">
            <a:avLst/>
          </a:prstGeom>
        </p:spPr>
        <p:txBody>
          <a:bodyPr vert="horz" lIns="100794" tIns="50397" rIns="100794" bIns="50397" rtlCol="0" anchor="ctr">
            <a:normAutofit lnSpcReduction="10000"/>
          </a:bodyPr>
          <a:lstStyle>
            <a:lvl1pPr algn="ctr" defTabSz="1007943" rtl="0" eaLnBrk="1" latinLnBrk="0" hangingPunct="1">
              <a:spcBef>
                <a:spcPct val="0"/>
              </a:spcBef>
              <a:buNone/>
              <a:defRPr sz="4900" kern="1200">
                <a:solidFill>
                  <a:schemeClr val="tx1"/>
                </a:solidFill>
                <a:latin typeface="+mj-lt"/>
                <a:ea typeface="+mj-ea"/>
                <a:cs typeface="+mj-cs"/>
              </a:defRPr>
            </a:lvl1pPr>
          </a:lstStyle>
          <a:p>
            <a:pPr algn="r"/>
            <a:r>
              <a:rPr lang="ar-EG" b="1" smtClean="0">
                <a:solidFill>
                  <a:schemeClr val="accent2">
                    <a:lumMod val="50000"/>
                  </a:schemeClr>
                </a:solidFill>
              </a:rPr>
              <a:t>الهدف العام للبرنامج التدريبي </a:t>
            </a:r>
            <a:endParaRPr lang="en-US" b="1" dirty="0">
              <a:solidFill>
                <a:schemeClr val="accent2">
                  <a:lumMod val="50000"/>
                </a:schemeClr>
              </a:solidFill>
            </a:endParaRPr>
          </a:p>
        </p:txBody>
      </p:sp>
      <p:sp>
        <p:nvSpPr>
          <p:cNvPr id="7" name="Folded Corner 6"/>
          <p:cNvSpPr/>
          <p:nvPr/>
        </p:nvSpPr>
        <p:spPr bwMode="auto">
          <a:xfrm>
            <a:off x="2738182" y="3541711"/>
            <a:ext cx="6945524" cy="2778142"/>
          </a:xfrm>
          <a:prstGeom prst="foldedCorner">
            <a:avLst/>
          </a:prstGeom>
          <a:solidFill>
            <a:srgbClr val="FF99FF"/>
          </a:solidFill>
          <a:ln w="9525" cap="flat" cmpd="sng" algn="ctr">
            <a:noFill/>
            <a:prstDash val="solid"/>
            <a:round/>
            <a:headEnd type="none" w="med" len="med"/>
            <a:tailEnd type="none" w="med" len="med"/>
          </a:ln>
          <a:effectLst/>
        </p:spPr>
        <p:txBody>
          <a:bodyPr vert="horz" wrap="none" lIns="100794" tIns="50397" rIns="100794" bIns="50397" numCol="1" rtlCol="1" anchor="ctr" anchorCtr="0" compatLnSpc="1">
            <a:prstTxWarp prst="textNoShape">
              <a:avLst/>
            </a:prstTxWarp>
          </a:bodyPr>
          <a:lstStyle/>
          <a:p>
            <a:pPr algn="ctr" defTabSz="1007943" hangingPunct="1">
              <a:lnSpc>
                <a:spcPct val="100000"/>
              </a:lnSpc>
              <a:buSzTx/>
            </a:pPr>
            <a:endParaRPr lang="ar-EG" sz="2600" dirty="0">
              <a:latin typeface="Arial" charset="0"/>
            </a:endParaRPr>
          </a:p>
        </p:txBody>
      </p:sp>
      <p:sp>
        <p:nvSpPr>
          <p:cNvPr id="8" name="Rectangle 7"/>
          <p:cNvSpPr/>
          <p:nvPr/>
        </p:nvSpPr>
        <p:spPr>
          <a:xfrm>
            <a:off x="2738182" y="3779837"/>
            <a:ext cx="6786757" cy="2105532"/>
          </a:xfrm>
          <a:prstGeom prst="rect">
            <a:avLst/>
          </a:prstGeom>
        </p:spPr>
        <p:txBody>
          <a:bodyPr wrap="square" lIns="100794" tIns="50397" rIns="100794" bIns="50397">
            <a:spAutoFit/>
          </a:bodyPr>
          <a:lstStyle/>
          <a:p>
            <a:pPr algn="justLow" rtl="1"/>
            <a:r>
              <a:rPr lang="ar-SA" sz="2800" b="1" dirty="0">
                <a:solidFill>
                  <a:schemeClr val="accent2">
                    <a:lumMod val="50000"/>
                  </a:schemeClr>
                </a:solidFill>
              </a:rPr>
              <a:t>تزويد المشاركين بالمعلومات اللازمة حول مفهوم الإبداع الادارى  وإكسابهم المهارات اللازمة لتطوير قدراتهم في التعامل الإبداعي والتغلب على معوقاته التي قد يواجهونها مما يسهم في تطوير حياتهم ومستقبلهم المهنى والمساهمة في تطوير مجتمعاتهم. </a:t>
            </a:r>
            <a:endParaRPr lang="ar-EG" sz="2800" b="1" dirty="0">
              <a:solidFill>
                <a:schemeClr val="accent2">
                  <a:lumMod val="50000"/>
                </a:schemeClr>
              </a:solidFill>
            </a:endParaRPr>
          </a:p>
        </p:txBody>
      </p:sp>
    </p:spTree>
    <p:extLst>
      <p:ext uri="{BB962C8B-B14F-4D97-AF65-F5344CB8AC3E}">
        <p14:creationId xmlns:p14="http://schemas.microsoft.com/office/powerpoint/2010/main" xmlns="" val="2015122760"/>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barn(inVertical)">
                                      <p:cBhvr>
                                        <p:cTn id="1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 Box 4"/>
          <p:cNvSpPr txBox="1">
            <a:spLocks noChangeArrowheads="1"/>
          </p:cNvSpPr>
          <p:nvPr/>
        </p:nvSpPr>
        <p:spPr bwMode="auto">
          <a:xfrm>
            <a:off x="720726" y="144463"/>
            <a:ext cx="8748713" cy="7524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smtClean="0">
                <a:solidFill>
                  <a:srgbClr val="FFFFFF"/>
                </a:solidFill>
                <a:latin typeface="Arial Black" pitchFamily="34" charset="0"/>
              </a:rPr>
              <a:t>مفهوم </a:t>
            </a:r>
            <a:r>
              <a:rPr lang="ar-EG" sz="4000" b="1" dirty="0">
                <a:solidFill>
                  <a:srgbClr val="FFFFFF"/>
                </a:solidFill>
                <a:latin typeface="Arial Black" pitchFamily="34" charset="0"/>
              </a:rPr>
              <a:t>الإبداع الإداري</a:t>
            </a:r>
          </a:p>
        </p:txBody>
      </p:sp>
      <p:sp>
        <p:nvSpPr>
          <p:cNvPr id="38" name="AutoShape 2"/>
          <p:cNvSpPr>
            <a:spLocks noChangeArrowheads="1"/>
          </p:cNvSpPr>
          <p:nvPr/>
        </p:nvSpPr>
        <p:spPr bwMode="auto">
          <a:xfrm>
            <a:off x="1511920" y="4211885"/>
            <a:ext cx="7281243" cy="1656184"/>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justLow" rtl="1">
              <a:tabLst>
                <a:tab pos="723900" algn="l"/>
                <a:tab pos="1447800" algn="l"/>
                <a:tab pos="2171700" algn="l"/>
                <a:tab pos="2895600" algn="l"/>
                <a:tab pos="3619500" algn="l"/>
                <a:tab pos="4343400" algn="l"/>
                <a:tab pos="5067300" algn="l"/>
                <a:tab pos="5791200" algn="l"/>
              </a:tabLst>
            </a:pPr>
            <a:r>
              <a:rPr lang="ar-EG" sz="2800" b="1" dirty="0">
                <a:solidFill>
                  <a:srgbClr val="FFFFFF"/>
                </a:solidFill>
              </a:rPr>
              <a:t>•	هو إجراء تحسين فائق في الإستراتيجيات أو السياسات </a:t>
            </a:r>
            <a:r>
              <a:rPr lang="ar-EG" sz="2800" b="1" dirty="0" smtClean="0">
                <a:solidFill>
                  <a:srgbClr val="FFFFFF"/>
                </a:solidFill>
              </a:rPr>
              <a:t/>
            </a:r>
            <a:br>
              <a:rPr lang="ar-EG" sz="2800" b="1" dirty="0" smtClean="0">
                <a:solidFill>
                  <a:srgbClr val="FFFFFF"/>
                </a:solidFill>
              </a:rPr>
            </a:br>
            <a:r>
              <a:rPr lang="ar-EG" sz="2800" b="1" dirty="0" smtClean="0">
                <a:solidFill>
                  <a:srgbClr val="FFFFFF"/>
                </a:solidFill>
              </a:rPr>
              <a:t>أو </a:t>
            </a:r>
            <a:r>
              <a:rPr lang="ar-EG" sz="2800" b="1" dirty="0">
                <a:solidFill>
                  <a:srgbClr val="FFFFFF"/>
                </a:solidFill>
              </a:rPr>
              <a:t>الإجراءات وأدوات وأساليب العمل ومراجعتها من وقت </a:t>
            </a:r>
            <a:r>
              <a:rPr lang="ar-EG" sz="2800" b="1" dirty="0" smtClean="0">
                <a:solidFill>
                  <a:srgbClr val="FFFFFF"/>
                </a:solidFill>
              </a:rPr>
              <a:t> </a:t>
            </a:r>
            <a:br>
              <a:rPr lang="ar-EG" sz="2800" b="1" dirty="0" smtClean="0">
                <a:solidFill>
                  <a:srgbClr val="FFFFFF"/>
                </a:solidFill>
              </a:rPr>
            </a:br>
            <a:r>
              <a:rPr lang="ar-EG" sz="2800" b="1" dirty="0" smtClean="0">
                <a:solidFill>
                  <a:srgbClr val="FFFFFF"/>
                </a:solidFill>
              </a:rPr>
              <a:t> 			  إلى </a:t>
            </a:r>
            <a:r>
              <a:rPr lang="ar-EG" sz="2800" b="1" dirty="0">
                <a:solidFill>
                  <a:srgbClr val="FFFFFF"/>
                </a:solidFill>
              </a:rPr>
              <a:t>آخر لضمان جودة العمل </a:t>
            </a:r>
            <a:endParaRPr lang="en-US" sz="3600" b="1" dirty="0">
              <a:solidFill>
                <a:srgbClr val="FFFFFF"/>
              </a:solidFill>
            </a:endParaRPr>
          </a:p>
        </p:txBody>
      </p:sp>
    </p:spTree>
    <p:extLst>
      <p:ext uri="{BB962C8B-B14F-4D97-AF65-F5344CB8AC3E}">
        <p14:creationId xmlns:p14="http://schemas.microsoft.com/office/powerpoint/2010/main" xmlns="" val="2056463692"/>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barn(inVertical)">
                                      <p:cBhvr>
                                        <p:cTn id="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3"/>
          <p:cNvGrpSpPr>
            <a:grpSpLocks/>
          </p:cNvGrpSpPr>
          <p:nvPr/>
        </p:nvGrpSpPr>
        <p:grpSpPr bwMode="auto">
          <a:xfrm>
            <a:off x="7794649" y="2267905"/>
            <a:ext cx="630039" cy="733219"/>
            <a:chOff x="0" y="0"/>
            <a:chExt cx="1549" cy="1351"/>
          </a:xfrm>
        </p:grpSpPr>
        <p:sp>
          <p:nvSpPr>
            <p:cNvPr id="10" name="AutoShape 4"/>
            <p:cNvSpPr>
              <a:spLocks noChangeArrowheads="1"/>
            </p:cNvSpPr>
            <p:nvPr/>
          </p:nvSpPr>
          <p:spPr bwMode="auto">
            <a:xfrm>
              <a:off x="13" y="23"/>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1" name="AutoShape 5"/>
            <p:cNvSpPr>
              <a:spLocks noChangeArrowheads="1"/>
            </p:cNvSpPr>
            <p:nvPr/>
          </p:nvSpPr>
          <p:spPr bwMode="auto">
            <a:xfrm>
              <a:off x="0" y="0"/>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cmpd="sng">
              <a:solidFill>
                <a:srgbClr val="C0C0C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2" name="AutoShape 6"/>
            <p:cNvSpPr>
              <a:spLocks noChangeArrowheads="1"/>
            </p:cNvSpPr>
            <p:nvPr/>
          </p:nvSpPr>
          <p:spPr bwMode="auto">
            <a:xfrm>
              <a:off x="90" y="80"/>
              <a:ext cx="1350" cy="1168"/>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cmpd="sng">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grpSp>
      <p:sp>
        <p:nvSpPr>
          <p:cNvPr id="13" name="Line 7"/>
          <p:cNvSpPr>
            <a:spLocks noChangeShapeType="1"/>
          </p:cNvSpPr>
          <p:nvPr/>
        </p:nvSpPr>
        <p:spPr bwMode="auto">
          <a:xfrm flipH="1" flipV="1">
            <a:off x="1871955" y="2939872"/>
            <a:ext cx="6008510" cy="36084"/>
          </a:xfrm>
          <a:prstGeom prst="line">
            <a:avLst/>
          </a:prstGeom>
          <a:noFill/>
          <a:ln w="25400" cmpd="sng">
            <a:solidFill>
              <a:schemeClr val="bg2"/>
            </a:solidFill>
            <a:prstDash val="sysDot"/>
            <a:round/>
            <a:headEn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4" name="Text Box 8"/>
          <p:cNvSpPr txBox="1">
            <a:spLocks noChangeArrowheads="1"/>
          </p:cNvSpPr>
          <p:nvPr/>
        </p:nvSpPr>
        <p:spPr bwMode="auto">
          <a:xfrm>
            <a:off x="575816" y="2351901"/>
            <a:ext cx="7196569"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defTabSz="914400" rtl="1" eaLnBrk="0">
              <a:lnSpc>
                <a:spcPct val="100000"/>
              </a:lnSpc>
              <a:buSzTx/>
              <a:buFontTx/>
              <a:buNone/>
            </a:pPr>
            <a:r>
              <a:rPr lang="ar-EG" sz="2800" b="1" dirty="0">
                <a:solidFill>
                  <a:srgbClr val="002060"/>
                </a:solidFill>
                <a:latin typeface="Arial"/>
                <a:ea typeface="SimSun"/>
              </a:rPr>
              <a:t>اكتشاف ودعم قدرات الأفراد الذاتية وتوجيهها نحو التطوير</a:t>
            </a:r>
            <a:endParaRPr lang="en-US" sz="2800" b="1" dirty="0">
              <a:solidFill>
                <a:srgbClr val="002060"/>
              </a:solidFill>
              <a:latin typeface="Arial"/>
              <a:ea typeface="SimSun"/>
            </a:endParaRPr>
          </a:p>
        </p:txBody>
      </p:sp>
      <p:sp>
        <p:nvSpPr>
          <p:cNvPr id="15" name="Text Box 9"/>
          <p:cNvSpPr txBox="1">
            <a:spLocks noChangeArrowheads="1"/>
          </p:cNvSpPr>
          <p:nvPr/>
        </p:nvSpPr>
        <p:spPr bwMode="auto">
          <a:xfrm>
            <a:off x="7925668" y="2376400"/>
            <a:ext cx="35618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defTabSz="914400" eaLnBrk="0">
              <a:lnSpc>
                <a:spcPct val="100000"/>
              </a:lnSpc>
              <a:buSzTx/>
              <a:buFontTx/>
              <a:buNone/>
            </a:pPr>
            <a:r>
              <a:rPr lang="en-US" sz="2400" b="1">
                <a:solidFill>
                  <a:srgbClr val="FFFFFF"/>
                </a:solidFill>
                <a:latin typeface="Arial"/>
                <a:ea typeface="SimSun"/>
              </a:rPr>
              <a:t>1</a:t>
            </a:r>
          </a:p>
        </p:txBody>
      </p:sp>
      <p:grpSp>
        <p:nvGrpSpPr>
          <p:cNvPr id="16" name="Group 10"/>
          <p:cNvGrpSpPr>
            <a:grpSpLocks/>
          </p:cNvGrpSpPr>
          <p:nvPr/>
        </p:nvGrpSpPr>
        <p:grpSpPr bwMode="auto">
          <a:xfrm>
            <a:off x="7794649" y="3275862"/>
            <a:ext cx="630039" cy="733219"/>
            <a:chOff x="0" y="0"/>
            <a:chExt cx="1549" cy="1351"/>
          </a:xfrm>
        </p:grpSpPr>
        <p:sp>
          <p:nvSpPr>
            <p:cNvPr id="17" name="AutoShape 11"/>
            <p:cNvSpPr>
              <a:spLocks noChangeArrowheads="1"/>
            </p:cNvSpPr>
            <p:nvPr/>
          </p:nvSpPr>
          <p:spPr bwMode="auto">
            <a:xfrm>
              <a:off x="13" y="23"/>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8" name="AutoShape 12"/>
            <p:cNvSpPr>
              <a:spLocks noChangeArrowheads="1"/>
            </p:cNvSpPr>
            <p:nvPr/>
          </p:nvSpPr>
          <p:spPr bwMode="auto">
            <a:xfrm>
              <a:off x="0" y="0"/>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cmpd="sng">
              <a:solidFill>
                <a:srgbClr val="C0C0C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19" name="AutoShape 13"/>
            <p:cNvSpPr>
              <a:spLocks noChangeArrowheads="1"/>
            </p:cNvSpPr>
            <p:nvPr/>
          </p:nvSpPr>
          <p:spPr bwMode="auto">
            <a:xfrm>
              <a:off x="90" y="80"/>
              <a:ext cx="1350" cy="1168"/>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cmpd="sng">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grpSp>
      <p:sp>
        <p:nvSpPr>
          <p:cNvPr id="20" name="Line 14"/>
          <p:cNvSpPr>
            <a:spLocks noChangeShapeType="1"/>
          </p:cNvSpPr>
          <p:nvPr/>
        </p:nvSpPr>
        <p:spPr bwMode="auto">
          <a:xfrm flipH="1" flipV="1">
            <a:off x="1871958" y="3947828"/>
            <a:ext cx="6053710" cy="48769"/>
          </a:xfrm>
          <a:prstGeom prst="line">
            <a:avLst/>
          </a:prstGeom>
          <a:noFill/>
          <a:ln w="25400" cmpd="sng">
            <a:solidFill>
              <a:schemeClr val="bg2"/>
            </a:solidFill>
            <a:prstDash val="sysDot"/>
            <a:round/>
            <a:headEn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21" name="Text Box 15"/>
          <p:cNvSpPr txBox="1">
            <a:spLocks noChangeArrowheads="1"/>
          </p:cNvSpPr>
          <p:nvPr/>
        </p:nvSpPr>
        <p:spPr bwMode="auto">
          <a:xfrm>
            <a:off x="1871960" y="3359857"/>
            <a:ext cx="5900426"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defTabSz="914400" rtl="1" eaLnBrk="0">
              <a:lnSpc>
                <a:spcPct val="100000"/>
              </a:lnSpc>
              <a:buSzTx/>
              <a:buFontTx/>
              <a:buNone/>
            </a:pPr>
            <a:r>
              <a:rPr lang="ar-EG" sz="2800" b="1" dirty="0">
                <a:solidFill>
                  <a:srgbClr val="002060"/>
                </a:solidFill>
                <a:latin typeface="Arial"/>
                <a:ea typeface="SimSun"/>
              </a:rPr>
              <a:t>تحقيق الذات والشعور بالإنجاز لجميع العاملين </a:t>
            </a:r>
            <a:endParaRPr lang="en-US" sz="2800" b="1" dirty="0">
              <a:solidFill>
                <a:srgbClr val="002060"/>
              </a:solidFill>
              <a:latin typeface="Arial"/>
              <a:ea typeface="SimSun"/>
            </a:endParaRPr>
          </a:p>
        </p:txBody>
      </p:sp>
      <p:sp>
        <p:nvSpPr>
          <p:cNvPr id="22" name="Text Box 16"/>
          <p:cNvSpPr txBox="1">
            <a:spLocks noChangeArrowheads="1"/>
          </p:cNvSpPr>
          <p:nvPr/>
        </p:nvSpPr>
        <p:spPr bwMode="auto">
          <a:xfrm>
            <a:off x="7925668" y="3384356"/>
            <a:ext cx="35618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defTabSz="914400" eaLnBrk="0">
              <a:lnSpc>
                <a:spcPct val="100000"/>
              </a:lnSpc>
              <a:buSzTx/>
              <a:buFontTx/>
              <a:buNone/>
            </a:pPr>
            <a:r>
              <a:rPr lang="en-US" sz="2400" b="1">
                <a:solidFill>
                  <a:srgbClr val="FFFFFF"/>
                </a:solidFill>
                <a:latin typeface="Arial"/>
                <a:ea typeface="SimSun"/>
              </a:rPr>
              <a:t>2</a:t>
            </a:r>
          </a:p>
        </p:txBody>
      </p:sp>
      <p:grpSp>
        <p:nvGrpSpPr>
          <p:cNvPr id="23" name="Group 17"/>
          <p:cNvGrpSpPr>
            <a:grpSpLocks/>
          </p:cNvGrpSpPr>
          <p:nvPr/>
        </p:nvGrpSpPr>
        <p:grpSpPr bwMode="auto">
          <a:xfrm>
            <a:off x="7794649" y="4259320"/>
            <a:ext cx="630039" cy="733219"/>
            <a:chOff x="0" y="0"/>
            <a:chExt cx="1549" cy="1351"/>
          </a:xfrm>
        </p:grpSpPr>
        <p:sp>
          <p:nvSpPr>
            <p:cNvPr id="24" name="AutoShape 18"/>
            <p:cNvSpPr>
              <a:spLocks noChangeArrowheads="1"/>
            </p:cNvSpPr>
            <p:nvPr/>
          </p:nvSpPr>
          <p:spPr bwMode="auto">
            <a:xfrm>
              <a:off x="13" y="23"/>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25" name="AutoShape 19"/>
            <p:cNvSpPr>
              <a:spLocks noChangeArrowheads="1"/>
            </p:cNvSpPr>
            <p:nvPr/>
          </p:nvSpPr>
          <p:spPr bwMode="auto">
            <a:xfrm>
              <a:off x="0" y="0"/>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cmpd="sng">
              <a:solidFill>
                <a:srgbClr val="C0C0C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26" name="AutoShape 20"/>
            <p:cNvSpPr>
              <a:spLocks noChangeArrowheads="1"/>
            </p:cNvSpPr>
            <p:nvPr/>
          </p:nvSpPr>
          <p:spPr bwMode="auto">
            <a:xfrm>
              <a:off x="90" y="80"/>
              <a:ext cx="1350" cy="1168"/>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cmpd="sng">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grpSp>
      <p:sp>
        <p:nvSpPr>
          <p:cNvPr id="27" name="Line 21"/>
          <p:cNvSpPr>
            <a:spLocks noChangeShapeType="1"/>
          </p:cNvSpPr>
          <p:nvPr/>
        </p:nvSpPr>
        <p:spPr bwMode="auto">
          <a:xfrm flipH="1" flipV="1">
            <a:off x="1871958" y="4931288"/>
            <a:ext cx="6053709" cy="48768"/>
          </a:xfrm>
          <a:prstGeom prst="line">
            <a:avLst/>
          </a:prstGeom>
          <a:noFill/>
          <a:ln w="25400" cmpd="sng">
            <a:solidFill>
              <a:schemeClr val="bg2"/>
            </a:solidFill>
            <a:prstDash val="sysDot"/>
            <a:round/>
            <a:headEn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28" name="Text Box 22"/>
          <p:cNvSpPr txBox="1">
            <a:spLocks noChangeArrowheads="1"/>
          </p:cNvSpPr>
          <p:nvPr/>
        </p:nvSpPr>
        <p:spPr bwMode="auto">
          <a:xfrm>
            <a:off x="2015977" y="4343314"/>
            <a:ext cx="5815280"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defTabSz="914400" rtl="1" eaLnBrk="0">
              <a:lnSpc>
                <a:spcPct val="100000"/>
              </a:lnSpc>
              <a:buSzTx/>
              <a:buFontTx/>
              <a:buNone/>
            </a:pPr>
            <a:r>
              <a:rPr lang="ar-EG" sz="2800" b="1" dirty="0" smtClean="0">
                <a:solidFill>
                  <a:srgbClr val="002060"/>
                </a:solidFill>
                <a:latin typeface="Arial"/>
                <a:ea typeface="SimSun"/>
              </a:rPr>
              <a:t>يسهم </a:t>
            </a:r>
            <a:r>
              <a:rPr lang="ar-EG" sz="2800" b="1" dirty="0">
                <a:solidFill>
                  <a:srgbClr val="002060"/>
                </a:solidFill>
                <a:latin typeface="Arial"/>
                <a:ea typeface="SimSun"/>
              </a:rPr>
              <a:t>في بناء الثقة لدى الأفراد العاملين </a:t>
            </a:r>
            <a:endParaRPr lang="en-US" sz="2800" b="1" dirty="0">
              <a:solidFill>
                <a:srgbClr val="002060"/>
              </a:solidFill>
              <a:latin typeface="Arial"/>
              <a:ea typeface="SimSun"/>
            </a:endParaRPr>
          </a:p>
        </p:txBody>
      </p:sp>
      <p:sp>
        <p:nvSpPr>
          <p:cNvPr id="29" name="Text Box 23"/>
          <p:cNvSpPr txBox="1">
            <a:spLocks noChangeArrowheads="1"/>
          </p:cNvSpPr>
          <p:nvPr/>
        </p:nvSpPr>
        <p:spPr bwMode="auto">
          <a:xfrm>
            <a:off x="7925668" y="4367813"/>
            <a:ext cx="35618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defTabSz="914400" eaLnBrk="0">
              <a:lnSpc>
                <a:spcPct val="100000"/>
              </a:lnSpc>
              <a:buSzTx/>
              <a:buFontTx/>
              <a:buNone/>
            </a:pPr>
            <a:r>
              <a:rPr lang="en-US" sz="2400" b="1">
                <a:solidFill>
                  <a:srgbClr val="FFFFFF"/>
                </a:solidFill>
                <a:latin typeface="Arial"/>
                <a:ea typeface="SimSun"/>
              </a:rPr>
              <a:t>3</a:t>
            </a:r>
          </a:p>
        </p:txBody>
      </p:sp>
      <p:grpSp>
        <p:nvGrpSpPr>
          <p:cNvPr id="30" name="Group 24"/>
          <p:cNvGrpSpPr>
            <a:grpSpLocks/>
          </p:cNvGrpSpPr>
          <p:nvPr/>
        </p:nvGrpSpPr>
        <p:grpSpPr bwMode="auto">
          <a:xfrm>
            <a:off x="7794649" y="5267276"/>
            <a:ext cx="630039" cy="733219"/>
            <a:chOff x="0" y="0"/>
            <a:chExt cx="1549" cy="1351"/>
          </a:xfrm>
        </p:grpSpPr>
        <p:sp>
          <p:nvSpPr>
            <p:cNvPr id="31" name="AutoShape 25"/>
            <p:cNvSpPr>
              <a:spLocks noChangeArrowheads="1"/>
            </p:cNvSpPr>
            <p:nvPr/>
          </p:nvSpPr>
          <p:spPr bwMode="auto">
            <a:xfrm>
              <a:off x="13" y="23"/>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32" name="AutoShape 26"/>
            <p:cNvSpPr>
              <a:spLocks noChangeArrowheads="1"/>
            </p:cNvSpPr>
            <p:nvPr/>
          </p:nvSpPr>
          <p:spPr bwMode="auto">
            <a:xfrm>
              <a:off x="0" y="0"/>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cmpd="sng">
              <a:solidFill>
                <a:srgbClr val="C0C0C0"/>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33" name="AutoShape 27"/>
            <p:cNvSpPr>
              <a:spLocks noChangeArrowheads="1"/>
            </p:cNvSpPr>
            <p:nvPr/>
          </p:nvSpPr>
          <p:spPr bwMode="auto">
            <a:xfrm>
              <a:off x="90" y="80"/>
              <a:ext cx="1350" cy="1168"/>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cmpd="sng">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grpSp>
      <p:sp>
        <p:nvSpPr>
          <p:cNvPr id="34" name="Line 28"/>
          <p:cNvSpPr>
            <a:spLocks noChangeShapeType="1"/>
          </p:cNvSpPr>
          <p:nvPr/>
        </p:nvSpPr>
        <p:spPr bwMode="auto">
          <a:xfrm flipH="1" flipV="1">
            <a:off x="1871959" y="5939244"/>
            <a:ext cx="6053708" cy="48767"/>
          </a:xfrm>
          <a:prstGeom prst="line">
            <a:avLst/>
          </a:prstGeom>
          <a:noFill/>
          <a:ln w="25400" cmpd="sng">
            <a:solidFill>
              <a:schemeClr val="bg2"/>
            </a:solidFill>
            <a:prstDash val="sysDot"/>
            <a:round/>
            <a:headEnd/>
            <a:tailEnd type="oval"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defTabSz="914400" hangingPunct="1">
              <a:lnSpc>
                <a:spcPct val="100000"/>
              </a:lnSpc>
              <a:buSzTx/>
              <a:buFontTx/>
              <a:buNone/>
            </a:pPr>
            <a:endParaRPr lang="ar-EG">
              <a:solidFill>
                <a:srgbClr val="333300"/>
              </a:solidFill>
              <a:latin typeface="Verdana" panose="020B0604030504040204" pitchFamily="34" charset="0"/>
              <a:ea typeface="SimSun"/>
            </a:endParaRPr>
          </a:p>
        </p:txBody>
      </p:sp>
      <p:sp>
        <p:nvSpPr>
          <p:cNvPr id="35" name="Text Box 29"/>
          <p:cNvSpPr txBox="1">
            <a:spLocks noChangeArrowheads="1"/>
          </p:cNvSpPr>
          <p:nvPr/>
        </p:nvSpPr>
        <p:spPr bwMode="auto">
          <a:xfrm>
            <a:off x="1439912" y="5351272"/>
            <a:ext cx="6391346"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defTabSz="914400" rtl="1" eaLnBrk="0">
              <a:lnSpc>
                <a:spcPct val="100000"/>
              </a:lnSpc>
              <a:buSzTx/>
              <a:buFontTx/>
              <a:buNone/>
            </a:pPr>
            <a:r>
              <a:rPr lang="ar-EG" sz="2800" b="1" dirty="0" smtClean="0">
                <a:solidFill>
                  <a:srgbClr val="002060"/>
                </a:solidFill>
                <a:latin typeface="Arial"/>
                <a:ea typeface="SimSun"/>
              </a:rPr>
              <a:t>يوضح </a:t>
            </a:r>
            <a:r>
              <a:rPr lang="ar-EG" sz="2800" b="1" dirty="0">
                <a:solidFill>
                  <a:srgbClr val="002060"/>
                </a:solidFill>
                <a:latin typeface="Arial"/>
                <a:ea typeface="SimSun"/>
              </a:rPr>
              <a:t>للأفراد مسارات التطوير والتجديد في منظماتهم </a:t>
            </a:r>
            <a:endParaRPr lang="en-US" sz="2800" b="1" dirty="0">
              <a:solidFill>
                <a:srgbClr val="002060"/>
              </a:solidFill>
              <a:latin typeface="Arial"/>
              <a:ea typeface="SimSun"/>
            </a:endParaRPr>
          </a:p>
        </p:txBody>
      </p:sp>
      <p:sp>
        <p:nvSpPr>
          <p:cNvPr id="36" name="Text Box 30"/>
          <p:cNvSpPr txBox="1">
            <a:spLocks noChangeArrowheads="1"/>
          </p:cNvSpPr>
          <p:nvPr/>
        </p:nvSpPr>
        <p:spPr bwMode="auto">
          <a:xfrm>
            <a:off x="7925668" y="5375771"/>
            <a:ext cx="35618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defTabSz="914400" eaLnBrk="0">
              <a:lnSpc>
                <a:spcPct val="100000"/>
              </a:lnSpc>
              <a:buSzTx/>
              <a:buFontTx/>
              <a:buNone/>
            </a:pPr>
            <a:r>
              <a:rPr lang="en-US" sz="2400" b="1">
                <a:solidFill>
                  <a:srgbClr val="FFFFFF"/>
                </a:solidFill>
                <a:latin typeface="Arial"/>
                <a:ea typeface="SimSun"/>
              </a:rPr>
              <a:t>4</a:t>
            </a:r>
          </a:p>
        </p:txBody>
      </p:sp>
      <p:sp>
        <p:nvSpPr>
          <p:cNvPr id="37" name="Text Box 4"/>
          <p:cNvSpPr txBox="1">
            <a:spLocks noChangeArrowheads="1"/>
          </p:cNvSpPr>
          <p:nvPr/>
        </p:nvSpPr>
        <p:spPr bwMode="auto">
          <a:xfrm>
            <a:off x="720726" y="144463"/>
            <a:ext cx="8748713" cy="7524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أهمية الإبداع الإداري</a:t>
            </a:r>
            <a:endParaRPr lang="en-US" sz="2800" b="1" dirty="0">
              <a:solidFill>
                <a:srgbClr val="FFFFFF"/>
              </a:solidFill>
            </a:endParaRPr>
          </a:p>
        </p:txBody>
      </p:sp>
    </p:spTree>
    <p:extLst>
      <p:ext uri="{BB962C8B-B14F-4D97-AF65-F5344CB8AC3E}">
        <p14:creationId xmlns:p14="http://schemas.microsoft.com/office/powerpoint/2010/main" xmlns="" val="3541003393"/>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barn(inVertical)">
                                      <p:cBhvr>
                                        <p:cTn id="10" dur="500"/>
                                        <p:tgtEl>
                                          <p:spTgt spid="13"/>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barn(inVertical)">
                                      <p:cBhvr>
                                        <p:cTn id="13" dur="500"/>
                                        <p:tgtEl>
                                          <p:spTgt spid="14"/>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barn(inVertical)">
                                      <p:cBhvr>
                                        <p:cTn id="16" dur="500"/>
                                        <p:tgtEl>
                                          <p:spTgt spid="15"/>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barn(inVertical)">
                                      <p:cBhvr>
                                        <p:cTn id="21" dur="500"/>
                                        <p:tgtEl>
                                          <p:spTgt spid="16"/>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barn(inVertical)">
                                      <p:cBhvr>
                                        <p:cTn id="24" dur="500"/>
                                        <p:tgtEl>
                                          <p:spTgt spid="20"/>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barn(inVertical)">
                                      <p:cBhvr>
                                        <p:cTn id="27" dur="500"/>
                                        <p:tgtEl>
                                          <p:spTgt spid="21"/>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barn(inVertical)">
                                      <p:cBhvr>
                                        <p:cTn id="30" dur="500"/>
                                        <p:tgtEl>
                                          <p:spTgt spid="22"/>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barn(inVertical)">
                                      <p:cBhvr>
                                        <p:cTn id="35" dur="500"/>
                                        <p:tgtEl>
                                          <p:spTgt spid="23"/>
                                        </p:tgtEl>
                                      </p:cBhvr>
                                    </p:animEffect>
                                  </p:childTnLst>
                                </p:cTn>
                              </p:par>
                              <p:par>
                                <p:cTn id="36" presetID="16" presetClass="entr" presetSubtype="21" fill="hold" grpId="0" nodeType="withEffect">
                                  <p:stCondLst>
                                    <p:cond delay="0"/>
                                  </p:stCondLst>
                                  <p:childTnLst>
                                    <p:set>
                                      <p:cBhvr>
                                        <p:cTn id="37" dur="1" fill="hold">
                                          <p:stCondLst>
                                            <p:cond delay="0"/>
                                          </p:stCondLst>
                                        </p:cTn>
                                        <p:tgtEl>
                                          <p:spTgt spid="27"/>
                                        </p:tgtEl>
                                        <p:attrNameLst>
                                          <p:attrName>style.visibility</p:attrName>
                                        </p:attrNameLst>
                                      </p:cBhvr>
                                      <p:to>
                                        <p:strVal val="visible"/>
                                      </p:to>
                                    </p:set>
                                    <p:animEffect transition="in" filter="barn(inVertical)">
                                      <p:cBhvr>
                                        <p:cTn id="38" dur="500"/>
                                        <p:tgtEl>
                                          <p:spTgt spid="27"/>
                                        </p:tgtEl>
                                      </p:cBhvr>
                                    </p:animEffect>
                                  </p:childTnLst>
                                </p:cTn>
                              </p:par>
                              <p:par>
                                <p:cTn id="39" presetID="16" presetClass="entr" presetSubtype="21" fill="hold" grpId="0" nodeType="withEffect">
                                  <p:stCondLst>
                                    <p:cond delay="0"/>
                                  </p:stCondLst>
                                  <p:childTnLst>
                                    <p:set>
                                      <p:cBhvr>
                                        <p:cTn id="40" dur="1" fill="hold">
                                          <p:stCondLst>
                                            <p:cond delay="0"/>
                                          </p:stCondLst>
                                        </p:cTn>
                                        <p:tgtEl>
                                          <p:spTgt spid="28"/>
                                        </p:tgtEl>
                                        <p:attrNameLst>
                                          <p:attrName>style.visibility</p:attrName>
                                        </p:attrNameLst>
                                      </p:cBhvr>
                                      <p:to>
                                        <p:strVal val="visible"/>
                                      </p:to>
                                    </p:set>
                                    <p:animEffect transition="in" filter="barn(inVertical)">
                                      <p:cBhvr>
                                        <p:cTn id="41" dur="500"/>
                                        <p:tgtEl>
                                          <p:spTgt spid="28"/>
                                        </p:tgtEl>
                                      </p:cBhvr>
                                    </p:animEffect>
                                  </p:childTnLst>
                                </p:cTn>
                              </p:par>
                              <p:par>
                                <p:cTn id="42" presetID="16" presetClass="entr" presetSubtype="21" fill="hold" grpId="0" nodeType="withEffect">
                                  <p:stCondLst>
                                    <p:cond delay="0"/>
                                  </p:stCondLst>
                                  <p:childTnLst>
                                    <p:set>
                                      <p:cBhvr>
                                        <p:cTn id="43" dur="1" fill="hold">
                                          <p:stCondLst>
                                            <p:cond delay="0"/>
                                          </p:stCondLst>
                                        </p:cTn>
                                        <p:tgtEl>
                                          <p:spTgt spid="29"/>
                                        </p:tgtEl>
                                        <p:attrNameLst>
                                          <p:attrName>style.visibility</p:attrName>
                                        </p:attrNameLst>
                                      </p:cBhvr>
                                      <p:to>
                                        <p:strVal val="visible"/>
                                      </p:to>
                                    </p:set>
                                    <p:animEffect transition="in" filter="barn(inVertical)">
                                      <p:cBhvr>
                                        <p:cTn id="44" dur="500"/>
                                        <p:tgtEl>
                                          <p:spTgt spid="29"/>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nodeType="click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barn(inVertical)">
                                      <p:cBhvr>
                                        <p:cTn id="49" dur="500"/>
                                        <p:tgtEl>
                                          <p:spTgt spid="30"/>
                                        </p:tgtEl>
                                      </p:cBhvr>
                                    </p:animEffect>
                                  </p:childTnLst>
                                </p:cTn>
                              </p:par>
                              <p:par>
                                <p:cTn id="50" presetID="16" presetClass="entr" presetSubtype="21" fill="hold" grpId="0" nodeType="withEffect">
                                  <p:stCondLst>
                                    <p:cond delay="0"/>
                                  </p:stCondLst>
                                  <p:childTnLst>
                                    <p:set>
                                      <p:cBhvr>
                                        <p:cTn id="51" dur="1" fill="hold">
                                          <p:stCondLst>
                                            <p:cond delay="0"/>
                                          </p:stCondLst>
                                        </p:cTn>
                                        <p:tgtEl>
                                          <p:spTgt spid="34"/>
                                        </p:tgtEl>
                                        <p:attrNameLst>
                                          <p:attrName>style.visibility</p:attrName>
                                        </p:attrNameLst>
                                      </p:cBhvr>
                                      <p:to>
                                        <p:strVal val="visible"/>
                                      </p:to>
                                    </p:set>
                                    <p:animEffect transition="in" filter="barn(inVertical)">
                                      <p:cBhvr>
                                        <p:cTn id="52" dur="500"/>
                                        <p:tgtEl>
                                          <p:spTgt spid="34"/>
                                        </p:tgtEl>
                                      </p:cBhvr>
                                    </p:animEffect>
                                  </p:childTnLst>
                                </p:cTn>
                              </p:par>
                              <p:par>
                                <p:cTn id="53" presetID="16" presetClass="entr" presetSubtype="21" fill="hold" grpId="0" nodeType="withEffect">
                                  <p:stCondLst>
                                    <p:cond delay="0"/>
                                  </p:stCondLst>
                                  <p:childTnLst>
                                    <p:set>
                                      <p:cBhvr>
                                        <p:cTn id="54" dur="1" fill="hold">
                                          <p:stCondLst>
                                            <p:cond delay="0"/>
                                          </p:stCondLst>
                                        </p:cTn>
                                        <p:tgtEl>
                                          <p:spTgt spid="35"/>
                                        </p:tgtEl>
                                        <p:attrNameLst>
                                          <p:attrName>style.visibility</p:attrName>
                                        </p:attrNameLst>
                                      </p:cBhvr>
                                      <p:to>
                                        <p:strVal val="visible"/>
                                      </p:to>
                                    </p:set>
                                    <p:animEffect transition="in" filter="barn(inVertical)">
                                      <p:cBhvr>
                                        <p:cTn id="55" dur="500"/>
                                        <p:tgtEl>
                                          <p:spTgt spid="35"/>
                                        </p:tgtEl>
                                      </p:cBhvr>
                                    </p:animEffect>
                                  </p:childTnLst>
                                </p:cTn>
                              </p:par>
                              <p:par>
                                <p:cTn id="56" presetID="16" presetClass="entr" presetSubtype="21" fill="hold" grpId="0" nodeType="withEffect">
                                  <p:stCondLst>
                                    <p:cond delay="0"/>
                                  </p:stCondLst>
                                  <p:childTnLst>
                                    <p:set>
                                      <p:cBhvr>
                                        <p:cTn id="57" dur="1" fill="hold">
                                          <p:stCondLst>
                                            <p:cond delay="0"/>
                                          </p:stCondLst>
                                        </p:cTn>
                                        <p:tgtEl>
                                          <p:spTgt spid="36"/>
                                        </p:tgtEl>
                                        <p:attrNameLst>
                                          <p:attrName>style.visibility</p:attrName>
                                        </p:attrNameLst>
                                      </p:cBhvr>
                                      <p:to>
                                        <p:strVal val="visible"/>
                                      </p:to>
                                    </p:set>
                                    <p:animEffect transition="in" filter="barn(inVertical)">
                                      <p:cBhvr>
                                        <p:cTn id="58"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P spid="15" grpId="0"/>
      <p:bldP spid="20" grpId="0" animBg="1"/>
      <p:bldP spid="21" grpId="0"/>
      <p:bldP spid="22" grpId="0"/>
      <p:bldP spid="27" grpId="0" animBg="1"/>
      <p:bldP spid="28" grpId="0"/>
      <p:bldP spid="29" grpId="0"/>
      <p:bldP spid="34" grpId="0" animBg="1"/>
      <p:bldP spid="35" grpId="0"/>
      <p:bldP spid="36"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Wave 1"/>
          <p:cNvSpPr/>
          <p:nvPr/>
        </p:nvSpPr>
        <p:spPr bwMode="auto">
          <a:xfrm>
            <a:off x="1420473" y="2699717"/>
            <a:ext cx="7056784" cy="2304256"/>
          </a:xfrm>
          <a:prstGeom prst="wav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1" anchor="t" anchorCtr="0" compatLnSpc="1">
            <a:prstTxWarp prst="textNoShape">
              <a:avLst/>
            </a:prstTxWarp>
          </a:bodyPr>
          <a:lstStyle/>
          <a:p>
            <a:pPr algn="ctr" rtl="1"/>
            <a:endParaRPr lang="ar-EG" sz="1200" b="1" dirty="0" smtClean="0">
              <a:solidFill>
                <a:srgbClr val="002060"/>
              </a:solidFill>
            </a:endParaRPr>
          </a:p>
          <a:p>
            <a:pPr algn="ctr" rtl="1"/>
            <a:r>
              <a:rPr lang="ar-EG" sz="4400" b="1" dirty="0">
                <a:solidFill>
                  <a:srgbClr val="002060"/>
                </a:solidFill>
              </a:rPr>
              <a:t>مجالات الإبداع الإداري</a:t>
            </a:r>
            <a:endParaRPr kumimoji="0" lang="ar-EG" sz="4400" b="1" i="0" u="none" strike="noStrike" cap="none" normalizeH="0" baseline="0" dirty="0" smtClean="0">
              <a:ln>
                <a:noFill/>
              </a:ln>
              <a:solidFill>
                <a:srgbClr val="002060"/>
              </a:solidFill>
              <a:effectLst/>
            </a:endParaRPr>
          </a:p>
        </p:txBody>
      </p:sp>
    </p:spTree>
    <p:extLst>
      <p:ext uri="{BB962C8B-B14F-4D97-AF65-F5344CB8AC3E}">
        <p14:creationId xmlns:p14="http://schemas.microsoft.com/office/powerpoint/2010/main" xmlns="" val="1408540867"/>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 Box 4"/>
          <p:cNvSpPr txBox="1">
            <a:spLocks noChangeArrowheads="1"/>
          </p:cNvSpPr>
          <p:nvPr/>
        </p:nvSpPr>
        <p:spPr bwMode="auto">
          <a:xfrm>
            <a:off x="720726" y="144463"/>
            <a:ext cx="8748713" cy="7524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الإبداع التعبيري </a:t>
            </a:r>
          </a:p>
        </p:txBody>
      </p:sp>
      <p:sp>
        <p:nvSpPr>
          <p:cNvPr id="38" name="AutoShape 2"/>
          <p:cNvSpPr>
            <a:spLocks noChangeArrowheads="1"/>
          </p:cNvSpPr>
          <p:nvPr/>
        </p:nvSpPr>
        <p:spPr bwMode="auto">
          <a:xfrm>
            <a:off x="1511920" y="4211885"/>
            <a:ext cx="7281243" cy="1656184"/>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justLow" rtl="1">
              <a:tabLst>
                <a:tab pos="723900" algn="l"/>
                <a:tab pos="1447800" algn="l"/>
                <a:tab pos="2171700" algn="l"/>
                <a:tab pos="2895600" algn="l"/>
                <a:tab pos="3619500" algn="l"/>
                <a:tab pos="4343400" algn="l"/>
                <a:tab pos="5067300" algn="l"/>
                <a:tab pos="5791200" algn="l"/>
              </a:tabLst>
            </a:pPr>
            <a:r>
              <a:rPr lang="ar-EG" sz="2800" b="1" dirty="0">
                <a:solidFill>
                  <a:srgbClr val="FFFFFF"/>
                </a:solidFill>
              </a:rPr>
              <a:t>ويعني تطوير فكرة أو تطوير ناتج بغض النظر عن نوعيته </a:t>
            </a:r>
            <a:r>
              <a:rPr lang="ar-EG" sz="2800" b="1" dirty="0" smtClean="0">
                <a:solidFill>
                  <a:srgbClr val="FFFFFF"/>
                </a:solidFill>
              </a:rPr>
              <a:t/>
            </a:r>
            <a:br>
              <a:rPr lang="ar-EG" sz="2800" b="1" dirty="0" smtClean="0">
                <a:solidFill>
                  <a:srgbClr val="FFFFFF"/>
                </a:solidFill>
              </a:rPr>
            </a:br>
            <a:r>
              <a:rPr lang="ar-EG" sz="2800" b="1" dirty="0" smtClean="0">
                <a:solidFill>
                  <a:srgbClr val="FFFFFF"/>
                </a:solidFill>
              </a:rPr>
              <a:t> 	     أو </a:t>
            </a:r>
            <a:r>
              <a:rPr lang="ar-EG" sz="2800" b="1" dirty="0">
                <a:solidFill>
                  <a:srgbClr val="FFFFFF"/>
                </a:solidFill>
              </a:rPr>
              <a:t>جودته مثل كتابة طفل </a:t>
            </a:r>
            <a:r>
              <a:rPr lang="ar-EG" sz="2800" b="1" dirty="0" smtClean="0">
                <a:solidFill>
                  <a:srgbClr val="FFFFFF"/>
                </a:solidFill>
              </a:rPr>
              <a:t>لقصة أو </a:t>
            </a:r>
            <a:r>
              <a:rPr lang="ar-EG" sz="2800" b="1" dirty="0">
                <a:solidFill>
                  <a:srgbClr val="FFFFFF"/>
                </a:solidFill>
              </a:rPr>
              <a:t>عمل لوحة فنية </a:t>
            </a:r>
          </a:p>
        </p:txBody>
      </p:sp>
    </p:spTree>
    <p:extLst>
      <p:ext uri="{BB962C8B-B14F-4D97-AF65-F5344CB8AC3E}">
        <p14:creationId xmlns:p14="http://schemas.microsoft.com/office/powerpoint/2010/main" xmlns="" val="149754580"/>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barn(inVertical)">
                                      <p:cBhvr>
                                        <p:cTn id="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 Box 4"/>
          <p:cNvSpPr txBox="1">
            <a:spLocks noChangeArrowheads="1"/>
          </p:cNvSpPr>
          <p:nvPr/>
        </p:nvSpPr>
        <p:spPr bwMode="auto">
          <a:xfrm>
            <a:off x="720726" y="144463"/>
            <a:ext cx="8748713" cy="7524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الإبداع المنتج </a:t>
            </a:r>
          </a:p>
        </p:txBody>
      </p:sp>
      <p:sp>
        <p:nvSpPr>
          <p:cNvPr id="38" name="AutoShape 2"/>
          <p:cNvSpPr>
            <a:spLocks noChangeArrowheads="1"/>
          </p:cNvSpPr>
          <p:nvPr/>
        </p:nvSpPr>
        <p:spPr bwMode="auto">
          <a:xfrm>
            <a:off x="1511920" y="4211885"/>
            <a:ext cx="7281243" cy="1656184"/>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justLow" rtl="1">
              <a:tabLst>
                <a:tab pos="723900" algn="l"/>
                <a:tab pos="1447800" algn="l"/>
                <a:tab pos="2171700" algn="l"/>
                <a:tab pos="2895600" algn="l"/>
                <a:tab pos="3619500" algn="l"/>
                <a:tab pos="4343400" algn="l"/>
                <a:tab pos="5067300" algn="l"/>
                <a:tab pos="5791200" algn="l"/>
              </a:tabLst>
            </a:pPr>
            <a:r>
              <a:rPr lang="ar-EG" sz="2800" b="1" dirty="0">
                <a:solidFill>
                  <a:srgbClr val="FFFFFF"/>
                </a:solidFill>
              </a:rPr>
              <a:t>ويعني إيجاد ناتج له فائدة أو قيمة أو تطوير آلة فنية </a:t>
            </a:r>
            <a:r>
              <a:rPr lang="ar-EG" sz="2800" b="1" dirty="0" smtClean="0">
                <a:solidFill>
                  <a:srgbClr val="FFFFFF"/>
                </a:solidFill>
              </a:rPr>
              <a:t/>
            </a:r>
            <a:br>
              <a:rPr lang="ar-EG" sz="2800" b="1" dirty="0" smtClean="0">
                <a:solidFill>
                  <a:srgbClr val="FFFFFF"/>
                </a:solidFill>
              </a:rPr>
            </a:br>
            <a:r>
              <a:rPr lang="ar-EG" sz="2800" b="1" dirty="0" smtClean="0">
                <a:solidFill>
                  <a:srgbClr val="FFFFFF"/>
                </a:solidFill>
              </a:rPr>
              <a:t>أو </a:t>
            </a:r>
            <a:r>
              <a:rPr lang="ar-EG" sz="2800" b="1" dirty="0">
                <a:solidFill>
                  <a:srgbClr val="FFFFFF"/>
                </a:solidFill>
              </a:rPr>
              <a:t>عملية تسهل العمل، مثل تطوير آلة موسيقية أو تطوير آلة </a:t>
            </a:r>
            <a:r>
              <a:rPr lang="ar-EG" sz="2800" b="1" dirty="0" smtClean="0">
                <a:solidFill>
                  <a:srgbClr val="FFFFFF"/>
                </a:solidFill>
              </a:rPr>
              <a:t> </a:t>
            </a:r>
            <a:br>
              <a:rPr lang="ar-EG" sz="2800" b="1" dirty="0" smtClean="0">
                <a:solidFill>
                  <a:srgbClr val="FFFFFF"/>
                </a:solidFill>
              </a:rPr>
            </a:br>
            <a:r>
              <a:rPr lang="ar-EG" sz="2800" b="1" dirty="0" smtClean="0">
                <a:solidFill>
                  <a:srgbClr val="FFFFFF"/>
                </a:solidFill>
              </a:rPr>
              <a:t> 				تسهل </a:t>
            </a:r>
            <a:r>
              <a:rPr lang="ar-EG" sz="2800" b="1" dirty="0">
                <a:solidFill>
                  <a:srgbClr val="FFFFFF"/>
                </a:solidFill>
              </a:rPr>
              <a:t>العمل </a:t>
            </a:r>
            <a:r>
              <a:rPr lang="ar-EG" sz="2800" b="1" dirty="0" smtClean="0">
                <a:solidFill>
                  <a:srgbClr val="FFFFFF"/>
                </a:solidFill>
              </a:rPr>
              <a:t>الزراعي</a:t>
            </a:r>
            <a:endParaRPr lang="ar-EG" sz="2800" b="1" dirty="0">
              <a:solidFill>
                <a:srgbClr val="FFFFFF"/>
              </a:solidFill>
            </a:endParaRPr>
          </a:p>
        </p:txBody>
      </p:sp>
    </p:spTree>
    <p:extLst>
      <p:ext uri="{BB962C8B-B14F-4D97-AF65-F5344CB8AC3E}">
        <p14:creationId xmlns:p14="http://schemas.microsoft.com/office/powerpoint/2010/main" xmlns="" val="3945703372"/>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barn(inVertical)">
                                      <p:cBhvr>
                                        <p:cTn id="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 Box 4"/>
          <p:cNvSpPr txBox="1">
            <a:spLocks noChangeArrowheads="1"/>
          </p:cNvSpPr>
          <p:nvPr/>
        </p:nvSpPr>
        <p:spPr bwMode="auto">
          <a:xfrm>
            <a:off x="720726" y="144463"/>
            <a:ext cx="8748713" cy="7524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الإبداع الابتكاري </a:t>
            </a:r>
          </a:p>
        </p:txBody>
      </p:sp>
      <p:sp>
        <p:nvSpPr>
          <p:cNvPr id="38" name="AutoShape 2"/>
          <p:cNvSpPr>
            <a:spLocks noChangeArrowheads="1"/>
          </p:cNvSpPr>
          <p:nvPr/>
        </p:nvSpPr>
        <p:spPr bwMode="auto">
          <a:xfrm>
            <a:off x="1511920" y="4211885"/>
            <a:ext cx="7281243" cy="1656184"/>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justLow" rtl="1">
              <a:tabLst>
                <a:tab pos="723900" algn="l"/>
                <a:tab pos="1447800" algn="l"/>
                <a:tab pos="2171700" algn="l"/>
                <a:tab pos="2895600" algn="l"/>
                <a:tab pos="3619500" algn="l"/>
                <a:tab pos="4343400" algn="l"/>
                <a:tab pos="5067300" algn="l"/>
                <a:tab pos="5791200" algn="l"/>
              </a:tabLst>
            </a:pPr>
            <a:r>
              <a:rPr lang="ar-EG" sz="2800" b="1" dirty="0">
                <a:solidFill>
                  <a:srgbClr val="FFFFFF"/>
                </a:solidFill>
              </a:rPr>
              <a:t>ويشير إلى القدرة في استخدام المواد بصورة جديدة </a:t>
            </a:r>
            <a:r>
              <a:rPr lang="ar-EG" sz="2800" b="1" dirty="0" smtClean="0">
                <a:solidFill>
                  <a:srgbClr val="FFFFFF"/>
                </a:solidFill>
              </a:rPr>
              <a:t/>
            </a:r>
            <a:br>
              <a:rPr lang="ar-EG" sz="2800" b="1" dirty="0" smtClean="0">
                <a:solidFill>
                  <a:srgbClr val="FFFFFF"/>
                </a:solidFill>
              </a:rPr>
            </a:br>
            <a:r>
              <a:rPr lang="ar-EG" sz="2800" b="1" dirty="0" smtClean="0">
                <a:solidFill>
                  <a:srgbClr val="FFFFFF"/>
                </a:solidFill>
              </a:rPr>
              <a:t>ومطورة </a:t>
            </a:r>
            <a:r>
              <a:rPr lang="ar-EG" sz="2800" b="1" dirty="0">
                <a:solidFill>
                  <a:srgbClr val="FFFFFF"/>
                </a:solidFill>
              </a:rPr>
              <a:t>ولكن دون أن يقدم إسهاما جديدا في المعرفة أو المبادئ والنظريات أو المدارس الفلسفية. ومثال على ذلك </a:t>
            </a:r>
            <a:r>
              <a:rPr lang="ar-EG" sz="2800" b="1" dirty="0" smtClean="0">
                <a:solidFill>
                  <a:srgbClr val="FFFFFF"/>
                </a:solidFill>
              </a:rPr>
              <a:t> </a:t>
            </a:r>
            <a:br>
              <a:rPr lang="ar-EG" sz="2800" b="1" dirty="0" smtClean="0">
                <a:solidFill>
                  <a:srgbClr val="FFFFFF"/>
                </a:solidFill>
              </a:rPr>
            </a:br>
            <a:r>
              <a:rPr lang="ar-EG" sz="2800" b="1" dirty="0" smtClean="0">
                <a:solidFill>
                  <a:srgbClr val="FFFFFF"/>
                </a:solidFill>
              </a:rPr>
              <a:t> 				  اختراعات أديسون</a:t>
            </a:r>
            <a:endParaRPr lang="ar-EG" sz="2800" b="1" dirty="0">
              <a:solidFill>
                <a:srgbClr val="FFFFFF"/>
              </a:solidFill>
            </a:endParaRPr>
          </a:p>
        </p:txBody>
      </p:sp>
    </p:spTree>
    <p:extLst>
      <p:ext uri="{BB962C8B-B14F-4D97-AF65-F5344CB8AC3E}">
        <p14:creationId xmlns:p14="http://schemas.microsoft.com/office/powerpoint/2010/main" xmlns="" val="2670942706"/>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barn(inVertical)">
                                      <p:cBhvr>
                                        <p:cTn id="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 Box 4"/>
          <p:cNvSpPr txBox="1">
            <a:spLocks noChangeArrowheads="1"/>
          </p:cNvSpPr>
          <p:nvPr/>
        </p:nvSpPr>
        <p:spPr bwMode="auto">
          <a:xfrm>
            <a:off x="720726" y="144463"/>
            <a:ext cx="8748713" cy="7524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الإبداع التجديدي </a:t>
            </a:r>
          </a:p>
        </p:txBody>
      </p:sp>
      <p:sp>
        <p:nvSpPr>
          <p:cNvPr id="38" name="AutoShape 2"/>
          <p:cNvSpPr>
            <a:spLocks noChangeArrowheads="1"/>
          </p:cNvSpPr>
          <p:nvPr/>
        </p:nvSpPr>
        <p:spPr bwMode="auto">
          <a:xfrm>
            <a:off x="1511920" y="4211885"/>
            <a:ext cx="7281243" cy="1656184"/>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justLow" rtl="1">
              <a:tabLst>
                <a:tab pos="723900" algn="l"/>
                <a:tab pos="1447800" algn="l"/>
                <a:tab pos="2171700" algn="l"/>
                <a:tab pos="2895600" algn="l"/>
                <a:tab pos="3619500" algn="l"/>
                <a:tab pos="4343400" algn="l"/>
                <a:tab pos="5067300" algn="l"/>
                <a:tab pos="5791200" algn="l"/>
              </a:tabLst>
            </a:pPr>
            <a:r>
              <a:rPr lang="ar-EG" sz="2800" b="1" dirty="0">
                <a:solidFill>
                  <a:srgbClr val="FFFFFF"/>
                </a:solidFill>
              </a:rPr>
              <a:t>ويعني قدرة الفرد على اختراق مدارس أو نظريات أو قوانين أو مبادئ وتقديم إضافات جديدة، مثل الإضافات التي قدمها </a:t>
            </a:r>
            <a:r>
              <a:rPr lang="ar-EG" sz="2800" b="1" dirty="0" smtClean="0">
                <a:solidFill>
                  <a:srgbClr val="FFFFFF"/>
                </a:solidFill>
              </a:rPr>
              <a:t>               </a:t>
            </a:r>
            <a:br>
              <a:rPr lang="ar-EG" sz="2800" b="1" dirty="0" smtClean="0">
                <a:solidFill>
                  <a:srgbClr val="FFFFFF"/>
                </a:solidFill>
              </a:rPr>
            </a:br>
            <a:r>
              <a:rPr lang="ar-EG" sz="2800" b="1" dirty="0" smtClean="0">
                <a:solidFill>
                  <a:srgbClr val="FFFFFF"/>
                </a:solidFill>
              </a:rPr>
              <a:t>            رذرفورد </a:t>
            </a:r>
            <a:r>
              <a:rPr lang="ar-EG" sz="2800" b="1" dirty="0">
                <a:solidFill>
                  <a:srgbClr val="FFFFFF"/>
                </a:solidFill>
              </a:rPr>
              <a:t>على نموذج يور في </a:t>
            </a:r>
            <a:r>
              <a:rPr lang="ar-EG" sz="2800" b="1" dirty="0" smtClean="0">
                <a:solidFill>
                  <a:srgbClr val="FFFFFF"/>
                </a:solidFill>
              </a:rPr>
              <a:t>الذرة</a:t>
            </a:r>
            <a:endParaRPr lang="ar-EG" sz="2800" b="1" dirty="0">
              <a:solidFill>
                <a:srgbClr val="FFFFFF"/>
              </a:solidFill>
            </a:endParaRPr>
          </a:p>
        </p:txBody>
      </p:sp>
    </p:spTree>
    <p:extLst>
      <p:ext uri="{BB962C8B-B14F-4D97-AF65-F5344CB8AC3E}">
        <p14:creationId xmlns:p14="http://schemas.microsoft.com/office/powerpoint/2010/main" xmlns="" val="2602736964"/>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barn(inVertical)">
                                      <p:cBhvr>
                                        <p:cTn id="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 Box 4"/>
          <p:cNvSpPr txBox="1">
            <a:spLocks noChangeArrowheads="1"/>
          </p:cNvSpPr>
          <p:nvPr/>
        </p:nvSpPr>
        <p:spPr bwMode="auto">
          <a:xfrm>
            <a:off x="720726" y="144463"/>
            <a:ext cx="8748713" cy="7524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الإبداع التخيلي </a:t>
            </a:r>
          </a:p>
        </p:txBody>
      </p:sp>
      <p:sp>
        <p:nvSpPr>
          <p:cNvPr id="38" name="AutoShape 2"/>
          <p:cNvSpPr>
            <a:spLocks noChangeArrowheads="1"/>
          </p:cNvSpPr>
          <p:nvPr/>
        </p:nvSpPr>
        <p:spPr bwMode="auto">
          <a:xfrm>
            <a:off x="1511920" y="4211885"/>
            <a:ext cx="7281243" cy="1656184"/>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justLow" rtl="1">
              <a:tabLst>
                <a:tab pos="723900" algn="l"/>
                <a:tab pos="1447800" algn="l"/>
                <a:tab pos="2171700" algn="l"/>
                <a:tab pos="2895600" algn="l"/>
                <a:tab pos="3619500" algn="l"/>
                <a:tab pos="4343400" algn="l"/>
                <a:tab pos="5067300" algn="l"/>
                <a:tab pos="5791200" algn="l"/>
              </a:tabLst>
            </a:pPr>
            <a:r>
              <a:rPr lang="ar-EG" sz="2800" b="1" dirty="0">
                <a:solidFill>
                  <a:srgbClr val="FFFFFF"/>
                </a:solidFill>
              </a:rPr>
              <a:t>ويعني قدرة الفرد للوصول إلى نظرية أو افتراض جديد </a:t>
            </a:r>
            <a:r>
              <a:rPr lang="ar-EG" sz="2800" b="1" dirty="0" smtClean="0">
                <a:solidFill>
                  <a:srgbClr val="FFFFFF"/>
                </a:solidFill>
              </a:rPr>
              <a:t/>
            </a:r>
            <a:br>
              <a:rPr lang="ar-EG" sz="2800" b="1" dirty="0" smtClean="0">
                <a:solidFill>
                  <a:srgbClr val="FFFFFF"/>
                </a:solidFill>
              </a:rPr>
            </a:br>
            <a:r>
              <a:rPr lang="ar-EG" sz="2800" b="1" dirty="0" smtClean="0">
                <a:solidFill>
                  <a:srgbClr val="FFFFFF"/>
                </a:solidFill>
              </a:rPr>
              <a:t>أو </a:t>
            </a:r>
            <a:r>
              <a:rPr lang="ar-EG" sz="2800" b="1" dirty="0">
                <a:solidFill>
                  <a:srgbClr val="FFFFFF"/>
                </a:solidFill>
              </a:rPr>
              <a:t>الوصول إلى قانون جديد ويتمثل ذلك في قوانين </a:t>
            </a:r>
            <a:r>
              <a:rPr lang="ar-EG" sz="2800" b="1" dirty="0" smtClean="0">
                <a:solidFill>
                  <a:srgbClr val="FFFFFF"/>
                </a:solidFill>
              </a:rPr>
              <a:t>نيوتن</a:t>
            </a:r>
            <a:br>
              <a:rPr lang="ar-EG" sz="2800" b="1" dirty="0" smtClean="0">
                <a:solidFill>
                  <a:srgbClr val="FFFFFF"/>
                </a:solidFill>
              </a:rPr>
            </a:br>
            <a:r>
              <a:rPr lang="ar-EG" sz="2800" b="1" dirty="0" smtClean="0">
                <a:solidFill>
                  <a:srgbClr val="FFFFFF"/>
                </a:solidFill>
              </a:rPr>
              <a:t>                  </a:t>
            </a:r>
            <a:r>
              <a:rPr lang="ar-EG" sz="2800" b="1" dirty="0">
                <a:solidFill>
                  <a:srgbClr val="FFFFFF"/>
                </a:solidFill>
              </a:rPr>
              <a:t>أو النظرية النسبية </a:t>
            </a:r>
            <a:r>
              <a:rPr lang="ar-EG" sz="2800" b="1" dirty="0" smtClean="0">
                <a:solidFill>
                  <a:srgbClr val="FFFFFF"/>
                </a:solidFill>
              </a:rPr>
              <a:t>لأينشتاين</a:t>
            </a:r>
            <a:endParaRPr lang="ar-EG" sz="2800" b="1" dirty="0">
              <a:solidFill>
                <a:srgbClr val="FFFFFF"/>
              </a:solidFill>
            </a:endParaRPr>
          </a:p>
        </p:txBody>
      </p:sp>
    </p:spTree>
    <p:extLst>
      <p:ext uri="{BB962C8B-B14F-4D97-AF65-F5344CB8AC3E}">
        <p14:creationId xmlns:p14="http://schemas.microsoft.com/office/powerpoint/2010/main" xmlns="" val="3868020014"/>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barn(inVertical)">
                                      <p:cBhvr>
                                        <p:cTn id="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Wave 1"/>
          <p:cNvSpPr/>
          <p:nvPr/>
        </p:nvSpPr>
        <p:spPr bwMode="auto">
          <a:xfrm>
            <a:off x="1420473" y="2699717"/>
            <a:ext cx="7056784" cy="2304256"/>
          </a:xfrm>
          <a:prstGeom prst="wav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1" anchor="t" anchorCtr="0" compatLnSpc="1">
            <a:prstTxWarp prst="textNoShape">
              <a:avLst/>
            </a:prstTxWarp>
          </a:bodyPr>
          <a:lstStyle/>
          <a:p>
            <a:pPr algn="ctr" rtl="1"/>
            <a:endParaRPr lang="ar-EG" sz="1200" b="1" dirty="0" smtClean="0">
              <a:solidFill>
                <a:srgbClr val="002060"/>
              </a:solidFill>
            </a:endParaRPr>
          </a:p>
          <a:p>
            <a:pPr algn="ctr" rtl="1"/>
            <a:r>
              <a:rPr lang="ar-EG" sz="4400" b="1" dirty="0">
                <a:solidFill>
                  <a:srgbClr val="002060"/>
                </a:solidFill>
              </a:rPr>
              <a:t>مهارات الإبداع الإداري</a:t>
            </a:r>
            <a:endParaRPr kumimoji="0" lang="ar-EG" sz="4400" b="1" i="0" u="none" strike="noStrike" cap="none" normalizeH="0" baseline="0" dirty="0" smtClean="0">
              <a:ln>
                <a:noFill/>
              </a:ln>
              <a:solidFill>
                <a:srgbClr val="002060"/>
              </a:solidFill>
              <a:effectLst/>
            </a:endParaRPr>
          </a:p>
        </p:txBody>
      </p:sp>
    </p:spTree>
    <p:extLst>
      <p:ext uri="{BB962C8B-B14F-4D97-AF65-F5344CB8AC3E}">
        <p14:creationId xmlns:p14="http://schemas.microsoft.com/office/powerpoint/2010/main" xmlns="" val="1453304374"/>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 Box 4"/>
          <p:cNvSpPr txBox="1">
            <a:spLocks noChangeArrowheads="1"/>
          </p:cNvSpPr>
          <p:nvPr/>
        </p:nvSpPr>
        <p:spPr bwMode="auto">
          <a:xfrm>
            <a:off x="720726" y="144463"/>
            <a:ext cx="8748713" cy="7524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الطلاقة </a:t>
            </a:r>
          </a:p>
        </p:txBody>
      </p:sp>
      <p:sp>
        <p:nvSpPr>
          <p:cNvPr id="4" name="AutoShape 1"/>
          <p:cNvSpPr>
            <a:spLocks noChangeArrowheads="1"/>
          </p:cNvSpPr>
          <p:nvPr/>
        </p:nvSpPr>
        <p:spPr bwMode="auto">
          <a:xfrm>
            <a:off x="503808" y="2320925"/>
            <a:ext cx="6429375" cy="898525"/>
          </a:xfrm>
          <a:prstGeom prst="roundRect">
            <a:avLst>
              <a:gd name="adj" fmla="val 11741"/>
            </a:avLst>
          </a:prstGeom>
          <a:solidFill>
            <a:srgbClr val="4D3574"/>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nchor="ctr"/>
          <a:lstStyle/>
          <a:p>
            <a:pPr algn="ctr" rtl="1">
              <a:tabLst>
                <a:tab pos="723900" algn="l"/>
                <a:tab pos="1447800" algn="l"/>
                <a:tab pos="2171700" algn="l"/>
                <a:tab pos="2895600" algn="l"/>
                <a:tab pos="3619500" algn="l"/>
                <a:tab pos="4343400" algn="l"/>
                <a:tab pos="5067300" algn="l"/>
                <a:tab pos="5791200" algn="l"/>
              </a:tabLst>
            </a:pPr>
            <a:r>
              <a:rPr lang="ar-EG" sz="2400" b="1" dirty="0">
                <a:solidFill>
                  <a:srgbClr val="FFFFFF"/>
                </a:solidFill>
              </a:rPr>
              <a:t>وتعني قدرة الفرد على إنتاج أكبر عدد ممكن من الكلمات التي تتصف بصفات محددة مثل :</a:t>
            </a:r>
            <a:endParaRPr lang="en-US" sz="2400" b="1" dirty="0">
              <a:solidFill>
                <a:srgbClr val="FFFFFF"/>
              </a:solidFill>
            </a:endParaRPr>
          </a:p>
        </p:txBody>
      </p:sp>
      <p:sp>
        <p:nvSpPr>
          <p:cNvPr id="5" name="AutoShape 2"/>
          <p:cNvSpPr>
            <a:spLocks noChangeArrowheads="1"/>
          </p:cNvSpPr>
          <p:nvPr/>
        </p:nvSpPr>
        <p:spPr bwMode="auto">
          <a:xfrm>
            <a:off x="503808" y="4571926"/>
            <a:ext cx="6432550" cy="1249016"/>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ctr" rtl="1">
              <a:tabLst>
                <a:tab pos="723900" algn="l"/>
                <a:tab pos="1447800" algn="l"/>
                <a:tab pos="2171700" algn="l"/>
                <a:tab pos="2895600" algn="l"/>
                <a:tab pos="3619500" algn="l"/>
                <a:tab pos="4343400" algn="l"/>
                <a:tab pos="5067300" algn="l"/>
                <a:tab pos="5791200" algn="l"/>
              </a:tabLst>
            </a:pPr>
            <a:r>
              <a:rPr lang="ar-EG" sz="2400" b="1" dirty="0">
                <a:solidFill>
                  <a:srgbClr val="FFFFFF"/>
                </a:solidFill>
              </a:rPr>
              <a:t>وتعني قدرة الفرد على إعطاء أكبر عدد ممكن من </a:t>
            </a:r>
            <a:r>
              <a:rPr lang="ar-EG" sz="2400" b="1" dirty="0" smtClean="0">
                <a:solidFill>
                  <a:srgbClr val="FFFFFF"/>
                </a:solidFill>
              </a:rPr>
              <a:t>المعاني     </a:t>
            </a:r>
            <a:r>
              <a:rPr lang="ar-EG" sz="2400" b="1" dirty="0">
                <a:solidFill>
                  <a:srgbClr val="FFFFFF"/>
                </a:solidFill>
              </a:rPr>
              <a:t>أو الحلول لمشكلة أو العناوين لفقرة أو الاستعمالات المختلفة لشيء، مثال ذلك </a:t>
            </a:r>
            <a:endParaRPr lang="en-US" sz="2400" b="1" dirty="0">
              <a:solidFill>
                <a:srgbClr val="FFFFFF"/>
              </a:solidFill>
            </a:endParaRPr>
          </a:p>
        </p:txBody>
      </p:sp>
      <p:sp>
        <p:nvSpPr>
          <p:cNvPr id="6" name="AutoShape 5"/>
          <p:cNvSpPr>
            <a:spLocks noChangeArrowheads="1"/>
          </p:cNvSpPr>
          <p:nvPr/>
        </p:nvSpPr>
        <p:spPr bwMode="auto">
          <a:xfrm>
            <a:off x="7560594" y="2314576"/>
            <a:ext cx="2160238" cy="868363"/>
          </a:xfrm>
          <a:prstGeom prst="roundRect">
            <a:avLst>
              <a:gd name="adj" fmla="val 16667"/>
            </a:avLst>
          </a:prstGeom>
          <a:solidFill>
            <a:srgbClr val="4D3574"/>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nchor="ctr"/>
          <a:lstStyle/>
          <a:p>
            <a:pPr algn="ctr" rtl="1">
              <a:lnSpc>
                <a:spcPct val="118000"/>
              </a:lnSpc>
              <a:tabLst>
                <a:tab pos="723900" algn="l"/>
              </a:tabLst>
            </a:pPr>
            <a:r>
              <a:rPr lang="ar-EG" sz="2400" b="1" dirty="0">
                <a:solidFill>
                  <a:srgbClr val="FFFFFF"/>
                </a:solidFill>
              </a:rPr>
              <a:t>الطلاقة اللفظية </a:t>
            </a:r>
            <a:endParaRPr lang="en-US" sz="2400" b="1" dirty="0">
              <a:solidFill>
                <a:srgbClr val="FFFFFF"/>
              </a:solidFill>
            </a:endParaRPr>
          </a:p>
        </p:txBody>
      </p:sp>
      <p:sp>
        <p:nvSpPr>
          <p:cNvPr id="7" name="AutoShape 6"/>
          <p:cNvSpPr>
            <a:spLocks noChangeArrowheads="1"/>
          </p:cNvSpPr>
          <p:nvPr/>
        </p:nvSpPr>
        <p:spPr bwMode="auto">
          <a:xfrm>
            <a:off x="7560594" y="4769395"/>
            <a:ext cx="2160238" cy="882650"/>
          </a:xfrm>
          <a:prstGeom prst="roundRect">
            <a:avLst>
              <a:gd name="adj" fmla="val 16667"/>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ctr" rtl="1">
              <a:lnSpc>
                <a:spcPct val="118000"/>
              </a:lnSpc>
              <a:tabLst>
                <a:tab pos="723900" algn="l"/>
              </a:tabLst>
            </a:pPr>
            <a:r>
              <a:rPr lang="ar-EG" sz="2400" b="1" dirty="0">
                <a:solidFill>
                  <a:srgbClr val="FFFFFF"/>
                </a:solidFill>
              </a:rPr>
              <a:t>الطلاقة الفكرية </a:t>
            </a:r>
            <a:endParaRPr lang="en-US" sz="2400" b="1" dirty="0">
              <a:solidFill>
                <a:srgbClr val="FFFFFF"/>
              </a:solidFill>
            </a:endParaRPr>
          </a:p>
        </p:txBody>
      </p:sp>
      <p:sp>
        <p:nvSpPr>
          <p:cNvPr id="2" name="Round Diagonal Corner Rectangle 1"/>
          <p:cNvSpPr/>
          <p:nvPr/>
        </p:nvSpPr>
        <p:spPr bwMode="auto">
          <a:xfrm>
            <a:off x="1511918" y="3491805"/>
            <a:ext cx="7056786" cy="648072"/>
          </a:xfrm>
          <a:prstGeom prst="round2DiagRect">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1" anchor="t" anchorCtr="0" compatLnSpc="1">
            <a:prstTxWarp prst="textNoShape">
              <a:avLst/>
            </a:prstTxWarp>
          </a:bodyPr>
          <a:lstStyle/>
          <a:p>
            <a:pPr algn="ctr" rtl="1"/>
            <a:r>
              <a:rPr lang="ar-EG" sz="2400" b="1" dirty="0">
                <a:solidFill>
                  <a:srgbClr val="FFFFFF"/>
                </a:solidFill>
              </a:rPr>
              <a:t>اكتب أكبر عدد ممكن من الكلمات تبدأ بحرف ع وتنتهي بحرف </a:t>
            </a:r>
            <a:r>
              <a:rPr lang="ar-EG" sz="2400" b="1" dirty="0" smtClean="0">
                <a:solidFill>
                  <a:srgbClr val="FFFFFF"/>
                </a:solidFill>
              </a:rPr>
              <a:t>م</a:t>
            </a:r>
            <a:endParaRPr lang="ar-EG" sz="2400" b="1" dirty="0">
              <a:solidFill>
                <a:srgbClr val="FFFFFF"/>
              </a:solidFill>
            </a:endParaRPr>
          </a:p>
        </p:txBody>
      </p:sp>
      <p:sp>
        <p:nvSpPr>
          <p:cNvPr id="9" name="Round Diagonal Corner Rectangle 8"/>
          <p:cNvSpPr/>
          <p:nvPr/>
        </p:nvSpPr>
        <p:spPr bwMode="auto">
          <a:xfrm>
            <a:off x="1511920" y="6084093"/>
            <a:ext cx="7056786" cy="648072"/>
          </a:xfrm>
          <a:prstGeom prst="round2DiagRect">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1" anchor="t" anchorCtr="0" compatLnSpc="1">
            <a:prstTxWarp prst="textNoShape">
              <a:avLst/>
            </a:prstTxWarp>
          </a:bodyPr>
          <a:lstStyle/>
          <a:p>
            <a:pPr algn="ctr" rtl="1"/>
            <a:r>
              <a:rPr lang="ar-EG" sz="2400" b="1" dirty="0" smtClean="0">
                <a:solidFill>
                  <a:srgbClr val="FFFFFF"/>
                </a:solidFill>
              </a:rPr>
              <a:t>أكتب </a:t>
            </a:r>
            <a:r>
              <a:rPr lang="ar-EG" sz="2400" b="1" dirty="0">
                <a:solidFill>
                  <a:srgbClr val="FFFFFF"/>
                </a:solidFill>
              </a:rPr>
              <a:t>أكبر عدد ممكن لاستخدامات القلم عدا </a:t>
            </a:r>
            <a:r>
              <a:rPr lang="ar-EG" sz="2400" b="1" dirty="0" smtClean="0">
                <a:solidFill>
                  <a:srgbClr val="FFFFFF"/>
                </a:solidFill>
              </a:rPr>
              <a:t>الكتابة</a:t>
            </a:r>
            <a:endParaRPr lang="ar-EG" sz="2400" b="1" dirty="0">
              <a:solidFill>
                <a:srgbClr val="FFFFFF"/>
              </a:solidFill>
            </a:endParaRPr>
          </a:p>
        </p:txBody>
      </p:sp>
    </p:spTree>
    <p:extLst>
      <p:ext uri="{BB962C8B-B14F-4D97-AF65-F5344CB8AC3E}">
        <p14:creationId xmlns:p14="http://schemas.microsoft.com/office/powerpoint/2010/main" xmlns="" val="4093411604"/>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2592040" cy="7559675"/>
          </a:xfrm>
          <a:prstGeom prst="rect">
            <a:avLst/>
          </a:prstGeom>
          <a:gradFill>
            <a:gsLst>
              <a:gs pos="0">
                <a:srgbClr val="FF00FF"/>
              </a:gs>
              <a:gs pos="50000">
                <a:srgbClr val="FF33CC"/>
              </a:gs>
              <a:gs pos="100000">
                <a:srgbClr val="FF99FF"/>
              </a:gs>
            </a:gsLst>
            <a:lin ang="5400000" scaled="0"/>
          </a:grad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
        <p:nvSpPr>
          <p:cNvPr id="5" name="Rectangle 2"/>
          <p:cNvSpPr txBox="1">
            <a:spLocks noChangeArrowheads="1"/>
          </p:cNvSpPr>
          <p:nvPr/>
        </p:nvSpPr>
        <p:spPr>
          <a:xfrm>
            <a:off x="2397019" y="128566"/>
            <a:ext cx="7644474" cy="789217"/>
          </a:xfrm>
          <a:prstGeom prst="rect">
            <a:avLst/>
          </a:prstGeom>
        </p:spPr>
        <p:txBody>
          <a:bodyPr vert="horz" lIns="100794" tIns="50397" rIns="100794" bIns="50397" rtlCol="0" anchor="ctr">
            <a:normAutofit lnSpcReduction="10000"/>
          </a:bodyPr>
          <a:lstStyle>
            <a:lvl1pPr algn="ctr" defTabSz="1007943" rtl="0" eaLnBrk="1" latinLnBrk="0" hangingPunct="1">
              <a:spcBef>
                <a:spcPct val="0"/>
              </a:spcBef>
              <a:buNone/>
              <a:defRPr sz="4900" kern="1200">
                <a:solidFill>
                  <a:schemeClr val="tx1"/>
                </a:solidFill>
                <a:latin typeface="+mj-lt"/>
                <a:ea typeface="+mj-ea"/>
                <a:cs typeface="+mj-cs"/>
              </a:defRPr>
            </a:lvl1pPr>
          </a:lstStyle>
          <a:p>
            <a:pPr algn="r"/>
            <a:r>
              <a:rPr lang="ar-EG" b="1" dirty="0">
                <a:solidFill>
                  <a:schemeClr val="accent2">
                    <a:lumMod val="50000"/>
                  </a:schemeClr>
                </a:solidFill>
              </a:rPr>
              <a:t>الأهداف التفصيلية للبرنامج التدريبي </a:t>
            </a:r>
            <a:endParaRPr lang="en-US" b="1" dirty="0">
              <a:solidFill>
                <a:schemeClr val="accent2">
                  <a:lumMod val="50000"/>
                </a:schemeClr>
              </a:solidFill>
            </a:endParaRPr>
          </a:p>
        </p:txBody>
      </p:sp>
      <p:sp>
        <p:nvSpPr>
          <p:cNvPr id="7" name="Folded Corner 6"/>
          <p:cNvSpPr/>
          <p:nvPr/>
        </p:nvSpPr>
        <p:spPr bwMode="auto">
          <a:xfrm>
            <a:off x="2738182" y="2555701"/>
            <a:ext cx="6945524" cy="4392488"/>
          </a:xfrm>
          <a:prstGeom prst="foldedCorner">
            <a:avLst/>
          </a:prstGeom>
          <a:solidFill>
            <a:srgbClr val="FF99FF"/>
          </a:solidFill>
          <a:ln w="9525" cap="flat" cmpd="sng" algn="ctr">
            <a:noFill/>
            <a:prstDash val="solid"/>
            <a:round/>
            <a:headEnd type="none" w="med" len="med"/>
            <a:tailEnd type="none" w="med" len="med"/>
          </a:ln>
          <a:effectLst/>
        </p:spPr>
        <p:txBody>
          <a:bodyPr vert="horz" wrap="none" lIns="100794" tIns="50397" rIns="100794" bIns="50397" numCol="1" rtlCol="1" anchor="ctr" anchorCtr="0" compatLnSpc="1">
            <a:prstTxWarp prst="textNoShape">
              <a:avLst/>
            </a:prstTxWarp>
          </a:bodyPr>
          <a:lstStyle/>
          <a:p>
            <a:pPr algn="ctr" defTabSz="1007943" hangingPunct="1">
              <a:lnSpc>
                <a:spcPct val="100000"/>
              </a:lnSpc>
              <a:buSzTx/>
            </a:pPr>
            <a:endParaRPr lang="ar-EG" sz="2600" dirty="0">
              <a:latin typeface="Arial" charset="0"/>
            </a:endParaRPr>
          </a:p>
        </p:txBody>
      </p:sp>
      <p:sp>
        <p:nvSpPr>
          <p:cNvPr id="8" name="Rectangle 7"/>
          <p:cNvSpPr/>
          <p:nvPr/>
        </p:nvSpPr>
        <p:spPr>
          <a:xfrm>
            <a:off x="2896949" y="2555701"/>
            <a:ext cx="6786757" cy="4109286"/>
          </a:xfrm>
          <a:prstGeom prst="rect">
            <a:avLst/>
          </a:prstGeom>
        </p:spPr>
        <p:txBody>
          <a:bodyPr wrap="square" lIns="100794" tIns="50397" rIns="100794" bIns="50397">
            <a:spAutoFit/>
          </a:bodyPr>
          <a:lstStyle/>
          <a:p>
            <a:pPr marL="457200" indent="-457200" algn="justLow" rtl="1">
              <a:buFont typeface="Wingdings" pitchFamily="2" charset="2"/>
              <a:buChar char="ü"/>
            </a:pPr>
            <a:r>
              <a:rPr lang="ar-SA" sz="2800" b="1" dirty="0">
                <a:solidFill>
                  <a:schemeClr val="accent2">
                    <a:lumMod val="50000"/>
                  </a:schemeClr>
                </a:solidFill>
              </a:rPr>
              <a:t>تنمية المفاهيم الإدارية لدى القيادات وتزويدهم بأساليب الإدارة الحديثة ومجالات تطبيقها في الوحدات الإدارية المختلفة.</a:t>
            </a:r>
          </a:p>
          <a:p>
            <a:pPr marL="457200" indent="-457200" algn="justLow" rtl="1">
              <a:buFont typeface="Wingdings" pitchFamily="2" charset="2"/>
              <a:buChar char="ü"/>
            </a:pPr>
            <a:r>
              <a:rPr lang="ar-SA" sz="2800" b="1" dirty="0">
                <a:solidFill>
                  <a:schemeClr val="accent2">
                    <a:lumMod val="50000"/>
                  </a:schemeClr>
                </a:solidFill>
              </a:rPr>
              <a:t>تنمية المهارات والخبرات لدى القيادات الإدارية والتأكيد على الوعي الكامل بمسئولياتهم عن تطوير نظم العمل .</a:t>
            </a:r>
          </a:p>
          <a:p>
            <a:pPr marL="457200" indent="-457200" algn="justLow" rtl="1">
              <a:buFont typeface="Wingdings" pitchFamily="2" charset="2"/>
              <a:buChar char="ü"/>
            </a:pPr>
            <a:r>
              <a:rPr lang="ar-SA" sz="2800" b="1" dirty="0">
                <a:solidFill>
                  <a:schemeClr val="accent2">
                    <a:lumMod val="50000"/>
                  </a:schemeClr>
                </a:solidFill>
              </a:rPr>
              <a:t>المشاركة الفعالة والتفكير العلمي والابتكاري لحل المشكلات التي تعترض سير العمل بالوحدات الإدارية </a:t>
            </a:r>
          </a:p>
          <a:p>
            <a:pPr marL="457200" indent="-457200" algn="justLow" rtl="1">
              <a:buFont typeface="Wingdings" pitchFamily="2" charset="2"/>
              <a:buChar char="ü"/>
            </a:pPr>
            <a:r>
              <a:rPr lang="ar-SA" sz="2800" b="1" dirty="0">
                <a:solidFill>
                  <a:schemeClr val="accent2">
                    <a:lumMod val="50000"/>
                  </a:schemeClr>
                </a:solidFill>
              </a:rPr>
              <a:t>فهم مدى تأثير دور القيادة على نجاح المنظمة.</a:t>
            </a:r>
          </a:p>
          <a:p>
            <a:pPr marL="457200" indent="-457200" algn="justLow" rtl="1">
              <a:buFont typeface="Wingdings" pitchFamily="2" charset="2"/>
              <a:buChar char="ü"/>
            </a:pPr>
            <a:r>
              <a:rPr lang="ar-SA" sz="2800" b="1" dirty="0">
                <a:solidFill>
                  <a:schemeClr val="accent2">
                    <a:lumMod val="50000"/>
                  </a:schemeClr>
                </a:solidFill>
              </a:rPr>
              <a:t>كيفية الحفاظ على أسلوب سليم وصحيح للقيادة</a:t>
            </a:r>
          </a:p>
        </p:txBody>
      </p:sp>
      <p:sp>
        <p:nvSpPr>
          <p:cNvPr id="6" name="Rectangle 5"/>
          <p:cNvSpPr/>
          <p:nvPr/>
        </p:nvSpPr>
        <p:spPr>
          <a:xfrm>
            <a:off x="3055717" y="1319198"/>
            <a:ext cx="6627989" cy="788761"/>
          </a:xfrm>
          <a:prstGeom prst="rect">
            <a:avLst/>
          </a:prstGeom>
        </p:spPr>
        <p:txBody>
          <a:bodyPr wrap="square" lIns="100794" tIns="50397" rIns="100794" bIns="50397">
            <a:spAutoFit/>
          </a:bodyPr>
          <a:lstStyle/>
          <a:p>
            <a:pPr algn="justLow" rtl="1"/>
            <a:r>
              <a:rPr lang="ar-EG" sz="2400" b="1" dirty="0">
                <a:solidFill>
                  <a:srgbClr val="C00000"/>
                </a:solidFill>
              </a:rPr>
              <a:t>بنهاية هذا البرنامج التدريبي نتوقع أن المشاركون قد حققوا النتائج الآتية </a:t>
            </a:r>
            <a:r>
              <a:rPr lang="ar-EG" sz="2400" b="1" dirty="0" smtClean="0">
                <a:solidFill>
                  <a:srgbClr val="C00000"/>
                </a:solidFill>
              </a:rPr>
              <a:t>(</a:t>
            </a:r>
            <a:r>
              <a:rPr lang="ar-EG" sz="2400" b="1" dirty="0">
                <a:solidFill>
                  <a:srgbClr val="C00000"/>
                </a:solidFill>
              </a:rPr>
              <a:t>بمشيئة الله ) </a:t>
            </a:r>
          </a:p>
        </p:txBody>
      </p:sp>
    </p:spTree>
    <p:extLst>
      <p:ext uri="{BB962C8B-B14F-4D97-AF65-F5344CB8AC3E}">
        <p14:creationId xmlns:p14="http://schemas.microsoft.com/office/powerpoint/2010/main" xmlns="" val="1658617576"/>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barn(inVertical)">
                                      <p:cBhvr>
                                        <p:cTn id="1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 Box 4"/>
          <p:cNvSpPr txBox="1">
            <a:spLocks noChangeArrowheads="1"/>
          </p:cNvSpPr>
          <p:nvPr/>
        </p:nvSpPr>
        <p:spPr bwMode="auto">
          <a:xfrm>
            <a:off x="720726" y="144463"/>
            <a:ext cx="8748713" cy="7524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المرونة </a:t>
            </a:r>
          </a:p>
        </p:txBody>
      </p:sp>
      <p:sp>
        <p:nvSpPr>
          <p:cNvPr id="4" name="AutoShape 1"/>
          <p:cNvSpPr>
            <a:spLocks noChangeArrowheads="1"/>
          </p:cNvSpPr>
          <p:nvPr/>
        </p:nvSpPr>
        <p:spPr bwMode="auto">
          <a:xfrm>
            <a:off x="503808" y="2320925"/>
            <a:ext cx="6429375" cy="898525"/>
          </a:xfrm>
          <a:prstGeom prst="roundRect">
            <a:avLst>
              <a:gd name="adj" fmla="val 11741"/>
            </a:avLst>
          </a:prstGeom>
          <a:solidFill>
            <a:srgbClr val="4D3574"/>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nchor="ctr"/>
          <a:lstStyle/>
          <a:p>
            <a:pPr algn="ctr" rtl="1">
              <a:tabLst>
                <a:tab pos="723900" algn="l"/>
                <a:tab pos="1447800" algn="l"/>
                <a:tab pos="2171700" algn="l"/>
                <a:tab pos="2895600" algn="l"/>
                <a:tab pos="3619500" algn="l"/>
                <a:tab pos="4343400" algn="l"/>
                <a:tab pos="5067300" algn="l"/>
                <a:tab pos="5791200" algn="l"/>
              </a:tabLst>
            </a:pPr>
            <a:r>
              <a:rPr lang="ar-EG" sz="2400" b="1" dirty="0">
                <a:solidFill>
                  <a:srgbClr val="FFFFFF"/>
                </a:solidFill>
              </a:rPr>
              <a:t>وتعني عندها يقوم الفرد بتحويل تفكيره إلى اتجاه آخر ويبدأ الحل بطريقة أخرى قد توصله إلى الحل النهائي </a:t>
            </a:r>
            <a:endParaRPr lang="en-US" sz="2400" b="1" dirty="0">
              <a:solidFill>
                <a:srgbClr val="FFFFFF"/>
              </a:solidFill>
            </a:endParaRPr>
          </a:p>
        </p:txBody>
      </p:sp>
      <p:sp>
        <p:nvSpPr>
          <p:cNvPr id="5" name="AutoShape 2"/>
          <p:cNvSpPr>
            <a:spLocks noChangeArrowheads="1"/>
          </p:cNvSpPr>
          <p:nvPr/>
        </p:nvSpPr>
        <p:spPr bwMode="auto">
          <a:xfrm>
            <a:off x="503808" y="4571926"/>
            <a:ext cx="6432550" cy="1249016"/>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ctr" rtl="1">
              <a:tabLst>
                <a:tab pos="723900" algn="l"/>
                <a:tab pos="1447800" algn="l"/>
                <a:tab pos="2171700" algn="l"/>
                <a:tab pos="2895600" algn="l"/>
                <a:tab pos="3619500" algn="l"/>
                <a:tab pos="4343400" algn="l"/>
                <a:tab pos="5067300" algn="l"/>
                <a:tab pos="5791200" algn="l"/>
              </a:tabLst>
            </a:pPr>
            <a:r>
              <a:rPr lang="ar-EG" sz="2400" b="1" dirty="0">
                <a:solidFill>
                  <a:srgbClr val="FFFFFF"/>
                </a:solidFill>
              </a:rPr>
              <a:t>وتشير إلى سرعة الفرد في إعطاء استجابات متنوعة تنتمي إلى اتجاه واحد أو مظهر </a:t>
            </a:r>
            <a:r>
              <a:rPr lang="ar-EG" sz="2400" b="1" dirty="0" smtClean="0">
                <a:solidFill>
                  <a:srgbClr val="FFFFFF"/>
                </a:solidFill>
              </a:rPr>
              <a:t>واحد</a:t>
            </a:r>
            <a:endParaRPr lang="en-US" sz="2400" b="1" dirty="0">
              <a:solidFill>
                <a:srgbClr val="FFFFFF"/>
              </a:solidFill>
            </a:endParaRPr>
          </a:p>
        </p:txBody>
      </p:sp>
      <p:sp>
        <p:nvSpPr>
          <p:cNvPr id="6" name="AutoShape 5"/>
          <p:cNvSpPr>
            <a:spLocks noChangeArrowheads="1"/>
          </p:cNvSpPr>
          <p:nvPr/>
        </p:nvSpPr>
        <p:spPr bwMode="auto">
          <a:xfrm>
            <a:off x="7560594" y="2314576"/>
            <a:ext cx="2160238" cy="868363"/>
          </a:xfrm>
          <a:prstGeom prst="roundRect">
            <a:avLst>
              <a:gd name="adj" fmla="val 16667"/>
            </a:avLst>
          </a:prstGeom>
          <a:solidFill>
            <a:srgbClr val="4D3574"/>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nchor="ctr"/>
          <a:lstStyle/>
          <a:p>
            <a:pPr algn="ctr" rtl="1">
              <a:lnSpc>
                <a:spcPct val="118000"/>
              </a:lnSpc>
              <a:tabLst>
                <a:tab pos="723900" algn="l"/>
              </a:tabLst>
            </a:pPr>
            <a:r>
              <a:rPr lang="ar-EG" sz="2400" b="1" dirty="0">
                <a:solidFill>
                  <a:srgbClr val="FFFFFF"/>
                </a:solidFill>
              </a:rPr>
              <a:t>مرونة التكيف </a:t>
            </a:r>
            <a:endParaRPr lang="en-US" sz="2400" b="1" dirty="0">
              <a:solidFill>
                <a:srgbClr val="FFFFFF"/>
              </a:solidFill>
            </a:endParaRPr>
          </a:p>
        </p:txBody>
      </p:sp>
      <p:sp>
        <p:nvSpPr>
          <p:cNvPr id="7" name="AutoShape 6"/>
          <p:cNvSpPr>
            <a:spLocks noChangeArrowheads="1"/>
          </p:cNvSpPr>
          <p:nvPr/>
        </p:nvSpPr>
        <p:spPr bwMode="auto">
          <a:xfrm>
            <a:off x="7560594" y="4769395"/>
            <a:ext cx="2160238" cy="882650"/>
          </a:xfrm>
          <a:prstGeom prst="roundRect">
            <a:avLst>
              <a:gd name="adj" fmla="val 16667"/>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ctr" rtl="1">
              <a:lnSpc>
                <a:spcPct val="118000"/>
              </a:lnSpc>
              <a:tabLst>
                <a:tab pos="723900" algn="l"/>
              </a:tabLst>
            </a:pPr>
            <a:r>
              <a:rPr lang="ar-EG" sz="2400" b="1" dirty="0">
                <a:solidFill>
                  <a:srgbClr val="FFFFFF"/>
                </a:solidFill>
              </a:rPr>
              <a:t>المرونة التلقائية </a:t>
            </a:r>
            <a:endParaRPr lang="en-US" sz="2400" b="1" dirty="0">
              <a:solidFill>
                <a:srgbClr val="FFFFFF"/>
              </a:solidFill>
            </a:endParaRPr>
          </a:p>
        </p:txBody>
      </p:sp>
    </p:spTree>
    <p:extLst>
      <p:ext uri="{BB962C8B-B14F-4D97-AF65-F5344CB8AC3E}">
        <p14:creationId xmlns:p14="http://schemas.microsoft.com/office/powerpoint/2010/main" xmlns="" val="1408498177"/>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 Box 4"/>
          <p:cNvSpPr txBox="1">
            <a:spLocks noChangeArrowheads="1"/>
          </p:cNvSpPr>
          <p:nvPr/>
        </p:nvSpPr>
        <p:spPr bwMode="auto">
          <a:xfrm>
            <a:off x="720726" y="144463"/>
            <a:ext cx="8748713" cy="7524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الأصالة </a:t>
            </a:r>
          </a:p>
        </p:txBody>
      </p:sp>
      <p:sp>
        <p:nvSpPr>
          <p:cNvPr id="38" name="AutoShape 2"/>
          <p:cNvSpPr>
            <a:spLocks noChangeArrowheads="1"/>
          </p:cNvSpPr>
          <p:nvPr/>
        </p:nvSpPr>
        <p:spPr bwMode="auto">
          <a:xfrm>
            <a:off x="1511920" y="4211885"/>
            <a:ext cx="7281243" cy="1656184"/>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justLow" rtl="1">
              <a:tabLst>
                <a:tab pos="723900" algn="l"/>
                <a:tab pos="1447800" algn="l"/>
                <a:tab pos="2171700" algn="l"/>
                <a:tab pos="2895600" algn="l"/>
                <a:tab pos="3619500" algn="l"/>
                <a:tab pos="4343400" algn="l"/>
                <a:tab pos="5067300" algn="l"/>
                <a:tab pos="5791200" algn="l"/>
              </a:tabLst>
            </a:pPr>
            <a:r>
              <a:rPr lang="ar-EG" sz="2800" b="1" dirty="0">
                <a:solidFill>
                  <a:srgbClr val="FFFFFF"/>
                </a:solidFill>
              </a:rPr>
              <a:t>وتعني قدرة الفرد على إعطاء استجابات جديدة ومتنوعة، ونعتبر هذه الخاصية من أكثر الخصائص ارتباطا </a:t>
            </a:r>
            <a:r>
              <a:rPr lang="ar-EG" sz="2800" b="1" dirty="0" smtClean="0">
                <a:solidFill>
                  <a:srgbClr val="FFFFFF"/>
                </a:solidFill>
              </a:rPr>
              <a:t/>
            </a:r>
            <a:br>
              <a:rPr lang="ar-EG" sz="2800" b="1" dirty="0" smtClean="0">
                <a:solidFill>
                  <a:srgbClr val="FFFFFF"/>
                </a:solidFill>
              </a:rPr>
            </a:br>
            <a:r>
              <a:rPr lang="ar-EG" sz="2800" b="1" dirty="0" smtClean="0">
                <a:solidFill>
                  <a:srgbClr val="FFFFFF"/>
                </a:solidFill>
              </a:rPr>
              <a:t> 				بالتفكير الإبداعي</a:t>
            </a:r>
            <a:endParaRPr lang="ar-EG" sz="2800" b="1" dirty="0">
              <a:solidFill>
                <a:srgbClr val="FFFFFF"/>
              </a:solidFill>
            </a:endParaRPr>
          </a:p>
        </p:txBody>
      </p:sp>
    </p:spTree>
    <p:extLst>
      <p:ext uri="{BB962C8B-B14F-4D97-AF65-F5344CB8AC3E}">
        <p14:creationId xmlns:p14="http://schemas.microsoft.com/office/powerpoint/2010/main" xmlns="" val="4073489158"/>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barn(inVertical)">
                                      <p:cBhvr>
                                        <p:cTn id="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 Box 4"/>
          <p:cNvSpPr txBox="1">
            <a:spLocks noChangeArrowheads="1"/>
          </p:cNvSpPr>
          <p:nvPr/>
        </p:nvSpPr>
        <p:spPr bwMode="auto">
          <a:xfrm>
            <a:off x="720726" y="144463"/>
            <a:ext cx="8748713" cy="7524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التحليل </a:t>
            </a:r>
          </a:p>
        </p:txBody>
      </p:sp>
      <p:sp>
        <p:nvSpPr>
          <p:cNvPr id="38" name="AutoShape 2"/>
          <p:cNvSpPr>
            <a:spLocks noChangeArrowheads="1"/>
          </p:cNvSpPr>
          <p:nvPr/>
        </p:nvSpPr>
        <p:spPr bwMode="auto">
          <a:xfrm>
            <a:off x="1511920" y="4211885"/>
            <a:ext cx="7281243" cy="1656184"/>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justLow" rtl="1">
              <a:tabLst>
                <a:tab pos="723900" algn="l"/>
                <a:tab pos="1447800" algn="l"/>
                <a:tab pos="2171700" algn="l"/>
                <a:tab pos="2895600" algn="l"/>
                <a:tab pos="3619500" algn="l"/>
                <a:tab pos="4343400" algn="l"/>
                <a:tab pos="5067300" algn="l"/>
                <a:tab pos="5791200" algn="l"/>
              </a:tabLst>
            </a:pPr>
            <a:r>
              <a:rPr lang="ar-EG" sz="2800" b="1" dirty="0">
                <a:solidFill>
                  <a:srgbClr val="FFFFFF"/>
                </a:solidFill>
              </a:rPr>
              <a:t>ويعني قدرة الفرد على تحليل الكل إلى عناصره الأساسية، لذلك يوصف الفرد الذي عنده القدرة على التحليل بأنه الفرد ذو القدرة على التعرف على تفاصيل وأجزاء الشيء سواء </a:t>
            </a:r>
            <a:r>
              <a:rPr lang="ar-EG" sz="2800" b="1" dirty="0" smtClean="0">
                <a:solidFill>
                  <a:srgbClr val="FFFFFF"/>
                </a:solidFill>
              </a:rPr>
              <a:t/>
            </a:r>
            <a:br>
              <a:rPr lang="ar-EG" sz="2800" b="1" dirty="0" smtClean="0">
                <a:solidFill>
                  <a:srgbClr val="FFFFFF"/>
                </a:solidFill>
              </a:rPr>
            </a:br>
            <a:r>
              <a:rPr lang="ar-EG" sz="2800" b="1" dirty="0" smtClean="0">
                <a:solidFill>
                  <a:srgbClr val="FFFFFF"/>
                </a:solidFill>
              </a:rPr>
              <a:t> 				أكان </a:t>
            </a:r>
            <a:r>
              <a:rPr lang="ar-EG" sz="2800" b="1" dirty="0">
                <a:solidFill>
                  <a:srgbClr val="FFFFFF"/>
                </a:solidFill>
              </a:rPr>
              <a:t>فكرة أو </a:t>
            </a:r>
            <a:r>
              <a:rPr lang="ar-EG" sz="2800" b="1" dirty="0" smtClean="0">
                <a:solidFill>
                  <a:srgbClr val="FFFFFF"/>
                </a:solidFill>
              </a:rPr>
              <a:t>عملا</a:t>
            </a:r>
            <a:endParaRPr lang="ar-EG" sz="2800" b="1" dirty="0">
              <a:solidFill>
                <a:srgbClr val="FFFFFF"/>
              </a:solidFill>
            </a:endParaRPr>
          </a:p>
        </p:txBody>
      </p:sp>
    </p:spTree>
    <p:extLst>
      <p:ext uri="{BB962C8B-B14F-4D97-AF65-F5344CB8AC3E}">
        <p14:creationId xmlns:p14="http://schemas.microsoft.com/office/powerpoint/2010/main" xmlns="" val="2249125111"/>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barn(inVertical)">
                                      <p:cBhvr>
                                        <p:cTn id="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 Box 4"/>
          <p:cNvSpPr txBox="1">
            <a:spLocks noChangeArrowheads="1"/>
          </p:cNvSpPr>
          <p:nvPr/>
        </p:nvSpPr>
        <p:spPr bwMode="auto">
          <a:xfrm>
            <a:off x="720726" y="144463"/>
            <a:ext cx="8748713" cy="7524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التركيب </a:t>
            </a:r>
          </a:p>
        </p:txBody>
      </p:sp>
      <p:sp>
        <p:nvSpPr>
          <p:cNvPr id="38" name="AutoShape 2"/>
          <p:cNvSpPr>
            <a:spLocks noChangeArrowheads="1"/>
          </p:cNvSpPr>
          <p:nvPr/>
        </p:nvSpPr>
        <p:spPr bwMode="auto">
          <a:xfrm>
            <a:off x="1511920" y="4211885"/>
            <a:ext cx="7281243" cy="2016224"/>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justLow" rtl="1">
              <a:tabLst>
                <a:tab pos="723900" algn="l"/>
                <a:tab pos="1447800" algn="l"/>
                <a:tab pos="2171700" algn="l"/>
                <a:tab pos="2895600" algn="l"/>
                <a:tab pos="3619500" algn="l"/>
                <a:tab pos="4343400" algn="l"/>
                <a:tab pos="5067300" algn="l"/>
                <a:tab pos="5791200" algn="l"/>
              </a:tabLst>
            </a:pPr>
            <a:r>
              <a:rPr lang="ar-EG" sz="2800" b="1" dirty="0">
                <a:solidFill>
                  <a:srgbClr val="FFFFFF"/>
                </a:solidFill>
              </a:rPr>
              <a:t>ويعني قدرة الفرد على تركيب العناصر وذلك لتكوين الشيء المتكامل حيث ويوصف الفرد الذي يتمتع بقدرة التركيب بأنه الفرد الذي لديه القدرة على إضافة الأجزاء أو </a:t>
            </a:r>
            <a:r>
              <a:rPr lang="ar-EG" sz="2800" b="1" dirty="0" smtClean="0">
                <a:solidFill>
                  <a:srgbClr val="FFFFFF"/>
                </a:solidFill>
              </a:rPr>
              <a:t>التفصيلات</a:t>
            </a:r>
            <a:br>
              <a:rPr lang="ar-EG" sz="2800" b="1" dirty="0" smtClean="0">
                <a:solidFill>
                  <a:srgbClr val="FFFFFF"/>
                </a:solidFill>
              </a:rPr>
            </a:br>
            <a:r>
              <a:rPr lang="ar-EG" sz="2800" b="1" dirty="0" smtClean="0">
                <a:solidFill>
                  <a:srgbClr val="FFFFFF"/>
                </a:solidFill>
              </a:rPr>
              <a:t>إلى </a:t>
            </a:r>
            <a:r>
              <a:rPr lang="ar-EG" sz="2800" b="1" dirty="0">
                <a:solidFill>
                  <a:srgbClr val="FFFFFF"/>
                </a:solidFill>
              </a:rPr>
              <a:t>بعضها ليظهر الشيء على صورته المتكاملة سواء أكان </a:t>
            </a:r>
            <a:r>
              <a:rPr lang="ar-EG" sz="2800" b="1" dirty="0" smtClean="0">
                <a:solidFill>
                  <a:srgbClr val="FFFFFF"/>
                </a:solidFill>
              </a:rPr>
              <a:t> </a:t>
            </a:r>
            <a:br>
              <a:rPr lang="ar-EG" sz="2800" b="1" dirty="0" smtClean="0">
                <a:solidFill>
                  <a:srgbClr val="FFFFFF"/>
                </a:solidFill>
              </a:rPr>
            </a:br>
            <a:r>
              <a:rPr lang="ar-EG" sz="2800" b="1" dirty="0" smtClean="0">
                <a:solidFill>
                  <a:srgbClr val="FFFFFF"/>
                </a:solidFill>
              </a:rPr>
              <a:t> 				    فكرة </a:t>
            </a:r>
            <a:r>
              <a:rPr lang="ar-EG" sz="2800" b="1" dirty="0">
                <a:solidFill>
                  <a:srgbClr val="FFFFFF"/>
                </a:solidFill>
              </a:rPr>
              <a:t>أو </a:t>
            </a:r>
            <a:r>
              <a:rPr lang="ar-EG" sz="2800" b="1" dirty="0" smtClean="0">
                <a:solidFill>
                  <a:srgbClr val="FFFFFF"/>
                </a:solidFill>
              </a:rPr>
              <a:t>عملا</a:t>
            </a:r>
            <a:endParaRPr lang="ar-EG" sz="2800" b="1" dirty="0">
              <a:solidFill>
                <a:srgbClr val="FFFFFF"/>
              </a:solidFill>
            </a:endParaRPr>
          </a:p>
        </p:txBody>
      </p:sp>
    </p:spTree>
    <p:extLst>
      <p:ext uri="{BB962C8B-B14F-4D97-AF65-F5344CB8AC3E}">
        <p14:creationId xmlns:p14="http://schemas.microsoft.com/office/powerpoint/2010/main" xmlns="" val="3033470357"/>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barn(inVertical)">
                                      <p:cBhvr>
                                        <p:cTn id="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 Box 4"/>
          <p:cNvSpPr txBox="1">
            <a:spLocks noChangeArrowheads="1"/>
          </p:cNvSpPr>
          <p:nvPr/>
        </p:nvSpPr>
        <p:spPr bwMode="auto">
          <a:xfrm>
            <a:off x="720726" y="144463"/>
            <a:ext cx="8748713" cy="7524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الاحتفاظ بالاتجاه </a:t>
            </a:r>
          </a:p>
        </p:txBody>
      </p:sp>
      <p:sp>
        <p:nvSpPr>
          <p:cNvPr id="38" name="AutoShape 2"/>
          <p:cNvSpPr>
            <a:spLocks noChangeArrowheads="1"/>
          </p:cNvSpPr>
          <p:nvPr/>
        </p:nvSpPr>
        <p:spPr bwMode="auto">
          <a:xfrm>
            <a:off x="1511920" y="4211885"/>
            <a:ext cx="7281243" cy="2016224"/>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justLow" rtl="1">
              <a:tabLst>
                <a:tab pos="723900" algn="l"/>
                <a:tab pos="1447800" algn="l"/>
                <a:tab pos="2171700" algn="l"/>
                <a:tab pos="2895600" algn="l"/>
                <a:tab pos="3619500" algn="l"/>
                <a:tab pos="4343400" algn="l"/>
                <a:tab pos="5067300" algn="l"/>
                <a:tab pos="5791200" algn="l"/>
              </a:tabLst>
            </a:pPr>
            <a:r>
              <a:rPr lang="ar-EG" sz="2800" b="1" dirty="0">
                <a:solidFill>
                  <a:srgbClr val="FFFFFF"/>
                </a:solidFill>
              </a:rPr>
              <a:t>ويعني قدرة الفرد على تركيز انتباهه في المشكلة دون أن يكون للمشتتات تأثير على تفكيره، وأن تفاعله مع المشكلة يكون أقوى من المؤثرات الخارجية، مما يقوي من فرص </a:t>
            </a:r>
            <a:r>
              <a:rPr lang="ar-EG" sz="2800" b="1" dirty="0" smtClean="0">
                <a:solidFill>
                  <a:srgbClr val="FFFFFF"/>
                </a:solidFill>
              </a:rPr>
              <a:t> </a:t>
            </a:r>
            <a:br>
              <a:rPr lang="ar-EG" sz="2800" b="1" dirty="0" smtClean="0">
                <a:solidFill>
                  <a:srgbClr val="FFFFFF"/>
                </a:solidFill>
              </a:rPr>
            </a:br>
            <a:r>
              <a:rPr lang="ar-EG" sz="2800" b="1" dirty="0" smtClean="0">
                <a:solidFill>
                  <a:srgbClr val="FFFFFF"/>
                </a:solidFill>
              </a:rPr>
              <a:t> 		    النجاح </a:t>
            </a:r>
            <a:r>
              <a:rPr lang="ar-EG" sz="2800" b="1" dirty="0">
                <a:solidFill>
                  <a:srgbClr val="FFFFFF"/>
                </a:solidFill>
              </a:rPr>
              <a:t>في الوصول إلى الحل </a:t>
            </a:r>
            <a:r>
              <a:rPr lang="ar-EG" sz="2800" b="1" dirty="0" smtClean="0">
                <a:solidFill>
                  <a:srgbClr val="FFFFFF"/>
                </a:solidFill>
              </a:rPr>
              <a:t>الصحيح</a:t>
            </a:r>
            <a:endParaRPr lang="ar-EG" sz="2800" b="1" dirty="0">
              <a:solidFill>
                <a:srgbClr val="FFFFFF"/>
              </a:solidFill>
            </a:endParaRPr>
          </a:p>
        </p:txBody>
      </p:sp>
    </p:spTree>
    <p:extLst>
      <p:ext uri="{BB962C8B-B14F-4D97-AF65-F5344CB8AC3E}">
        <p14:creationId xmlns:p14="http://schemas.microsoft.com/office/powerpoint/2010/main" xmlns="" val="2391739527"/>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barn(inVertical)">
                                      <p:cBhvr>
                                        <p:cTn id="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 Box 4"/>
          <p:cNvSpPr txBox="1">
            <a:spLocks noChangeArrowheads="1"/>
          </p:cNvSpPr>
          <p:nvPr/>
        </p:nvSpPr>
        <p:spPr bwMode="auto">
          <a:xfrm>
            <a:off x="720726" y="144463"/>
            <a:ext cx="8748713" cy="7524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الاحتفاظ بالاتجاه </a:t>
            </a:r>
          </a:p>
        </p:txBody>
      </p:sp>
      <p:sp>
        <p:nvSpPr>
          <p:cNvPr id="38" name="AutoShape 2"/>
          <p:cNvSpPr>
            <a:spLocks noChangeArrowheads="1"/>
          </p:cNvSpPr>
          <p:nvPr/>
        </p:nvSpPr>
        <p:spPr bwMode="auto">
          <a:xfrm>
            <a:off x="1511920" y="4211885"/>
            <a:ext cx="7281243" cy="2016224"/>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justLow" rtl="1">
              <a:tabLst>
                <a:tab pos="723900" algn="l"/>
                <a:tab pos="1447800" algn="l"/>
                <a:tab pos="2171700" algn="l"/>
                <a:tab pos="2895600" algn="l"/>
                <a:tab pos="3619500" algn="l"/>
                <a:tab pos="4343400" algn="l"/>
                <a:tab pos="5067300" algn="l"/>
                <a:tab pos="5791200" algn="l"/>
              </a:tabLst>
            </a:pPr>
            <a:r>
              <a:rPr lang="ar-EG" sz="2800" b="1" dirty="0">
                <a:solidFill>
                  <a:srgbClr val="FFFFFF"/>
                </a:solidFill>
              </a:rPr>
              <a:t>ويعني قدرة الفرد على تركيز انتباهه في المشكلة دون أن يكون للمشتتات تأثير على تفكيره، وأن تفاعله مع المشكلة يكون أقوى من المؤثرات الخارجية، مما يقوي من فرص </a:t>
            </a:r>
            <a:r>
              <a:rPr lang="ar-EG" sz="2800" b="1" dirty="0" smtClean="0">
                <a:solidFill>
                  <a:srgbClr val="FFFFFF"/>
                </a:solidFill>
              </a:rPr>
              <a:t> </a:t>
            </a:r>
            <a:br>
              <a:rPr lang="ar-EG" sz="2800" b="1" dirty="0" smtClean="0">
                <a:solidFill>
                  <a:srgbClr val="FFFFFF"/>
                </a:solidFill>
              </a:rPr>
            </a:br>
            <a:r>
              <a:rPr lang="ar-EG" sz="2800" b="1" dirty="0" smtClean="0">
                <a:solidFill>
                  <a:srgbClr val="FFFFFF"/>
                </a:solidFill>
              </a:rPr>
              <a:t> 		    النجاح </a:t>
            </a:r>
            <a:r>
              <a:rPr lang="ar-EG" sz="2800" b="1" dirty="0">
                <a:solidFill>
                  <a:srgbClr val="FFFFFF"/>
                </a:solidFill>
              </a:rPr>
              <a:t>في الوصول إلى الحل </a:t>
            </a:r>
            <a:r>
              <a:rPr lang="ar-EG" sz="2800" b="1" dirty="0" smtClean="0">
                <a:solidFill>
                  <a:srgbClr val="FFFFFF"/>
                </a:solidFill>
              </a:rPr>
              <a:t>الصحيح</a:t>
            </a:r>
            <a:endParaRPr lang="ar-EG" sz="2800" b="1" dirty="0">
              <a:solidFill>
                <a:srgbClr val="FFFFFF"/>
              </a:solidFill>
            </a:endParaRPr>
          </a:p>
        </p:txBody>
      </p:sp>
    </p:spTree>
    <p:extLst>
      <p:ext uri="{BB962C8B-B14F-4D97-AF65-F5344CB8AC3E}">
        <p14:creationId xmlns:p14="http://schemas.microsoft.com/office/powerpoint/2010/main" xmlns="" val="700442520"/>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barn(inVertical)">
                                      <p:cBhvr>
                                        <p:cTn id="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 Box 4"/>
          <p:cNvSpPr txBox="1">
            <a:spLocks noChangeArrowheads="1"/>
          </p:cNvSpPr>
          <p:nvPr/>
        </p:nvSpPr>
        <p:spPr bwMode="auto">
          <a:xfrm>
            <a:off x="720726" y="144463"/>
            <a:ext cx="8748713" cy="7524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الحساسية للمشكلات </a:t>
            </a:r>
          </a:p>
        </p:txBody>
      </p:sp>
      <p:sp>
        <p:nvSpPr>
          <p:cNvPr id="38" name="AutoShape 2"/>
          <p:cNvSpPr>
            <a:spLocks noChangeArrowheads="1"/>
          </p:cNvSpPr>
          <p:nvPr/>
        </p:nvSpPr>
        <p:spPr bwMode="auto">
          <a:xfrm>
            <a:off x="1511920" y="4643933"/>
            <a:ext cx="7281243" cy="1152128"/>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justLow" rtl="1">
              <a:tabLst>
                <a:tab pos="723900" algn="l"/>
                <a:tab pos="1447800" algn="l"/>
                <a:tab pos="2171700" algn="l"/>
                <a:tab pos="2895600" algn="l"/>
                <a:tab pos="3619500" algn="l"/>
                <a:tab pos="4343400" algn="l"/>
                <a:tab pos="5067300" algn="l"/>
                <a:tab pos="5791200" algn="l"/>
              </a:tabLst>
            </a:pPr>
            <a:r>
              <a:rPr lang="ar-EG" sz="2800" b="1" dirty="0">
                <a:solidFill>
                  <a:srgbClr val="FFFFFF"/>
                </a:solidFill>
              </a:rPr>
              <a:t>وهي القدرة على إيجاد المشكلات واكتشافها وتحديد </a:t>
            </a:r>
            <a:r>
              <a:rPr lang="ar-EG" sz="2800" b="1" dirty="0" smtClean="0">
                <a:solidFill>
                  <a:srgbClr val="FFFFFF"/>
                </a:solidFill>
              </a:rPr>
              <a:t> </a:t>
            </a:r>
            <a:br>
              <a:rPr lang="ar-EG" sz="2800" b="1" dirty="0" smtClean="0">
                <a:solidFill>
                  <a:srgbClr val="FFFFFF"/>
                </a:solidFill>
              </a:rPr>
            </a:br>
            <a:r>
              <a:rPr lang="ar-EG" sz="2800" b="1" dirty="0" smtClean="0">
                <a:solidFill>
                  <a:srgbClr val="FFFFFF"/>
                </a:solidFill>
              </a:rPr>
              <a:t> 		المعلومات </a:t>
            </a:r>
            <a:r>
              <a:rPr lang="ar-EG" sz="2800" b="1" dirty="0">
                <a:solidFill>
                  <a:srgbClr val="FFFFFF"/>
                </a:solidFill>
              </a:rPr>
              <a:t>الناقصة، وطرح التساؤلات </a:t>
            </a:r>
            <a:r>
              <a:rPr lang="ar-EG" sz="2800" b="1" dirty="0" smtClean="0">
                <a:solidFill>
                  <a:srgbClr val="FFFFFF"/>
                </a:solidFill>
              </a:rPr>
              <a:t>الجيدة</a:t>
            </a:r>
            <a:endParaRPr lang="ar-EG" sz="2800" b="1" dirty="0">
              <a:solidFill>
                <a:srgbClr val="FFFFFF"/>
              </a:solidFill>
            </a:endParaRPr>
          </a:p>
        </p:txBody>
      </p:sp>
    </p:spTree>
    <p:extLst>
      <p:ext uri="{BB962C8B-B14F-4D97-AF65-F5344CB8AC3E}">
        <p14:creationId xmlns:p14="http://schemas.microsoft.com/office/powerpoint/2010/main" xmlns="" val="3464150819"/>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barn(inVertical)">
                                      <p:cBhvr>
                                        <p:cTn id="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 Box 4"/>
          <p:cNvSpPr txBox="1">
            <a:spLocks noChangeArrowheads="1"/>
          </p:cNvSpPr>
          <p:nvPr/>
        </p:nvSpPr>
        <p:spPr bwMode="auto">
          <a:xfrm>
            <a:off x="720726" y="144463"/>
            <a:ext cx="8748713" cy="7524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تعريف المشكلات وتحديدها </a:t>
            </a:r>
          </a:p>
        </p:txBody>
      </p:sp>
      <p:sp>
        <p:nvSpPr>
          <p:cNvPr id="38" name="AutoShape 2"/>
          <p:cNvSpPr>
            <a:spLocks noChangeArrowheads="1"/>
          </p:cNvSpPr>
          <p:nvPr/>
        </p:nvSpPr>
        <p:spPr bwMode="auto">
          <a:xfrm>
            <a:off x="1511920" y="4643933"/>
            <a:ext cx="7281243" cy="1152128"/>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justLow" rtl="1">
              <a:tabLst>
                <a:tab pos="723900" algn="l"/>
                <a:tab pos="1447800" algn="l"/>
                <a:tab pos="2171700" algn="l"/>
                <a:tab pos="2895600" algn="l"/>
                <a:tab pos="3619500" algn="l"/>
                <a:tab pos="4343400" algn="l"/>
                <a:tab pos="5067300" algn="l"/>
                <a:tab pos="5791200" algn="l"/>
              </a:tabLst>
            </a:pPr>
            <a:r>
              <a:rPr lang="ar-EG" sz="2800" b="1" dirty="0">
                <a:solidFill>
                  <a:srgbClr val="FFFFFF"/>
                </a:solidFill>
              </a:rPr>
              <a:t>ويعني تحديد وتعريف المشكلة الأساسية وكذلك تعريف </a:t>
            </a:r>
            <a:r>
              <a:rPr lang="ar-EG" sz="2800" b="1" dirty="0" smtClean="0">
                <a:solidFill>
                  <a:srgbClr val="FFFFFF"/>
                </a:solidFill>
              </a:rPr>
              <a:t> </a:t>
            </a:r>
            <a:br>
              <a:rPr lang="ar-EG" sz="2800" b="1" dirty="0" smtClean="0">
                <a:solidFill>
                  <a:srgbClr val="FFFFFF"/>
                </a:solidFill>
              </a:rPr>
            </a:br>
            <a:r>
              <a:rPr lang="ar-EG" sz="2800" b="1" dirty="0" smtClean="0">
                <a:solidFill>
                  <a:srgbClr val="FFFFFF"/>
                </a:solidFill>
              </a:rPr>
              <a:t> 				وتحديد </a:t>
            </a:r>
            <a:r>
              <a:rPr lang="ar-EG" sz="2800" b="1" dirty="0">
                <a:solidFill>
                  <a:srgbClr val="FFFFFF"/>
                </a:solidFill>
              </a:rPr>
              <a:t>المشكلات </a:t>
            </a:r>
            <a:r>
              <a:rPr lang="ar-EG" sz="2800" b="1" dirty="0" smtClean="0">
                <a:solidFill>
                  <a:srgbClr val="FFFFFF"/>
                </a:solidFill>
              </a:rPr>
              <a:t>الفرعية</a:t>
            </a:r>
            <a:endParaRPr lang="ar-EG" sz="2800" b="1" dirty="0">
              <a:solidFill>
                <a:srgbClr val="FFFFFF"/>
              </a:solidFill>
            </a:endParaRPr>
          </a:p>
        </p:txBody>
      </p:sp>
    </p:spTree>
    <p:extLst>
      <p:ext uri="{BB962C8B-B14F-4D97-AF65-F5344CB8AC3E}">
        <p14:creationId xmlns:p14="http://schemas.microsoft.com/office/powerpoint/2010/main" xmlns="" val="1038879205"/>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barn(inVertical)">
                                      <p:cBhvr>
                                        <p:cTn id="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 Box 4"/>
          <p:cNvSpPr txBox="1">
            <a:spLocks noChangeArrowheads="1"/>
          </p:cNvSpPr>
          <p:nvPr/>
        </p:nvSpPr>
        <p:spPr bwMode="auto">
          <a:xfrm>
            <a:off x="720726" y="144463"/>
            <a:ext cx="8748713" cy="7524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التنبؤ </a:t>
            </a:r>
          </a:p>
        </p:txBody>
      </p:sp>
      <p:sp>
        <p:nvSpPr>
          <p:cNvPr id="38" name="AutoShape 2"/>
          <p:cNvSpPr>
            <a:spLocks noChangeArrowheads="1"/>
          </p:cNvSpPr>
          <p:nvPr/>
        </p:nvSpPr>
        <p:spPr bwMode="auto">
          <a:xfrm>
            <a:off x="1511920" y="4643933"/>
            <a:ext cx="7281243" cy="1152128"/>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justLow" rtl="1">
              <a:tabLst>
                <a:tab pos="723900" algn="l"/>
                <a:tab pos="1447800" algn="l"/>
                <a:tab pos="2171700" algn="l"/>
                <a:tab pos="2895600" algn="l"/>
                <a:tab pos="3619500" algn="l"/>
                <a:tab pos="4343400" algn="l"/>
                <a:tab pos="5067300" algn="l"/>
                <a:tab pos="5791200" algn="l"/>
              </a:tabLst>
            </a:pPr>
            <a:r>
              <a:rPr lang="ar-EG" sz="2800" b="1" dirty="0">
                <a:solidFill>
                  <a:srgbClr val="FFFFFF"/>
                </a:solidFill>
              </a:rPr>
              <a:t>وهو قدرة الفرد على توقع النتائج والحلول المتقدمة </a:t>
            </a:r>
            <a:r>
              <a:rPr lang="ar-EG" sz="2800" b="1" dirty="0" smtClean="0">
                <a:solidFill>
                  <a:srgbClr val="FFFFFF"/>
                </a:solidFill>
              </a:rPr>
              <a:t/>
            </a:r>
            <a:br>
              <a:rPr lang="ar-EG" sz="2800" b="1" dirty="0" smtClean="0">
                <a:solidFill>
                  <a:srgbClr val="FFFFFF"/>
                </a:solidFill>
              </a:rPr>
            </a:br>
            <a:r>
              <a:rPr lang="ar-EG" sz="2800" b="1" dirty="0" smtClean="0">
                <a:solidFill>
                  <a:srgbClr val="FFFFFF"/>
                </a:solidFill>
              </a:rPr>
              <a:t> 			  	 والبدائل الممكنة</a:t>
            </a:r>
            <a:endParaRPr lang="ar-EG" sz="2800" b="1" dirty="0">
              <a:solidFill>
                <a:srgbClr val="FFFFFF"/>
              </a:solidFill>
            </a:endParaRPr>
          </a:p>
        </p:txBody>
      </p:sp>
    </p:spTree>
    <p:extLst>
      <p:ext uri="{BB962C8B-B14F-4D97-AF65-F5344CB8AC3E}">
        <p14:creationId xmlns:p14="http://schemas.microsoft.com/office/powerpoint/2010/main" xmlns="" val="47207950"/>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barn(inVertical)">
                                      <p:cBhvr>
                                        <p:cTn id="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 Box 4"/>
          <p:cNvSpPr txBox="1">
            <a:spLocks noChangeArrowheads="1"/>
          </p:cNvSpPr>
          <p:nvPr/>
        </p:nvSpPr>
        <p:spPr bwMode="auto">
          <a:xfrm>
            <a:off x="720726" y="144463"/>
            <a:ext cx="8748713" cy="7524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التفكير المنطقي </a:t>
            </a:r>
          </a:p>
        </p:txBody>
      </p:sp>
      <p:sp>
        <p:nvSpPr>
          <p:cNvPr id="38" name="AutoShape 2"/>
          <p:cNvSpPr>
            <a:spLocks noChangeArrowheads="1"/>
          </p:cNvSpPr>
          <p:nvPr/>
        </p:nvSpPr>
        <p:spPr bwMode="auto">
          <a:xfrm>
            <a:off x="1511920" y="4139877"/>
            <a:ext cx="7281243" cy="2160240"/>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justLow" rtl="1">
              <a:tabLst>
                <a:tab pos="723900" algn="l"/>
                <a:tab pos="1447800" algn="l"/>
                <a:tab pos="2171700" algn="l"/>
                <a:tab pos="2895600" algn="l"/>
                <a:tab pos="3619500" algn="l"/>
                <a:tab pos="4343400" algn="l"/>
                <a:tab pos="5067300" algn="l"/>
                <a:tab pos="5791200" algn="l"/>
              </a:tabLst>
            </a:pPr>
            <a:r>
              <a:rPr lang="ar-EG" sz="2800" b="1" dirty="0">
                <a:solidFill>
                  <a:srgbClr val="FFFFFF"/>
                </a:solidFill>
              </a:rPr>
              <a:t>وهو قدرة الفرد على معرفة العوامل ذات العلاقة والارتباط بالمشكلة والعوامل التي ليس لها ارتباط بالمشكلة، كما يعني الانتقال بشكل متسلسل في خطوات حل المشكلة والوصول </a:t>
            </a:r>
            <a:r>
              <a:rPr lang="ar-EG" sz="2800" b="1" dirty="0" smtClean="0">
                <a:solidFill>
                  <a:srgbClr val="FFFFFF"/>
                </a:solidFill>
              </a:rPr>
              <a:t/>
            </a:r>
            <a:br>
              <a:rPr lang="ar-EG" sz="2800" b="1" dirty="0" smtClean="0">
                <a:solidFill>
                  <a:srgbClr val="FFFFFF"/>
                </a:solidFill>
              </a:rPr>
            </a:br>
            <a:r>
              <a:rPr lang="ar-EG" sz="2800" b="1" dirty="0" smtClean="0">
                <a:solidFill>
                  <a:srgbClr val="FFFFFF"/>
                </a:solidFill>
              </a:rPr>
              <a:t> 			إلى </a:t>
            </a:r>
            <a:r>
              <a:rPr lang="ar-EG" sz="2800" b="1" dirty="0">
                <a:solidFill>
                  <a:srgbClr val="FFFFFF"/>
                </a:solidFill>
              </a:rPr>
              <a:t>نتائج ذات تسلسل واتساق </a:t>
            </a:r>
            <a:r>
              <a:rPr lang="ar-EG" sz="2800" b="1" dirty="0" smtClean="0">
                <a:solidFill>
                  <a:srgbClr val="FFFFFF"/>
                </a:solidFill>
              </a:rPr>
              <a:t>منطقي</a:t>
            </a:r>
            <a:endParaRPr lang="ar-EG" sz="2800" b="1" dirty="0">
              <a:solidFill>
                <a:srgbClr val="FFFFFF"/>
              </a:solidFill>
            </a:endParaRPr>
          </a:p>
        </p:txBody>
      </p:sp>
    </p:spTree>
    <p:extLst>
      <p:ext uri="{BB962C8B-B14F-4D97-AF65-F5344CB8AC3E}">
        <p14:creationId xmlns:p14="http://schemas.microsoft.com/office/powerpoint/2010/main" xmlns="" val="2056942780"/>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barn(inVertical)">
                                      <p:cBhvr>
                                        <p:cTn id="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2592040" cy="7559675"/>
          </a:xfrm>
          <a:prstGeom prst="rect">
            <a:avLst/>
          </a:prstGeom>
          <a:gradFill>
            <a:gsLst>
              <a:gs pos="0">
                <a:srgbClr val="FF00FF"/>
              </a:gs>
              <a:gs pos="50000">
                <a:srgbClr val="FF33CC"/>
              </a:gs>
              <a:gs pos="100000">
                <a:srgbClr val="FF99FF"/>
              </a:gs>
            </a:gsLst>
            <a:lin ang="5400000" scaled="0"/>
          </a:grad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
        <p:nvSpPr>
          <p:cNvPr id="9" name="Rectangle 4"/>
          <p:cNvSpPr/>
          <p:nvPr/>
        </p:nvSpPr>
        <p:spPr>
          <a:xfrm>
            <a:off x="3358766" y="525442"/>
            <a:ext cx="5376333" cy="1521779"/>
          </a:xfrm>
          <a:prstGeom prst="rect">
            <a:avLst/>
          </a:prstGeom>
          <a:noFill/>
        </p:spPr>
        <p:txBody>
          <a:bodyPr wrap="none" lIns="100794" tIns="50397" rIns="100794" bIns="50397">
            <a:prstTxWarp prst="textWave1">
              <a:avLst>
                <a:gd name="adj1" fmla="val 6386"/>
                <a:gd name="adj2" fmla="val 0"/>
              </a:avLst>
            </a:prstTxWarp>
            <a:spAutoFit/>
          </a:bodyPr>
          <a:lstStyle/>
          <a:p>
            <a:pPr algn="ctr" fontAlgn="auto">
              <a:spcBef>
                <a:spcPts val="0"/>
              </a:spcBef>
              <a:spcAft>
                <a:spcPts val="0"/>
              </a:spcAft>
              <a:defRPr/>
            </a:pPr>
            <a:r>
              <a:rPr lang="ar-EG" sz="5300" b="1" dirty="0">
                <a:solidFill>
                  <a:schemeClr val="bg2">
                    <a:lumMod val="50000"/>
                  </a:schemeClr>
                </a:solidFill>
                <a:latin typeface="+mj-lt"/>
                <a:ea typeface="+mj-ea"/>
                <a:cs typeface="+mj-cs"/>
              </a:rPr>
              <a:t>لنبدأ البرنامج</a:t>
            </a:r>
            <a:endParaRPr lang="en-US" sz="5300" b="1" dirty="0">
              <a:solidFill>
                <a:schemeClr val="bg2">
                  <a:lumMod val="50000"/>
                </a:schemeClr>
              </a:solidFill>
              <a:latin typeface="+mj-lt"/>
              <a:ea typeface="+mj-ea"/>
              <a:cs typeface="+mj-cs"/>
            </a:endParaRP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357125" y="2271703"/>
            <a:ext cx="5715635" cy="426112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1734620842"/>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accel="50000" decel="50000" fill="hold" nodeType="withEffect">
                                  <p:stCondLst>
                                    <p:cond delay="0"/>
                                  </p:stCondLst>
                                  <p:childTnLst>
                                    <p:animMotion origin="layout" path="M 0 0  L 0 -0.33302  E" pathEditMode="relative" ptsTypes="">
                                      <p:cBhvr>
                                        <p:cTn id="6" dur="5000" fill="hold"/>
                                        <p:tgtEl>
                                          <p:spTgt spid="9"/>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Wave 1"/>
          <p:cNvSpPr/>
          <p:nvPr/>
        </p:nvSpPr>
        <p:spPr bwMode="auto">
          <a:xfrm>
            <a:off x="1420473" y="2699717"/>
            <a:ext cx="7056784" cy="2304256"/>
          </a:xfrm>
          <a:prstGeom prst="wav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1" anchor="t" anchorCtr="0" compatLnSpc="1">
            <a:prstTxWarp prst="textNoShape">
              <a:avLst/>
            </a:prstTxWarp>
          </a:bodyPr>
          <a:lstStyle/>
          <a:p>
            <a:pPr algn="ctr" rtl="1"/>
            <a:endParaRPr lang="ar-EG" sz="1200" b="1" dirty="0" smtClean="0">
              <a:solidFill>
                <a:srgbClr val="002060"/>
              </a:solidFill>
            </a:endParaRPr>
          </a:p>
          <a:p>
            <a:pPr algn="ctr" rtl="1"/>
            <a:r>
              <a:rPr lang="ar-EG" sz="4400" b="1" dirty="0">
                <a:solidFill>
                  <a:srgbClr val="002060"/>
                </a:solidFill>
              </a:rPr>
              <a:t>كيف تكون مدير أو قائد مبدع</a:t>
            </a:r>
            <a:endParaRPr kumimoji="0" lang="ar-EG" sz="4400" b="1" i="0" u="none" strike="noStrike" cap="none" normalizeH="0" baseline="0" dirty="0" smtClean="0">
              <a:ln>
                <a:noFill/>
              </a:ln>
              <a:solidFill>
                <a:srgbClr val="002060"/>
              </a:solidFill>
              <a:effectLst/>
            </a:endParaRPr>
          </a:p>
        </p:txBody>
      </p:sp>
    </p:spTree>
    <p:extLst>
      <p:ext uri="{BB962C8B-B14F-4D97-AF65-F5344CB8AC3E}">
        <p14:creationId xmlns:p14="http://schemas.microsoft.com/office/powerpoint/2010/main" xmlns="" val="1738697139"/>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 Box 4"/>
          <p:cNvSpPr txBox="1">
            <a:spLocks noChangeArrowheads="1"/>
          </p:cNvSpPr>
          <p:nvPr/>
        </p:nvSpPr>
        <p:spPr bwMode="auto">
          <a:xfrm>
            <a:off x="720726" y="144463"/>
            <a:ext cx="8748713" cy="7524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كيف تكون مدير أو قائد مبدع</a:t>
            </a:r>
          </a:p>
        </p:txBody>
      </p:sp>
      <p:sp>
        <p:nvSpPr>
          <p:cNvPr id="38" name="AutoShape 2"/>
          <p:cNvSpPr>
            <a:spLocks noChangeArrowheads="1"/>
          </p:cNvSpPr>
          <p:nvPr/>
        </p:nvSpPr>
        <p:spPr bwMode="auto">
          <a:xfrm>
            <a:off x="4752280" y="2123653"/>
            <a:ext cx="4464496" cy="4176464"/>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justLow" rtl="1">
              <a:tabLst>
                <a:tab pos="723900" algn="l"/>
                <a:tab pos="1447800" algn="l"/>
                <a:tab pos="2171700" algn="l"/>
                <a:tab pos="2895600" algn="l"/>
                <a:tab pos="3619500" algn="l"/>
                <a:tab pos="4343400" algn="l"/>
                <a:tab pos="5067300" algn="l"/>
                <a:tab pos="5791200" algn="l"/>
              </a:tabLst>
            </a:pPr>
            <a:r>
              <a:rPr lang="ar-EG" sz="2800" b="1" dirty="0">
                <a:solidFill>
                  <a:srgbClr val="FFFFFF"/>
                </a:solidFill>
              </a:rPr>
              <a:t>لقد وضع الكثير من مدراء الشركات والمنظمات العالمية مجموعة من الآراء الرائدة في مجال الإبتكار والإبداع، وحتى تكون المنظمات نامية، وأساليبها مبدعة وخلاّقة، ينبغي مراعاة بعض المبادئ الأساسية فيها سواء كانوا مدراء أو أصحاب قرار، وهذه المبادئ عبارة عن النقاط التالية</a:t>
            </a:r>
          </a:p>
        </p:txBody>
      </p:sp>
    </p:spTree>
    <p:extLst>
      <p:ext uri="{BB962C8B-B14F-4D97-AF65-F5344CB8AC3E}">
        <p14:creationId xmlns:p14="http://schemas.microsoft.com/office/powerpoint/2010/main" xmlns="" val="3174438080"/>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barn(inVertical)">
                                      <p:cBhvr>
                                        <p:cTn id="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 Box 4"/>
          <p:cNvSpPr txBox="1">
            <a:spLocks noChangeArrowheads="1"/>
          </p:cNvSpPr>
          <p:nvPr/>
        </p:nvSpPr>
        <p:spPr bwMode="auto">
          <a:xfrm>
            <a:off x="720726" y="144463"/>
            <a:ext cx="8748713" cy="7524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كيف تكون مدير أو قائد مبدع</a:t>
            </a:r>
          </a:p>
        </p:txBody>
      </p:sp>
      <p:sp>
        <p:nvSpPr>
          <p:cNvPr id="38" name="AutoShape 1"/>
          <p:cNvSpPr>
            <a:spLocks noChangeArrowheads="1"/>
          </p:cNvSpPr>
          <p:nvPr/>
        </p:nvSpPr>
        <p:spPr bwMode="auto">
          <a:xfrm>
            <a:off x="1488082" y="2320925"/>
            <a:ext cx="6429375" cy="898525"/>
          </a:xfrm>
          <a:prstGeom prst="roundRect">
            <a:avLst>
              <a:gd name="adj" fmla="val 11741"/>
            </a:avLst>
          </a:prstGeom>
          <a:solidFill>
            <a:srgbClr val="4D3574"/>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nchor="ctr"/>
          <a:lstStyle/>
          <a:p>
            <a:pPr algn="ctr" rtl="1">
              <a:tabLst>
                <a:tab pos="723900" algn="l"/>
                <a:tab pos="1447800" algn="l"/>
                <a:tab pos="2171700" algn="l"/>
                <a:tab pos="2895600" algn="l"/>
                <a:tab pos="3619500" algn="l"/>
                <a:tab pos="4343400" algn="l"/>
                <a:tab pos="5067300" algn="l"/>
                <a:tab pos="5791200" algn="l"/>
              </a:tabLst>
            </a:pPr>
            <a:r>
              <a:rPr lang="ar-EG" sz="2400" b="1" dirty="0">
                <a:solidFill>
                  <a:srgbClr val="FFFFFF"/>
                </a:solidFill>
              </a:rPr>
              <a:t>	إفساح المجال لأيّة فكرة أن تولد وتنمو وتكبر ما دامت في الإتجاه الصحيح ،وما دام لم يتم القطع بعد بخطئها أو فشلها </a:t>
            </a:r>
            <a:endParaRPr lang="en-US" sz="2400" b="1" dirty="0">
              <a:solidFill>
                <a:srgbClr val="FFFFFF"/>
              </a:solidFill>
            </a:endParaRPr>
          </a:p>
        </p:txBody>
      </p:sp>
      <p:sp>
        <p:nvSpPr>
          <p:cNvPr id="39" name="AutoShape 2"/>
          <p:cNvSpPr>
            <a:spLocks noChangeArrowheads="1"/>
          </p:cNvSpPr>
          <p:nvPr/>
        </p:nvSpPr>
        <p:spPr bwMode="auto">
          <a:xfrm>
            <a:off x="1488082" y="3648076"/>
            <a:ext cx="6432550" cy="879475"/>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ctr" rtl="1">
              <a:tabLst>
                <a:tab pos="723900" algn="l"/>
                <a:tab pos="1447800" algn="l"/>
                <a:tab pos="2171700" algn="l"/>
                <a:tab pos="2895600" algn="l"/>
                <a:tab pos="3619500" algn="l"/>
                <a:tab pos="4343400" algn="l"/>
                <a:tab pos="5067300" algn="l"/>
                <a:tab pos="5791200" algn="l"/>
              </a:tabLst>
            </a:pPr>
            <a:r>
              <a:rPr lang="ar-EG" sz="2400" b="1" dirty="0">
                <a:solidFill>
                  <a:srgbClr val="FFFFFF"/>
                </a:solidFill>
              </a:rPr>
              <a:t>إن الأفراد مصدر قوة المنظمة ،والاعتناء بتنميتهم ورعايتهم يجعلها الأكبر والأفضل والأكثر إبتكاراً وربحاً </a:t>
            </a:r>
            <a:endParaRPr lang="en-US" sz="2400" b="1" dirty="0">
              <a:solidFill>
                <a:srgbClr val="FFFFFF"/>
              </a:solidFill>
            </a:endParaRPr>
          </a:p>
        </p:txBody>
      </p:sp>
      <p:sp>
        <p:nvSpPr>
          <p:cNvPr id="40" name="AutoShape 3"/>
          <p:cNvSpPr>
            <a:spLocks noChangeArrowheads="1"/>
          </p:cNvSpPr>
          <p:nvPr/>
        </p:nvSpPr>
        <p:spPr bwMode="auto">
          <a:xfrm>
            <a:off x="1488082" y="4995864"/>
            <a:ext cx="6432550" cy="903287"/>
          </a:xfrm>
          <a:prstGeom prst="roundRect">
            <a:avLst>
              <a:gd name="adj" fmla="val 11741"/>
            </a:avLst>
          </a:prstGeom>
          <a:solidFill>
            <a:srgbClr val="979797"/>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ctr" rtl="1">
              <a:tabLst>
                <a:tab pos="723900" algn="l"/>
                <a:tab pos="1447800" algn="l"/>
                <a:tab pos="2171700" algn="l"/>
                <a:tab pos="2895600" algn="l"/>
                <a:tab pos="3619500" algn="l"/>
                <a:tab pos="4343400" algn="l"/>
                <a:tab pos="5067300" algn="l"/>
                <a:tab pos="5791200" algn="l"/>
              </a:tabLst>
            </a:pPr>
            <a:r>
              <a:rPr lang="ar-EG" sz="2200" dirty="0">
                <a:solidFill>
                  <a:srgbClr val="FFFFFF"/>
                </a:solidFill>
              </a:rPr>
              <a:t>	</a:t>
            </a:r>
            <a:r>
              <a:rPr lang="ar-EG" sz="2400" b="1" dirty="0">
                <a:solidFill>
                  <a:srgbClr val="FFFFFF"/>
                </a:solidFill>
              </a:rPr>
              <a:t>احترام الأفراد وتشجّيعهم وتنمّيتهم لإتاحة الفرص لهم للمشاركة في القرار وتحقيق النجاحات للمنظمة </a:t>
            </a:r>
            <a:endParaRPr lang="en-US" sz="2400" b="1" dirty="0">
              <a:solidFill>
                <a:srgbClr val="FFFFFF"/>
              </a:solidFill>
            </a:endParaRPr>
          </a:p>
        </p:txBody>
      </p:sp>
      <p:sp>
        <p:nvSpPr>
          <p:cNvPr id="41" name="AutoShape 5"/>
          <p:cNvSpPr>
            <a:spLocks noChangeArrowheads="1"/>
          </p:cNvSpPr>
          <p:nvPr/>
        </p:nvSpPr>
        <p:spPr bwMode="auto">
          <a:xfrm>
            <a:off x="8515225" y="2314576"/>
            <a:ext cx="917575" cy="868363"/>
          </a:xfrm>
          <a:prstGeom prst="roundRect">
            <a:avLst>
              <a:gd name="adj" fmla="val 16667"/>
            </a:avLst>
          </a:prstGeom>
          <a:solidFill>
            <a:srgbClr val="4D3574"/>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nchor="ctr"/>
          <a:lstStyle/>
          <a:p>
            <a:pPr algn="ctr">
              <a:lnSpc>
                <a:spcPct val="118000"/>
              </a:lnSpc>
              <a:tabLst>
                <a:tab pos="723900" algn="l"/>
              </a:tabLst>
            </a:pPr>
            <a:r>
              <a:rPr lang="en-US" sz="2200">
                <a:solidFill>
                  <a:srgbClr val="FFFFFF"/>
                </a:solidFill>
                <a:latin typeface="Arial Black" pitchFamily="34" charset="0"/>
              </a:rPr>
              <a:t>1</a:t>
            </a:r>
          </a:p>
        </p:txBody>
      </p:sp>
      <p:sp>
        <p:nvSpPr>
          <p:cNvPr id="42" name="AutoShape 6"/>
          <p:cNvSpPr>
            <a:spLocks noChangeArrowheads="1"/>
          </p:cNvSpPr>
          <p:nvPr/>
        </p:nvSpPr>
        <p:spPr bwMode="auto">
          <a:xfrm>
            <a:off x="8515225" y="3660775"/>
            <a:ext cx="917575" cy="882650"/>
          </a:xfrm>
          <a:prstGeom prst="roundRect">
            <a:avLst>
              <a:gd name="adj" fmla="val 16667"/>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ctr">
              <a:lnSpc>
                <a:spcPct val="118000"/>
              </a:lnSpc>
              <a:tabLst>
                <a:tab pos="723900" algn="l"/>
              </a:tabLst>
            </a:pPr>
            <a:r>
              <a:rPr lang="en-US" sz="2200">
                <a:solidFill>
                  <a:srgbClr val="FFFFFF"/>
                </a:solidFill>
                <a:latin typeface="Arial Black" pitchFamily="34" charset="0"/>
              </a:rPr>
              <a:t>2</a:t>
            </a:r>
          </a:p>
        </p:txBody>
      </p:sp>
      <p:sp>
        <p:nvSpPr>
          <p:cNvPr id="43" name="AutoShape 7"/>
          <p:cNvSpPr>
            <a:spLocks noChangeArrowheads="1"/>
          </p:cNvSpPr>
          <p:nvPr/>
        </p:nvSpPr>
        <p:spPr bwMode="auto">
          <a:xfrm>
            <a:off x="8515225" y="5011738"/>
            <a:ext cx="917575" cy="906462"/>
          </a:xfrm>
          <a:prstGeom prst="roundRect">
            <a:avLst>
              <a:gd name="adj" fmla="val 16667"/>
            </a:avLst>
          </a:prstGeom>
          <a:solidFill>
            <a:srgbClr val="979797"/>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ctr">
              <a:lnSpc>
                <a:spcPct val="118000"/>
              </a:lnSpc>
              <a:tabLst>
                <a:tab pos="723900" algn="l"/>
              </a:tabLst>
            </a:pPr>
            <a:r>
              <a:rPr lang="en-US" sz="2200">
                <a:solidFill>
                  <a:srgbClr val="FFFFFF"/>
                </a:solidFill>
                <a:latin typeface="Arial Black" pitchFamily="34" charset="0"/>
              </a:rPr>
              <a:t>3</a:t>
            </a:r>
          </a:p>
        </p:txBody>
      </p:sp>
    </p:spTree>
    <p:extLst>
      <p:ext uri="{BB962C8B-B14F-4D97-AF65-F5344CB8AC3E}">
        <p14:creationId xmlns:p14="http://schemas.microsoft.com/office/powerpoint/2010/main" xmlns="" val="3340264251"/>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barn(inVertical)">
                                      <p:cBhvr>
                                        <p:cTn id="7" dur="500"/>
                                        <p:tgtEl>
                                          <p:spTgt spid="3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9"/>
                                        </p:tgtEl>
                                        <p:attrNameLst>
                                          <p:attrName>style.visibility</p:attrName>
                                        </p:attrNameLst>
                                      </p:cBhvr>
                                      <p:to>
                                        <p:strVal val="visible"/>
                                      </p:to>
                                    </p:set>
                                    <p:animEffect transition="in" filter="barn(inVertical)">
                                      <p:cBhvr>
                                        <p:cTn id="12" dur="500"/>
                                        <p:tgtEl>
                                          <p:spTgt spid="39"/>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0"/>
                                        </p:tgtEl>
                                        <p:attrNameLst>
                                          <p:attrName>style.visibility</p:attrName>
                                        </p:attrNameLst>
                                      </p:cBhvr>
                                      <p:to>
                                        <p:strVal val="visible"/>
                                      </p:to>
                                    </p:set>
                                    <p:animEffect transition="in" filter="barn(inVertical)">
                                      <p:cBhvr>
                                        <p:cTn id="17"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9" grpId="0" animBg="1"/>
      <p:bldP spid="40"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 Box 4"/>
          <p:cNvSpPr txBox="1">
            <a:spLocks noChangeArrowheads="1"/>
          </p:cNvSpPr>
          <p:nvPr/>
        </p:nvSpPr>
        <p:spPr bwMode="auto">
          <a:xfrm>
            <a:off x="720726" y="144463"/>
            <a:ext cx="8748713" cy="7524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كيف تكون مدير أو قائد مبدع</a:t>
            </a:r>
          </a:p>
        </p:txBody>
      </p:sp>
      <p:sp>
        <p:nvSpPr>
          <p:cNvPr id="38" name="AutoShape 1"/>
          <p:cNvSpPr>
            <a:spLocks noChangeArrowheads="1"/>
          </p:cNvSpPr>
          <p:nvPr/>
        </p:nvSpPr>
        <p:spPr bwMode="auto">
          <a:xfrm>
            <a:off x="1488082" y="2320925"/>
            <a:ext cx="6429375" cy="898525"/>
          </a:xfrm>
          <a:prstGeom prst="roundRect">
            <a:avLst>
              <a:gd name="adj" fmla="val 11741"/>
            </a:avLst>
          </a:prstGeom>
          <a:solidFill>
            <a:srgbClr val="4D3574"/>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nchor="ctr"/>
          <a:lstStyle/>
          <a:p>
            <a:pPr algn="ctr" rtl="1">
              <a:tabLst>
                <a:tab pos="723900" algn="l"/>
                <a:tab pos="1447800" algn="l"/>
                <a:tab pos="2171700" algn="l"/>
                <a:tab pos="2895600" algn="l"/>
                <a:tab pos="3619500" algn="l"/>
                <a:tab pos="4343400" algn="l"/>
                <a:tab pos="5067300" algn="l"/>
                <a:tab pos="5791200" algn="l"/>
              </a:tabLst>
            </a:pPr>
            <a:r>
              <a:rPr lang="ar-EG" sz="2400" b="1" dirty="0">
                <a:solidFill>
                  <a:srgbClr val="FFFFFF"/>
                </a:solidFill>
              </a:rPr>
              <a:t>	تحويل العمل إلى شيء ممتع لا وظيفة فحسب ، ويكون كذلك إذا حوّلنا النشاط إلى مسؤولية ،والمسؤولية إلى </a:t>
            </a:r>
            <a:r>
              <a:rPr lang="ar-EG" sz="2400" b="1" dirty="0" smtClean="0">
                <a:solidFill>
                  <a:srgbClr val="FFFFFF"/>
                </a:solidFill>
              </a:rPr>
              <a:t>طموحهم</a:t>
            </a:r>
            <a:endParaRPr lang="en-US" sz="2400" b="1" dirty="0">
              <a:solidFill>
                <a:srgbClr val="FFFFFF"/>
              </a:solidFill>
            </a:endParaRPr>
          </a:p>
        </p:txBody>
      </p:sp>
      <p:sp>
        <p:nvSpPr>
          <p:cNvPr id="39" name="AutoShape 2"/>
          <p:cNvSpPr>
            <a:spLocks noChangeArrowheads="1"/>
          </p:cNvSpPr>
          <p:nvPr/>
        </p:nvSpPr>
        <p:spPr bwMode="auto">
          <a:xfrm>
            <a:off x="1488082" y="3648076"/>
            <a:ext cx="6432550" cy="879475"/>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ctr" rtl="1">
              <a:tabLst>
                <a:tab pos="723900" algn="l"/>
                <a:tab pos="1447800" algn="l"/>
                <a:tab pos="2171700" algn="l"/>
                <a:tab pos="2895600" algn="l"/>
                <a:tab pos="3619500" algn="l"/>
                <a:tab pos="4343400" algn="l"/>
                <a:tab pos="5067300" algn="l"/>
                <a:tab pos="5791200" algn="l"/>
              </a:tabLst>
            </a:pPr>
            <a:r>
              <a:rPr lang="ar-EG" sz="2400" b="1" dirty="0">
                <a:solidFill>
                  <a:srgbClr val="FFFFFF"/>
                </a:solidFill>
              </a:rPr>
              <a:t>	لا ينبغي ترك الفكرة الجيدة التي تفتقد إلى آليات التنفيذ ،بل نضعها في البال ،وبين آونة وأخرى نعرضها للمناقشة</a:t>
            </a:r>
            <a:endParaRPr lang="en-US" sz="2400" b="1" dirty="0">
              <a:solidFill>
                <a:srgbClr val="FFFFFF"/>
              </a:solidFill>
            </a:endParaRPr>
          </a:p>
        </p:txBody>
      </p:sp>
      <p:sp>
        <p:nvSpPr>
          <p:cNvPr id="40" name="AutoShape 3"/>
          <p:cNvSpPr>
            <a:spLocks noChangeArrowheads="1"/>
          </p:cNvSpPr>
          <p:nvPr/>
        </p:nvSpPr>
        <p:spPr bwMode="auto">
          <a:xfrm>
            <a:off x="1488082" y="4810922"/>
            <a:ext cx="6432550" cy="1273172"/>
          </a:xfrm>
          <a:prstGeom prst="roundRect">
            <a:avLst>
              <a:gd name="adj" fmla="val 11741"/>
            </a:avLst>
          </a:prstGeom>
          <a:solidFill>
            <a:srgbClr val="979797"/>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ctr" rtl="1">
              <a:tabLst>
                <a:tab pos="723900" algn="l"/>
                <a:tab pos="1447800" algn="l"/>
                <a:tab pos="2171700" algn="l"/>
                <a:tab pos="2895600" algn="l"/>
                <a:tab pos="3619500" algn="l"/>
                <a:tab pos="4343400" algn="l"/>
                <a:tab pos="5067300" algn="l"/>
                <a:tab pos="5791200" algn="l"/>
              </a:tabLst>
            </a:pPr>
            <a:r>
              <a:rPr lang="ar-EG" sz="2200" dirty="0">
                <a:solidFill>
                  <a:srgbClr val="FFFFFF"/>
                </a:solidFill>
              </a:rPr>
              <a:t>	</a:t>
            </a:r>
            <a:r>
              <a:rPr lang="ar-EG" sz="2400" b="1" dirty="0">
                <a:solidFill>
                  <a:srgbClr val="FFFFFF"/>
                </a:solidFill>
              </a:rPr>
              <a:t>يجب إعطاء التعلّم عن طريق العمل أهميّة بالغة لأنها الطريق الأفضل لتطوير الكفاءات وتوسيع النشاطات ودمج </a:t>
            </a:r>
            <a:r>
              <a:rPr lang="ar-EG" sz="2400" b="1" dirty="0" smtClean="0">
                <a:solidFill>
                  <a:srgbClr val="FFFFFF"/>
                </a:solidFill>
              </a:rPr>
              <a:t/>
            </a:r>
            <a:br>
              <a:rPr lang="ar-EG" sz="2400" b="1" dirty="0" smtClean="0">
                <a:solidFill>
                  <a:srgbClr val="FFFFFF"/>
                </a:solidFill>
              </a:rPr>
            </a:br>
            <a:r>
              <a:rPr lang="ar-EG" sz="2400" b="1" dirty="0" smtClean="0">
                <a:solidFill>
                  <a:srgbClr val="FFFFFF"/>
                </a:solidFill>
              </a:rPr>
              <a:t>الأفراد </a:t>
            </a:r>
            <a:r>
              <a:rPr lang="ar-EG" sz="2400" b="1" dirty="0">
                <a:solidFill>
                  <a:srgbClr val="FFFFFF"/>
                </a:solidFill>
              </a:rPr>
              <a:t>بالمهام والوظائف</a:t>
            </a:r>
            <a:endParaRPr lang="en-US" sz="2400" b="1" dirty="0">
              <a:solidFill>
                <a:srgbClr val="FFFFFF"/>
              </a:solidFill>
            </a:endParaRPr>
          </a:p>
        </p:txBody>
      </p:sp>
      <p:sp>
        <p:nvSpPr>
          <p:cNvPr id="41" name="AutoShape 5"/>
          <p:cNvSpPr>
            <a:spLocks noChangeArrowheads="1"/>
          </p:cNvSpPr>
          <p:nvPr/>
        </p:nvSpPr>
        <p:spPr bwMode="auto">
          <a:xfrm>
            <a:off x="8515225" y="2314576"/>
            <a:ext cx="917575" cy="868363"/>
          </a:xfrm>
          <a:prstGeom prst="roundRect">
            <a:avLst>
              <a:gd name="adj" fmla="val 16667"/>
            </a:avLst>
          </a:prstGeom>
          <a:solidFill>
            <a:srgbClr val="4D3574"/>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nchor="ctr"/>
          <a:lstStyle/>
          <a:p>
            <a:pPr algn="ctr">
              <a:lnSpc>
                <a:spcPct val="118000"/>
              </a:lnSpc>
              <a:tabLst>
                <a:tab pos="723900" algn="l"/>
              </a:tabLst>
            </a:pPr>
            <a:r>
              <a:rPr lang="en-GB" sz="2200" dirty="0">
                <a:solidFill>
                  <a:srgbClr val="FFFFFF"/>
                </a:solidFill>
                <a:latin typeface="Arial Black" pitchFamily="34" charset="0"/>
              </a:rPr>
              <a:t>4</a:t>
            </a:r>
            <a:endParaRPr lang="en-US" sz="2200" dirty="0">
              <a:solidFill>
                <a:srgbClr val="FFFFFF"/>
              </a:solidFill>
              <a:latin typeface="Arial Black" pitchFamily="34" charset="0"/>
            </a:endParaRPr>
          </a:p>
        </p:txBody>
      </p:sp>
      <p:sp>
        <p:nvSpPr>
          <p:cNvPr id="42" name="AutoShape 6"/>
          <p:cNvSpPr>
            <a:spLocks noChangeArrowheads="1"/>
          </p:cNvSpPr>
          <p:nvPr/>
        </p:nvSpPr>
        <p:spPr bwMode="auto">
          <a:xfrm>
            <a:off x="8515225" y="3660775"/>
            <a:ext cx="917575" cy="882650"/>
          </a:xfrm>
          <a:prstGeom prst="roundRect">
            <a:avLst>
              <a:gd name="adj" fmla="val 16667"/>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ctr">
              <a:lnSpc>
                <a:spcPct val="118000"/>
              </a:lnSpc>
              <a:tabLst>
                <a:tab pos="723900" algn="l"/>
              </a:tabLst>
            </a:pPr>
            <a:r>
              <a:rPr lang="en-US" sz="2200" dirty="0" smtClean="0">
                <a:solidFill>
                  <a:srgbClr val="FFFFFF"/>
                </a:solidFill>
                <a:latin typeface="Arial Black" pitchFamily="34" charset="0"/>
              </a:rPr>
              <a:t>5</a:t>
            </a:r>
            <a:endParaRPr lang="en-US" sz="2200" dirty="0">
              <a:solidFill>
                <a:srgbClr val="FFFFFF"/>
              </a:solidFill>
              <a:latin typeface="Arial Black" pitchFamily="34" charset="0"/>
            </a:endParaRPr>
          </a:p>
        </p:txBody>
      </p:sp>
      <p:sp>
        <p:nvSpPr>
          <p:cNvPr id="43" name="AutoShape 7"/>
          <p:cNvSpPr>
            <a:spLocks noChangeArrowheads="1"/>
          </p:cNvSpPr>
          <p:nvPr/>
        </p:nvSpPr>
        <p:spPr bwMode="auto">
          <a:xfrm>
            <a:off x="8515225" y="5011738"/>
            <a:ext cx="917575" cy="906462"/>
          </a:xfrm>
          <a:prstGeom prst="roundRect">
            <a:avLst>
              <a:gd name="adj" fmla="val 16667"/>
            </a:avLst>
          </a:prstGeom>
          <a:solidFill>
            <a:srgbClr val="979797"/>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ctr">
              <a:lnSpc>
                <a:spcPct val="118000"/>
              </a:lnSpc>
              <a:tabLst>
                <a:tab pos="723900" algn="l"/>
              </a:tabLst>
            </a:pPr>
            <a:r>
              <a:rPr lang="en-US" sz="2200" dirty="0" smtClean="0">
                <a:solidFill>
                  <a:srgbClr val="FFFFFF"/>
                </a:solidFill>
                <a:latin typeface="Arial Black" pitchFamily="34" charset="0"/>
              </a:rPr>
              <a:t>6</a:t>
            </a:r>
            <a:endParaRPr lang="en-US" sz="2200" dirty="0">
              <a:solidFill>
                <a:srgbClr val="FFFFFF"/>
              </a:solidFill>
              <a:latin typeface="Arial Black" pitchFamily="34" charset="0"/>
            </a:endParaRPr>
          </a:p>
        </p:txBody>
      </p:sp>
    </p:spTree>
    <p:extLst>
      <p:ext uri="{BB962C8B-B14F-4D97-AF65-F5344CB8AC3E}">
        <p14:creationId xmlns:p14="http://schemas.microsoft.com/office/powerpoint/2010/main" xmlns="" val="2197106220"/>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barn(inVertical)">
                                      <p:cBhvr>
                                        <p:cTn id="7" dur="500"/>
                                        <p:tgtEl>
                                          <p:spTgt spid="3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9"/>
                                        </p:tgtEl>
                                        <p:attrNameLst>
                                          <p:attrName>style.visibility</p:attrName>
                                        </p:attrNameLst>
                                      </p:cBhvr>
                                      <p:to>
                                        <p:strVal val="visible"/>
                                      </p:to>
                                    </p:set>
                                    <p:animEffect transition="in" filter="barn(inVertical)">
                                      <p:cBhvr>
                                        <p:cTn id="12" dur="500"/>
                                        <p:tgtEl>
                                          <p:spTgt spid="39"/>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0"/>
                                        </p:tgtEl>
                                        <p:attrNameLst>
                                          <p:attrName>style.visibility</p:attrName>
                                        </p:attrNameLst>
                                      </p:cBhvr>
                                      <p:to>
                                        <p:strVal val="visible"/>
                                      </p:to>
                                    </p:set>
                                    <p:animEffect transition="in" filter="barn(inVertical)">
                                      <p:cBhvr>
                                        <p:cTn id="17"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9" grpId="0" animBg="1"/>
      <p:bldP spid="40"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Wave 1"/>
          <p:cNvSpPr/>
          <p:nvPr/>
        </p:nvSpPr>
        <p:spPr bwMode="auto">
          <a:xfrm>
            <a:off x="1420473" y="2699717"/>
            <a:ext cx="7056784" cy="2304256"/>
          </a:xfrm>
          <a:prstGeom prst="wav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1" anchor="t" anchorCtr="0" compatLnSpc="1">
            <a:prstTxWarp prst="textNoShape">
              <a:avLst/>
            </a:prstTxWarp>
          </a:bodyPr>
          <a:lstStyle/>
          <a:p>
            <a:pPr algn="ctr" rtl="1"/>
            <a:endParaRPr lang="ar-EG" sz="1200" b="1" dirty="0" smtClean="0">
              <a:solidFill>
                <a:srgbClr val="002060"/>
              </a:solidFill>
            </a:endParaRPr>
          </a:p>
          <a:p>
            <a:pPr algn="ctr" rtl="1"/>
            <a:r>
              <a:rPr lang="ar-EG" sz="4400" b="1" dirty="0" smtClean="0">
                <a:solidFill>
                  <a:srgbClr val="002060"/>
                </a:solidFill>
              </a:rPr>
              <a:t>كيف </a:t>
            </a:r>
            <a:r>
              <a:rPr lang="ar-EG" sz="4400" b="1" dirty="0">
                <a:solidFill>
                  <a:srgbClr val="002060"/>
                </a:solidFill>
              </a:rPr>
              <a:t>أحقق الابداع في مؤسستي</a:t>
            </a:r>
            <a:endParaRPr kumimoji="0" lang="ar-EG" sz="4400" b="1" i="0" u="none" strike="noStrike" cap="none" normalizeH="0" baseline="0" dirty="0" smtClean="0">
              <a:ln>
                <a:noFill/>
              </a:ln>
              <a:solidFill>
                <a:srgbClr val="002060"/>
              </a:solidFill>
              <a:effectLst/>
            </a:endParaRPr>
          </a:p>
        </p:txBody>
      </p:sp>
    </p:spTree>
    <p:extLst>
      <p:ext uri="{BB962C8B-B14F-4D97-AF65-F5344CB8AC3E}">
        <p14:creationId xmlns:p14="http://schemas.microsoft.com/office/powerpoint/2010/main" xmlns="" val="3364950638"/>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 Box 4"/>
          <p:cNvSpPr txBox="1">
            <a:spLocks noChangeArrowheads="1"/>
          </p:cNvSpPr>
          <p:nvPr/>
        </p:nvSpPr>
        <p:spPr bwMode="auto">
          <a:xfrm>
            <a:off x="720726" y="144463"/>
            <a:ext cx="8748713" cy="7524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	التحدي</a:t>
            </a:r>
          </a:p>
        </p:txBody>
      </p:sp>
      <p:sp>
        <p:nvSpPr>
          <p:cNvPr id="38" name="AutoShape 2"/>
          <p:cNvSpPr>
            <a:spLocks noChangeArrowheads="1"/>
          </p:cNvSpPr>
          <p:nvPr/>
        </p:nvSpPr>
        <p:spPr bwMode="auto">
          <a:xfrm>
            <a:off x="1511920" y="4139877"/>
            <a:ext cx="7281243" cy="2160240"/>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justLow" rtl="1">
              <a:tabLst>
                <a:tab pos="723900" algn="l"/>
                <a:tab pos="1447800" algn="l"/>
                <a:tab pos="2171700" algn="l"/>
                <a:tab pos="2895600" algn="l"/>
                <a:tab pos="3619500" algn="l"/>
                <a:tab pos="4343400" algn="l"/>
                <a:tab pos="5067300" algn="l"/>
                <a:tab pos="5791200" algn="l"/>
              </a:tabLst>
            </a:pPr>
            <a:r>
              <a:rPr lang="ar-EG" sz="2800" b="1" dirty="0">
                <a:solidFill>
                  <a:srgbClr val="FFFFFF"/>
                </a:solidFill>
              </a:rPr>
              <a:t>عن طريق تعيين الشخص المناسب في الوظيفة المناسبة والتي تتصل بخبراته ومهاراته ، وذلك يؤدي إلى توقد شعلة الإبداع لديه ،كما أن التسكين في المكان غير المناسب يؤدي </a:t>
            </a:r>
            <a:r>
              <a:rPr lang="ar-EG" sz="2800" b="1" dirty="0" smtClean="0">
                <a:solidFill>
                  <a:srgbClr val="FFFFFF"/>
                </a:solidFill>
              </a:rPr>
              <a:t> </a:t>
            </a:r>
            <a:br>
              <a:rPr lang="ar-EG" sz="2800" b="1" dirty="0" smtClean="0">
                <a:solidFill>
                  <a:srgbClr val="FFFFFF"/>
                </a:solidFill>
              </a:rPr>
            </a:br>
            <a:r>
              <a:rPr lang="ar-EG" sz="2800" b="1" dirty="0" smtClean="0">
                <a:solidFill>
                  <a:srgbClr val="FFFFFF"/>
                </a:solidFill>
              </a:rPr>
              <a:t> 			 إلى </a:t>
            </a:r>
            <a:r>
              <a:rPr lang="ar-EG" sz="2800" b="1" dirty="0">
                <a:solidFill>
                  <a:srgbClr val="FFFFFF"/>
                </a:solidFill>
              </a:rPr>
              <a:t>الإحباط والشعور </a:t>
            </a:r>
            <a:r>
              <a:rPr lang="ar-EG" sz="2800" b="1" dirty="0" smtClean="0">
                <a:solidFill>
                  <a:srgbClr val="FFFFFF"/>
                </a:solidFill>
              </a:rPr>
              <a:t>بالتهديد</a:t>
            </a:r>
            <a:endParaRPr lang="ar-EG" sz="2800" b="1" dirty="0">
              <a:solidFill>
                <a:srgbClr val="FFFFFF"/>
              </a:solidFill>
            </a:endParaRPr>
          </a:p>
        </p:txBody>
      </p:sp>
    </p:spTree>
    <p:extLst>
      <p:ext uri="{BB962C8B-B14F-4D97-AF65-F5344CB8AC3E}">
        <p14:creationId xmlns:p14="http://schemas.microsoft.com/office/powerpoint/2010/main" xmlns="" val="2840659279"/>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barn(inVertical)">
                                      <p:cBhvr>
                                        <p:cTn id="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 Box 4"/>
          <p:cNvSpPr txBox="1">
            <a:spLocks noChangeArrowheads="1"/>
          </p:cNvSpPr>
          <p:nvPr/>
        </p:nvSpPr>
        <p:spPr bwMode="auto">
          <a:xfrm>
            <a:off x="720726" y="144463"/>
            <a:ext cx="8748713" cy="7524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	الحرية </a:t>
            </a:r>
          </a:p>
        </p:txBody>
      </p:sp>
      <p:sp>
        <p:nvSpPr>
          <p:cNvPr id="38" name="AutoShape 2"/>
          <p:cNvSpPr>
            <a:spLocks noChangeArrowheads="1"/>
          </p:cNvSpPr>
          <p:nvPr/>
        </p:nvSpPr>
        <p:spPr bwMode="auto">
          <a:xfrm>
            <a:off x="1511920" y="3779837"/>
            <a:ext cx="7281243" cy="2520280"/>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justLow" rtl="1">
              <a:tabLst>
                <a:tab pos="723900" algn="l"/>
                <a:tab pos="1447800" algn="l"/>
                <a:tab pos="2171700" algn="l"/>
                <a:tab pos="2895600" algn="l"/>
                <a:tab pos="3619500" algn="l"/>
                <a:tab pos="4343400" algn="l"/>
                <a:tab pos="5067300" algn="l"/>
                <a:tab pos="5791200" algn="l"/>
              </a:tabLst>
            </a:pPr>
            <a:r>
              <a:rPr lang="ar-EG" sz="2800" b="1" dirty="0">
                <a:solidFill>
                  <a:srgbClr val="FFFFFF"/>
                </a:solidFill>
              </a:rPr>
              <a:t>وتتمثل في إعطاء الموظف الفرصة لكي يقرر بنفسه كيف ينفذ المهمة المسندة إليه ، فذلك ينمي الحافز الذاتي وحاسة الملكية لديه ،وفي الواقع نجد بعض المديرين يغيرون الأهداف باستمرار أو أنهم يفشلون في تحديد الأهداف وآخرين يمنحون الحرية بالإسم فقط ويدعون أن الموظفين </a:t>
            </a:r>
            <a:r>
              <a:rPr lang="ar-EG" sz="2800" b="1" dirty="0" smtClean="0">
                <a:solidFill>
                  <a:srgbClr val="FFFFFF"/>
                </a:solidFill>
              </a:rPr>
              <a:t> </a:t>
            </a:r>
            <a:br>
              <a:rPr lang="ar-EG" sz="2800" b="1" dirty="0" smtClean="0">
                <a:solidFill>
                  <a:srgbClr val="FFFFFF"/>
                </a:solidFill>
              </a:rPr>
            </a:br>
            <a:r>
              <a:rPr lang="ar-EG" sz="2800" b="1" dirty="0" smtClean="0">
                <a:solidFill>
                  <a:srgbClr val="FFFFFF"/>
                </a:solidFill>
              </a:rPr>
              <a:t>     ليس </a:t>
            </a:r>
            <a:r>
              <a:rPr lang="ar-EG" sz="2800" b="1" dirty="0">
                <a:solidFill>
                  <a:srgbClr val="FFFFFF"/>
                </a:solidFill>
              </a:rPr>
              <a:t>لديهم المقدرة على التوصل لحلول إبداعية</a:t>
            </a:r>
          </a:p>
        </p:txBody>
      </p:sp>
    </p:spTree>
    <p:extLst>
      <p:ext uri="{BB962C8B-B14F-4D97-AF65-F5344CB8AC3E}">
        <p14:creationId xmlns:p14="http://schemas.microsoft.com/office/powerpoint/2010/main" xmlns="" val="3544912188"/>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barn(inVertical)">
                                      <p:cBhvr>
                                        <p:cTn id="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 Box 4"/>
          <p:cNvSpPr txBox="1">
            <a:spLocks noChangeArrowheads="1"/>
          </p:cNvSpPr>
          <p:nvPr/>
        </p:nvSpPr>
        <p:spPr bwMode="auto">
          <a:xfrm>
            <a:off x="720726" y="144463"/>
            <a:ext cx="8748713" cy="7524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	الموارد</a:t>
            </a:r>
          </a:p>
        </p:txBody>
      </p:sp>
      <p:sp>
        <p:nvSpPr>
          <p:cNvPr id="38" name="AutoShape 2"/>
          <p:cNvSpPr>
            <a:spLocks noChangeArrowheads="1"/>
          </p:cNvSpPr>
          <p:nvPr/>
        </p:nvSpPr>
        <p:spPr bwMode="auto">
          <a:xfrm>
            <a:off x="1511920" y="4139877"/>
            <a:ext cx="7281243" cy="2160240"/>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justLow" rtl="1">
              <a:tabLst>
                <a:tab pos="723900" algn="l"/>
                <a:tab pos="1447800" algn="l"/>
                <a:tab pos="2171700" algn="l"/>
                <a:tab pos="2895600" algn="l"/>
                <a:tab pos="3619500" algn="l"/>
                <a:tab pos="4343400" algn="l"/>
                <a:tab pos="5067300" algn="l"/>
                <a:tab pos="5791200" algn="l"/>
              </a:tabLst>
            </a:pPr>
            <a:r>
              <a:rPr lang="ar-EG" sz="2800" b="1" dirty="0">
                <a:solidFill>
                  <a:srgbClr val="FFFFFF"/>
                </a:solidFill>
              </a:rPr>
              <a:t>أهم موردين يؤثران على الإبداع هما: الوقت والمال ، وتوزيعهما يجب أن يكون بعناية فائقة لإطلاق شرارة الإبداع عند الجميع ،وعلى العكس فإن توزيعهما بشكل غير عادل </a:t>
            </a:r>
            <a:r>
              <a:rPr lang="ar-EG" sz="2800" b="1" dirty="0" smtClean="0">
                <a:solidFill>
                  <a:srgbClr val="FFFFFF"/>
                </a:solidFill>
              </a:rPr>
              <a:t> </a:t>
            </a:r>
            <a:br>
              <a:rPr lang="ar-EG" sz="2800" b="1" dirty="0" smtClean="0">
                <a:solidFill>
                  <a:srgbClr val="FFFFFF"/>
                </a:solidFill>
              </a:rPr>
            </a:br>
            <a:r>
              <a:rPr lang="ar-EG" sz="2800" b="1" dirty="0" smtClean="0">
                <a:solidFill>
                  <a:srgbClr val="FFFFFF"/>
                </a:solidFill>
              </a:rPr>
              <a:t>                       يؤدي </a:t>
            </a:r>
            <a:r>
              <a:rPr lang="ar-EG" sz="2800" b="1" dirty="0">
                <a:solidFill>
                  <a:srgbClr val="FFFFFF"/>
                </a:solidFill>
              </a:rPr>
              <a:t>إلي تثبيط الهمم </a:t>
            </a:r>
          </a:p>
        </p:txBody>
      </p:sp>
    </p:spTree>
    <p:extLst>
      <p:ext uri="{BB962C8B-B14F-4D97-AF65-F5344CB8AC3E}">
        <p14:creationId xmlns:p14="http://schemas.microsoft.com/office/powerpoint/2010/main" xmlns="" val="1336205937"/>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barn(inVertical)">
                                      <p:cBhvr>
                                        <p:cTn id="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 Box 4"/>
          <p:cNvSpPr txBox="1">
            <a:spLocks noChangeArrowheads="1"/>
          </p:cNvSpPr>
          <p:nvPr/>
        </p:nvSpPr>
        <p:spPr bwMode="auto">
          <a:xfrm>
            <a:off x="720726" y="144463"/>
            <a:ext cx="8748713" cy="7524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	ملامح فرق </a:t>
            </a:r>
            <a:r>
              <a:rPr lang="ar-EG" sz="4000" b="1" dirty="0" smtClean="0">
                <a:solidFill>
                  <a:srgbClr val="FFFFFF"/>
                </a:solidFill>
                <a:latin typeface="Arial Black" pitchFamily="34" charset="0"/>
              </a:rPr>
              <a:t>العمل</a:t>
            </a:r>
            <a:endParaRPr lang="ar-EG" sz="4000" b="1" dirty="0">
              <a:solidFill>
                <a:srgbClr val="FFFFFF"/>
              </a:solidFill>
              <a:latin typeface="Arial Black" pitchFamily="34" charset="0"/>
            </a:endParaRPr>
          </a:p>
        </p:txBody>
      </p:sp>
      <p:sp>
        <p:nvSpPr>
          <p:cNvPr id="38" name="AutoShape 2"/>
          <p:cNvSpPr>
            <a:spLocks noChangeArrowheads="1"/>
          </p:cNvSpPr>
          <p:nvPr/>
        </p:nvSpPr>
        <p:spPr bwMode="auto">
          <a:xfrm>
            <a:off x="1511920" y="2699717"/>
            <a:ext cx="7281243" cy="1368152"/>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justLow" rtl="1">
              <a:tabLst>
                <a:tab pos="723900" algn="l"/>
                <a:tab pos="1447800" algn="l"/>
                <a:tab pos="2171700" algn="l"/>
                <a:tab pos="2895600" algn="l"/>
                <a:tab pos="3619500" algn="l"/>
                <a:tab pos="4343400" algn="l"/>
                <a:tab pos="5067300" algn="l"/>
                <a:tab pos="5791200" algn="l"/>
              </a:tabLst>
            </a:pPr>
            <a:r>
              <a:rPr lang="ar-EG" sz="2800" b="1" dirty="0">
                <a:solidFill>
                  <a:srgbClr val="FFFFFF"/>
                </a:solidFill>
              </a:rPr>
              <a:t>كلما كان فريق العمل متآلفا ومتكاملا كلما أدى ذلك إلى مزيد من صقل مهارات التفكير الإبداعي وتبادل الخبرات </a:t>
            </a:r>
            <a:r>
              <a:rPr lang="ar-EG" sz="2800" b="1" dirty="0" smtClean="0">
                <a:solidFill>
                  <a:srgbClr val="FFFFFF"/>
                </a:solidFill>
              </a:rPr>
              <a:t/>
            </a:r>
            <a:br>
              <a:rPr lang="ar-EG" sz="2800" b="1" dirty="0" smtClean="0">
                <a:solidFill>
                  <a:srgbClr val="FFFFFF"/>
                </a:solidFill>
              </a:rPr>
            </a:br>
            <a:r>
              <a:rPr lang="ar-EG" sz="2800" b="1" dirty="0" smtClean="0">
                <a:solidFill>
                  <a:srgbClr val="FFFFFF"/>
                </a:solidFill>
              </a:rPr>
              <a:t> 				ويكون </a:t>
            </a:r>
            <a:r>
              <a:rPr lang="ar-EG" sz="2800" b="1" dirty="0">
                <a:solidFill>
                  <a:srgbClr val="FFFFFF"/>
                </a:solidFill>
              </a:rPr>
              <a:t>ذلك من خلال </a:t>
            </a:r>
          </a:p>
        </p:txBody>
      </p:sp>
      <p:sp>
        <p:nvSpPr>
          <p:cNvPr id="2" name="Rectangle 1"/>
          <p:cNvSpPr/>
          <p:nvPr/>
        </p:nvSpPr>
        <p:spPr>
          <a:xfrm>
            <a:off x="720726" y="4787949"/>
            <a:ext cx="7559946" cy="1466299"/>
          </a:xfrm>
          <a:prstGeom prst="rect">
            <a:avLst/>
          </a:prstGeom>
        </p:spPr>
        <p:txBody>
          <a:bodyPr wrap="square">
            <a:spAutoFit/>
          </a:bodyPr>
          <a:lstStyle/>
          <a:p>
            <a:pPr algn="r" rtl="1"/>
            <a:r>
              <a:rPr lang="ar-EG" sz="2400" b="1" dirty="0"/>
              <a:t>•	الرغبة الأكيدة للعضو في تحقيق أهداف الفريق . </a:t>
            </a:r>
          </a:p>
          <a:p>
            <a:pPr algn="r" rtl="1"/>
            <a:r>
              <a:rPr lang="ar-EG" sz="2400" b="1" dirty="0"/>
              <a:t>•	مبادرة كل عضو إلى مساعدة الآخرين وخاصة في الظروف الصعبة . </a:t>
            </a:r>
          </a:p>
          <a:p>
            <a:pPr algn="r" rtl="1"/>
            <a:r>
              <a:rPr lang="ar-EG" sz="2400" b="1" dirty="0"/>
              <a:t>•	ضرورة تعرف كل عضو على المعلومات المتخصصة التي يحضرها </a:t>
            </a:r>
            <a:r>
              <a:rPr lang="ar-EG" sz="2400" b="1" dirty="0" smtClean="0"/>
              <a:t/>
            </a:r>
            <a:br>
              <a:rPr lang="ar-EG" sz="2400" b="1" dirty="0" smtClean="0"/>
            </a:br>
            <a:r>
              <a:rPr lang="ar-EG" sz="2400" b="1" dirty="0" smtClean="0"/>
              <a:t> 	الأعضاء </a:t>
            </a:r>
            <a:r>
              <a:rPr lang="ar-EG" sz="2400" b="1" dirty="0"/>
              <a:t>الآخرون للنقاش . </a:t>
            </a:r>
          </a:p>
        </p:txBody>
      </p:sp>
    </p:spTree>
    <p:extLst>
      <p:ext uri="{BB962C8B-B14F-4D97-AF65-F5344CB8AC3E}">
        <p14:creationId xmlns:p14="http://schemas.microsoft.com/office/powerpoint/2010/main" xmlns="" val="3043971814"/>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barn(inVertical)">
                                      <p:cBhvr>
                                        <p:cTn id="7" dur="500"/>
                                        <p:tgtEl>
                                          <p:spTgt spid="3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 Box 4"/>
          <p:cNvSpPr txBox="1">
            <a:spLocks noChangeArrowheads="1"/>
          </p:cNvSpPr>
          <p:nvPr/>
        </p:nvSpPr>
        <p:spPr bwMode="auto">
          <a:xfrm>
            <a:off x="720726" y="144463"/>
            <a:ext cx="8748713" cy="7524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	تشجيع المشرفين</a:t>
            </a:r>
          </a:p>
        </p:txBody>
      </p:sp>
      <p:sp>
        <p:nvSpPr>
          <p:cNvPr id="38" name="AutoShape 2"/>
          <p:cNvSpPr>
            <a:spLocks noChangeArrowheads="1"/>
          </p:cNvSpPr>
          <p:nvPr/>
        </p:nvSpPr>
        <p:spPr bwMode="auto">
          <a:xfrm>
            <a:off x="1511920" y="3707829"/>
            <a:ext cx="7281243" cy="3024336"/>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justLow" rtl="1">
              <a:tabLst>
                <a:tab pos="723900" algn="l"/>
                <a:tab pos="1447800" algn="l"/>
                <a:tab pos="2171700" algn="l"/>
                <a:tab pos="2895600" algn="l"/>
                <a:tab pos="3619500" algn="l"/>
                <a:tab pos="4343400" algn="l"/>
                <a:tab pos="5067300" algn="l"/>
                <a:tab pos="5791200" algn="l"/>
              </a:tabLst>
            </a:pPr>
            <a:r>
              <a:rPr lang="ar-EG" sz="2800" b="1" dirty="0">
                <a:solidFill>
                  <a:srgbClr val="FFFFFF"/>
                </a:solidFill>
              </a:rPr>
              <a:t>حيث أن معظم المديرين دائما مشغولون ،وتحت ضغط النتائج يفوتهم تشجيع المجهودات المبدعة الناجحة وغير الناجحة ،فلابد من تحفيز الدافع الذاتي حتى يتبنى الموظف المهمة ويحرص عليها ويبدع فيها والمؤسسات الناجحة نادرا ما تربط بين الإبداع وبين مكافآت مالية محددة والمفترض أن يقابل المدير أو المشرف الأفكار الإبداعية بعقل متفتح وليس </a:t>
            </a:r>
            <a:r>
              <a:rPr lang="ar-EG" sz="2800" b="1" dirty="0" smtClean="0">
                <a:solidFill>
                  <a:srgbClr val="FFFFFF"/>
                </a:solidFill>
              </a:rPr>
              <a:t> </a:t>
            </a:r>
            <a:br>
              <a:rPr lang="ar-EG" sz="2800" b="1" dirty="0" smtClean="0">
                <a:solidFill>
                  <a:srgbClr val="FFFFFF"/>
                </a:solidFill>
              </a:rPr>
            </a:br>
            <a:r>
              <a:rPr lang="ar-EG" sz="2800" b="1" dirty="0" smtClean="0">
                <a:solidFill>
                  <a:srgbClr val="FFFFFF"/>
                </a:solidFill>
              </a:rPr>
              <a:t> 	     بالنقد </a:t>
            </a:r>
            <a:r>
              <a:rPr lang="ar-EG" sz="2800" b="1" dirty="0">
                <a:solidFill>
                  <a:srgbClr val="FFFFFF"/>
                </a:solidFill>
              </a:rPr>
              <a:t>أو بتأخير الرد أو بإظهار رد فعل يحطم </a:t>
            </a:r>
            <a:r>
              <a:rPr lang="ar-EG" sz="2800" b="1" dirty="0" smtClean="0">
                <a:solidFill>
                  <a:srgbClr val="FFFFFF"/>
                </a:solidFill>
              </a:rPr>
              <a:t>الإبداع</a:t>
            </a:r>
            <a:endParaRPr lang="ar-EG" sz="2800" b="1" dirty="0">
              <a:solidFill>
                <a:srgbClr val="FFFFFF"/>
              </a:solidFill>
            </a:endParaRPr>
          </a:p>
        </p:txBody>
      </p:sp>
    </p:spTree>
    <p:extLst>
      <p:ext uri="{BB962C8B-B14F-4D97-AF65-F5344CB8AC3E}">
        <p14:creationId xmlns:p14="http://schemas.microsoft.com/office/powerpoint/2010/main" xmlns="" val="3917042899"/>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barn(inVertical)">
                                      <p:cBhvr>
                                        <p:cTn id="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AutoShape 3" descr="07CD1E3675BD4affA6CA63955D31575C# #AutoShape 3"/>
          <p:cNvSpPr>
            <a:spLocks noChangeArrowheads="1"/>
          </p:cNvSpPr>
          <p:nvPr/>
        </p:nvSpPr>
        <p:spPr bwMode="auto">
          <a:xfrm>
            <a:off x="892556" y="2078910"/>
            <a:ext cx="8295514" cy="3105768"/>
          </a:xfrm>
          <a:prstGeom prst="rect">
            <a:avLst/>
          </a:prstGeom>
          <a:solidFill>
            <a:srgbClr val="FF33CC">
              <a:alpha val="78038"/>
            </a:srgbClr>
          </a:solidFill>
          <a:ln w="12700">
            <a:solidFill>
              <a:schemeClr val="bg1"/>
            </a:solidFill>
            <a:miter lim="800000"/>
            <a:headEnd/>
            <a:tailEnd/>
          </a:ln>
        </p:spPr>
        <p:txBody>
          <a:bodyPr lIns="100794" tIns="50397" rIns="100794" bIns="50397" anchor="ctr"/>
          <a:lstStyle/>
          <a:p>
            <a:pPr algn="l" rtl="0"/>
            <a:endParaRPr lang="zh-CN" altLang="en-US">
              <a:latin typeface="Calibri" pitchFamily="34" charset="0"/>
            </a:endParaRPr>
          </a:p>
        </p:txBody>
      </p:sp>
      <p:sp>
        <p:nvSpPr>
          <p:cNvPr id="6148" name="AutoShape 3" descr="D8FCD644EF414d608FD23FABDBB2453F# #AutoShape 3"/>
          <p:cNvSpPr>
            <a:spLocks noChangeArrowheads="1"/>
          </p:cNvSpPr>
          <p:nvPr/>
        </p:nvSpPr>
        <p:spPr bwMode="auto">
          <a:xfrm>
            <a:off x="1008063" y="1889920"/>
            <a:ext cx="8064500" cy="3145665"/>
          </a:xfrm>
          <a:prstGeom prst="rect">
            <a:avLst/>
          </a:prstGeom>
          <a:solidFill>
            <a:srgbClr val="FF99FF">
              <a:alpha val="79999"/>
            </a:srgbClr>
          </a:solidFill>
          <a:ln w="12700">
            <a:solidFill>
              <a:schemeClr val="bg1"/>
            </a:solidFill>
            <a:miter lim="800000"/>
            <a:headEnd/>
            <a:tailEnd/>
          </a:ln>
        </p:spPr>
        <p:txBody>
          <a:bodyPr wrap="none" lIns="100794" tIns="50397" rIns="100794" bIns="50397" anchor="ctr"/>
          <a:lstStyle/>
          <a:p>
            <a:pPr algn="ctr" rtl="1" eaLnBrk="0"/>
            <a:r>
              <a:rPr lang="ar-EG" altLang="zh-CN" sz="5500" b="1" dirty="0">
                <a:solidFill>
                  <a:schemeClr val="bg1"/>
                </a:solidFill>
                <a:ea typeface="Microsoft YaHei" pitchFamily="34" charset="-122"/>
              </a:rPr>
              <a:t>الوحدة التدريبية </a:t>
            </a:r>
            <a:r>
              <a:rPr lang="ar-EG" altLang="zh-CN" sz="5500" b="1" dirty="0" smtClean="0">
                <a:solidFill>
                  <a:schemeClr val="bg1"/>
                </a:solidFill>
                <a:ea typeface="Microsoft YaHei" pitchFamily="34" charset="-122"/>
              </a:rPr>
              <a:t>الاولى</a:t>
            </a:r>
          </a:p>
          <a:p>
            <a:pPr algn="ctr" rtl="1" eaLnBrk="0"/>
            <a:r>
              <a:rPr lang="ar-EG" altLang="zh-CN" sz="5500" b="1" dirty="0" smtClean="0">
                <a:solidFill>
                  <a:schemeClr val="bg1"/>
                </a:solidFill>
                <a:ea typeface="Microsoft YaHei" pitchFamily="34" charset="-122"/>
              </a:rPr>
              <a:t>اساسيات الابداع</a:t>
            </a:r>
            <a:endParaRPr lang="ar-EG" altLang="zh-CN" sz="5500" b="1" dirty="0">
              <a:solidFill>
                <a:schemeClr val="bg1"/>
              </a:solidFill>
              <a:ea typeface="Microsoft YaHei" pitchFamily="34" charset="-122"/>
            </a:endParaRPr>
          </a:p>
        </p:txBody>
      </p:sp>
      <p:sp>
        <p:nvSpPr>
          <p:cNvPr id="6149" name="Rectangle 13" descr="FD1DDF730CE4456e89755B07FE1653D0# #Rectangle 13"/>
          <p:cNvSpPr>
            <a:spLocks noChangeArrowheads="1"/>
          </p:cNvSpPr>
          <p:nvPr/>
        </p:nvSpPr>
        <p:spPr bwMode="auto">
          <a:xfrm>
            <a:off x="1191826" y="2364498"/>
            <a:ext cx="7696977" cy="37319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00794" tIns="50397" rIns="100794" bIns="50397">
            <a:spAutoFit/>
          </a:bodyPr>
          <a:lstStyle/>
          <a:p>
            <a:pPr algn="l" rtl="0"/>
            <a:endParaRPr lang="zh-CN" altLang="en-US">
              <a:solidFill>
                <a:schemeClr val="bg1"/>
              </a:solidFill>
              <a:latin typeface="Microsoft YaHei" pitchFamily="34" charset="-122"/>
              <a:ea typeface="Microsoft YaHei" pitchFamily="34" charset="-122"/>
            </a:endParaRPr>
          </a:p>
        </p:txBody>
      </p:sp>
    </p:spTree>
    <p:extLst>
      <p:ext uri="{BB962C8B-B14F-4D97-AF65-F5344CB8AC3E}">
        <p14:creationId xmlns:p14="http://schemas.microsoft.com/office/powerpoint/2010/main" xmlns="" val="2369518569"/>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slide(fromTop)">
                                      <p:cBhvr>
                                        <p:cTn id="7" dur="500"/>
                                        <p:tgtEl>
                                          <p:spTgt spid="6148"/>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6147"/>
                                        </p:tgtEl>
                                        <p:attrNameLst>
                                          <p:attrName>style.visibility</p:attrName>
                                        </p:attrNameLst>
                                      </p:cBhvr>
                                      <p:to>
                                        <p:strVal val="visible"/>
                                      </p:to>
                                    </p:set>
                                    <p:animEffect transition="in" filter="slide(fromBottom)">
                                      <p:cBhvr>
                                        <p:cTn id="10" dur="500"/>
                                        <p:tgtEl>
                                          <p:spTgt spid="6147"/>
                                        </p:tgtEl>
                                      </p:cBhvr>
                                    </p:animEffect>
                                  </p:childTnLst>
                                </p:cTn>
                              </p:par>
                            </p:childTnLst>
                          </p:cTn>
                        </p:par>
                        <p:par>
                          <p:cTn id="11" fill="hold" nodeType="afterGroup">
                            <p:stCondLst>
                              <p:cond delay="500"/>
                            </p:stCondLst>
                            <p:childTnLst>
                              <p:par>
                                <p:cTn id="12" presetID="12" presetClass="entr" presetSubtype="4" fill="hold" grpId="0" nodeType="afterEffect">
                                  <p:stCondLst>
                                    <p:cond delay="0"/>
                                  </p:stCondLst>
                                  <p:childTnLst>
                                    <p:set>
                                      <p:cBhvr>
                                        <p:cTn id="13" dur="1" fill="hold">
                                          <p:stCondLst>
                                            <p:cond delay="0"/>
                                          </p:stCondLst>
                                        </p:cTn>
                                        <p:tgtEl>
                                          <p:spTgt spid="6149"/>
                                        </p:tgtEl>
                                        <p:attrNameLst>
                                          <p:attrName>style.visibility</p:attrName>
                                        </p:attrNameLst>
                                      </p:cBhvr>
                                      <p:to>
                                        <p:strVal val="visible"/>
                                      </p:to>
                                    </p:set>
                                    <p:animEffect transition="in" filter="slide(fromBottom)">
                                      <p:cBhvr>
                                        <p:cTn id="14" dur="500"/>
                                        <p:tgtEl>
                                          <p:spTgt spid="61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animBg="1" autoUpdateAnimBg="0"/>
      <p:bldP spid="6148" grpId="0" animBg="1" autoUpdateAnimBg="0"/>
      <p:bldP spid="6149" grpId="0" autoUpdateAnimBg="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 Box 4"/>
          <p:cNvSpPr txBox="1">
            <a:spLocks noChangeArrowheads="1"/>
          </p:cNvSpPr>
          <p:nvPr/>
        </p:nvSpPr>
        <p:spPr bwMode="auto">
          <a:xfrm>
            <a:off x="720726" y="144463"/>
            <a:ext cx="8748713" cy="7524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	دعم المنظمة</a:t>
            </a:r>
          </a:p>
        </p:txBody>
      </p:sp>
      <p:sp>
        <p:nvSpPr>
          <p:cNvPr id="38" name="AutoShape 2"/>
          <p:cNvSpPr>
            <a:spLocks noChangeArrowheads="1"/>
          </p:cNvSpPr>
          <p:nvPr/>
        </p:nvSpPr>
        <p:spPr bwMode="auto">
          <a:xfrm>
            <a:off x="1511920" y="3923853"/>
            <a:ext cx="7281243" cy="2592288"/>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justLow" rtl="1">
              <a:tabLst>
                <a:tab pos="723900" algn="l"/>
                <a:tab pos="1447800" algn="l"/>
                <a:tab pos="2171700" algn="l"/>
                <a:tab pos="2895600" algn="l"/>
                <a:tab pos="3619500" algn="l"/>
                <a:tab pos="4343400" algn="l"/>
                <a:tab pos="5067300" algn="l"/>
                <a:tab pos="5791200" algn="l"/>
              </a:tabLst>
            </a:pPr>
            <a:r>
              <a:rPr lang="ar-EG" sz="2800" b="1" dirty="0">
                <a:solidFill>
                  <a:srgbClr val="FFFFFF"/>
                </a:solidFill>
              </a:rPr>
              <a:t>إن تشجيع المشرفين يبرز الإبداع ، ولكن الإبداع حقيقة يدعم حينما يهتم به قادة المنظمة الذين عليهم أن يضعوا نظاما أو قيما مؤكدة لتقديرالمجهودات الإبداعية واعتبار أن العمل المبدع هو قمة الأولويات ،كما أن المشاركة في المعلومات وفي إتخاذ القرارات والتعاون من القيم التي ترعى </a:t>
            </a:r>
            <a:r>
              <a:rPr lang="ar-EG" sz="2800" b="1" dirty="0" smtClean="0">
                <a:solidFill>
                  <a:srgbClr val="FFFFFF"/>
                </a:solidFill>
              </a:rPr>
              <a:t>الإبداع</a:t>
            </a:r>
            <a:endParaRPr lang="ar-EG" sz="2800" b="1" dirty="0">
              <a:solidFill>
                <a:srgbClr val="FFFFFF"/>
              </a:solidFill>
            </a:endParaRPr>
          </a:p>
        </p:txBody>
      </p:sp>
    </p:spTree>
    <p:extLst>
      <p:ext uri="{BB962C8B-B14F-4D97-AF65-F5344CB8AC3E}">
        <p14:creationId xmlns:p14="http://schemas.microsoft.com/office/powerpoint/2010/main" xmlns="" val="1264193255"/>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barn(inVertical)">
                                      <p:cBhvr>
                                        <p:cTn id="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 Box 4"/>
          <p:cNvSpPr txBox="1">
            <a:spLocks noChangeArrowheads="1"/>
          </p:cNvSpPr>
          <p:nvPr/>
        </p:nvSpPr>
        <p:spPr bwMode="auto">
          <a:xfrm>
            <a:off x="720726" y="144463"/>
            <a:ext cx="8748713" cy="7524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مقومات الإبداع الإداري</a:t>
            </a:r>
          </a:p>
        </p:txBody>
      </p:sp>
      <p:sp>
        <p:nvSpPr>
          <p:cNvPr id="38" name="AutoShape 2"/>
          <p:cNvSpPr>
            <a:spLocks noChangeArrowheads="1"/>
          </p:cNvSpPr>
          <p:nvPr/>
        </p:nvSpPr>
        <p:spPr bwMode="auto">
          <a:xfrm>
            <a:off x="6416587" y="2411685"/>
            <a:ext cx="3032771" cy="648072"/>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ctr" rtl="1">
              <a:tabLst>
                <a:tab pos="723900" algn="l"/>
                <a:tab pos="1447800" algn="l"/>
                <a:tab pos="2171700" algn="l"/>
                <a:tab pos="2895600" algn="l"/>
                <a:tab pos="3619500" algn="l"/>
                <a:tab pos="4343400" algn="l"/>
                <a:tab pos="5067300" algn="l"/>
                <a:tab pos="5791200" algn="l"/>
              </a:tabLst>
            </a:pPr>
            <a:r>
              <a:rPr lang="ar-EG" sz="2800" b="1" dirty="0">
                <a:solidFill>
                  <a:srgbClr val="FFFFFF"/>
                </a:solidFill>
              </a:rPr>
              <a:t>الذكـــــاء </a:t>
            </a:r>
          </a:p>
        </p:txBody>
      </p:sp>
      <p:sp>
        <p:nvSpPr>
          <p:cNvPr id="4" name="AutoShape 2"/>
          <p:cNvSpPr>
            <a:spLocks noChangeArrowheads="1"/>
          </p:cNvSpPr>
          <p:nvPr/>
        </p:nvSpPr>
        <p:spPr bwMode="auto">
          <a:xfrm>
            <a:off x="1215453" y="2411685"/>
            <a:ext cx="3032771" cy="648072"/>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ctr" rtl="1">
              <a:tabLst>
                <a:tab pos="723900" algn="l"/>
                <a:tab pos="1447800" algn="l"/>
                <a:tab pos="2171700" algn="l"/>
                <a:tab pos="2895600" algn="l"/>
                <a:tab pos="3619500" algn="l"/>
                <a:tab pos="4343400" algn="l"/>
                <a:tab pos="5067300" algn="l"/>
                <a:tab pos="5791200" algn="l"/>
              </a:tabLst>
            </a:pPr>
            <a:r>
              <a:rPr lang="ar-EG" sz="2800" b="1" dirty="0">
                <a:solidFill>
                  <a:srgbClr val="FFFFFF"/>
                </a:solidFill>
              </a:rPr>
              <a:t>الناحية الانفعالية </a:t>
            </a:r>
          </a:p>
        </p:txBody>
      </p:sp>
      <p:sp>
        <p:nvSpPr>
          <p:cNvPr id="5" name="AutoShape 2"/>
          <p:cNvSpPr>
            <a:spLocks noChangeArrowheads="1"/>
          </p:cNvSpPr>
          <p:nvPr/>
        </p:nvSpPr>
        <p:spPr bwMode="auto">
          <a:xfrm>
            <a:off x="6425022" y="3419797"/>
            <a:ext cx="3032771" cy="648072"/>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ctr" rtl="1">
              <a:tabLst>
                <a:tab pos="723900" algn="l"/>
                <a:tab pos="1447800" algn="l"/>
                <a:tab pos="2171700" algn="l"/>
                <a:tab pos="2895600" algn="l"/>
                <a:tab pos="3619500" algn="l"/>
                <a:tab pos="4343400" algn="l"/>
                <a:tab pos="5067300" algn="l"/>
                <a:tab pos="5791200" algn="l"/>
              </a:tabLst>
            </a:pPr>
            <a:r>
              <a:rPr lang="ar-EG" sz="2800" b="1" dirty="0">
                <a:solidFill>
                  <a:srgbClr val="FFFFFF"/>
                </a:solidFill>
              </a:rPr>
              <a:t>الدافعية </a:t>
            </a:r>
          </a:p>
        </p:txBody>
      </p:sp>
      <p:sp>
        <p:nvSpPr>
          <p:cNvPr id="6" name="AutoShape 2"/>
          <p:cNvSpPr>
            <a:spLocks noChangeArrowheads="1"/>
          </p:cNvSpPr>
          <p:nvPr/>
        </p:nvSpPr>
        <p:spPr bwMode="auto">
          <a:xfrm>
            <a:off x="1223888" y="3419797"/>
            <a:ext cx="3032771" cy="648072"/>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ctr" rtl="1">
              <a:tabLst>
                <a:tab pos="723900" algn="l"/>
                <a:tab pos="1447800" algn="l"/>
                <a:tab pos="2171700" algn="l"/>
                <a:tab pos="2895600" algn="l"/>
                <a:tab pos="3619500" algn="l"/>
                <a:tab pos="4343400" algn="l"/>
                <a:tab pos="5067300" algn="l"/>
                <a:tab pos="5791200" algn="l"/>
              </a:tabLst>
            </a:pPr>
            <a:r>
              <a:rPr lang="ar-EG" sz="2800" b="1" dirty="0">
                <a:solidFill>
                  <a:srgbClr val="FFFFFF"/>
                </a:solidFill>
              </a:rPr>
              <a:t>التعلم والمعرفة </a:t>
            </a:r>
          </a:p>
        </p:txBody>
      </p:sp>
      <p:sp>
        <p:nvSpPr>
          <p:cNvPr id="7" name="AutoShape 2"/>
          <p:cNvSpPr>
            <a:spLocks noChangeArrowheads="1"/>
          </p:cNvSpPr>
          <p:nvPr/>
        </p:nvSpPr>
        <p:spPr bwMode="auto">
          <a:xfrm>
            <a:off x="6433457" y="4427909"/>
            <a:ext cx="3032771" cy="648072"/>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ctr" rtl="1">
              <a:tabLst>
                <a:tab pos="723900" algn="l"/>
                <a:tab pos="1447800" algn="l"/>
                <a:tab pos="2171700" algn="l"/>
                <a:tab pos="2895600" algn="l"/>
                <a:tab pos="3619500" algn="l"/>
                <a:tab pos="4343400" algn="l"/>
                <a:tab pos="5067300" algn="l"/>
                <a:tab pos="5791200" algn="l"/>
              </a:tabLst>
            </a:pPr>
            <a:r>
              <a:rPr lang="ar-EG" sz="2800" b="1" dirty="0">
                <a:solidFill>
                  <a:srgbClr val="FFFFFF"/>
                </a:solidFill>
              </a:rPr>
              <a:t>التخيل الإبداعي </a:t>
            </a:r>
          </a:p>
        </p:txBody>
      </p:sp>
      <p:sp>
        <p:nvSpPr>
          <p:cNvPr id="8" name="AutoShape 2"/>
          <p:cNvSpPr>
            <a:spLocks noChangeArrowheads="1"/>
          </p:cNvSpPr>
          <p:nvPr/>
        </p:nvSpPr>
        <p:spPr bwMode="auto">
          <a:xfrm>
            <a:off x="1232323" y="4427909"/>
            <a:ext cx="3032771" cy="648072"/>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ctr" rtl="1">
              <a:tabLst>
                <a:tab pos="723900" algn="l"/>
                <a:tab pos="1447800" algn="l"/>
                <a:tab pos="2171700" algn="l"/>
                <a:tab pos="2895600" algn="l"/>
                <a:tab pos="3619500" algn="l"/>
                <a:tab pos="4343400" algn="l"/>
                <a:tab pos="5067300" algn="l"/>
                <a:tab pos="5791200" algn="l"/>
              </a:tabLst>
            </a:pPr>
            <a:r>
              <a:rPr lang="ar-EG" sz="2800" b="1" dirty="0">
                <a:solidFill>
                  <a:srgbClr val="FFFFFF"/>
                </a:solidFill>
              </a:rPr>
              <a:t>الناحية الاجتماعية </a:t>
            </a:r>
          </a:p>
        </p:txBody>
      </p:sp>
      <p:sp>
        <p:nvSpPr>
          <p:cNvPr id="9" name="AutoShape 2"/>
          <p:cNvSpPr>
            <a:spLocks noChangeArrowheads="1"/>
          </p:cNvSpPr>
          <p:nvPr/>
        </p:nvSpPr>
        <p:spPr bwMode="auto">
          <a:xfrm>
            <a:off x="6441892" y="5436021"/>
            <a:ext cx="3032771" cy="864096"/>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ctr" rtl="1">
              <a:tabLst>
                <a:tab pos="723900" algn="l"/>
                <a:tab pos="1447800" algn="l"/>
                <a:tab pos="2171700" algn="l"/>
                <a:tab pos="2895600" algn="l"/>
                <a:tab pos="3619500" algn="l"/>
                <a:tab pos="4343400" algn="l"/>
                <a:tab pos="5067300" algn="l"/>
                <a:tab pos="5791200" algn="l"/>
              </a:tabLst>
            </a:pPr>
            <a:r>
              <a:rPr lang="ar-EG" sz="2800" b="1" dirty="0">
                <a:solidFill>
                  <a:srgbClr val="FFFFFF"/>
                </a:solidFill>
              </a:rPr>
              <a:t>الظروف النفسية والاجتماعية </a:t>
            </a:r>
          </a:p>
        </p:txBody>
      </p:sp>
      <p:sp>
        <p:nvSpPr>
          <p:cNvPr id="10" name="AutoShape 2"/>
          <p:cNvSpPr>
            <a:spLocks noChangeArrowheads="1"/>
          </p:cNvSpPr>
          <p:nvPr/>
        </p:nvSpPr>
        <p:spPr bwMode="auto">
          <a:xfrm>
            <a:off x="1240758" y="5436021"/>
            <a:ext cx="3032771" cy="864096"/>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ctr" rtl="1">
              <a:tabLst>
                <a:tab pos="723900" algn="l"/>
                <a:tab pos="1447800" algn="l"/>
                <a:tab pos="2171700" algn="l"/>
                <a:tab pos="2895600" algn="l"/>
                <a:tab pos="3619500" algn="l"/>
                <a:tab pos="4343400" algn="l"/>
                <a:tab pos="5067300" algn="l"/>
                <a:tab pos="5791200" algn="l"/>
              </a:tabLst>
            </a:pPr>
            <a:r>
              <a:rPr lang="ar-EG" sz="2800" b="1" dirty="0">
                <a:solidFill>
                  <a:srgbClr val="FFFFFF"/>
                </a:solidFill>
              </a:rPr>
              <a:t>الزمن </a:t>
            </a:r>
          </a:p>
        </p:txBody>
      </p:sp>
    </p:spTree>
    <p:extLst>
      <p:ext uri="{BB962C8B-B14F-4D97-AF65-F5344CB8AC3E}">
        <p14:creationId xmlns:p14="http://schemas.microsoft.com/office/powerpoint/2010/main" xmlns="" val="550471954"/>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barn(inVertical)">
                                      <p:cBhvr>
                                        <p:cTn id="7" dur="500"/>
                                        <p:tgtEl>
                                          <p:spTgt spid="3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arn(inVertic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arn(inVertical)">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barn(inVertical)">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barn(inVertical)">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barn(inVertical)">
                                      <p:cBhvr>
                                        <p:cTn id="4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4" grpId="0" animBg="1"/>
      <p:bldP spid="5" grpId="0" animBg="1"/>
      <p:bldP spid="6" grpId="0" animBg="1"/>
      <p:bldP spid="7" grpId="0" animBg="1"/>
      <p:bldP spid="8" grpId="0" animBg="1"/>
      <p:bldP spid="9" grpId="0" animBg="1"/>
      <p:bldP spid="10" grpId="0"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Wave 1"/>
          <p:cNvSpPr/>
          <p:nvPr/>
        </p:nvSpPr>
        <p:spPr bwMode="auto">
          <a:xfrm>
            <a:off x="1420473" y="2699717"/>
            <a:ext cx="7056784" cy="2304256"/>
          </a:xfrm>
          <a:prstGeom prst="wav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1" anchor="t" anchorCtr="0" compatLnSpc="1">
            <a:prstTxWarp prst="textNoShape">
              <a:avLst/>
            </a:prstTxWarp>
          </a:bodyPr>
          <a:lstStyle/>
          <a:p>
            <a:pPr algn="ctr" rtl="1"/>
            <a:endParaRPr lang="ar-EG" sz="1200" b="1" dirty="0" smtClean="0">
              <a:solidFill>
                <a:srgbClr val="002060"/>
              </a:solidFill>
            </a:endParaRPr>
          </a:p>
          <a:p>
            <a:pPr algn="ctr" rtl="1"/>
            <a:r>
              <a:rPr lang="ar-EG" sz="4400" b="1" dirty="0">
                <a:solidFill>
                  <a:srgbClr val="002060"/>
                </a:solidFill>
              </a:rPr>
              <a:t>خصائص المدير المبدع</a:t>
            </a:r>
            <a:endParaRPr kumimoji="0" lang="ar-EG" sz="4400" b="1" i="0" u="none" strike="noStrike" cap="none" normalizeH="0" baseline="0" dirty="0" smtClean="0">
              <a:ln>
                <a:noFill/>
              </a:ln>
              <a:solidFill>
                <a:srgbClr val="002060"/>
              </a:solidFill>
              <a:effectLst/>
            </a:endParaRPr>
          </a:p>
        </p:txBody>
      </p:sp>
    </p:spTree>
    <p:extLst>
      <p:ext uri="{BB962C8B-B14F-4D97-AF65-F5344CB8AC3E}">
        <p14:creationId xmlns:p14="http://schemas.microsoft.com/office/powerpoint/2010/main" xmlns="" val="1840208315"/>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 Box 4"/>
          <p:cNvSpPr txBox="1">
            <a:spLocks noChangeArrowheads="1"/>
          </p:cNvSpPr>
          <p:nvPr/>
        </p:nvSpPr>
        <p:spPr bwMode="auto">
          <a:xfrm>
            <a:off x="720726" y="144463"/>
            <a:ext cx="8748713" cy="7524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خصائص المدير المبدع</a:t>
            </a:r>
          </a:p>
        </p:txBody>
      </p:sp>
      <p:sp>
        <p:nvSpPr>
          <p:cNvPr id="38" name="AutoShape 1"/>
          <p:cNvSpPr>
            <a:spLocks noChangeArrowheads="1"/>
          </p:cNvSpPr>
          <p:nvPr/>
        </p:nvSpPr>
        <p:spPr bwMode="auto">
          <a:xfrm>
            <a:off x="1488082" y="2320925"/>
            <a:ext cx="6429375" cy="898525"/>
          </a:xfrm>
          <a:prstGeom prst="roundRect">
            <a:avLst>
              <a:gd name="adj" fmla="val 11741"/>
            </a:avLst>
          </a:prstGeom>
          <a:solidFill>
            <a:srgbClr val="4D3574"/>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nchor="ctr"/>
          <a:lstStyle/>
          <a:p>
            <a:pPr algn="ctr" rtl="1">
              <a:tabLst>
                <a:tab pos="723900" algn="l"/>
                <a:tab pos="1447800" algn="l"/>
                <a:tab pos="2171700" algn="l"/>
                <a:tab pos="2895600" algn="l"/>
                <a:tab pos="3619500" algn="l"/>
                <a:tab pos="4343400" algn="l"/>
                <a:tab pos="5067300" algn="l"/>
                <a:tab pos="5791200" algn="l"/>
              </a:tabLst>
            </a:pPr>
            <a:r>
              <a:rPr lang="ar-EG" sz="2400" b="1" dirty="0">
                <a:solidFill>
                  <a:srgbClr val="FFFFFF"/>
                </a:solidFill>
              </a:rPr>
              <a:t>	القدرة على اكتشاف علاقات جديدة وإنطاقها والإفصاح </a:t>
            </a:r>
            <a:r>
              <a:rPr lang="ar-EG" sz="2400" b="1" dirty="0" smtClean="0">
                <a:solidFill>
                  <a:srgbClr val="FFFFFF"/>
                </a:solidFill>
              </a:rPr>
              <a:t>عنها</a:t>
            </a:r>
            <a:endParaRPr lang="en-US" sz="2400" b="1" dirty="0">
              <a:solidFill>
                <a:srgbClr val="FFFFFF"/>
              </a:solidFill>
            </a:endParaRPr>
          </a:p>
        </p:txBody>
      </p:sp>
      <p:sp>
        <p:nvSpPr>
          <p:cNvPr id="39" name="AutoShape 2"/>
          <p:cNvSpPr>
            <a:spLocks noChangeArrowheads="1"/>
          </p:cNvSpPr>
          <p:nvPr/>
        </p:nvSpPr>
        <p:spPr bwMode="auto">
          <a:xfrm>
            <a:off x="1488082" y="3648076"/>
            <a:ext cx="6432550" cy="879475"/>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ctr" rtl="1">
              <a:tabLst>
                <a:tab pos="723900" algn="l"/>
                <a:tab pos="1447800" algn="l"/>
                <a:tab pos="2171700" algn="l"/>
                <a:tab pos="2895600" algn="l"/>
                <a:tab pos="3619500" algn="l"/>
                <a:tab pos="4343400" algn="l"/>
                <a:tab pos="5067300" algn="l"/>
                <a:tab pos="5791200" algn="l"/>
              </a:tabLst>
            </a:pPr>
            <a:r>
              <a:rPr lang="ar-EG" sz="2400" b="1" dirty="0">
                <a:solidFill>
                  <a:srgbClr val="FFFFFF"/>
                </a:solidFill>
              </a:rPr>
              <a:t>	يعتمد على التفكير الإحاطي الذي له أكثر من حل </a:t>
            </a:r>
            <a:endParaRPr lang="en-US" sz="2400" b="1" dirty="0">
              <a:solidFill>
                <a:srgbClr val="FFFFFF"/>
              </a:solidFill>
            </a:endParaRPr>
          </a:p>
        </p:txBody>
      </p:sp>
      <p:sp>
        <p:nvSpPr>
          <p:cNvPr id="40" name="AutoShape 3"/>
          <p:cNvSpPr>
            <a:spLocks noChangeArrowheads="1"/>
          </p:cNvSpPr>
          <p:nvPr/>
        </p:nvSpPr>
        <p:spPr bwMode="auto">
          <a:xfrm>
            <a:off x="1488082" y="4995864"/>
            <a:ext cx="6432550" cy="903287"/>
          </a:xfrm>
          <a:prstGeom prst="roundRect">
            <a:avLst>
              <a:gd name="adj" fmla="val 11741"/>
            </a:avLst>
          </a:prstGeom>
          <a:solidFill>
            <a:srgbClr val="979797"/>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ctr" rtl="1">
              <a:tabLst>
                <a:tab pos="723900" algn="l"/>
                <a:tab pos="1447800" algn="l"/>
                <a:tab pos="2171700" algn="l"/>
                <a:tab pos="2895600" algn="l"/>
                <a:tab pos="3619500" algn="l"/>
                <a:tab pos="4343400" algn="l"/>
                <a:tab pos="5067300" algn="l"/>
                <a:tab pos="5791200" algn="l"/>
              </a:tabLst>
            </a:pPr>
            <a:r>
              <a:rPr lang="ar-EG" sz="2200" dirty="0">
                <a:solidFill>
                  <a:srgbClr val="FFFFFF"/>
                </a:solidFill>
              </a:rPr>
              <a:t>	</a:t>
            </a:r>
            <a:r>
              <a:rPr lang="ar-EG" sz="2400" b="1" dirty="0">
                <a:solidFill>
                  <a:srgbClr val="FFFFFF"/>
                </a:solidFill>
              </a:rPr>
              <a:t>قادر على النظر إلى الأمور من زوايا </a:t>
            </a:r>
            <a:r>
              <a:rPr lang="ar-EG" sz="2400" b="1" dirty="0" smtClean="0">
                <a:solidFill>
                  <a:srgbClr val="FFFFFF"/>
                </a:solidFill>
              </a:rPr>
              <a:t>مختلفة</a:t>
            </a:r>
            <a:endParaRPr lang="en-US" sz="2400" b="1" dirty="0">
              <a:solidFill>
                <a:srgbClr val="FFFFFF"/>
              </a:solidFill>
            </a:endParaRPr>
          </a:p>
        </p:txBody>
      </p:sp>
      <p:sp>
        <p:nvSpPr>
          <p:cNvPr id="41" name="AutoShape 5"/>
          <p:cNvSpPr>
            <a:spLocks noChangeArrowheads="1"/>
          </p:cNvSpPr>
          <p:nvPr/>
        </p:nvSpPr>
        <p:spPr bwMode="auto">
          <a:xfrm>
            <a:off x="8515225" y="2314576"/>
            <a:ext cx="917575" cy="868363"/>
          </a:xfrm>
          <a:prstGeom prst="roundRect">
            <a:avLst>
              <a:gd name="adj" fmla="val 16667"/>
            </a:avLst>
          </a:prstGeom>
          <a:solidFill>
            <a:srgbClr val="4D3574"/>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nchor="ctr"/>
          <a:lstStyle/>
          <a:p>
            <a:pPr algn="ctr">
              <a:lnSpc>
                <a:spcPct val="118000"/>
              </a:lnSpc>
              <a:tabLst>
                <a:tab pos="723900" algn="l"/>
              </a:tabLst>
            </a:pPr>
            <a:r>
              <a:rPr lang="en-US" sz="2200">
                <a:solidFill>
                  <a:srgbClr val="FFFFFF"/>
                </a:solidFill>
                <a:latin typeface="Arial Black" pitchFamily="34" charset="0"/>
              </a:rPr>
              <a:t>1</a:t>
            </a:r>
          </a:p>
        </p:txBody>
      </p:sp>
      <p:sp>
        <p:nvSpPr>
          <p:cNvPr id="42" name="AutoShape 6"/>
          <p:cNvSpPr>
            <a:spLocks noChangeArrowheads="1"/>
          </p:cNvSpPr>
          <p:nvPr/>
        </p:nvSpPr>
        <p:spPr bwMode="auto">
          <a:xfrm>
            <a:off x="8515225" y="3660775"/>
            <a:ext cx="917575" cy="882650"/>
          </a:xfrm>
          <a:prstGeom prst="roundRect">
            <a:avLst>
              <a:gd name="adj" fmla="val 16667"/>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ctr">
              <a:lnSpc>
                <a:spcPct val="118000"/>
              </a:lnSpc>
              <a:tabLst>
                <a:tab pos="723900" algn="l"/>
              </a:tabLst>
            </a:pPr>
            <a:r>
              <a:rPr lang="en-US" sz="2200">
                <a:solidFill>
                  <a:srgbClr val="FFFFFF"/>
                </a:solidFill>
                <a:latin typeface="Arial Black" pitchFamily="34" charset="0"/>
              </a:rPr>
              <a:t>2</a:t>
            </a:r>
          </a:p>
        </p:txBody>
      </p:sp>
      <p:sp>
        <p:nvSpPr>
          <p:cNvPr id="43" name="AutoShape 7"/>
          <p:cNvSpPr>
            <a:spLocks noChangeArrowheads="1"/>
          </p:cNvSpPr>
          <p:nvPr/>
        </p:nvSpPr>
        <p:spPr bwMode="auto">
          <a:xfrm>
            <a:off x="8515225" y="5011738"/>
            <a:ext cx="917575" cy="906462"/>
          </a:xfrm>
          <a:prstGeom prst="roundRect">
            <a:avLst>
              <a:gd name="adj" fmla="val 16667"/>
            </a:avLst>
          </a:prstGeom>
          <a:solidFill>
            <a:srgbClr val="979797"/>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ctr">
              <a:lnSpc>
                <a:spcPct val="118000"/>
              </a:lnSpc>
              <a:tabLst>
                <a:tab pos="723900" algn="l"/>
              </a:tabLst>
            </a:pPr>
            <a:r>
              <a:rPr lang="en-US" sz="2200">
                <a:solidFill>
                  <a:srgbClr val="FFFFFF"/>
                </a:solidFill>
                <a:latin typeface="Arial Black" pitchFamily="34" charset="0"/>
              </a:rPr>
              <a:t>3</a:t>
            </a:r>
          </a:p>
        </p:txBody>
      </p:sp>
    </p:spTree>
    <p:extLst>
      <p:ext uri="{BB962C8B-B14F-4D97-AF65-F5344CB8AC3E}">
        <p14:creationId xmlns:p14="http://schemas.microsoft.com/office/powerpoint/2010/main" xmlns="" val="2766885154"/>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barn(inVertical)">
                                      <p:cBhvr>
                                        <p:cTn id="7" dur="500"/>
                                        <p:tgtEl>
                                          <p:spTgt spid="3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9"/>
                                        </p:tgtEl>
                                        <p:attrNameLst>
                                          <p:attrName>style.visibility</p:attrName>
                                        </p:attrNameLst>
                                      </p:cBhvr>
                                      <p:to>
                                        <p:strVal val="visible"/>
                                      </p:to>
                                    </p:set>
                                    <p:animEffect transition="in" filter="barn(inVertical)">
                                      <p:cBhvr>
                                        <p:cTn id="12" dur="500"/>
                                        <p:tgtEl>
                                          <p:spTgt spid="39"/>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0"/>
                                        </p:tgtEl>
                                        <p:attrNameLst>
                                          <p:attrName>style.visibility</p:attrName>
                                        </p:attrNameLst>
                                      </p:cBhvr>
                                      <p:to>
                                        <p:strVal val="visible"/>
                                      </p:to>
                                    </p:set>
                                    <p:animEffect transition="in" filter="barn(inVertical)">
                                      <p:cBhvr>
                                        <p:cTn id="17"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9" grpId="0" animBg="1"/>
      <p:bldP spid="40" grpId="0" animBg="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 Box 4"/>
          <p:cNvSpPr txBox="1">
            <a:spLocks noChangeArrowheads="1"/>
          </p:cNvSpPr>
          <p:nvPr/>
        </p:nvSpPr>
        <p:spPr bwMode="auto">
          <a:xfrm>
            <a:off x="720726" y="144463"/>
            <a:ext cx="8748713" cy="7524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خصائص المدير المبدع</a:t>
            </a:r>
          </a:p>
        </p:txBody>
      </p:sp>
      <p:sp>
        <p:nvSpPr>
          <p:cNvPr id="38" name="AutoShape 1"/>
          <p:cNvSpPr>
            <a:spLocks noChangeArrowheads="1"/>
          </p:cNvSpPr>
          <p:nvPr/>
        </p:nvSpPr>
        <p:spPr bwMode="auto">
          <a:xfrm>
            <a:off x="1488082" y="2320925"/>
            <a:ext cx="6429375" cy="898525"/>
          </a:xfrm>
          <a:prstGeom prst="roundRect">
            <a:avLst>
              <a:gd name="adj" fmla="val 11741"/>
            </a:avLst>
          </a:prstGeom>
          <a:solidFill>
            <a:srgbClr val="4D3574"/>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nchor="ctr"/>
          <a:lstStyle/>
          <a:p>
            <a:pPr algn="ctr" rtl="1">
              <a:tabLst>
                <a:tab pos="723900" algn="l"/>
                <a:tab pos="1447800" algn="l"/>
                <a:tab pos="2171700" algn="l"/>
                <a:tab pos="2895600" algn="l"/>
                <a:tab pos="3619500" algn="l"/>
                <a:tab pos="4343400" algn="l"/>
                <a:tab pos="5067300" algn="l"/>
                <a:tab pos="5791200" algn="l"/>
              </a:tabLst>
            </a:pPr>
            <a:r>
              <a:rPr lang="ar-EG" sz="2400" b="1" dirty="0">
                <a:solidFill>
                  <a:srgbClr val="FFFFFF"/>
                </a:solidFill>
              </a:rPr>
              <a:t>	قابل للانتقال من النظرية إلى </a:t>
            </a:r>
            <a:r>
              <a:rPr lang="ar-EG" sz="2400" b="1" dirty="0" smtClean="0">
                <a:solidFill>
                  <a:srgbClr val="FFFFFF"/>
                </a:solidFill>
              </a:rPr>
              <a:t>التطبيق</a:t>
            </a:r>
            <a:endParaRPr lang="en-US" sz="2400" b="1" dirty="0">
              <a:solidFill>
                <a:srgbClr val="FFFFFF"/>
              </a:solidFill>
            </a:endParaRPr>
          </a:p>
        </p:txBody>
      </p:sp>
      <p:sp>
        <p:nvSpPr>
          <p:cNvPr id="39" name="AutoShape 2"/>
          <p:cNvSpPr>
            <a:spLocks noChangeArrowheads="1"/>
          </p:cNvSpPr>
          <p:nvPr/>
        </p:nvSpPr>
        <p:spPr bwMode="auto">
          <a:xfrm>
            <a:off x="1488082" y="3648076"/>
            <a:ext cx="6432550" cy="879475"/>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ctr" rtl="1">
              <a:tabLst>
                <a:tab pos="723900" algn="l"/>
                <a:tab pos="1447800" algn="l"/>
                <a:tab pos="2171700" algn="l"/>
                <a:tab pos="2895600" algn="l"/>
                <a:tab pos="3619500" algn="l"/>
                <a:tab pos="4343400" algn="l"/>
                <a:tab pos="5067300" algn="l"/>
                <a:tab pos="5791200" algn="l"/>
              </a:tabLst>
            </a:pPr>
            <a:r>
              <a:rPr lang="ar-EG" sz="2400" b="1" dirty="0">
                <a:solidFill>
                  <a:srgbClr val="FFFFFF"/>
                </a:solidFill>
              </a:rPr>
              <a:t>	جعل المعلمين ينفذون إعمالهم بأسلوب المتعة </a:t>
            </a:r>
            <a:r>
              <a:rPr lang="ar-EG" sz="2400" b="1" dirty="0" smtClean="0">
                <a:solidFill>
                  <a:srgbClr val="FFFFFF"/>
                </a:solidFill>
              </a:rPr>
              <a:t>والتشويق</a:t>
            </a:r>
            <a:endParaRPr lang="en-US" sz="2400" b="1" dirty="0">
              <a:solidFill>
                <a:srgbClr val="FFFFFF"/>
              </a:solidFill>
            </a:endParaRPr>
          </a:p>
        </p:txBody>
      </p:sp>
      <p:sp>
        <p:nvSpPr>
          <p:cNvPr id="40" name="AutoShape 3"/>
          <p:cNvSpPr>
            <a:spLocks noChangeArrowheads="1"/>
          </p:cNvSpPr>
          <p:nvPr/>
        </p:nvSpPr>
        <p:spPr bwMode="auto">
          <a:xfrm>
            <a:off x="1488082" y="4995864"/>
            <a:ext cx="6432550" cy="903287"/>
          </a:xfrm>
          <a:prstGeom prst="roundRect">
            <a:avLst>
              <a:gd name="adj" fmla="val 11741"/>
            </a:avLst>
          </a:prstGeom>
          <a:solidFill>
            <a:srgbClr val="979797"/>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ctr" rtl="1">
              <a:tabLst>
                <a:tab pos="723900" algn="l"/>
                <a:tab pos="1447800" algn="l"/>
                <a:tab pos="2171700" algn="l"/>
                <a:tab pos="2895600" algn="l"/>
                <a:tab pos="3619500" algn="l"/>
                <a:tab pos="4343400" algn="l"/>
                <a:tab pos="5067300" algn="l"/>
                <a:tab pos="5791200" algn="l"/>
              </a:tabLst>
            </a:pPr>
            <a:r>
              <a:rPr lang="ar-EG" sz="2200" dirty="0">
                <a:solidFill>
                  <a:srgbClr val="FFFFFF"/>
                </a:solidFill>
              </a:rPr>
              <a:t>	</a:t>
            </a:r>
            <a:r>
              <a:rPr lang="ar-EG" sz="2400" b="1" dirty="0">
                <a:solidFill>
                  <a:srgbClr val="FFFFFF"/>
                </a:solidFill>
              </a:rPr>
              <a:t>لا يشترط الجدة للآخرين بل يكفي أن تكون جديدة لنفسه </a:t>
            </a:r>
            <a:r>
              <a:rPr lang="ar-EG" sz="2400" b="1" dirty="0" smtClean="0">
                <a:solidFill>
                  <a:srgbClr val="FFFFFF"/>
                </a:solidFill>
              </a:rPr>
              <a:t>أولا</a:t>
            </a:r>
            <a:endParaRPr lang="en-US" sz="2400" b="1" dirty="0">
              <a:solidFill>
                <a:srgbClr val="FFFFFF"/>
              </a:solidFill>
            </a:endParaRPr>
          </a:p>
        </p:txBody>
      </p:sp>
      <p:sp>
        <p:nvSpPr>
          <p:cNvPr id="41" name="AutoShape 5"/>
          <p:cNvSpPr>
            <a:spLocks noChangeArrowheads="1"/>
          </p:cNvSpPr>
          <p:nvPr/>
        </p:nvSpPr>
        <p:spPr bwMode="auto">
          <a:xfrm>
            <a:off x="8515225" y="2314576"/>
            <a:ext cx="917575" cy="868363"/>
          </a:xfrm>
          <a:prstGeom prst="roundRect">
            <a:avLst>
              <a:gd name="adj" fmla="val 16667"/>
            </a:avLst>
          </a:prstGeom>
          <a:solidFill>
            <a:srgbClr val="4D3574"/>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nchor="ctr"/>
          <a:lstStyle/>
          <a:p>
            <a:pPr algn="ctr">
              <a:lnSpc>
                <a:spcPct val="118000"/>
              </a:lnSpc>
              <a:tabLst>
                <a:tab pos="723900" algn="l"/>
              </a:tabLst>
            </a:pPr>
            <a:r>
              <a:rPr lang="en-US" sz="2200">
                <a:solidFill>
                  <a:srgbClr val="FFFFFF"/>
                </a:solidFill>
                <a:latin typeface="Arial Black" pitchFamily="34" charset="0"/>
              </a:rPr>
              <a:t>1</a:t>
            </a:r>
          </a:p>
        </p:txBody>
      </p:sp>
      <p:sp>
        <p:nvSpPr>
          <p:cNvPr id="42" name="AutoShape 6"/>
          <p:cNvSpPr>
            <a:spLocks noChangeArrowheads="1"/>
          </p:cNvSpPr>
          <p:nvPr/>
        </p:nvSpPr>
        <p:spPr bwMode="auto">
          <a:xfrm>
            <a:off x="8515225" y="3660775"/>
            <a:ext cx="917575" cy="882650"/>
          </a:xfrm>
          <a:prstGeom prst="roundRect">
            <a:avLst>
              <a:gd name="adj" fmla="val 16667"/>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ctr">
              <a:lnSpc>
                <a:spcPct val="118000"/>
              </a:lnSpc>
              <a:tabLst>
                <a:tab pos="723900" algn="l"/>
              </a:tabLst>
            </a:pPr>
            <a:r>
              <a:rPr lang="en-US" sz="2200">
                <a:solidFill>
                  <a:srgbClr val="FFFFFF"/>
                </a:solidFill>
                <a:latin typeface="Arial Black" pitchFamily="34" charset="0"/>
              </a:rPr>
              <a:t>2</a:t>
            </a:r>
          </a:p>
        </p:txBody>
      </p:sp>
      <p:sp>
        <p:nvSpPr>
          <p:cNvPr id="43" name="AutoShape 7"/>
          <p:cNvSpPr>
            <a:spLocks noChangeArrowheads="1"/>
          </p:cNvSpPr>
          <p:nvPr/>
        </p:nvSpPr>
        <p:spPr bwMode="auto">
          <a:xfrm>
            <a:off x="8515225" y="5011738"/>
            <a:ext cx="917575" cy="906462"/>
          </a:xfrm>
          <a:prstGeom prst="roundRect">
            <a:avLst>
              <a:gd name="adj" fmla="val 16667"/>
            </a:avLst>
          </a:prstGeom>
          <a:solidFill>
            <a:srgbClr val="979797"/>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ctr">
              <a:lnSpc>
                <a:spcPct val="118000"/>
              </a:lnSpc>
              <a:tabLst>
                <a:tab pos="723900" algn="l"/>
              </a:tabLst>
            </a:pPr>
            <a:r>
              <a:rPr lang="en-US" sz="2200">
                <a:solidFill>
                  <a:srgbClr val="FFFFFF"/>
                </a:solidFill>
                <a:latin typeface="Arial Black" pitchFamily="34" charset="0"/>
              </a:rPr>
              <a:t>3</a:t>
            </a:r>
          </a:p>
        </p:txBody>
      </p:sp>
    </p:spTree>
    <p:extLst>
      <p:ext uri="{BB962C8B-B14F-4D97-AF65-F5344CB8AC3E}">
        <p14:creationId xmlns:p14="http://schemas.microsoft.com/office/powerpoint/2010/main" xmlns="" val="1481848713"/>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barn(inVertical)">
                                      <p:cBhvr>
                                        <p:cTn id="7" dur="500"/>
                                        <p:tgtEl>
                                          <p:spTgt spid="3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9"/>
                                        </p:tgtEl>
                                        <p:attrNameLst>
                                          <p:attrName>style.visibility</p:attrName>
                                        </p:attrNameLst>
                                      </p:cBhvr>
                                      <p:to>
                                        <p:strVal val="visible"/>
                                      </p:to>
                                    </p:set>
                                    <p:animEffect transition="in" filter="barn(inVertical)">
                                      <p:cBhvr>
                                        <p:cTn id="12" dur="500"/>
                                        <p:tgtEl>
                                          <p:spTgt spid="39"/>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0"/>
                                        </p:tgtEl>
                                        <p:attrNameLst>
                                          <p:attrName>style.visibility</p:attrName>
                                        </p:attrNameLst>
                                      </p:cBhvr>
                                      <p:to>
                                        <p:strVal val="visible"/>
                                      </p:to>
                                    </p:set>
                                    <p:animEffect transition="in" filter="barn(inVertical)">
                                      <p:cBhvr>
                                        <p:cTn id="17"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9" grpId="0" animBg="1"/>
      <p:bldP spid="40" grpId="0" animBg="1"/>
    </p:bldLst>
  </p:timing>
</p:sld>
</file>

<file path=ppt/slides/slide75.xml><?xml version="1.0" encoding="utf-8"?>
<p:sld xmlns:a="http://schemas.openxmlformats.org/drawingml/2006/main" xmlns:r="http://schemas.openxmlformats.org/officeDocument/2006/relationships" xmlns:p="http://schemas.openxmlformats.org/presentationml/2006/main">
  <p:cSld>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3314" name="Text Box 1"/>
          <p:cNvSpPr txBox="1">
            <a:spLocks noChangeArrowheads="1"/>
          </p:cNvSpPr>
          <p:nvPr/>
        </p:nvSpPr>
        <p:spPr bwMode="auto">
          <a:xfrm>
            <a:off x="504826" y="814103"/>
            <a:ext cx="9070975" cy="668911"/>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0" tIns="38808" rIns="0" bIns="0" anchor="ctr">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eaLnBrk="1"/>
            <a:r>
              <a:rPr lang="en-US" sz="4400" b="1">
                <a:solidFill>
                  <a:srgbClr val="FFFFFF"/>
                </a:solidFill>
              </a:rPr>
              <a:t>Thank you !</a:t>
            </a:r>
          </a:p>
        </p:txBody>
      </p:sp>
    </p:spTree>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2592040" cy="7559675"/>
          </a:xfrm>
          <a:prstGeom prst="rect">
            <a:avLst/>
          </a:prstGeom>
          <a:gradFill>
            <a:gsLst>
              <a:gs pos="0">
                <a:srgbClr val="FF00FF"/>
              </a:gs>
              <a:gs pos="50000">
                <a:srgbClr val="FF33CC"/>
              </a:gs>
              <a:gs pos="100000">
                <a:srgbClr val="FF99FF"/>
              </a:gs>
            </a:gsLst>
            <a:lin ang="5400000" scaled="0"/>
          </a:grad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solidFill>
                <a:prstClr val="white"/>
              </a:solidFill>
            </a:endParaRPr>
          </a:p>
        </p:txBody>
      </p:sp>
      <p:sp>
        <p:nvSpPr>
          <p:cNvPr id="5" name="Rectangle 2"/>
          <p:cNvSpPr txBox="1">
            <a:spLocks noChangeArrowheads="1"/>
          </p:cNvSpPr>
          <p:nvPr/>
        </p:nvSpPr>
        <p:spPr>
          <a:xfrm>
            <a:off x="2397019" y="128566"/>
            <a:ext cx="7644474" cy="789217"/>
          </a:xfrm>
          <a:prstGeom prst="rect">
            <a:avLst/>
          </a:prstGeom>
        </p:spPr>
        <p:txBody>
          <a:bodyPr vert="horz" lIns="100794" tIns="50397" rIns="100794" bIns="50397" rtlCol="0" anchor="ctr">
            <a:normAutofit fontScale="25000" lnSpcReduction="20000"/>
          </a:bodyPr>
          <a:lstStyle>
            <a:lvl1pPr algn="ctr" defTabSz="1007943" rtl="0" eaLnBrk="1" latinLnBrk="0" hangingPunct="1">
              <a:spcBef>
                <a:spcPct val="0"/>
              </a:spcBef>
              <a:buNone/>
              <a:defRPr sz="4900" kern="1200">
                <a:solidFill>
                  <a:schemeClr val="tx1"/>
                </a:solidFill>
                <a:latin typeface="+mj-lt"/>
                <a:ea typeface="+mj-ea"/>
                <a:cs typeface="+mj-cs"/>
              </a:defRPr>
            </a:lvl1pPr>
          </a:lstStyle>
          <a:p>
            <a:pPr algn="r"/>
            <a:r>
              <a:rPr lang="ar-EG" b="1" dirty="0">
                <a:solidFill>
                  <a:srgbClr val="C0504D">
                    <a:lumMod val="50000"/>
                  </a:srgbClr>
                </a:solidFill>
              </a:rPr>
              <a:t> </a:t>
            </a:r>
          </a:p>
          <a:p>
            <a:pPr algn="r"/>
            <a:r>
              <a:rPr lang="ar-EG" sz="19600" b="1" dirty="0">
                <a:solidFill>
                  <a:srgbClr val="C0504D">
                    <a:lumMod val="50000"/>
                  </a:srgbClr>
                </a:solidFill>
              </a:rPr>
              <a:t>محتويات الوحدة التدريبية </a:t>
            </a:r>
            <a:r>
              <a:rPr lang="ar-EG" sz="19600" b="1" dirty="0" smtClean="0">
                <a:solidFill>
                  <a:srgbClr val="C0504D">
                    <a:lumMod val="50000"/>
                  </a:srgbClr>
                </a:solidFill>
              </a:rPr>
              <a:t>الاولى</a:t>
            </a:r>
            <a:endParaRPr lang="ar-EG" sz="19600" b="1" dirty="0">
              <a:solidFill>
                <a:srgbClr val="C0504D">
                  <a:lumMod val="50000"/>
                </a:srgbClr>
              </a:solidFill>
            </a:endParaRPr>
          </a:p>
        </p:txBody>
      </p:sp>
      <p:sp>
        <p:nvSpPr>
          <p:cNvPr id="7" name="Folded Corner 6"/>
          <p:cNvSpPr/>
          <p:nvPr/>
        </p:nvSpPr>
        <p:spPr bwMode="auto">
          <a:xfrm>
            <a:off x="2738182" y="2339677"/>
            <a:ext cx="6945524" cy="4392488"/>
          </a:xfrm>
          <a:prstGeom prst="foldedCorner">
            <a:avLst/>
          </a:prstGeom>
          <a:solidFill>
            <a:srgbClr val="FF99FF"/>
          </a:solidFill>
          <a:ln w="9525" cap="flat" cmpd="sng" algn="ctr">
            <a:noFill/>
            <a:prstDash val="solid"/>
            <a:round/>
            <a:headEnd type="none" w="med" len="med"/>
            <a:tailEnd type="none" w="med" len="med"/>
          </a:ln>
          <a:effectLst/>
        </p:spPr>
        <p:txBody>
          <a:bodyPr vert="horz" wrap="none" lIns="100794" tIns="50397" rIns="100794" bIns="50397" numCol="1" rtlCol="1" anchor="ctr" anchorCtr="0" compatLnSpc="1">
            <a:prstTxWarp prst="textNoShape">
              <a:avLst/>
            </a:prstTxWarp>
          </a:bodyPr>
          <a:lstStyle/>
          <a:p>
            <a:pPr algn="ctr" defTabSz="1007943" hangingPunct="1">
              <a:lnSpc>
                <a:spcPct val="100000"/>
              </a:lnSpc>
              <a:buSzTx/>
            </a:pPr>
            <a:endParaRPr lang="ar-EG" sz="2600" dirty="0">
              <a:solidFill>
                <a:prstClr val="black"/>
              </a:solidFill>
              <a:latin typeface="Arial" charset="0"/>
            </a:endParaRPr>
          </a:p>
        </p:txBody>
      </p:sp>
      <p:sp>
        <p:nvSpPr>
          <p:cNvPr id="8" name="Rectangle 7"/>
          <p:cNvSpPr/>
          <p:nvPr/>
        </p:nvSpPr>
        <p:spPr>
          <a:xfrm>
            <a:off x="2896949" y="2555701"/>
            <a:ext cx="6786757" cy="3708535"/>
          </a:xfrm>
          <a:prstGeom prst="rect">
            <a:avLst/>
          </a:prstGeom>
        </p:spPr>
        <p:txBody>
          <a:bodyPr wrap="square" lIns="100794" tIns="50397" rIns="100794" bIns="50397">
            <a:spAutoFit/>
          </a:bodyPr>
          <a:lstStyle/>
          <a:p>
            <a:pPr marL="457200" indent="-457200" algn="justLow" rtl="1">
              <a:buFont typeface="Wingdings" pitchFamily="2" charset="2"/>
              <a:buChar char="ü"/>
            </a:pPr>
            <a:r>
              <a:rPr lang="ar-SA" sz="2800" b="1" dirty="0" smtClean="0">
                <a:solidFill>
                  <a:srgbClr val="C0504D">
                    <a:lumMod val="50000"/>
                  </a:srgbClr>
                </a:solidFill>
              </a:rPr>
              <a:t>مفهوم </a:t>
            </a:r>
            <a:r>
              <a:rPr lang="ar-SA" sz="2800" b="1" dirty="0">
                <a:solidFill>
                  <a:srgbClr val="C0504D">
                    <a:lumMod val="50000"/>
                  </a:srgbClr>
                </a:solidFill>
              </a:rPr>
              <a:t>الإبداع</a:t>
            </a:r>
          </a:p>
          <a:p>
            <a:pPr marL="457200" indent="-457200" algn="justLow" rtl="1">
              <a:buFont typeface="Wingdings" pitchFamily="2" charset="2"/>
              <a:buChar char="ü"/>
            </a:pPr>
            <a:r>
              <a:rPr lang="ar-SA" sz="2800" b="1" dirty="0" smtClean="0">
                <a:solidFill>
                  <a:srgbClr val="C0504D">
                    <a:lumMod val="50000"/>
                  </a:srgbClr>
                </a:solidFill>
              </a:rPr>
              <a:t>دوافع </a:t>
            </a:r>
            <a:r>
              <a:rPr lang="ar-SA" sz="2800" b="1" dirty="0">
                <a:solidFill>
                  <a:srgbClr val="C0504D">
                    <a:lumMod val="50000"/>
                  </a:srgbClr>
                </a:solidFill>
              </a:rPr>
              <a:t>الإبداع</a:t>
            </a:r>
          </a:p>
          <a:p>
            <a:pPr marL="457200" indent="-457200" algn="justLow" rtl="1">
              <a:buFont typeface="Wingdings" pitchFamily="2" charset="2"/>
              <a:buChar char="ü"/>
            </a:pPr>
            <a:r>
              <a:rPr lang="ar-SA" sz="2800" b="1" dirty="0" smtClean="0">
                <a:solidFill>
                  <a:srgbClr val="C0504D">
                    <a:lumMod val="50000"/>
                  </a:srgbClr>
                </a:solidFill>
              </a:rPr>
              <a:t>كيف </a:t>
            </a:r>
            <a:r>
              <a:rPr lang="ar-SA" sz="2800" b="1" dirty="0">
                <a:solidFill>
                  <a:srgbClr val="C0504D">
                    <a:lumMod val="50000"/>
                  </a:srgbClr>
                </a:solidFill>
              </a:rPr>
              <a:t>تتم عملية الإبداع؟</a:t>
            </a:r>
          </a:p>
          <a:p>
            <a:pPr marL="457200" indent="-457200" algn="justLow" rtl="1">
              <a:buFont typeface="Wingdings" pitchFamily="2" charset="2"/>
              <a:buChar char="ü"/>
            </a:pPr>
            <a:r>
              <a:rPr lang="ar-SA" sz="2800" b="1" dirty="0" smtClean="0">
                <a:solidFill>
                  <a:srgbClr val="C0504D">
                    <a:lumMod val="50000"/>
                  </a:srgbClr>
                </a:solidFill>
              </a:rPr>
              <a:t>شروط </a:t>
            </a:r>
            <a:r>
              <a:rPr lang="ar-SA" sz="2800" b="1" dirty="0">
                <a:solidFill>
                  <a:srgbClr val="C0504D">
                    <a:lumMod val="50000"/>
                  </a:srgbClr>
                </a:solidFill>
              </a:rPr>
              <a:t>الإبداع</a:t>
            </a:r>
          </a:p>
          <a:p>
            <a:pPr marL="457200" indent="-457200" algn="justLow" rtl="1">
              <a:buFont typeface="Wingdings" pitchFamily="2" charset="2"/>
              <a:buChar char="ü"/>
            </a:pPr>
            <a:r>
              <a:rPr lang="ar-SA" sz="2800" b="1" dirty="0" smtClean="0">
                <a:solidFill>
                  <a:srgbClr val="C0504D">
                    <a:lumMod val="50000"/>
                  </a:srgbClr>
                </a:solidFill>
              </a:rPr>
              <a:t>نظريات </a:t>
            </a:r>
            <a:r>
              <a:rPr lang="ar-SA" sz="2800" b="1" dirty="0">
                <a:solidFill>
                  <a:srgbClr val="C0504D">
                    <a:lumMod val="50000"/>
                  </a:srgbClr>
                </a:solidFill>
              </a:rPr>
              <a:t>الإبداع</a:t>
            </a:r>
          </a:p>
          <a:p>
            <a:pPr marL="457200" indent="-457200" algn="justLow" rtl="1">
              <a:buFont typeface="Wingdings" pitchFamily="2" charset="2"/>
              <a:buChar char="ü"/>
            </a:pPr>
            <a:r>
              <a:rPr lang="ar-SA" sz="2800" b="1" dirty="0" smtClean="0">
                <a:solidFill>
                  <a:srgbClr val="C0504D">
                    <a:lumMod val="50000"/>
                  </a:srgbClr>
                </a:solidFill>
              </a:rPr>
              <a:t>خصائص </a:t>
            </a:r>
            <a:r>
              <a:rPr lang="ar-SA" sz="2800" b="1" dirty="0">
                <a:solidFill>
                  <a:srgbClr val="C0504D">
                    <a:lumMod val="50000"/>
                  </a:srgbClr>
                </a:solidFill>
              </a:rPr>
              <a:t>و سمات الشخصية المبدعة</a:t>
            </a:r>
          </a:p>
          <a:p>
            <a:pPr marL="457200" indent="-457200" algn="justLow" rtl="1">
              <a:buFont typeface="Wingdings" pitchFamily="2" charset="2"/>
              <a:buChar char="ü"/>
            </a:pPr>
            <a:r>
              <a:rPr lang="ar-SA" sz="2800" b="1" dirty="0" smtClean="0">
                <a:solidFill>
                  <a:srgbClr val="C0504D">
                    <a:lumMod val="50000"/>
                  </a:srgbClr>
                </a:solidFill>
              </a:rPr>
              <a:t>مستويات </a:t>
            </a:r>
            <a:r>
              <a:rPr lang="ar-SA" sz="2800" b="1" dirty="0">
                <a:solidFill>
                  <a:srgbClr val="C0504D">
                    <a:lumMod val="50000"/>
                  </a:srgbClr>
                </a:solidFill>
              </a:rPr>
              <a:t>الإبداع</a:t>
            </a:r>
          </a:p>
          <a:p>
            <a:pPr marL="457200" indent="-457200" algn="justLow" rtl="1">
              <a:buFont typeface="Wingdings" pitchFamily="2" charset="2"/>
              <a:buChar char="ü"/>
            </a:pPr>
            <a:r>
              <a:rPr lang="ar-SA" sz="2800" b="1" dirty="0" smtClean="0">
                <a:solidFill>
                  <a:srgbClr val="C0504D">
                    <a:lumMod val="50000"/>
                  </a:srgbClr>
                </a:solidFill>
              </a:rPr>
              <a:t>أسباب </a:t>
            </a:r>
            <a:r>
              <a:rPr lang="ar-SA" sz="2800" b="1" dirty="0">
                <a:solidFill>
                  <a:srgbClr val="C0504D">
                    <a:lumMod val="50000"/>
                  </a:srgbClr>
                </a:solidFill>
              </a:rPr>
              <a:t>تبني الإبداع في المنظمات</a:t>
            </a:r>
          </a:p>
          <a:p>
            <a:pPr marL="457200" indent="-457200" algn="justLow" rtl="1">
              <a:buFont typeface="Wingdings" pitchFamily="2" charset="2"/>
              <a:buChar char="ü"/>
            </a:pPr>
            <a:r>
              <a:rPr lang="ar-SA" sz="2800" b="1" dirty="0" smtClean="0">
                <a:solidFill>
                  <a:srgbClr val="C0504D">
                    <a:lumMod val="50000"/>
                  </a:srgbClr>
                </a:solidFill>
              </a:rPr>
              <a:t>معوقات </a:t>
            </a:r>
            <a:r>
              <a:rPr lang="ar-SA" sz="2800" b="1" dirty="0">
                <a:solidFill>
                  <a:srgbClr val="C0504D">
                    <a:lumMod val="50000"/>
                  </a:srgbClr>
                </a:solidFill>
              </a:rPr>
              <a:t>الإبداع في المنظمات</a:t>
            </a:r>
          </a:p>
        </p:txBody>
      </p:sp>
    </p:spTree>
    <p:extLst>
      <p:ext uri="{BB962C8B-B14F-4D97-AF65-F5344CB8AC3E}">
        <p14:creationId xmlns:p14="http://schemas.microsoft.com/office/powerpoint/2010/main" xmlns="" val="3685105548"/>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barn(inVertical)">
                                      <p:cBhvr>
                                        <p:cTn id="1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1"/>
          <p:cNvSpPr>
            <a:spLocks noChangeArrowheads="1"/>
          </p:cNvSpPr>
          <p:nvPr/>
        </p:nvSpPr>
        <p:spPr bwMode="auto">
          <a:xfrm>
            <a:off x="1512339" y="4211885"/>
            <a:ext cx="7277649" cy="898525"/>
          </a:xfrm>
          <a:prstGeom prst="roundRect">
            <a:avLst>
              <a:gd name="adj" fmla="val 11741"/>
            </a:avLst>
          </a:prstGeom>
          <a:solidFill>
            <a:srgbClr val="4D3574"/>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nchor="ctr"/>
          <a:lstStyle/>
          <a:p>
            <a:pPr algn="ctr" rtl="1">
              <a:tabLst>
                <a:tab pos="723900" algn="l"/>
                <a:tab pos="1447800" algn="l"/>
                <a:tab pos="2171700" algn="l"/>
                <a:tab pos="2895600" algn="l"/>
                <a:tab pos="3619500" algn="l"/>
                <a:tab pos="4343400" algn="l"/>
                <a:tab pos="5067300" algn="l"/>
                <a:tab pos="5791200" algn="l"/>
              </a:tabLst>
            </a:pPr>
            <a:r>
              <a:rPr lang="ar-EG" sz="2800" b="1" dirty="0">
                <a:solidFill>
                  <a:srgbClr val="FFFFFF"/>
                </a:solidFill>
              </a:rPr>
              <a:t>هو تصرف أو عمل يهدف إلى تحقيق إنتاج يتميز بالجدة والملائمة وإمكانية التطوير </a:t>
            </a:r>
            <a:endParaRPr lang="en-US" sz="2800" b="1" dirty="0">
              <a:solidFill>
                <a:srgbClr val="FFFFFF"/>
              </a:solidFill>
            </a:endParaRPr>
          </a:p>
        </p:txBody>
      </p:sp>
      <p:sp>
        <p:nvSpPr>
          <p:cNvPr id="5123" name="AutoShape 2"/>
          <p:cNvSpPr>
            <a:spLocks noChangeArrowheads="1"/>
          </p:cNvSpPr>
          <p:nvPr/>
        </p:nvSpPr>
        <p:spPr bwMode="auto">
          <a:xfrm>
            <a:off x="1511920" y="5539036"/>
            <a:ext cx="7281243" cy="1283889"/>
          </a:xfrm>
          <a:prstGeom prst="roundRect">
            <a:avLst>
              <a:gd name="adj" fmla="val 11741"/>
            </a:avLst>
          </a:prstGeom>
          <a:solidFill>
            <a:srgbClr val="984B99"/>
          </a:soli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9000" tIns="54000" rIns="99000" bIns="54000" anchor="ctr"/>
          <a:lstStyle/>
          <a:p>
            <a:pPr algn="ctr" rtl="1">
              <a:tabLst>
                <a:tab pos="723900" algn="l"/>
                <a:tab pos="1447800" algn="l"/>
                <a:tab pos="2171700" algn="l"/>
                <a:tab pos="2895600" algn="l"/>
                <a:tab pos="3619500" algn="l"/>
                <a:tab pos="4343400" algn="l"/>
                <a:tab pos="5067300" algn="l"/>
                <a:tab pos="5791200" algn="l"/>
              </a:tabLst>
            </a:pPr>
            <a:r>
              <a:rPr lang="ar-EG" sz="2200" dirty="0">
                <a:solidFill>
                  <a:srgbClr val="FFFFFF"/>
                </a:solidFill>
              </a:rPr>
              <a:t>	</a:t>
            </a:r>
            <a:r>
              <a:rPr lang="ar-EG" sz="2800" b="1" dirty="0">
                <a:solidFill>
                  <a:srgbClr val="FFFFFF"/>
                </a:solidFill>
              </a:rPr>
              <a:t>ويشير مفهوم الإبداع إلى الوحدة المتكاملة لمجموعة العوامل الذاتية التي تقود إلى تحقيق إنتاج جديد وأصيل وذي قيمة من قبل الفرد والجماعة </a:t>
            </a:r>
            <a:endParaRPr lang="en-US" sz="2800" b="1" dirty="0">
              <a:solidFill>
                <a:srgbClr val="FFFFFF"/>
              </a:solidFill>
            </a:endParaRPr>
          </a:p>
        </p:txBody>
      </p:sp>
      <p:sp>
        <p:nvSpPr>
          <p:cNvPr id="5125" name="Text Box 4"/>
          <p:cNvSpPr txBox="1">
            <a:spLocks noChangeArrowheads="1"/>
          </p:cNvSpPr>
          <p:nvPr/>
        </p:nvSpPr>
        <p:spPr bwMode="auto">
          <a:xfrm>
            <a:off x="720726" y="144463"/>
            <a:ext cx="8748713" cy="75240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lIns="90000" tIns="45000" rIns="90000" bIns="45000">
            <a:spAutoFit/>
          </a:bodyP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5pPr>
            <a:lvl6pPr marL="25146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6pPr>
            <a:lvl7pPr marL="29718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7pPr>
            <a:lvl8pPr marL="34290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8pPr>
            <a:lvl9pPr marL="3886200" indent="-228600" algn="l" defTabSz="449263" rtl="0" eaLnBrk="0" fontAlgn="base" hangingPunct="0">
              <a:lnSpc>
                <a:spcPct val="93000"/>
              </a:lnSpc>
              <a:spcBef>
                <a:spcPct val="0"/>
              </a:spcBef>
              <a:spcAft>
                <a:spcPct val="0"/>
              </a:spcAft>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pitchFamily="34" charset="0"/>
                <a:ea typeface="SimSun" pitchFamily="2" charset="-122"/>
              </a:defRPr>
            </a:lvl9pPr>
          </a:lstStyle>
          <a:p>
            <a:pPr algn="ctr" rtl="1" eaLnBrk="1">
              <a:lnSpc>
                <a:spcPct val="118000"/>
              </a:lnSpc>
            </a:pPr>
            <a:r>
              <a:rPr lang="ar-EG" sz="4000" b="1" dirty="0">
                <a:solidFill>
                  <a:srgbClr val="FFFFFF"/>
                </a:solidFill>
                <a:latin typeface="Arial Black" pitchFamily="34" charset="0"/>
              </a:rPr>
              <a:t>مفهوم </a:t>
            </a:r>
            <a:r>
              <a:rPr lang="ar-EG" sz="4000" b="1" dirty="0" smtClean="0">
                <a:solidFill>
                  <a:srgbClr val="FFFFFF"/>
                </a:solidFill>
                <a:latin typeface="Arial Black" pitchFamily="34" charset="0"/>
              </a:rPr>
              <a:t>الإبداع</a:t>
            </a:r>
            <a:endParaRPr lang="en-US" sz="2800" b="1" dirty="0">
              <a:solidFill>
                <a:srgbClr val="FFFFFF"/>
              </a:solidFill>
            </a:endParaRPr>
          </a:p>
        </p:txBody>
      </p:sp>
    </p:spTree>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barn(inVertical)">
                                      <p:cBhvr>
                                        <p:cTn id="7" dur="500"/>
                                        <p:tgtEl>
                                          <p:spTgt spid="512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123"/>
                                        </p:tgtEl>
                                        <p:attrNameLst>
                                          <p:attrName>style.visibility</p:attrName>
                                        </p:attrNameLst>
                                      </p:cBhvr>
                                      <p:to>
                                        <p:strVal val="visible"/>
                                      </p:to>
                                    </p:set>
                                    <p:animEffect transition="in" filter="barn(inVertical)">
                                      <p:cBhvr>
                                        <p:cTn id="12" dur="500"/>
                                        <p:tgtEl>
                                          <p:spTgt spid="51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animBg="1"/>
      <p:bldP spid="5123" grpId="0" animBg="1"/>
    </p:bldLst>
  </p:timing>
</p:sld>
</file>

<file path=ppt/theme/theme1.xml><?xml version="1.0" encoding="utf-8"?>
<a:theme xmlns:a="http://schemas.openxmlformats.org/drawingml/2006/main" name="Office 主题​​">
  <a:themeElements>
    <a:clrScheme name="Office 主题​​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Tx/>
          <a:buSzPct val="100000"/>
          <a:buFont typeface="Times New Roman" pitchFamily="18" charset="0"/>
          <a:buNone/>
          <a:tabLst/>
          <a:defRPr kumimoji="0" lang="en-GB" sz="1800" b="0" i="0" u="none" strike="noStrike" cap="none" normalizeH="0" baseline="0" smtClean="0">
            <a:ln>
              <a:noFill/>
            </a:ln>
            <a:solidFill>
              <a:schemeClr val="tx1"/>
            </a:solidFill>
            <a:effectLst/>
            <a:latin typeface="Arial" pitchFamily="34" charset="0"/>
            <a:ea typeface="SimSun" pitchFamily="2"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Tx/>
          <a:buSzPct val="100000"/>
          <a:buFont typeface="Times New Roman" pitchFamily="18" charset="0"/>
          <a:buNone/>
          <a:tabLst/>
          <a:defRPr kumimoji="0" lang="en-GB" sz="1800" b="0" i="0" u="none" strike="noStrike" cap="none" normalizeH="0" baseline="0" smtClean="0">
            <a:ln>
              <a:noFill/>
            </a:ln>
            <a:solidFill>
              <a:schemeClr val="tx1"/>
            </a:solidFill>
            <a:effectLst/>
            <a:latin typeface="Arial" pitchFamily="34" charset="0"/>
            <a:ea typeface="SimSun" pitchFamily="2" charset="-122"/>
          </a:defRPr>
        </a:defPPr>
      </a:lstStyle>
    </a:lnDef>
  </a:objectDefaults>
  <a:extraClrSchemeLst>
    <a:extraClrScheme>
      <a:clrScheme name="Office 主题​​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223</TotalTime>
  <Pages>0</Pages>
  <Words>1644</Words>
  <Characters>0</Characters>
  <Application>Microsoft Office PowerPoint</Application>
  <DocSecurity>0</DocSecurity>
  <PresentationFormat>Custom</PresentationFormat>
  <Lines>0</Lines>
  <Paragraphs>291</Paragraphs>
  <Slides>75</Slides>
  <Notes>1</Notes>
  <HiddenSlides>0</HiddenSlides>
  <MMClips>0</MMClips>
  <ScaleCrop>false</ScaleCrop>
  <HeadingPairs>
    <vt:vector size="4" baseType="variant">
      <vt:variant>
        <vt:lpstr>Theme</vt:lpstr>
      </vt:variant>
      <vt:variant>
        <vt:i4>3</vt:i4>
      </vt:variant>
      <vt:variant>
        <vt:lpstr>Slide Titles</vt:lpstr>
      </vt:variant>
      <vt:variant>
        <vt:i4>75</vt:i4>
      </vt:variant>
    </vt:vector>
  </HeadingPairs>
  <TitlesOfParts>
    <vt:vector size="78" baseType="lpstr">
      <vt:lpstr>Office 主题​​</vt:lpstr>
      <vt:lpstr>Office Theme</vt:lpstr>
      <vt:lpstr>1_Office Theme</vt:lpstr>
      <vt:lpstr>الابداع الادارى</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vector>
  </TitlesOfParts>
  <LinksUpToDate>false</LinksUpToDate>
  <CharactersWithSpaces>0</CharactersWithSpaces>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dc:title>
  <dc:subject>&lt;a href="http://templates.redoffice.com/template/cateShow.php?class=mb&amp;categoryid=117&amp;sid=5809"&gt;Finance&lt;/a&gt;</dc:subject>
  <dc:creator>User</dc:creator>
  <cp:keywords>presentation background, Presentation, RedOfficeTemplates, Purple, Earth, Report, Finance, Redoffice Templates, Redoffice.com</cp:keywords>
  <dc:description>A glass ball lying on a &lt;a href="http://templates.redoffice.com/template/cateShow.php?class=mb&amp;categoryid=117&amp;sid=5809"&gt;finacial&lt;/a&gt; report. Nice template for presentations on finance, global finance, investment, commercial, etc.&lt;a href="http://templates.redoffice.com/template/cateShow.php?class=mb&amp;categoryid=117&amp;sid=5809"&gt;more about Finance Impress Templates&lt;/a&gt;.</dc:description>
  <cp:lastModifiedBy>atar</cp:lastModifiedBy>
  <cp:revision>41</cp:revision>
  <cp:lastPrinted>1601-01-01T00:00:00Z</cp:lastPrinted>
  <dcterms:created xsi:type="dcterms:W3CDTF">2010-08-31T15:59:39Z</dcterms:created>
  <dcterms:modified xsi:type="dcterms:W3CDTF">2015-03-18T16:32:04Z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icense">
    <vt:lpwstr>&lt;a href="http://templates.services.openoffice.org/bsd-license"&gt;BSD&lt;/a&gt;</vt:lpwstr>
  </property>
  <property fmtid="{D5CDD505-2E9C-101B-9397-08002B2CF9AE}" pid="3" name="KSOProductBuildVer">
    <vt:lpwstr>1033-8.1.0.3018</vt:lpwstr>
  </property>
</Properties>
</file>