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378" r:id="rId10"/>
    <p:sldId id="267" r:id="rId11"/>
    <p:sldId id="268" r:id="rId12"/>
    <p:sldId id="379" r:id="rId13"/>
    <p:sldId id="270" r:id="rId14"/>
    <p:sldId id="271" r:id="rId15"/>
    <p:sldId id="380" r:id="rId16"/>
    <p:sldId id="273" r:id="rId17"/>
    <p:sldId id="274" r:id="rId18"/>
    <p:sldId id="275" r:id="rId19"/>
    <p:sldId id="276" r:id="rId20"/>
    <p:sldId id="277" r:id="rId21"/>
    <p:sldId id="381" r:id="rId22"/>
    <p:sldId id="278" r:id="rId23"/>
    <p:sldId id="279" r:id="rId24"/>
    <p:sldId id="382" r:id="rId25"/>
    <p:sldId id="284" r:id="rId26"/>
    <p:sldId id="280" r:id="rId27"/>
    <p:sldId id="281" r:id="rId28"/>
    <p:sldId id="287" r:id="rId29"/>
    <p:sldId id="383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384" r:id="rId39"/>
    <p:sldId id="299" r:id="rId40"/>
    <p:sldId id="385" r:id="rId41"/>
    <p:sldId id="301" r:id="rId42"/>
    <p:sldId id="386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87" r:id="rId57"/>
    <p:sldId id="317" r:id="rId58"/>
    <p:sldId id="318" r:id="rId59"/>
    <p:sldId id="388" r:id="rId60"/>
    <p:sldId id="320" r:id="rId61"/>
    <p:sldId id="321" r:id="rId62"/>
    <p:sldId id="322" r:id="rId63"/>
    <p:sldId id="323" r:id="rId64"/>
    <p:sldId id="327" r:id="rId65"/>
    <p:sldId id="324" r:id="rId66"/>
    <p:sldId id="325" r:id="rId67"/>
    <p:sldId id="326" r:id="rId68"/>
    <p:sldId id="328" r:id="rId69"/>
    <p:sldId id="330" r:id="rId70"/>
    <p:sldId id="389" r:id="rId71"/>
    <p:sldId id="331" r:id="rId72"/>
    <p:sldId id="332" r:id="rId73"/>
    <p:sldId id="342" r:id="rId74"/>
    <p:sldId id="343" r:id="rId75"/>
    <p:sldId id="333" r:id="rId76"/>
    <p:sldId id="344" r:id="rId77"/>
    <p:sldId id="345" r:id="rId78"/>
    <p:sldId id="334" r:id="rId79"/>
    <p:sldId id="346" r:id="rId80"/>
    <p:sldId id="347" r:id="rId81"/>
    <p:sldId id="335" r:id="rId82"/>
    <p:sldId id="336" r:id="rId83"/>
    <p:sldId id="350" r:id="rId84"/>
    <p:sldId id="337" r:id="rId85"/>
    <p:sldId id="352" r:id="rId86"/>
    <p:sldId id="353" r:id="rId87"/>
    <p:sldId id="338" r:id="rId88"/>
    <p:sldId id="354" r:id="rId89"/>
    <p:sldId id="355" r:id="rId90"/>
    <p:sldId id="339" r:id="rId91"/>
    <p:sldId id="356" r:id="rId92"/>
    <p:sldId id="357" r:id="rId93"/>
    <p:sldId id="390" r:id="rId94"/>
    <p:sldId id="360" r:id="rId95"/>
    <p:sldId id="361" r:id="rId96"/>
    <p:sldId id="362" r:id="rId97"/>
    <p:sldId id="363" r:id="rId98"/>
    <p:sldId id="364" r:id="rId99"/>
    <p:sldId id="365" r:id="rId100"/>
    <p:sldId id="391" r:id="rId101"/>
    <p:sldId id="366" r:id="rId102"/>
    <p:sldId id="367" r:id="rId103"/>
    <p:sldId id="368" r:id="rId104"/>
    <p:sldId id="371" r:id="rId105"/>
    <p:sldId id="392" r:id="rId106"/>
    <p:sldId id="375" r:id="rId107"/>
    <p:sldId id="376" r:id="rId108"/>
    <p:sldId id="393" r:id="rId10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96" autoAdjust="0"/>
    <p:restoredTop sz="94660"/>
  </p:normalViewPr>
  <p:slideViewPr>
    <p:cSldViewPr>
      <p:cViewPr varScale="1">
        <p:scale>
          <a:sx n="68" d="100"/>
          <a:sy n="6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1844-A033-4C2C-A311-49CDA9DBFB6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3C7F-2636-4584-ADF7-71775CEE55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1844-A033-4C2C-A311-49CDA9DBFB6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3C7F-2636-4584-ADF7-71775CEE55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1844-A033-4C2C-A311-49CDA9DBFB6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3C7F-2636-4584-ADF7-71775CEE55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عنوان، ونص، ومخط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مخطط 3"/>
          <p:cNvSpPr>
            <a:spLocks noGrp="1"/>
          </p:cNvSpPr>
          <p:nvPr>
            <p:ph type="chart"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0867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1844-A033-4C2C-A311-49CDA9DBFB6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3C7F-2636-4584-ADF7-71775CEE55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1844-A033-4C2C-A311-49CDA9DBFB6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3C7F-2636-4584-ADF7-71775CEE55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1844-A033-4C2C-A311-49CDA9DBFB6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3C7F-2636-4584-ADF7-71775CEE55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1844-A033-4C2C-A311-49CDA9DBFB6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3C7F-2636-4584-ADF7-71775CEE55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1844-A033-4C2C-A311-49CDA9DBFB6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3C7F-2636-4584-ADF7-71775CEE55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1844-A033-4C2C-A311-49CDA9DBFB6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3C7F-2636-4584-ADF7-71775CEE55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1844-A033-4C2C-A311-49CDA9DBFB6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3C7F-2636-4584-ADF7-71775CEE55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1844-A033-4C2C-A311-49CDA9DBFB6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3C7F-2636-4584-ADF7-71775CEE55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F1844-A033-4C2C-A311-49CDA9DBFB6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A3C7F-2636-4584-ADF7-71775CEE55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500" y="764704"/>
            <a:ext cx="5714998" cy="19389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S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إعداد معلمات رياض الأطفال</a:t>
            </a:r>
            <a:endParaRPr lang="ar-EG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46" y="2924944"/>
            <a:ext cx="2095500" cy="218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44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9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AutoShape 7"/>
          <p:cNvSpPr>
            <a:spLocks noChangeArrowheads="1"/>
          </p:cNvSpPr>
          <p:nvPr/>
        </p:nvSpPr>
        <p:spPr bwMode="auto">
          <a:xfrm>
            <a:off x="4214810" y="285728"/>
            <a:ext cx="4429156" cy="860425"/>
          </a:xfrm>
          <a:prstGeom prst="roundRect">
            <a:avLst>
              <a:gd name="adj" fmla="val 50000"/>
            </a:avLst>
          </a:prstGeom>
          <a:gradFill rotWithShape="1">
            <a:gsLst>
              <a:gs pos="87000">
                <a:srgbClr val="00B0F0"/>
              </a:gs>
              <a:gs pos="100000">
                <a:srgbClr val="3CA1E6">
                  <a:alpha val="0"/>
                  <a:lumMod val="0"/>
                  <a:lumOff val="10000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sz="4000" b="1" dirty="0" smtClean="0"/>
              <a:t>رؤية قسم رياض الأطفال</a:t>
            </a:r>
            <a:endParaRPr lang="en-US" sz="4000" dirty="0"/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357158" y="4406900"/>
            <a:ext cx="6618454" cy="1101390"/>
          </a:xfrm>
          <a:prstGeom prst="roundRect">
            <a:avLst>
              <a:gd name="adj" fmla="val 11741"/>
            </a:avLst>
          </a:prstGeom>
          <a:gradFill rotWithShape="1">
            <a:gsLst>
              <a:gs pos="0">
                <a:srgbClr val="C0504D"/>
              </a:gs>
              <a:gs pos="100000">
                <a:srgbClr val="E5BAB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SA" sz="3200" b="1" dirty="0" smtClean="0">
                <a:solidFill>
                  <a:schemeClr val="bg1"/>
                </a:solidFill>
              </a:rPr>
              <a:t>نشر الوعي الثقافي حول فلسفة</a:t>
            </a:r>
            <a:endParaRPr lang="ar-EG" sz="3200" b="1" dirty="0" smtClean="0">
              <a:solidFill>
                <a:schemeClr val="bg1"/>
              </a:solidFill>
            </a:endParaRPr>
          </a:p>
          <a:p>
            <a:pPr lvl="0" rtl="1"/>
            <a:r>
              <a:rPr lang="ar-SA" sz="3200" b="1" dirty="0" smtClean="0">
                <a:solidFill>
                  <a:schemeClr val="bg1"/>
                </a:solidFill>
              </a:rPr>
              <a:t>رياض الأطفال وأهمية المرحلة وأهدافها.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AutoShape 1"/>
          <p:cNvSpPr>
            <a:spLocks noChangeArrowheads="1"/>
          </p:cNvSpPr>
          <p:nvPr/>
        </p:nvSpPr>
        <p:spPr bwMode="auto">
          <a:xfrm>
            <a:off x="357158" y="2514600"/>
            <a:ext cx="6654970" cy="1101390"/>
          </a:xfrm>
          <a:prstGeom prst="roundRect">
            <a:avLst>
              <a:gd name="adj" fmla="val 11741"/>
            </a:avLst>
          </a:prstGeom>
          <a:gradFill rotWithShape="1">
            <a:gsLst>
              <a:gs pos="0">
                <a:srgbClr val="800080"/>
              </a:gs>
              <a:gs pos="100000">
                <a:srgbClr val="CD9AC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SA" sz="2800" b="1" dirty="0" smtClean="0">
                <a:solidFill>
                  <a:schemeClr val="bg1"/>
                </a:solidFill>
              </a:rPr>
              <a:t>تخريج معلمات متخصصات في</a:t>
            </a:r>
            <a:r>
              <a:rPr lang="ar-EG" sz="2800" b="1" dirty="0" smtClean="0">
                <a:solidFill>
                  <a:schemeClr val="bg1"/>
                </a:solidFill>
              </a:rPr>
              <a:t> </a:t>
            </a:r>
            <a:r>
              <a:rPr lang="ar-SA" sz="2800" b="1" dirty="0" smtClean="0">
                <a:solidFill>
                  <a:schemeClr val="bg1"/>
                </a:solidFill>
              </a:rPr>
              <a:t>المجال</a:t>
            </a:r>
            <a:endParaRPr lang="ar-EG" sz="2800" b="1" dirty="0" smtClean="0">
              <a:solidFill>
                <a:schemeClr val="bg1"/>
              </a:solidFill>
            </a:endParaRPr>
          </a:p>
          <a:p>
            <a:pPr lvl="0" algn="ctr" rtl="1"/>
            <a:r>
              <a:rPr lang="ar-SA" sz="2800" b="1" dirty="0" smtClean="0">
                <a:solidFill>
                  <a:schemeClr val="bg1"/>
                </a:solidFill>
              </a:rPr>
              <a:t> </a:t>
            </a:r>
            <a:r>
              <a:rPr lang="ar-EG" sz="2800" b="1" dirty="0" smtClean="0">
                <a:solidFill>
                  <a:schemeClr val="bg1"/>
                </a:solidFill>
              </a:rPr>
              <a:t> </a:t>
            </a:r>
            <a:r>
              <a:rPr lang="ar-SA" sz="2800" b="1" dirty="0" smtClean="0">
                <a:solidFill>
                  <a:schemeClr val="bg1"/>
                </a:solidFill>
              </a:rPr>
              <a:t>التربوي لخدمة الطفل وتلبية واحتياجاته المختلفة.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677025" y="2362200"/>
            <a:ext cx="1323975" cy="1320800"/>
            <a:chOff x="0" y="0"/>
            <a:chExt cx="1360" cy="1356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0" y="0"/>
              <a:ext cx="1360" cy="1356"/>
              <a:chOff x="0" y="0"/>
              <a:chExt cx="1248" cy="1240"/>
            </a:xfrm>
          </p:grpSpPr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sz="4000">
                  <a:solidFill>
                    <a:srgbClr val="000000"/>
                  </a:solidFill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3" y="25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8F8F8"/>
                  </a:gs>
                  <a:gs pos="100000">
                    <a:srgbClr val="41414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sz="4000">
                  <a:solidFill>
                    <a:srgbClr val="000000"/>
                  </a:solidFill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5" name="Oval 9"/>
              <p:cNvSpPr>
                <a:spLocks noChangeArrowheads="1"/>
              </p:cNvSpPr>
              <p:nvPr/>
            </p:nvSpPr>
            <p:spPr bwMode="auto">
              <a:xfrm>
                <a:off x="82" y="74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sz="4000">
                  <a:solidFill>
                    <a:srgbClr val="000000"/>
                  </a:solidFill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6" name="Oval 10"/>
              <p:cNvSpPr>
                <a:spLocks noChangeArrowheads="1"/>
              </p:cNvSpPr>
              <p:nvPr/>
            </p:nvSpPr>
            <p:spPr bwMode="auto">
              <a:xfrm>
                <a:off x="115" y="99"/>
                <a:ext cx="1026" cy="1026"/>
              </a:xfrm>
              <a:prstGeom prst="ellipse">
                <a:avLst/>
              </a:prstGeom>
              <a:solidFill>
                <a:srgbClr val="808080">
                  <a:alpha val="2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sz="4000">
                  <a:solidFill>
                    <a:srgbClr val="000000"/>
                  </a:solidFill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7" name="Oval 11"/>
              <p:cNvSpPr>
                <a:spLocks noChangeArrowheads="1"/>
              </p:cNvSpPr>
              <p:nvPr/>
            </p:nvSpPr>
            <p:spPr bwMode="auto">
              <a:xfrm>
                <a:off x="129" y="115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5C5C5C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sz="4000">
                  <a:solidFill>
                    <a:srgbClr val="000000"/>
                  </a:solidFill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161" y="148"/>
              <a:ext cx="1052" cy="1054"/>
            </a:xfrm>
            <a:prstGeom prst="ellipse">
              <a:avLst/>
            </a:prstGeom>
            <a:gradFill rotWithShape="1">
              <a:gsLst>
                <a:gs pos="0">
                  <a:srgbClr val="3A003A"/>
                </a:gs>
                <a:gs pos="100000">
                  <a:srgbClr val="80008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 sz="400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907213" y="2570163"/>
            <a:ext cx="879475" cy="885825"/>
            <a:chOff x="0" y="0"/>
            <a:chExt cx="876" cy="882"/>
          </a:xfrm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0" y="0"/>
              <a:ext cx="876" cy="876"/>
            </a:xfrm>
            <a:prstGeom prst="ellipse">
              <a:avLst/>
            </a:prstGeom>
            <a:noFill/>
            <a:ln w="19050" cmpd="sng">
              <a:solidFill>
                <a:srgbClr val="FFFFFF">
                  <a:alpha val="17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 sz="400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441" y="0"/>
              <a:ext cx="1" cy="870"/>
            </a:xfrm>
            <a:prstGeom prst="line">
              <a:avLst/>
            </a:prstGeom>
            <a:noFill/>
            <a:ln w="19050" cmpd="sng">
              <a:solidFill>
                <a:srgbClr val="FFFFFF">
                  <a:alpha val="17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 sz="400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0" y="435"/>
              <a:ext cx="876" cy="1"/>
            </a:xfrm>
            <a:prstGeom prst="line">
              <a:avLst/>
            </a:prstGeom>
            <a:noFill/>
            <a:ln w="19050" cmpd="sng">
              <a:solidFill>
                <a:srgbClr val="FFFFFF">
                  <a:alpha val="17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 sz="400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" name="Freeform 21"/>
            <p:cNvSpPr>
              <a:spLocks noChangeArrowheads="1"/>
            </p:cNvSpPr>
            <p:nvPr/>
          </p:nvSpPr>
          <p:spPr bwMode="auto">
            <a:xfrm>
              <a:off x="500" y="6"/>
              <a:ext cx="182" cy="864"/>
            </a:xfrm>
            <a:custGeom>
              <a:avLst/>
              <a:gdLst>
                <a:gd name="T0" fmla="*/ 0 w 182"/>
                <a:gd name="T1" fmla="*/ 0 h 864"/>
                <a:gd name="T2" fmla="*/ 182 w 182"/>
                <a:gd name="T3" fmla="*/ 435 h 864"/>
                <a:gd name="T4" fmla="*/ 6 w 182"/>
                <a:gd name="T5" fmla="*/ 864 h 864"/>
                <a:gd name="T6" fmla="*/ 0 60000 65536"/>
                <a:gd name="T7" fmla="*/ 0 60000 65536"/>
                <a:gd name="T8" fmla="*/ 0 60000 65536"/>
                <a:gd name="T9" fmla="*/ 0 w 182"/>
                <a:gd name="T10" fmla="*/ 0 h 864"/>
                <a:gd name="T11" fmla="*/ 182 w 182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/>
            </a:custGeom>
            <a:noFill/>
            <a:ln w="19050" cmpd="sng">
              <a:solidFill>
                <a:srgbClr val="FFFFFF">
                  <a:alpha val="17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 sz="400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" name="Freeform 22"/>
            <p:cNvSpPr>
              <a:spLocks noChangeArrowheads="1"/>
            </p:cNvSpPr>
            <p:nvPr/>
          </p:nvSpPr>
          <p:spPr bwMode="auto">
            <a:xfrm>
              <a:off x="203" y="12"/>
              <a:ext cx="197" cy="870"/>
            </a:xfrm>
            <a:custGeom>
              <a:avLst/>
              <a:gdLst>
                <a:gd name="T0" fmla="*/ 167 w 197"/>
                <a:gd name="T1" fmla="*/ 0 h 870"/>
                <a:gd name="T2" fmla="*/ 0 w 197"/>
                <a:gd name="T3" fmla="*/ 436 h 870"/>
                <a:gd name="T4" fmla="*/ 197 w 197"/>
                <a:gd name="T5" fmla="*/ 870 h 870"/>
                <a:gd name="T6" fmla="*/ 0 60000 65536"/>
                <a:gd name="T7" fmla="*/ 0 60000 65536"/>
                <a:gd name="T8" fmla="*/ 0 60000 65536"/>
                <a:gd name="T9" fmla="*/ 0 w 197"/>
                <a:gd name="T10" fmla="*/ 0 h 870"/>
                <a:gd name="T11" fmla="*/ 197 w 197"/>
                <a:gd name="T12" fmla="*/ 870 h 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/>
            </a:custGeom>
            <a:noFill/>
            <a:ln w="19050" cmpd="sng">
              <a:solidFill>
                <a:srgbClr val="FFFFFF">
                  <a:alpha val="17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 sz="400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" name="Freeform 23"/>
            <p:cNvSpPr>
              <a:spLocks noChangeArrowheads="1"/>
            </p:cNvSpPr>
            <p:nvPr/>
          </p:nvSpPr>
          <p:spPr bwMode="auto">
            <a:xfrm rot="5400000">
              <a:off x="366" y="358"/>
              <a:ext cx="114" cy="653"/>
            </a:xfrm>
            <a:custGeom>
              <a:avLst/>
              <a:gdLst>
                <a:gd name="T0" fmla="*/ 1 w 197"/>
                <a:gd name="T1" fmla="*/ 0 h 870"/>
                <a:gd name="T2" fmla="*/ 0 w 197"/>
                <a:gd name="T3" fmla="*/ 19 h 870"/>
                <a:gd name="T4" fmla="*/ 1 w 197"/>
                <a:gd name="T5" fmla="*/ 37 h 870"/>
                <a:gd name="T6" fmla="*/ 0 60000 65536"/>
                <a:gd name="T7" fmla="*/ 0 60000 65536"/>
                <a:gd name="T8" fmla="*/ 0 60000 65536"/>
                <a:gd name="T9" fmla="*/ 0 w 197"/>
                <a:gd name="T10" fmla="*/ 0 h 870"/>
                <a:gd name="T11" fmla="*/ 197 w 197"/>
                <a:gd name="T12" fmla="*/ 870 h 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/>
            </a:custGeom>
            <a:noFill/>
            <a:ln w="19050" cmpd="sng">
              <a:solidFill>
                <a:srgbClr val="FFFFFF">
                  <a:alpha val="17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 sz="400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5" name="Freeform 24"/>
            <p:cNvSpPr>
              <a:spLocks noChangeArrowheads="1"/>
            </p:cNvSpPr>
            <p:nvPr/>
          </p:nvSpPr>
          <p:spPr bwMode="auto">
            <a:xfrm rot="16200000" flipV="1">
              <a:off x="374" y="-142"/>
              <a:ext cx="114" cy="653"/>
            </a:xfrm>
            <a:custGeom>
              <a:avLst/>
              <a:gdLst>
                <a:gd name="T0" fmla="*/ 1 w 197"/>
                <a:gd name="T1" fmla="*/ 0 h 870"/>
                <a:gd name="T2" fmla="*/ 0 w 197"/>
                <a:gd name="T3" fmla="*/ 19 h 870"/>
                <a:gd name="T4" fmla="*/ 1 w 197"/>
                <a:gd name="T5" fmla="*/ 37 h 870"/>
                <a:gd name="T6" fmla="*/ 0 60000 65536"/>
                <a:gd name="T7" fmla="*/ 0 60000 65536"/>
                <a:gd name="T8" fmla="*/ 0 60000 65536"/>
                <a:gd name="T9" fmla="*/ 0 w 197"/>
                <a:gd name="T10" fmla="*/ 0 h 870"/>
                <a:gd name="T11" fmla="*/ 197 w 197"/>
                <a:gd name="T12" fmla="*/ 870 h 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/>
            </a:custGeom>
            <a:noFill/>
            <a:ln w="19050" cmpd="sng">
              <a:solidFill>
                <a:srgbClr val="FFFFFF">
                  <a:alpha val="17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 sz="400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107171" y="2667000"/>
            <a:ext cx="4732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EG" sz="4000" b="1" dirty="0" smtClean="0">
                <a:solidFill>
                  <a:srgbClr val="F8F8F8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1</a:t>
            </a:r>
            <a:endParaRPr lang="ar-EG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705600" y="4318000"/>
            <a:ext cx="1323975" cy="1320800"/>
            <a:chOff x="0" y="0"/>
            <a:chExt cx="1360" cy="1356"/>
          </a:xfrm>
        </p:grpSpPr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0" y="0"/>
              <a:ext cx="1360" cy="1356"/>
              <a:chOff x="0" y="0"/>
              <a:chExt cx="1248" cy="1240"/>
            </a:xfrm>
          </p:grpSpPr>
          <p:sp>
            <p:nvSpPr>
              <p:cNvPr id="30" name="Oval 2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sz="4000">
                  <a:solidFill>
                    <a:srgbClr val="000000"/>
                  </a:solidFill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1" name="Oval 29"/>
              <p:cNvSpPr>
                <a:spLocks noChangeArrowheads="1"/>
              </p:cNvSpPr>
              <p:nvPr/>
            </p:nvSpPr>
            <p:spPr bwMode="auto">
              <a:xfrm>
                <a:off x="33" y="25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8F8F8"/>
                  </a:gs>
                  <a:gs pos="100000">
                    <a:srgbClr val="41414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sz="4000">
                  <a:solidFill>
                    <a:srgbClr val="000000"/>
                  </a:solidFill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2" name="Oval 30"/>
              <p:cNvSpPr>
                <a:spLocks noChangeArrowheads="1"/>
              </p:cNvSpPr>
              <p:nvPr/>
            </p:nvSpPr>
            <p:spPr bwMode="auto">
              <a:xfrm>
                <a:off x="82" y="74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sz="4000">
                  <a:solidFill>
                    <a:srgbClr val="000000"/>
                  </a:solidFill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3" name="Oval 31"/>
              <p:cNvSpPr>
                <a:spLocks noChangeArrowheads="1"/>
              </p:cNvSpPr>
              <p:nvPr/>
            </p:nvSpPr>
            <p:spPr bwMode="auto">
              <a:xfrm>
                <a:off x="115" y="99"/>
                <a:ext cx="1026" cy="1026"/>
              </a:xfrm>
              <a:prstGeom prst="ellipse">
                <a:avLst/>
              </a:prstGeom>
              <a:solidFill>
                <a:srgbClr val="808080">
                  <a:alpha val="2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sz="4000">
                  <a:solidFill>
                    <a:srgbClr val="000000"/>
                  </a:solidFill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4" name="Oval 32"/>
              <p:cNvSpPr>
                <a:spLocks noChangeArrowheads="1"/>
              </p:cNvSpPr>
              <p:nvPr/>
            </p:nvSpPr>
            <p:spPr bwMode="auto">
              <a:xfrm>
                <a:off x="129" y="115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5C5C5C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sz="4000">
                  <a:solidFill>
                    <a:srgbClr val="000000"/>
                  </a:solidFill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161" y="148"/>
              <a:ext cx="1052" cy="1054"/>
            </a:xfrm>
            <a:prstGeom prst="ellipse">
              <a:avLst/>
            </a:prstGeom>
            <a:gradFill rotWithShape="1">
              <a:gsLst>
                <a:gs pos="0">
                  <a:srgbClr val="572423"/>
                </a:gs>
                <a:gs pos="100000">
                  <a:srgbClr val="C0504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 sz="400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6919913" y="4525964"/>
            <a:ext cx="879475" cy="885825"/>
            <a:chOff x="0" y="0"/>
            <a:chExt cx="876" cy="882"/>
          </a:xfrm>
        </p:grpSpPr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0" y="0"/>
              <a:ext cx="876" cy="876"/>
            </a:xfrm>
            <a:prstGeom prst="ellipse">
              <a:avLst/>
            </a:prstGeom>
            <a:noFill/>
            <a:ln w="19050" cmpd="sng">
              <a:solidFill>
                <a:srgbClr val="FFFFFF">
                  <a:alpha val="17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 sz="400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441" y="0"/>
              <a:ext cx="1" cy="870"/>
            </a:xfrm>
            <a:prstGeom prst="line">
              <a:avLst/>
            </a:prstGeom>
            <a:noFill/>
            <a:ln w="19050" cmpd="sng">
              <a:solidFill>
                <a:srgbClr val="FFFFFF">
                  <a:alpha val="17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 sz="400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0" y="435"/>
              <a:ext cx="876" cy="1"/>
            </a:xfrm>
            <a:prstGeom prst="line">
              <a:avLst/>
            </a:prstGeom>
            <a:noFill/>
            <a:ln w="19050" cmpd="sng">
              <a:solidFill>
                <a:srgbClr val="FFFFFF">
                  <a:alpha val="17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 sz="400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9" name="Freeform 38"/>
            <p:cNvSpPr>
              <a:spLocks noChangeArrowheads="1"/>
            </p:cNvSpPr>
            <p:nvPr/>
          </p:nvSpPr>
          <p:spPr bwMode="auto">
            <a:xfrm>
              <a:off x="500" y="6"/>
              <a:ext cx="182" cy="864"/>
            </a:xfrm>
            <a:custGeom>
              <a:avLst/>
              <a:gdLst>
                <a:gd name="T0" fmla="*/ 0 w 182"/>
                <a:gd name="T1" fmla="*/ 0 h 864"/>
                <a:gd name="T2" fmla="*/ 182 w 182"/>
                <a:gd name="T3" fmla="*/ 435 h 864"/>
                <a:gd name="T4" fmla="*/ 6 w 182"/>
                <a:gd name="T5" fmla="*/ 864 h 864"/>
                <a:gd name="T6" fmla="*/ 0 60000 65536"/>
                <a:gd name="T7" fmla="*/ 0 60000 65536"/>
                <a:gd name="T8" fmla="*/ 0 60000 65536"/>
                <a:gd name="T9" fmla="*/ 0 w 182"/>
                <a:gd name="T10" fmla="*/ 0 h 864"/>
                <a:gd name="T11" fmla="*/ 182 w 182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/>
            </a:custGeom>
            <a:noFill/>
            <a:ln w="19050" cmpd="sng">
              <a:solidFill>
                <a:srgbClr val="FFFFFF">
                  <a:alpha val="17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 sz="400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0" name="Freeform 39"/>
            <p:cNvSpPr>
              <a:spLocks noChangeArrowheads="1"/>
            </p:cNvSpPr>
            <p:nvPr/>
          </p:nvSpPr>
          <p:spPr bwMode="auto">
            <a:xfrm>
              <a:off x="203" y="12"/>
              <a:ext cx="197" cy="870"/>
            </a:xfrm>
            <a:custGeom>
              <a:avLst/>
              <a:gdLst>
                <a:gd name="T0" fmla="*/ 167 w 197"/>
                <a:gd name="T1" fmla="*/ 0 h 870"/>
                <a:gd name="T2" fmla="*/ 0 w 197"/>
                <a:gd name="T3" fmla="*/ 436 h 870"/>
                <a:gd name="T4" fmla="*/ 197 w 197"/>
                <a:gd name="T5" fmla="*/ 870 h 870"/>
                <a:gd name="T6" fmla="*/ 0 60000 65536"/>
                <a:gd name="T7" fmla="*/ 0 60000 65536"/>
                <a:gd name="T8" fmla="*/ 0 60000 65536"/>
                <a:gd name="T9" fmla="*/ 0 w 197"/>
                <a:gd name="T10" fmla="*/ 0 h 870"/>
                <a:gd name="T11" fmla="*/ 197 w 197"/>
                <a:gd name="T12" fmla="*/ 870 h 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/>
            </a:custGeom>
            <a:noFill/>
            <a:ln w="19050" cmpd="sng">
              <a:solidFill>
                <a:srgbClr val="FFFFFF">
                  <a:alpha val="17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 sz="400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" name="Freeform 40"/>
            <p:cNvSpPr>
              <a:spLocks noChangeArrowheads="1"/>
            </p:cNvSpPr>
            <p:nvPr/>
          </p:nvSpPr>
          <p:spPr bwMode="auto">
            <a:xfrm rot="5400000">
              <a:off x="366" y="358"/>
              <a:ext cx="114" cy="653"/>
            </a:xfrm>
            <a:custGeom>
              <a:avLst/>
              <a:gdLst>
                <a:gd name="T0" fmla="*/ 1 w 197"/>
                <a:gd name="T1" fmla="*/ 0 h 870"/>
                <a:gd name="T2" fmla="*/ 0 w 197"/>
                <a:gd name="T3" fmla="*/ 19 h 870"/>
                <a:gd name="T4" fmla="*/ 1 w 197"/>
                <a:gd name="T5" fmla="*/ 37 h 870"/>
                <a:gd name="T6" fmla="*/ 0 60000 65536"/>
                <a:gd name="T7" fmla="*/ 0 60000 65536"/>
                <a:gd name="T8" fmla="*/ 0 60000 65536"/>
                <a:gd name="T9" fmla="*/ 0 w 197"/>
                <a:gd name="T10" fmla="*/ 0 h 870"/>
                <a:gd name="T11" fmla="*/ 197 w 197"/>
                <a:gd name="T12" fmla="*/ 870 h 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/>
            </a:custGeom>
            <a:noFill/>
            <a:ln w="19050" cmpd="sng">
              <a:solidFill>
                <a:srgbClr val="FFFFFF">
                  <a:alpha val="17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 sz="400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2" name="Freeform 41"/>
            <p:cNvSpPr>
              <a:spLocks noChangeArrowheads="1"/>
            </p:cNvSpPr>
            <p:nvPr/>
          </p:nvSpPr>
          <p:spPr bwMode="auto">
            <a:xfrm rot="16200000" flipV="1">
              <a:off x="374" y="-142"/>
              <a:ext cx="114" cy="653"/>
            </a:xfrm>
            <a:custGeom>
              <a:avLst/>
              <a:gdLst>
                <a:gd name="T0" fmla="*/ 1 w 197"/>
                <a:gd name="T1" fmla="*/ 0 h 870"/>
                <a:gd name="T2" fmla="*/ 0 w 197"/>
                <a:gd name="T3" fmla="*/ 19 h 870"/>
                <a:gd name="T4" fmla="*/ 1 w 197"/>
                <a:gd name="T5" fmla="*/ 37 h 870"/>
                <a:gd name="T6" fmla="*/ 0 60000 65536"/>
                <a:gd name="T7" fmla="*/ 0 60000 65536"/>
                <a:gd name="T8" fmla="*/ 0 60000 65536"/>
                <a:gd name="T9" fmla="*/ 0 w 197"/>
                <a:gd name="T10" fmla="*/ 0 h 870"/>
                <a:gd name="T11" fmla="*/ 197 w 197"/>
                <a:gd name="T12" fmla="*/ 870 h 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/>
            </a:custGeom>
            <a:noFill/>
            <a:ln w="19050" cmpd="sng">
              <a:solidFill>
                <a:srgbClr val="FFFFFF">
                  <a:alpha val="17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ar-EG" sz="400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135746" y="4622800"/>
            <a:ext cx="4732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EG" sz="4000" b="1" dirty="0" smtClean="0">
                <a:solidFill>
                  <a:srgbClr val="F8F8F8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2</a:t>
            </a:r>
            <a:endParaRPr lang="ar-EG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27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09625" y="1857375"/>
            <a:ext cx="7524750" cy="2347913"/>
          </a:xfrm>
          <a:prstGeom prst="rect">
            <a:avLst/>
          </a:prstGeom>
          <a:solidFill>
            <a:srgbClr val="595959">
              <a:alpha val="78038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914400" y="1714500"/>
            <a:ext cx="7315200" cy="2378075"/>
          </a:xfrm>
          <a:prstGeom prst="rect">
            <a:avLst/>
          </a:prstGeom>
          <a:solidFill>
            <a:srgbClr val="1E8FB2">
              <a:alpha val="87842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971600" y="2525995"/>
            <a:ext cx="7148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EG" altLang="zh-CN" sz="4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تنمية الابتكار </a:t>
            </a:r>
            <a:r>
              <a:rPr lang="ar-EG" altLang="zh-CN" sz="48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لدى طفل </a:t>
            </a:r>
            <a:r>
              <a:rPr lang="ar-EG" altLang="zh-CN" sz="4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الروضة</a:t>
            </a:r>
          </a:p>
        </p:txBody>
      </p:sp>
    </p:spTree>
    <p:extLst>
      <p:ext uri="{BB962C8B-B14F-4D97-AF65-F5344CB8AC3E}">
        <p14:creationId xmlns:p14="http://schemas.microsoft.com/office/powerpoint/2010/main" val="297490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00166" y="1857364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SA" sz="2400" b="1" dirty="0"/>
              <a:t>مرحلة الاستعداد، حيث تتهيأ </a:t>
            </a:r>
            <a:r>
              <a:rPr lang="ar-SA" sz="2400" b="1" dirty="0" smtClean="0"/>
              <a:t>حيا</a:t>
            </a:r>
            <a:r>
              <a:rPr lang="ar-EG" sz="2400" b="1" dirty="0" smtClean="0"/>
              <a:t>ته</a:t>
            </a:r>
            <a:r>
              <a:rPr lang="ar-SA" sz="2400" b="1" dirty="0" smtClean="0"/>
              <a:t> للتوصُّل </a:t>
            </a:r>
            <a:r>
              <a:rPr lang="ar-SA" sz="2400" b="1" dirty="0"/>
              <a:t>إلى الابتكار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00164" y="2889239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مرحلة الحضانة، حيث يكون التفكير العميق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00166" y="3921114"/>
            <a:ext cx="5808684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200" b="1" dirty="0"/>
              <a:t>مرحلة الإلهام، وتتسم بظهور الحل الابتكاري بطريقة فُجائية</a:t>
            </a:r>
            <a:endParaRPr lang="en-US" sz="22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326" y="1928802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326" y="2936864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326" y="3944927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286248" y="304800"/>
            <a:ext cx="4615278" cy="909622"/>
          </a:xfrm>
          <a:prstGeom prst="roundRect">
            <a:avLst>
              <a:gd name="adj" fmla="val 50000"/>
            </a:avLst>
          </a:prstGeom>
          <a:gradFill rotWithShape="1">
            <a:gsLst>
              <a:gs pos="87000">
                <a:srgbClr val="00B0F0"/>
              </a:gs>
              <a:gs pos="100000">
                <a:srgbClr val="3CA1E6">
                  <a:alpha val="0"/>
                  <a:lumMod val="0"/>
                  <a:lumOff val="10000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مراحل التفكير الابتكاري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71604" y="4786322"/>
            <a:ext cx="5715040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مرحلة التحقق، وفيها يبدأ المُبتكر في التحقق</a:t>
            </a:r>
            <a:endParaRPr lang="en-US" sz="2400" b="1" dirty="0"/>
          </a:p>
        </p:txBody>
      </p:sp>
      <p:pic>
        <p:nvPicPr>
          <p:cNvPr id="13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4" y="4859347"/>
            <a:ext cx="41700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643438" y="304800"/>
            <a:ext cx="4258088" cy="909622"/>
          </a:xfrm>
          <a:prstGeom prst="roundRect">
            <a:avLst>
              <a:gd name="adj" fmla="val 50000"/>
            </a:avLst>
          </a:prstGeom>
          <a:gradFill rotWithShape="1">
            <a:gsLst>
              <a:gs pos="87000">
                <a:srgbClr val="00B0F0"/>
              </a:gs>
              <a:gs pos="100000">
                <a:srgbClr val="3CA1E6">
                  <a:alpha val="0"/>
                  <a:lumMod val="0"/>
                  <a:lumOff val="10000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علاقة الذكاء بالابتكار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071538" y="1397000"/>
          <a:ext cx="7572428" cy="3889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  <a:gridCol w="3786214"/>
              </a:tblGrid>
              <a:tr h="1944694">
                <a:tc>
                  <a:txBody>
                    <a:bodyPr/>
                    <a:lstStyle/>
                    <a:p>
                      <a:pPr algn="ctr"/>
                      <a:r>
                        <a:rPr lang="ar-EG" sz="4000" dirty="0" smtClean="0"/>
                        <a:t>الابتكار</a:t>
                      </a:r>
                      <a:r>
                        <a:rPr lang="ar-EG" sz="4000" baseline="0" dirty="0" smtClean="0"/>
                        <a:t> المنخفض</a:t>
                      </a:r>
                    </a:p>
                    <a:p>
                      <a:pPr algn="ctr"/>
                      <a:r>
                        <a:rPr lang="ar-EG" sz="4000" baseline="0" dirty="0" smtClean="0"/>
                        <a:t>الذكاء المرتفع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4000" dirty="0" smtClean="0"/>
                        <a:t>الابتكار المرتفع</a:t>
                      </a:r>
                    </a:p>
                    <a:p>
                      <a:pPr algn="ctr"/>
                      <a:r>
                        <a:rPr lang="ar-EG" sz="4000" baseline="0" dirty="0" smtClean="0"/>
                        <a:t>الذكاء المرتفع</a:t>
                      </a:r>
                      <a:endParaRPr lang="en-US" sz="4000" dirty="0"/>
                    </a:p>
                  </a:txBody>
                  <a:tcPr anchor="ctr"/>
                </a:tc>
              </a:tr>
              <a:tr h="1944694">
                <a:tc>
                  <a:txBody>
                    <a:bodyPr/>
                    <a:lstStyle/>
                    <a:p>
                      <a:pPr algn="ctr"/>
                      <a:r>
                        <a:rPr lang="ar-EG" sz="4000" dirty="0" smtClean="0"/>
                        <a:t>الابتكار</a:t>
                      </a:r>
                      <a:r>
                        <a:rPr lang="ar-EG" sz="4000" baseline="0" dirty="0" smtClean="0"/>
                        <a:t> المنخفض الذكاء المنخفض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4000" dirty="0" smtClean="0"/>
                        <a:t>الابتكار المرتفع</a:t>
                      </a:r>
                    </a:p>
                    <a:p>
                      <a:pPr algn="ctr"/>
                      <a:r>
                        <a:rPr lang="ar-EG" sz="4000" dirty="0" smtClean="0"/>
                        <a:t>الذكاء المنخفض</a:t>
                      </a:r>
                      <a:endParaRPr lang="en-US" sz="4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00166" y="1857364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SA" sz="2400" b="1" dirty="0"/>
              <a:t>إظهار الاحترام والتقدير، لكُل تساؤلات الأطفال، وأفكارهم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00164" y="2889239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تجنُّب التعبير عن الاستياء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00166" y="3921114"/>
            <a:ext cx="5808684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/>
              <a:t>تقدير الاستجابات الابتكارية الأصيلة</a:t>
            </a:r>
            <a:endParaRPr lang="en-US" sz="24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326" y="1928802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326" y="2936864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326" y="3944927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643174" y="304800"/>
            <a:ext cx="6258352" cy="909622"/>
          </a:xfrm>
          <a:prstGeom prst="roundRect">
            <a:avLst>
              <a:gd name="adj" fmla="val 50000"/>
            </a:avLst>
          </a:prstGeom>
          <a:gradFill rotWithShape="1">
            <a:gsLst>
              <a:gs pos="87000">
                <a:srgbClr val="00B0F0"/>
              </a:gs>
              <a:gs pos="100000">
                <a:srgbClr val="3CA1E6">
                  <a:alpha val="0"/>
                  <a:lumMod val="0"/>
                  <a:lumOff val="10000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أساسيات النهوض بالتفكير الابتكاري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71604" y="4786322"/>
            <a:ext cx="5715040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توفير المُثيرات المُتنوِّعة</a:t>
            </a:r>
            <a:endParaRPr lang="en-US" sz="2400" b="1" dirty="0"/>
          </a:p>
        </p:txBody>
      </p:sp>
      <p:pic>
        <p:nvPicPr>
          <p:cNvPr id="13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4" y="4859347"/>
            <a:ext cx="41700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00166" y="1857364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SA" sz="2400" b="1" dirty="0"/>
              <a:t>إعطاء المزيد من الفُرص للأطفال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00164" y="2889239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 smtClean="0">
                <a:solidFill>
                  <a:schemeClr val="tx1"/>
                </a:solidFill>
              </a:rPr>
              <a:t>التوسُّع </a:t>
            </a:r>
            <a:r>
              <a:rPr lang="ar-SA" sz="2400" b="1" dirty="0">
                <a:solidFill>
                  <a:schemeClr val="tx1"/>
                </a:solidFill>
              </a:rPr>
              <a:t>في الأسئلة المفتوحة من خلال الأنشطة اليومية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00166" y="3921114"/>
            <a:ext cx="5808684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/>
              <a:t>الرصد الدقيق لاستجابات الأطفال</a:t>
            </a:r>
            <a:endParaRPr lang="en-US" sz="24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326" y="1928802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326" y="2936864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326" y="3944927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643174" y="304800"/>
            <a:ext cx="6258352" cy="909622"/>
          </a:xfrm>
          <a:prstGeom prst="roundRect">
            <a:avLst>
              <a:gd name="adj" fmla="val 50000"/>
            </a:avLst>
          </a:prstGeom>
          <a:gradFill rotWithShape="1">
            <a:gsLst>
              <a:gs pos="87000">
                <a:srgbClr val="00B0F0"/>
              </a:gs>
              <a:gs pos="100000">
                <a:srgbClr val="3CA1E6">
                  <a:alpha val="0"/>
                  <a:lumMod val="0"/>
                  <a:lumOff val="10000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أساسيات النهوض بالتفكير الابتكاري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71604" y="4786322"/>
            <a:ext cx="5715040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الحِرص على بث قيم الإحساس بالجمال</a:t>
            </a:r>
            <a:endParaRPr lang="en-US" sz="2400" b="1" dirty="0"/>
          </a:p>
        </p:txBody>
      </p:sp>
      <p:pic>
        <p:nvPicPr>
          <p:cNvPr id="13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4" y="4859347"/>
            <a:ext cx="41700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09625" y="1857375"/>
            <a:ext cx="7524750" cy="2347913"/>
          </a:xfrm>
          <a:prstGeom prst="rect">
            <a:avLst/>
          </a:prstGeom>
          <a:solidFill>
            <a:srgbClr val="595959">
              <a:alpha val="78038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914400" y="1714500"/>
            <a:ext cx="7315200" cy="2378075"/>
          </a:xfrm>
          <a:prstGeom prst="rect">
            <a:avLst/>
          </a:prstGeom>
          <a:solidFill>
            <a:srgbClr val="1E8FB2">
              <a:alpha val="87842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971600" y="2525995"/>
            <a:ext cx="7148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EG" altLang="zh-CN" sz="4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فاعلية دور مُعلِمة رياض الأطفال</a:t>
            </a:r>
          </a:p>
        </p:txBody>
      </p:sp>
    </p:spTree>
    <p:extLst>
      <p:ext uri="{BB962C8B-B14F-4D97-AF65-F5344CB8AC3E}">
        <p14:creationId xmlns:p14="http://schemas.microsoft.com/office/powerpoint/2010/main" val="133221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9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مهارة التعرُّف على مظاهر الابتكار لدى الأطفال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 rtl="1"/>
            <a:r>
              <a:rPr lang="ar-SA" sz="2400" b="1" dirty="0">
                <a:solidFill>
                  <a:schemeClr val="tx1"/>
                </a:solidFill>
              </a:rPr>
              <a:t>مهارة مُلاحظة وتسجيل تقارير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4" y="3797300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/>
              <a:t>مهارة تحديد الأهداف التربوية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4" y="4829175"/>
            <a:ext cx="592935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مهارة التعرُّف على أنماط تعلُّم الأطفال المُبتكرين</a:t>
            </a:r>
            <a:endParaRPr lang="en-US" sz="24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3214678" y="428604"/>
            <a:ext cx="5643570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/>
            <a:r>
              <a:rPr lang="ar-SA" sz="2400" b="1" dirty="0">
                <a:solidFill>
                  <a:schemeClr val="bg1"/>
                </a:solidFill>
              </a:rPr>
              <a:t>مهارات المُعلِّمة، الأكثر فاعلية في رياض الأطفال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9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مهارة التقويم الجيِّد، لكُل طفل، وفـقـــًا لطبيعة الأفكار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 rtl="1"/>
            <a:r>
              <a:rPr lang="ar-SA" sz="2400" b="1" dirty="0">
                <a:solidFill>
                  <a:schemeClr val="tx1"/>
                </a:solidFill>
              </a:rPr>
              <a:t>مهارة تعزيز ثقة الطفل، في ذاته، وقدراته، وإمكانياته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4" y="3797300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مهارة استخدام الوسائط التعليمية المُختلفة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4" y="4829175"/>
            <a:ext cx="592935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مهارة فن راوية القصة للأطفال الصغار</a:t>
            </a:r>
            <a:endParaRPr lang="en-US" sz="24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3214678" y="428604"/>
            <a:ext cx="5643570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/>
            <a:r>
              <a:rPr lang="ar-SA" sz="2400" dirty="0">
                <a:solidFill>
                  <a:schemeClr val="bg1"/>
                </a:solidFill>
              </a:rPr>
              <a:t>مهارات المُعلِّمة، الأكثر فاعلية في رياض الأطفال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2132856"/>
            <a:ext cx="5714998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rtl="1"/>
            <a:r>
              <a:rPr lang="ar-EG" sz="4800" b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شكرا لكم</a:t>
            </a:r>
            <a:endParaRPr lang="ar-EG" sz="48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3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9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28728" y="2254249"/>
            <a:ext cx="5688013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sz="2400" b="1" dirty="0" smtClean="0"/>
              <a:t>المحور التربوى</a:t>
            </a:r>
            <a:endParaRPr lang="ar-EG" altLang="zh-CN" sz="2400" b="1" dirty="0">
              <a:ea typeface="幼圆" pitchFamily="1" charset="-12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28728" y="3286124"/>
            <a:ext cx="5688013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sz="2400" b="1" dirty="0" smtClean="0">
                <a:solidFill>
                  <a:schemeClr val="tx1"/>
                </a:solidFill>
              </a:rPr>
              <a:t>المحور النفسى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28728" y="4317999"/>
            <a:ext cx="5688013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EG" sz="2400" b="1" dirty="0" smtClean="0"/>
              <a:t>المحور الثقافى</a:t>
            </a:r>
            <a:endParaRPr lang="zh-CN" altLang="en-US" sz="2400" b="1" dirty="0">
              <a:solidFill>
                <a:srgbClr val="002060"/>
              </a:solidFill>
              <a:ea typeface="幼圆" pitchFamily="1" charset="-122"/>
            </a:endParaRPr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8218" y="2325687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8218" y="3333749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8218" y="4341812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1450933" y="877865"/>
            <a:ext cx="7143768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200" dirty="0" smtClean="0">
                <a:solidFill>
                  <a:schemeClr val="bg1"/>
                </a:solidFill>
              </a:rPr>
              <a:t>وتتحقق رؤية قسم رياض الأطفال بثلاث محاور</a:t>
            </a: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09625" y="1857375"/>
            <a:ext cx="7524750" cy="2347913"/>
          </a:xfrm>
          <a:prstGeom prst="rect">
            <a:avLst/>
          </a:prstGeom>
          <a:solidFill>
            <a:srgbClr val="595959">
              <a:alpha val="78038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914400" y="1714500"/>
            <a:ext cx="7315200" cy="2378075"/>
          </a:xfrm>
          <a:prstGeom prst="rect">
            <a:avLst/>
          </a:prstGeom>
          <a:solidFill>
            <a:srgbClr val="1E8FB2">
              <a:alpha val="87842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081088" y="2497138"/>
            <a:ext cx="69818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EG" altLang="zh-CN" sz="4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رسالة قسم رياض الأطفال</a:t>
            </a:r>
          </a:p>
        </p:txBody>
      </p:sp>
    </p:spTree>
    <p:extLst>
      <p:ext uri="{BB962C8B-B14F-4D97-AF65-F5344CB8AC3E}">
        <p14:creationId xmlns:p14="http://schemas.microsoft.com/office/powerpoint/2010/main" val="310539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 smtClean="0"/>
              <a:t>إعداد الكوادر والكفاءات العلمية لخدمة مجال الطفولة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b="1" dirty="0" smtClean="0">
                <a:solidFill>
                  <a:schemeClr val="tx1"/>
                </a:solidFill>
              </a:rPr>
              <a:t>تزويد الطالبات بالمعارف التربوية والأكاديمية بالإضافة الى الزيارات الميدانية</a:t>
            </a:r>
            <a:endParaRPr lang="zh-CN" altLang="en-US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5" y="3797300"/>
            <a:ext cx="5808684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b="1" dirty="0" smtClean="0"/>
              <a:t>العمل على ربط العمل الأكاديمي ومجال التخصص بمتطلبات سوق العمل</a:t>
            </a:r>
            <a:endParaRPr lang="zh-CN" altLang="en-US" b="1" dirty="0">
              <a:solidFill>
                <a:srgbClr val="002060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5" y="4829175"/>
            <a:ext cx="580868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200" b="1" dirty="0" smtClean="0"/>
              <a:t>عقد دورات تدريبية وتثقفية لنشر الوعي الثقافي بمجال الطفولة</a:t>
            </a:r>
            <a:endParaRPr lang="en-US" sz="22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500562" y="304800"/>
            <a:ext cx="4400964" cy="860425"/>
          </a:xfrm>
          <a:prstGeom prst="roundRect">
            <a:avLst>
              <a:gd name="adj" fmla="val 50000"/>
            </a:avLst>
          </a:prstGeom>
          <a:gradFill rotWithShape="1">
            <a:gsLst>
              <a:gs pos="87000">
                <a:srgbClr val="00B0F0"/>
              </a:gs>
              <a:gs pos="100000">
                <a:srgbClr val="3CA1E6">
                  <a:alpha val="0"/>
                  <a:lumMod val="0"/>
                  <a:lumOff val="10000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رسالة قسم رياض الأطفال</a:t>
            </a:r>
            <a:endParaRPr lang="ar-EG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 smtClean="0"/>
              <a:t>تشجيع الطالبات على المناقشة والحوار والتفكير الناقد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b="1" dirty="0" smtClean="0">
                <a:solidFill>
                  <a:schemeClr val="tx1"/>
                </a:solidFill>
              </a:rPr>
              <a:t>العمل على تطوير أساليب واستراتجيات التدريس واستحداث اساليب جديدة</a:t>
            </a:r>
            <a:endParaRPr lang="zh-CN" altLang="en-US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5" y="3797300"/>
            <a:ext cx="5808684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b="1" dirty="0" smtClean="0"/>
              <a:t>تنمية روح الإبداع والابتكار لدى الطالبات في صنع وسائل تعليمية هادفة </a:t>
            </a:r>
            <a:endParaRPr lang="zh-CN" altLang="en-US" b="1" dirty="0">
              <a:solidFill>
                <a:srgbClr val="002060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5" y="4829175"/>
            <a:ext cx="580868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000" b="1" dirty="0" smtClean="0"/>
              <a:t>إكساب الطالبات القدرة على تحمل المسئولية والقيام بالدور المحدد لها</a:t>
            </a:r>
            <a:endParaRPr lang="en-US" sz="20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500562" y="304800"/>
            <a:ext cx="4400964" cy="860425"/>
          </a:xfrm>
          <a:prstGeom prst="roundRect">
            <a:avLst>
              <a:gd name="adj" fmla="val 50000"/>
            </a:avLst>
          </a:prstGeom>
          <a:gradFill rotWithShape="1">
            <a:gsLst>
              <a:gs pos="87000">
                <a:srgbClr val="00B0F0"/>
              </a:gs>
              <a:gs pos="100000">
                <a:srgbClr val="3CA1E6">
                  <a:alpha val="0"/>
                  <a:lumMod val="0"/>
                  <a:lumOff val="10000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رسالة قسم رياض الأطفال</a:t>
            </a: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09625" y="1857375"/>
            <a:ext cx="7524750" cy="2347913"/>
          </a:xfrm>
          <a:prstGeom prst="rect">
            <a:avLst/>
          </a:prstGeom>
          <a:solidFill>
            <a:srgbClr val="595959">
              <a:alpha val="78038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914400" y="1714500"/>
            <a:ext cx="7315200" cy="2378075"/>
          </a:xfrm>
          <a:prstGeom prst="rect">
            <a:avLst/>
          </a:prstGeom>
          <a:solidFill>
            <a:srgbClr val="1E8FB2">
              <a:alpha val="87842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081088" y="2497138"/>
            <a:ext cx="69818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EG" altLang="zh-CN" sz="4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أهداف رياض الأطفال</a:t>
            </a:r>
          </a:p>
        </p:txBody>
      </p:sp>
    </p:spTree>
    <p:extLst>
      <p:ext uri="{BB962C8B-B14F-4D97-AF65-F5344CB8AC3E}">
        <p14:creationId xmlns:p14="http://schemas.microsoft.com/office/powerpoint/2010/main" val="4661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000" b="1" dirty="0" smtClean="0"/>
              <a:t>أن تنمي شعور الطفل بالثقة في نفسه وفي الآخرين </a:t>
            </a:r>
            <a:endParaRPr lang="en-US" sz="20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</a:rPr>
              <a:t>أن تنمي في الطفل رغبته للعيش مع الآخرين وتقديره لذاته</a:t>
            </a:r>
            <a:endParaRPr lang="zh-CN" altLang="en-US" sz="20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5" y="3797300"/>
            <a:ext cx="5808684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</a:rPr>
              <a:t>أن تملأ نفس الأطفال بحب كل ما هو جميل في الحياة</a:t>
            </a:r>
            <a:endParaRPr lang="zh-CN" altLang="en-US" sz="20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5" y="4829175"/>
            <a:ext cx="580868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000" b="1" dirty="0" smtClean="0"/>
              <a:t>أن تساعد الطفل على التكيف الاجتماعي وتهيئ لديه القدرة على التعبير </a:t>
            </a:r>
            <a:endParaRPr lang="en-US" sz="20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3286116" y="428604"/>
            <a:ext cx="5429288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200" b="1" dirty="0" smtClean="0">
                <a:solidFill>
                  <a:schemeClr val="bg1"/>
                </a:solidFill>
              </a:rPr>
              <a:t>الأهداف كما يراها عدنان مصلح</a:t>
            </a: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b="1" dirty="0" smtClean="0"/>
              <a:t>تكامل نمو شخصية الطفل وتوطيد علاقاته الاجتماعية مع الأفراد والجماعات</a:t>
            </a:r>
            <a:endParaRPr lang="en-US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</a:rPr>
              <a:t>تهيئة الطفل للمدرسة الابتدائية</a:t>
            </a:r>
            <a:endParaRPr lang="zh-CN" altLang="en-US" sz="20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00166" y="3797300"/>
            <a:ext cx="5880123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000" b="1" dirty="0" smtClean="0"/>
              <a:t>تعهد الطفل ورعايته وإشباع حاجاته للمعرفة والإبداع والاستقلال</a:t>
            </a:r>
            <a:endParaRPr lang="zh-CN" altLang="en-US" sz="20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28728" y="4829175"/>
            <a:ext cx="6072230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b="1" dirty="0" smtClean="0"/>
              <a:t>نمو الطفل في المجالات العاطفية والأخلاقية والدينية واللغوية والحسية والجسمية</a:t>
            </a:r>
            <a:endParaRPr lang="en-US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3000364" y="428604"/>
            <a:ext cx="5857884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200" b="1" dirty="0" smtClean="0">
                <a:solidFill>
                  <a:schemeClr val="bg1"/>
                </a:solidFill>
              </a:rPr>
              <a:t>الأهداف حسب تقرير منظمة اليونسكو</a:t>
            </a: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43043" y="1804988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000" b="1" dirty="0" smtClean="0"/>
              <a:t>طبيعة الطفل والمرحلة العمرية التي يمر بها</a:t>
            </a:r>
            <a:endParaRPr lang="en-US" sz="20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43041" y="2836863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 rtl="1"/>
            <a:r>
              <a:rPr lang="ar-SA" sz="2000" b="1" dirty="0" smtClean="0">
                <a:solidFill>
                  <a:schemeClr val="tx1"/>
                </a:solidFill>
              </a:rPr>
              <a:t>فلسفة المجتمع وعقيدته الدينية وثقافته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643043" y="3868738"/>
            <a:ext cx="5808684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rtl="1"/>
            <a:r>
              <a:rPr lang="ar-SA" sz="2000" b="1" dirty="0" smtClean="0"/>
              <a:t>المجالات والمعارف العلمية وطبيعة الخبرات البيئية المحيطة </a:t>
            </a:r>
            <a:endParaRPr lang="en-US" sz="20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3203" y="1876426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3203" y="2884488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3203" y="3892551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2571736" y="428604"/>
            <a:ext cx="6215106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700" b="1" dirty="0" smtClean="0">
                <a:solidFill>
                  <a:schemeClr val="bg1"/>
                </a:solidFill>
              </a:rPr>
              <a:t>وبذلك تنطلق أهداف رياض الأطفال المعاصرة</a:t>
            </a:r>
            <a:r>
              <a:rPr lang="ar-EG" sz="2700" b="1" dirty="0" smtClean="0">
                <a:solidFill>
                  <a:schemeClr val="bg1"/>
                </a:solidFill>
              </a:rPr>
              <a:t> من</a:t>
            </a:r>
          </a:p>
        </p:txBody>
      </p:sp>
      <p:sp>
        <p:nvSpPr>
          <p:cNvPr id="20" name="AutoShape 1"/>
          <p:cNvSpPr>
            <a:spLocks noChangeArrowheads="1"/>
          </p:cNvSpPr>
          <p:nvPr/>
        </p:nvSpPr>
        <p:spPr bwMode="auto">
          <a:xfrm>
            <a:off x="785786" y="4786322"/>
            <a:ext cx="7581928" cy="642942"/>
          </a:xfrm>
          <a:prstGeom prst="roundRect">
            <a:avLst>
              <a:gd name="adj" fmla="val 11741"/>
            </a:avLst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chemeClr val="bg1"/>
                </a:solidFill>
              </a:rPr>
              <a:t>وتقسم الباحثة </a:t>
            </a:r>
            <a:r>
              <a:rPr lang="ar-EG" sz="2000" b="1" dirty="0" smtClean="0">
                <a:solidFill>
                  <a:schemeClr val="bg1"/>
                </a:solidFill>
              </a:rPr>
              <a:t>سهام </a:t>
            </a:r>
            <a:r>
              <a:rPr lang="ar-SA" sz="2000" b="1" dirty="0" smtClean="0">
                <a:solidFill>
                  <a:schemeClr val="bg1"/>
                </a:solidFill>
              </a:rPr>
              <a:t>بدر هذه الأهداف إلى أهداف عامة (تربوية) وأهداف خاصة (تعليمية)</a:t>
            </a:r>
            <a:endParaRPr 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000" b="1" dirty="0" smtClean="0"/>
              <a:t>تحقيق التنمية الشاملة للأطفال حسياً وعقلياً ونفسياً واجتماعياً وروحياً</a:t>
            </a:r>
            <a:endParaRPr lang="en-US" sz="20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</a:rPr>
              <a:t>اكتشاف ميول الأطفال واستعداداتهم الخاصة</a:t>
            </a:r>
            <a:endParaRPr lang="zh-CN" altLang="en-US" sz="20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00166" y="3797300"/>
            <a:ext cx="5880123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000" b="1" dirty="0" smtClean="0"/>
              <a:t>توثيق الصلة بين ما يتعلمه الأطفال وبين حياتهم وبيئتهم</a:t>
            </a:r>
            <a:endParaRPr lang="zh-CN" altLang="en-US" sz="20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28728" y="4829175"/>
            <a:ext cx="6072230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b="1" dirty="0" smtClean="0"/>
              <a:t>اكتساب الأطفال للعادات السليمة والقيم الأخلاقية والروحية والجمالية والصحية</a:t>
            </a:r>
            <a:endParaRPr lang="en-US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214810" y="428604"/>
            <a:ext cx="4643438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chemeClr val="bg1"/>
                </a:solidFill>
              </a:rPr>
              <a:t>الأهداف العامة ( التربوية )</a:t>
            </a:r>
            <a:endParaRPr lang="ar-EG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ounded Rectangle 41"/>
          <p:cNvSpPr/>
          <p:nvPr/>
        </p:nvSpPr>
        <p:spPr>
          <a:xfrm>
            <a:off x="2286000" y="228600"/>
            <a:ext cx="4572000" cy="722334"/>
          </a:xfrm>
          <a:prstGeom prst="roundRect">
            <a:avLst/>
          </a:prstGeom>
          <a:solidFill>
            <a:srgbClr val="00B0F0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5000" dirty="0">
                <a:solidFill>
                  <a:schemeClr val="tx2">
                    <a:lumMod val="50000"/>
                  </a:schemeClr>
                </a:solidFill>
              </a:rPr>
              <a:t>الاتفاقيات </a:t>
            </a:r>
          </a:p>
        </p:txBody>
      </p:sp>
      <p:sp>
        <p:nvSpPr>
          <p:cNvPr id="43" name="AutoShape 7"/>
          <p:cNvSpPr>
            <a:spLocks noChangeArrowheads="1"/>
          </p:cNvSpPr>
          <p:nvPr/>
        </p:nvSpPr>
        <p:spPr bwMode="auto">
          <a:xfrm>
            <a:off x="6621810" y="1247657"/>
            <a:ext cx="2369790" cy="66899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rgbClr val="00CCFF"/>
              </a:gs>
              <a:gs pos="100000">
                <a:srgbClr val="3399FF"/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ar-EG" sz="2400" b="1" dirty="0" smtClean="0">
                <a:latin typeface="Verdana" panose="020B0604030504040204" pitchFamily="34" charset="0"/>
                <a:ea typeface="HY헤드라인M" pitchFamily="2" charset="-127"/>
              </a:rPr>
              <a:t>الابتسامة طوال الوقت 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1973610" y="1247657"/>
            <a:ext cx="2369790" cy="66899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rgbClr val="00CCFF"/>
              </a:gs>
              <a:gs pos="100000">
                <a:srgbClr val="3399FF"/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الحضور </a:t>
            </a:r>
            <a:r>
              <a:rPr lang="ar-EG" sz="2400" b="1" dirty="0" smtClean="0">
                <a:latin typeface="Verdana" panose="020B0604030504040204" pitchFamily="34" charset="0"/>
                <a:ea typeface="HY헤드라인M" pitchFamily="2" charset="-127"/>
              </a:rPr>
              <a:t>والانصراف</a:t>
            </a:r>
          </a:p>
          <a:p>
            <a:pPr algn="ctr"/>
            <a:r>
              <a:rPr lang="ar-EG" sz="2400" b="1" dirty="0" smtClean="0">
                <a:latin typeface="Verdana" panose="020B0604030504040204" pitchFamily="34" charset="0"/>
                <a:ea typeface="HY헤드라인M" pitchFamily="2" charset="-127"/>
              </a:rPr>
              <a:t> </a:t>
            </a:r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في الوقت المحدد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6611480" y="2361374"/>
            <a:ext cx="2369790" cy="66899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rgbClr val="00CCFF"/>
              </a:gs>
              <a:gs pos="100000">
                <a:srgbClr val="3399FF"/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sz="2400" b="1" dirty="0" smtClean="0">
                <a:latin typeface="Verdana" panose="020B0604030504040204" pitchFamily="34" charset="0"/>
                <a:ea typeface="HY헤드라인M" pitchFamily="2" charset="-127"/>
              </a:rPr>
              <a:t>تقبل جميع </a:t>
            </a:r>
          </a:p>
          <a:p>
            <a:pPr algn="ctr" rtl="1"/>
            <a:r>
              <a:rPr lang="ar-EG" sz="2400" b="1" dirty="0" smtClean="0">
                <a:latin typeface="Verdana" panose="020B0604030504040204" pitchFamily="34" charset="0"/>
                <a:ea typeface="HY헤드라인M" pitchFamily="2" charset="-127"/>
              </a:rPr>
              <a:t>الآراء </a:t>
            </a:r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بصدر رحب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46" name="AutoShape 7"/>
          <p:cNvSpPr>
            <a:spLocks noChangeArrowheads="1"/>
          </p:cNvSpPr>
          <p:nvPr/>
        </p:nvSpPr>
        <p:spPr bwMode="auto">
          <a:xfrm>
            <a:off x="1963280" y="2361374"/>
            <a:ext cx="2369790" cy="66899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rgbClr val="00CCFF"/>
              </a:gs>
              <a:gs pos="100000">
                <a:srgbClr val="3399FF"/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التفاعل مع المجموعة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6601150" y="3475091"/>
            <a:ext cx="2369790" cy="66899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rgbClr val="00CCFF"/>
              </a:gs>
              <a:gs pos="100000">
                <a:srgbClr val="3399FF"/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المحمول مغلق 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1952950" y="3475091"/>
            <a:ext cx="2369790" cy="66899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rgbClr val="00CCFF"/>
              </a:gs>
              <a:gs pos="100000">
                <a:srgbClr val="3399FF"/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تنفيذ جميع التمارين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49" name="AutoShape 7"/>
          <p:cNvSpPr>
            <a:spLocks noChangeArrowheads="1"/>
          </p:cNvSpPr>
          <p:nvPr/>
        </p:nvSpPr>
        <p:spPr bwMode="auto">
          <a:xfrm>
            <a:off x="6590820" y="4588808"/>
            <a:ext cx="2369790" cy="66899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rgbClr val="00CCFF"/>
              </a:gs>
              <a:gs pos="100000">
                <a:srgbClr val="3399FF"/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المحافظة على الانظباط 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50" name="AutoShape 7"/>
          <p:cNvSpPr>
            <a:spLocks noChangeArrowheads="1"/>
          </p:cNvSpPr>
          <p:nvPr/>
        </p:nvSpPr>
        <p:spPr bwMode="auto">
          <a:xfrm>
            <a:off x="1942620" y="4588808"/>
            <a:ext cx="2369790" cy="66899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rgbClr val="00CCFF"/>
              </a:gs>
              <a:gs pos="100000">
                <a:srgbClr val="3399FF"/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تقبل قرارات المدرب 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51" name="AutoShape 7"/>
          <p:cNvSpPr>
            <a:spLocks noChangeArrowheads="1"/>
          </p:cNvSpPr>
          <p:nvPr/>
        </p:nvSpPr>
        <p:spPr bwMode="auto">
          <a:xfrm>
            <a:off x="6580490" y="5702525"/>
            <a:ext cx="2369790" cy="66899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rgbClr val="00CCFF"/>
              </a:gs>
              <a:gs pos="100000">
                <a:srgbClr val="3399FF"/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حسن الظن </a:t>
            </a:r>
            <a:endParaRPr lang="ar-EG" sz="2400" b="1" dirty="0" smtClean="0">
              <a:latin typeface="Verdana" panose="020B0604030504040204" pitchFamily="34" charset="0"/>
              <a:ea typeface="HY헤드라인M" pitchFamily="2" charset="-127"/>
            </a:endParaRPr>
          </a:p>
          <a:p>
            <a:pPr algn="ctr"/>
            <a:r>
              <a:rPr lang="ar-EG" sz="2400" b="1" dirty="0" smtClean="0">
                <a:latin typeface="Verdana" panose="020B0604030504040204" pitchFamily="34" charset="0"/>
                <a:ea typeface="HY헤드라인M" pitchFamily="2" charset="-127"/>
              </a:rPr>
              <a:t>والثقة </a:t>
            </a:r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</a:rPr>
              <a:t>المتبادلة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52" name="AutoShape 7"/>
          <p:cNvSpPr>
            <a:spLocks noChangeArrowheads="1"/>
          </p:cNvSpPr>
          <p:nvPr/>
        </p:nvSpPr>
        <p:spPr bwMode="auto">
          <a:xfrm>
            <a:off x="1932290" y="5702525"/>
            <a:ext cx="2369790" cy="66899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rgbClr val="00CCFF"/>
              </a:gs>
              <a:gs pos="100000">
                <a:srgbClr val="3399FF"/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ar-EG" sz="2400" b="1" dirty="0" smtClean="0">
                <a:latin typeface="Verdana" panose="020B0604030504040204" pitchFamily="34" charset="0"/>
                <a:ea typeface="HY헤드라인M" pitchFamily="2" charset="-127"/>
              </a:rPr>
              <a:t>الحب بين المجموعات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</a:endParaRPr>
          </a:p>
        </p:txBody>
      </p:sp>
      <p:pic>
        <p:nvPicPr>
          <p:cNvPr id="53" name="Picture 2" descr="F:\دينى\work\صور\kid-sm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40" y="914400"/>
            <a:ext cx="1302880" cy="1288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F:\دينى\work\صور\إدارة الوقت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60" y="838200"/>
            <a:ext cx="106194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F:\دينى\work\صور\ثقافة-الحوار-من-أجل-سورية-افضل-297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40" y="2057400"/>
            <a:ext cx="122905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" descr="F:\دينى\work\صور\اختلاف مشارب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40" y="1981200"/>
            <a:ext cx="110716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F:\دينى\work\صور\15460_IPhone_Lock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00400"/>
            <a:ext cx="114300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7" descr="F:\دينى\work\صور\lar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129540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F:\دينى\work\صور\imagتe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080" y="4305300"/>
            <a:ext cx="1155607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9" descr="F:\دينى\work\صور\84848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40" y="4267200"/>
            <a:ext cx="1107160" cy="133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0" descr="F:\دينى\work\صور\zan 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40" y="5391702"/>
            <a:ext cx="1143000" cy="1161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1" descr="F:\دينى\work\صور\Love-Is-Love_6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4" y="5391702"/>
            <a:ext cx="1045652" cy="1165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4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14415" y="2233616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000" b="1" dirty="0" smtClean="0"/>
              <a:t>أهداف المجال المعرفي ( العقلي واللغوي )</a:t>
            </a:r>
            <a:endParaRPr lang="en-US" sz="20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14413" y="3265491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</a:rPr>
              <a:t>أهداف المجال الوجداني ( العاطفي والانفعالي والاجتماعي)</a:t>
            </a:r>
            <a:endParaRPr lang="zh-CN" altLang="en-US" sz="20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142976" y="4297366"/>
            <a:ext cx="5880123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000" b="1" dirty="0" smtClean="0"/>
              <a:t>أهداف المجال المهاري ( الحسي والحركي )</a:t>
            </a:r>
            <a:endParaRPr lang="zh-CN" altLang="en-US" sz="2000" b="1" dirty="0">
              <a:solidFill>
                <a:schemeClr val="tx1"/>
              </a:solidFill>
              <a:ea typeface="幼圆" pitchFamily="1" charset="-122"/>
            </a:endParaRPr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4575" y="2305054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4575" y="3313116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4575" y="4321179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000496" y="500042"/>
            <a:ext cx="4786314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chemeClr val="bg1"/>
                </a:solidFill>
              </a:rPr>
              <a:t>الأهداف </a:t>
            </a:r>
            <a:r>
              <a:rPr lang="ar-EG" sz="3200" b="1" dirty="0" smtClean="0">
                <a:solidFill>
                  <a:schemeClr val="bg1"/>
                </a:solidFill>
              </a:rPr>
              <a:t>الخاصة </a:t>
            </a:r>
            <a:r>
              <a:rPr lang="ar-SA" sz="3200" b="1" dirty="0" smtClean="0">
                <a:solidFill>
                  <a:schemeClr val="bg1"/>
                </a:solidFill>
              </a:rPr>
              <a:t>( الت</a:t>
            </a:r>
            <a:r>
              <a:rPr lang="ar-EG" sz="3200" b="1" dirty="0" smtClean="0">
                <a:solidFill>
                  <a:schemeClr val="bg1"/>
                </a:solidFill>
              </a:rPr>
              <a:t>عليمية</a:t>
            </a:r>
            <a:r>
              <a:rPr lang="ar-SA" sz="3200" b="1" dirty="0" smtClean="0">
                <a:solidFill>
                  <a:schemeClr val="bg1"/>
                </a:solidFill>
              </a:rPr>
              <a:t> )</a:t>
            </a:r>
            <a:endParaRPr lang="ar-EG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09625" y="1857375"/>
            <a:ext cx="7524750" cy="2347913"/>
          </a:xfrm>
          <a:prstGeom prst="rect">
            <a:avLst/>
          </a:prstGeom>
          <a:solidFill>
            <a:srgbClr val="595959">
              <a:alpha val="78038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914400" y="1714500"/>
            <a:ext cx="7315200" cy="2378075"/>
          </a:xfrm>
          <a:prstGeom prst="rect">
            <a:avLst/>
          </a:prstGeom>
          <a:solidFill>
            <a:srgbClr val="1E8FB2">
              <a:alpha val="87842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081088" y="2219380"/>
            <a:ext cx="69818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EG" altLang="zh-CN" sz="4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خصائص النمو العامة لطفل الروضة</a:t>
            </a:r>
          </a:p>
        </p:txBody>
      </p:sp>
    </p:spTree>
    <p:extLst>
      <p:ext uri="{BB962C8B-B14F-4D97-AF65-F5344CB8AC3E}">
        <p14:creationId xmlns:p14="http://schemas.microsoft.com/office/powerpoint/2010/main" val="317468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4" y="2071678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 smtClean="0"/>
              <a:t>أولا</a:t>
            </a:r>
            <a:r>
              <a:rPr lang="ar-EG" sz="2400" b="1" dirty="0" smtClean="0"/>
              <a:t>:</a:t>
            </a:r>
            <a:r>
              <a:rPr lang="ar-SA" sz="2400" b="1" dirty="0" smtClean="0"/>
              <a:t> </a:t>
            </a:r>
            <a:r>
              <a:rPr lang="ar-SA" sz="2400" b="1" dirty="0"/>
              <a:t>من الناحية </a:t>
            </a:r>
            <a:r>
              <a:rPr lang="ar-SA" sz="2400" b="1" dirty="0" smtClean="0"/>
              <a:t>العقلية</a:t>
            </a:r>
            <a:endParaRPr lang="en-US" sz="24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2" y="3103553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 smtClean="0">
                <a:solidFill>
                  <a:schemeClr val="tx1"/>
                </a:solidFill>
              </a:rPr>
              <a:t>ثانيا</a:t>
            </a:r>
            <a:r>
              <a:rPr lang="ar-EG" sz="2400" b="1" dirty="0" smtClean="0">
                <a:solidFill>
                  <a:schemeClr val="tx1"/>
                </a:solidFill>
              </a:rPr>
              <a:t>:</a:t>
            </a:r>
            <a:r>
              <a:rPr lang="ar-SA" sz="2400" b="1" dirty="0" smtClean="0">
                <a:solidFill>
                  <a:schemeClr val="tx1"/>
                </a:solidFill>
              </a:rPr>
              <a:t> </a:t>
            </a:r>
            <a:r>
              <a:rPr lang="ar-SA" sz="2400" b="1" dirty="0">
                <a:solidFill>
                  <a:schemeClr val="tx1"/>
                </a:solidFill>
              </a:rPr>
              <a:t>من الناحية الإجتماعية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4" y="4135428"/>
            <a:ext cx="5808684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 smtClean="0">
                <a:solidFill>
                  <a:schemeClr val="tx1"/>
                </a:solidFill>
              </a:rPr>
              <a:t>ثالثا</a:t>
            </a:r>
            <a:r>
              <a:rPr lang="ar-EG" sz="2400" b="1" dirty="0" smtClean="0">
                <a:solidFill>
                  <a:schemeClr val="tx1"/>
                </a:solidFill>
              </a:rPr>
              <a:t>:</a:t>
            </a:r>
            <a:r>
              <a:rPr lang="ar-SA" sz="2400" b="1" dirty="0" smtClean="0">
                <a:solidFill>
                  <a:schemeClr val="tx1"/>
                </a:solidFill>
              </a:rPr>
              <a:t> </a:t>
            </a:r>
            <a:r>
              <a:rPr lang="ar-SA" sz="2400" b="1" dirty="0">
                <a:solidFill>
                  <a:schemeClr val="tx1"/>
                </a:solidFill>
              </a:rPr>
              <a:t>من الناحية الجسمية الحركية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4" y="2143116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4" y="3151178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4" y="4159241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635896" y="500042"/>
            <a:ext cx="5265630" cy="860425"/>
          </a:xfrm>
          <a:prstGeom prst="roundRect">
            <a:avLst>
              <a:gd name="adj" fmla="val 50000"/>
            </a:avLst>
          </a:prstGeom>
          <a:gradFill rotWithShape="1">
            <a:gsLst>
              <a:gs pos="87000">
                <a:srgbClr val="00B0F0"/>
              </a:gs>
              <a:gs pos="100000">
                <a:srgbClr val="3CA1E6">
                  <a:alpha val="0"/>
                  <a:lumMod val="0"/>
                  <a:lumOff val="10000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خصائص النمو العامة لطفل الروضة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9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3143240" y="428604"/>
            <a:ext cx="5715008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1"/>
            <a:r>
              <a:rPr lang="ar-SA" sz="2800" b="1" dirty="0" smtClean="0">
                <a:solidFill>
                  <a:schemeClr val="bg1"/>
                </a:solidFill>
              </a:rPr>
              <a:t>خصائص </a:t>
            </a:r>
            <a:r>
              <a:rPr lang="ar-SA" sz="2800" b="1" dirty="0">
                <a:solidFill>
                  <a:schemeClr val="bg1"/>
                </a:solidFill>
              </a:rPr>
              <a:t>النمو من ( 3 إلى 4 سنوات )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150548" y="1644228"/>
            <a:ext cx="1943515" cy="1166109"/>
          </a:xfrm>
          <a:custGeom>
            <a:avLst/>
            <a:gdLst>
              <a:gd name="connsiteX0" fmla="*/ 0 w 1943515"/>
              <a:gd name="connsiteY0" fmla="*/ 0 h 1166109"/>
              <a:gd name="connsiteX1" fmla="*/ 1943515 w 1943515"/>
              <a:gd name="connsiteY1" fmla="*/ 0 h 1166109"/>
              <a:gd name="connsiteX2" fmla="*/ 1943515 w 1943515"/>
              <a:gd name="connsiteY2" fmla="*/ 1166109 h 1166109"/>
              <a:gd name="connsiteX3" fmla="*/ 0 w 1943515"/>
              <a:gd name="connsiteY3" fmla="*/ 1166109 h 1166109"/>
              <a:gd name="connsiteX4" fmla="*/ 0 w 1943515"/>
              <a:gd name="connsiteY4" fmla="*/ 0 h 116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515" h="1166109">
                <a:moveTo>
                  <a:pt x="0" y="0"/>
                </a:moveTo>
                <a:lnTo>
                  <a:pt x="1943515" y="0"/>
                </a:lnTo>
                <a:lnTo>
                  <a:pt x="1943515" y="1166109"/>
                </a:lnTo>
                <a:lnTo>
                  <a:pt x="0" y="11661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600" kern="1200" dirty="0" smtClean="0"/>
              <a:t>نمو جسمي (حركي)</a:t>
            </a:r>
            <a:endParaRPr lang="en-US" sz="2600" kern="1200" dirty="0"/>
          </a:p>
        </p:txBody>
      </p:sp>
      <p:sp>
        <p:nvSpPr>
          <p:cNvPr id="4" name="Freeform 3"/>
          <p:cNvSpPr/>
          <p:nvPr/>
        </p:nvSpPr>
        <p:spPr>
          <a:xfrm>
            <a:off x="6288415" y="1644228"/>
            <a:ext cx="1943515" cy="1166109"/>
          </a:xfrm>
          <a:custGeom>
            <a:avLst/>
            <a:gdLst>
              <a:gd name="connsiteX0" fmla="*/ 0 w 1943515"/>
              <a:gd name="connsiteY0" fmla="*/ 0 h 1166109"/>
              <a:gd name="connsiteX1" fmla="*/ 1943515 w 1943515"/>
              <a:gd name="connsiteY1" fmla="*/ 0 h 1166109"/>
              <a:gd name="connsiteX2" fmla="*/ 1943515 w 1943515"/>
              <a:gd name="connsiteY2" fmla="*/ 1166109 h 1166109"/>
              <a:gd name="connsiteX3" fmla="*/ 0 w 1943515"/>
              <a:gd name="connsiteY3" fmla="*/ 1166109 h 1166109"/>
              <a:gd name="connsiteX4" fmla="*/ 0 w 1943515"/>
              <a:gd name="connsiteY4" fmla="*/ 0 h 116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515" h="1166109">
                <a:moveTo>
                  <a:pt x="0" y="0"/>
                </a:moveTo>
                <a:lnTo>
                  <a:pt x="1943515" y="0"/>
                </a:lnTo>
                <a:lnTo>
                  <a:pt x="1943515" y="1166109"/>
                </a:lnTo>
                <a:lnTo>
                  <a:pt x="0" y="11661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600" kern="1200" dirty="0" smtClean="0"/>
              <a:t>نمو عقلي (معرفي) </a:t>
            </a:r>
            <a:endParaRPr lang="en-US" sz="2600" kern="1200" dirty="0"/>
          </a:p>
        </p:txBody>
      </p:sp>
      <p:sp>
        <p:nvSpPr>
          <p:cNvPr id="5" name="Freeform 4"/>
          <p:cNvSpPr/>
          <p:nvPr/>
        </p:nvSpPr>
        <p:spPr>
          <a:xfrm>
            <a:off x="4150548" y="3004689"/>
            <a:ext cx="1943515" cy="1166109"/>
          </a:xfrm>
          <a:custGeom>
            <a:avLst/>
            <a:gdLst>
              <a:gd name="connsiteX0" fmla="*/ 0 w 1943515"/>
              <a:gd name="connsiteY0" fmla="*/ 0 h 1166109"/>
              <a:gd name="connsiteX1" fmla="*/ 1943515 w 1943515"/>
              <a:gd name="connsiteY1" fmla="*/ 0 h 1166109"/>
              <a:gd name="connsiteX2" fmla="*/ 1943515 w 1943515"/>
              <a:gd name="connsiteY2" fmla="*/ 1166109 h 1166109"/>
              <a:gd name="connsiteX3" fmla="*/ 0 w 1943515"/>
              <a:gd name="connsiteY3" fmla="*/ 1166109 h 1166109"/>
              <a:gd name="connsiteX4" fmla="*/ 0 w 1943515"/>
              <a:gd name="connsiteY4" fmla="*/ 0 h 116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515" h="1166109">
                <a:moveTo>
                  <a:pt x="0" y="0"/>
                </a:moveTo>
                <a:lnTo>
                  <a:pt x="1943515" y="0"/>
                </a:lnTo>
                <a:lnTo>
                  <a:pt x="1943515" y="1166109"/>
                </a:lnTo>
                <a:lnTo>
                  <a:pt x="0" y="11661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600" kern="1200" dirty="0" smtClean="0"/>
              <a:t>نمو اجتماعي</a:t>
            </a:r>
            <a:endParaRPr lang="en-US" sz="2600" kern="1200" dirty="0"/>
          </a:p>
        </p:txBody>
      </p:sp>
      <p:sp>
        <p:nvSpPr>
          <p:cNvPr id="6" name="Freeform 5"/>
          <p:cNvSpPr/>
          <p:nvPr/>
        </p:nvSpPr>
        <p:spPr>
          <a:xfrm>
            <a:off x="6288415" y="3004689"/>
            <a:ext cx="1943515" cy="1166109"/>
          </a:xfrm>
          <a:custGeom>
            <a:avLst/>
            <a:gdLst>
              <a:gd name="connsiteX0" fmla="*/ 0 w 1943515"/>
              <a:gd name="connsiteY0" fmla="*/ 0 h 1166109"/>
              <a:gd name="connsiteX1" fmla="*/ 1943515 w 1943515"/>
              <a:gd name="connsiteY1" fmla="*/ 0 h 1166109"/>
              <a:gd name="connsiteX2" fmla="*/ 1943515 w 1943515"/>
              <a:gd name="connsiteY2" fmla="*/ 1166109 h 1166109"/>
              <a:gd name="connsiteX3" fmla="*/ 0 w 1943515"/>
              <a:gd name="connsiteY3" fmla="*/ 1166109 h 1166109"/>
              <a:gd name="connsiteX4" fmla="*/ 0 w 1943515"/>
              <a:gd name="connsiteY4" fmla="*/ 0 h 116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515" h="1166109">
                <a:moveTo>
                  <a:pt x="0" y="0"/>
                </a:moveTo>
                <a:lnTo>
                  <a:pt x="1943515" y="0"/>
                </a:lnTo>
                <a:lnTo>
                  <a:pt x="1943515" y="1166109"/>
                </a:lnTo>
                <a:lnTo>
                  <a:pt x="0" y="11661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600" kern="1200" dirty="0" smtClean="0"/>
              <a:t>نمو عاطفي</a:t>
            </a:r>
            <a:endParaRPr lang="en-US" sz="2600" kern="1200" dirty="0"/>
          </a:p>
        </p:txBody>
      </p:sp>
      <p:sp>
        <p:nvSpPr>
          <p:cNvPr id="7" name="Freeform 6"/>
          <p:cNvSpPr/>
          <p:nvPr/>
        </p:nvSpPr>
        <p:spPr>
          <a:xfrm>
            <a:off x="5219482" y="4365150"/>
            <a:ext cx="1943515" cy="1166109"/>
          </a:xfrm>
          <a:custGeom>
            <a:avLst/>
            <a:gdLst>
              <a:gd name="connsiteX0" fmla="*/ 0 w 1943515"/>
              <a:gd name="connsiteY0" fmla="*/ 0 h 1166109"/>
              <a:gd name="connsiteX1" fmla="*/ 1943515 w 1943515"/>
              <a:gd name="connsiteY1" fmla="*/ 0 h 1166109"/>
              <a:gd name="connsiteX2" fmla="*/ 1943515 w 1943515"/>
              <a:gd name="connsiteY2" fmla="*/ 1166109 h 1166109"/>
              <a:gd name="connsiteX3" fmla="*/ 0 w 1943515"/>
              <a:gd name="connsiteY3" fmla="*/ 1166109 h 1166109"/>
              <a:gd name="connsiteX4" fmla="*/ 0 w 1943515"/>
              <a:gd name="connsiteY4" fmla="*/ 0 h 116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515" h="1166109">
                <a:moveTo>
                  <a:pt x="0" y="0"/>
                </a:moveTo>
                <a:lnTo>
                  <a:pt x="1943515" y="0"/>
                </a:lnTo>
                <a:lnTo>
                  <a:pt x="1943515" y="1166109"/>
                </a:lnTo>
                <a:lnTo>
                  <a:pt x="0" y="11661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600" kern="1200" dirty="0" smtClean="0"/>
              <a:t>صفات عامة</a:t>
            </a:r>
            <a:endParaRPr lang="en-US" sz="2600" kern="1200" dirty="0"/>
          </a:p>
        </p:txBody>
      </p:sp>
      <p:pic>
        <p:nvPicPr>
          <p:cNvPr id="14" name="Picture 13" descr="خصائص-المستويات-العمرية-الخصائص-الانفعالية-و-المعرفية-رياض-الأطفال-3-سنوات-إلى-6-سنوات-.jpg"/>
          <p:cNvPicPr>
            <a:picLocks noChangeAspect="1"/>
          </p:cNvPicPr>
          <p:nvPr/>
        </p:nvPicPr>
        <p:blipFill>
          <a:blip r:embed="rId3"/>
          <a:srcRect r="55469"/>
          <a:stretch>
            <a:fillRect/>
          </a:stretch>
        </p:blipFill>
        <p:spPr>
          <a:xfrm>
            <a:off x="428596" y="1214422"/>
            <a:ext cx="2714644" cy="445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09625" y="1857375"/>
            <a:ext cx="7524750" cy="2347913"/>
          </a:xfrm>
          <a:prstGeom prst="rect">
            <a:avLst/>
          </a:prstGeom>
          <a:solidFill>
            <a:srgbClr val="595959">
              <a:alpha val="78038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914400" y="1714500"/>
            <a:ext cx="7315200" cy="2378075"/>
          </a:xfrm>
          <a:prstGeom prst="rect">
            <a:avLst/>
          </a:prstGeom>
          <a:solidFill>
            <a:srgbClr val="1E8FB2">
              <a:alpha val="87842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081088" y="2219380"/>
            <a:ext cx="69818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EG" altLang="zh-CN" sz="4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حاجات النمو في </a:t>
            </a:r>
          </a:p>
          <a:p>
            <a:pPr algn="ctr" rtl="1"/>
            <a:r>
              <a:rPr lang="ar-EG" altLang="zh-CN" sz="4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مرحلة رياض الأطفال</a:t>
            </a:r>
          </a:p>
        </p:txBody>
      </p:sp>
    </p:spTree>
    <p:extLst>
      <p:ext uri="{BB962C8B-B14F-4D97-AF65-F5344CB8AC3E}">
        <p14:creationId xmlns:p14="http://schemas.microsoft.com/office/powerpoint/2010/main" val="213557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357292" y="2754315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أولاً: الحاجات النفسية والاجتماعية</a:t>
            </a:r>
            <a:endParaRPr lang="en-US" sz="24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357290" y="3786190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ثانياً: الحاجات العقلية والمعرفية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7452" y="282575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7452" y="3833815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929058" y="500042"/>
            <a:ext cx="4972468" cy="860425"/>
          </a:xfrm>
          <a:prstGeom prst="roundRect">
            <a:avLst>
              <a:gd name="adj" fmla="val 50000"/>
            </a:avLst>
          </a:prstGeom>
          <a:gradFill rotWithShape="1">
            <a:gsLst>
              <a:gs pos="87000">
                <a:srgbClr val="00B0F0"/>
              </a:gs>
              <a:gs pos="100000">
                <a:srgbClr val="3CA1E6">
                  <a:alpha val="0"/>
                  <a:lumMod val="0"/>
                  <a:lumOff val="10000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rtl="1"/>
            <a:r>
              <a:rPr lang="ar-EG" sz="28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حاجات</a:t>
            </a:r>
            <a:r>
              <a:rPr lang="ar-SA" sz="28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8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النمو </a:t>
            </a:r>
            <a:r>
              <a:rPr lang="ar-EG" sz="28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مرحلة رياض الأطفال</a:t>
            </a:r>
            <a:endParaRPr lang="en-US" sz="2800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الحاجة إلى الحب والتقبل من الآخرين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الحاجة إلى التقدير الاجتماعي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00166" y="3797300"/>
            <a:ext cx="5880123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/>
              <a:t>الحاجة إلى النجاح والتفوق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28728" y="4829175"/>
            <a:ext cx="6072230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الحاجة إلى اللعب</a:t>
            </a:r>
            <a:endParaRPr lang="en-US" sz="24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3000364" y="428604"/>
            <a:ext cx="5857884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SA" sz="3200" b="1" dirty="0" smtClean="0">
                <a:solidFill>
                  <a:schemeClr val="bg1"/>
                </a:solidFill>
              </a:rPr>
              <a:t>أولاً: الحاجات النفسية والاجتماعية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28728" y="271462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الحاجة إلى البحث والاستطلاع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28726" y="374649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الحاجة إلى اكتساب المهارة اللغوية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8888" y="278605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8888" y="379412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3571868" y="428604"/>
            <a:ext cx="5286380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>
                <a:solidFill>
                  <a:schemeClr val="bg1"/>
                </a:solidFill>
              </a:rPr>
              <a:t>ثانياً: الحاجات العقلية والمعرفية</a:t>
            </a:r>
            <a:endParaRPr lang="ar-EG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توسيع مجال النشاط والتفاعل الاجتماعي للطفل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التعزيز الإيجابي لسلوكيات الطفل الصحيحة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4" y="3797300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200" b="1" dirty="0"/>
              <a:t>الاهتمام بنمو الشخصية ككل بكافة أبعادها العقلية </a:t>
            </a:r>
            <a:r>
              <a:rPr lang="ar-SA" sz="2200" b="1" dirty="0" smtClean="0"/>
              <a:t>والجسمية</a:t>
            </a:r>
            <a:endParaRPr lang="zh-CN" altLang="en-US" sz="22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4" y="4829175"/>
            <a:ext cx="592935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إتاحة الفرصة للطفل للتعبير عن رأيه</a:t>
            </a:r>
            <a:endParaRPr lang="en-US" sz="24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2714612" y="428604"/>
            <a:ext cx="6143636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SA" sz="2800" b="1" dirty="0" smtClean="0">
                <a:solidFill>
                  <a:schemeClr val="bg1"/>
                </a:solidFill>
              </a:rPr>
              <a:t>ويمكن</a:t>
            </a:r>
            <a:r>
              <a:rPr lang="ar-EG" sz="2800" b="1" dirty="0" smtClean="0">
                <a:solidFill>
                  <a:schemeClr val="bg1"/>
                </a:solidFill>
              </a:rPr>
              <a:t> للمعلمة</a:t>
            </a:r>
            <a:r>
              <a:rPr lang="ar-SA" sz="2800" b="1" dirty="0" smtClean="0">
                <a:solidFill>
                  <a:schemeClr val="bg1"/>
                </a:solidFill>
              </a:rPr>
              <a:t> </a:t>
            </a:r>
            <a:r>
              <a:rPr lang="ar-SA" sz="2800" b="1" dirty="0">
                <a:solidFill>
                  <a:schemeClr val="bg1"/>
                </a:solidFill>
              </a:rPr>
              <a:t>إشباع هذه الحاجات </a:t>
            </a:r>
            <a:r>
              <a:rPr lang="ar-SA" sz="2800" b="1" dirty="0" smtClean="0">
                <a:solidFill>
                  <a:schemeClr val="bg1"/>
                </a:solidFill>
              </a:rPr>
              <a:t>للأطفال</a:t>
            </a:r>
            <a:endParaRPr lang="ar-EG" sz="2800" b="1" dirty="0">
              <a:solidFill>
                <a:schemeClr val="bg1"/>
              </a:solidFill>
            </a:endParaRPr>
          </a:p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من خلال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09625" y="1857375"/>
            <a:ext cx="7524750" cy="2347913"/>
          </a:xfrm>
          <a:prstGeom prst="rect">
            <a:avLst/>
          </a:prstGeom>
          <a:solidFill>
            <a:srgbClr val="595959">
              <a:alpha val="78038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914400" y="1714500"/>
            <a:ext cx="7315200" cy="2378075"/>
          </a:xfrm>
          <a:prstGeom prst="rect">
            <a:avLst/>
          </a:prstGeom>
          <a:solidFill>
            <a:srgbClr val="1E8FB2">
              <a:alpha val="87842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081088" y="2564904"/>
            <a:ext cx="69818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EG" altLang="zh-CN" sz="4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البرنامج اليومي لرياض الأطفال</a:t>
            </a:r>
          </a:p>
        </p:txBody>
      </p:sp>
    </p:spTree>
    <p:extLst>
      <p:ext uri="{BB962C8B-B14F-4D97-AF65-F5344CB8AC3E}">
        <p14:creationId xmlns:p14="http://schemas.microsoft.com/office/powerpoint/2010/main" val="187561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تمرير أفقي 8"/>
          <p:cNvSpPr/>
          <p:nvPr/>
        </p:nvSpPr>
        <p:spPr bwMode="auto">
          <a:xfrm>
            <a:off x="2558948" y="2060837"/>
            <a:ext cx="4012449" cy="1910687"/>
          </a:xfrm>
          <a:prstGeom prst="horizontalScroll">
            <a:avLst/>
          </a:prstGeom>
          <a:gradFill>
            <a:gsLst>
              <a:gs pos="0">
                <a:srgbClr val="00B0F0"/>
              </a:gs>
              <a:gs pos="50000">
                <a:srgbClr val="00B0F0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lang="ar-EG" dirty="0" smtClean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ar-EG" sz="5000" dirty="0" smtClean="0">
                <a:latin typeface="Gulim" panose="020B0600000101010101" pitchFamily="34" charset="-127"/>
                <a:ea typeface="Gulim" panose="020B0600000101010101" pitchFamily="34" charset="-127"/>
              </a:rPr>
              <a:t>تعارف</a:t>
            </a:r>
            <a:endParaRPr lang="ar-SA" sz="50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320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sz="2800" b="1" dirty="0" smtClean="0">
                <a:solidFill>
                  <a:schemeClr val="tx1"/>
                </a:solidFill>
              </a:rPr>
              <a:t>أولا: الدوام</a:t>
            </a:r>
            <a:endParaRPr lang="zh-CN" altLang="en-US" sz="28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5" y="3797300"/>
            <a:ext cx="5808684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EG" sz="2800" b="1" dirty="0" smtClean="0"/>
              <a:t>ثانيا: الفترات</a:t>
            </a:r>
            <a:endParaRPr lang="zh-CN" altLang="en-US" sz="2800" b="1" dirty="0">
              <a:solidFill>
                <a:srgbClr val="002060"/>
              </a:solidFill>
              <a:ea typeface="幼圆" pitchFamily="1" charset="-122"/>
            </a:endParaRPr>
          </a:p>
        </p:txBody>
      </p:sp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286116" y="304800"/>
            <a:ext cx="5615410" cy="860425"/>
          </a:xfrm>
          <a:prstGeom prst="roundRect">
            <a:avLst>
              <a:gd name="adj" fmla="val 50000"/>
            </a:avLst>
          </a:prstGeom>
          <a:gradFill rotWithShape="1">
            <a:gsLst>
              <a:gs pos="87000">
                <a:srgbClr val="00B0F0"/>
              </a:gs>
              <a:gs pos="100000">
                <a:srgbClr val="3CA1E6">
                  <a:alpha val="0"/>
                  <a:lumMod val="0"/>
                  <a:lumOff val="10000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البرنامج اليومي لرياض الأطفال</a:t>
            </a:r>
            <a:endParaRPr lang="ar-EG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857356" y="3000372"/>
            <a:ext cx="5808685" cy="94932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800" b="1" dirty="0">
                <a:solidFill>
                  <a:schemeClr val="tx1"/>
                </a:solidFill>
              </a:rPr>
              <a:t>يبدأ البرنامج الساعة السابعة والنصف تماما </a:t>
            </a:r>
            <a:endParaRPr lang="ar-EG" sz="2800" b="1" dirty="0" smtClean="0">
              <a:solidFill>
                <a:schemeClr val="tx1"/>
              </a:solidFill>
            </a:endParaRPr>
          </a:p>
          <a:p>
            <a:pPr algn="ctr" rtl="1"/>
            <a:r>
              <a:rPr lang="ar-SA" sz="2800" b="1" dirty="0" smtClean="0">
                <a:solidFill>
                  <a:schemeClr val="tx1"/>
                </a:solidFill>
              </a:rPr>
              <a:t>ويكون </a:t>
            </a:r>
            <a:r>
              <a:rPr lang="ar-SA" sz="2800" b="1" dirty="0">
                <a:solidFill>
                  <a:schemeClr val="tx1"/>
                </a:solidFill>
              </a:rPr>
              <a:t>الحضور قبل هذا الموعد</a:t>
            </a:r>
            <a:endParaRPr lang="zh-CN" altLang="en-US" sz="28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357686" y="428604"/>
            <a:ext cx="450056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أولا: الدوام</a:t>
            </a:r>
            <a:endParaRPr lang="ar-EG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357686" y="428604"/>
            <a:ext cx="450056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ثانيا: الفترات</a:t>
            </a:r>
            <a:endParaRPr lang="ar-EG" sz="2800" b="1" dirty="0">
              <a:solidFill>
                <a:schemeClr val="bg1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460760" y="1397500"/>
            <a:ext cx="1412826" cy="1412826"/>
          </a:xfrm>
          <a:custGeom>
            <a:avLst/>
            <a:gdLst>
              <a:gd name="connsiteX0" fmla="*/ 0 w 1412826"/>
              <a:gd name="connsiteY0" fmla="*/ 706413 h 1412826"/>
              <a:gd name="connsiteX1" fmla="*/ 706413 w 1412826"/>
              <a:gd name="connsiteY1" fmla="*/ 0 h 1412826"/>
              <a:gd name="connsiteX2" fmla="*/ 1412826 w 1412826"/>
              <a:gd name="connsiteY2" fmla="*/ 706413 h 1412826"/>
              <a:gd name="connsiteX3" fmla="*/ 706413 w 1412826"/>
              <a:gd name="connsiteY3" fmla="*/ 1412826 h 1412826"/>
              <a:gd name="connsiteX4" fmla="*/ 0 w 1412826"/>
              <a:gd name="connsiteY4" fmla="*/ 706413 h 14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2826" h="1412826">
                <a:moveTo>
                  <a:pt x="0" y="706413"/>
                </a:moveTo>
                <a:cubicBezTo>
                  <a:pt x="0" y="316272"/>
                  <a:pt x="316272" y="0"/>
                  <a:pt x="706413" y="0"/>
                </a:cubicBezTo>
                <a:cubicBezTo>
                  <a:pt x="1096554" y="0"/>
                  <a:pt x="1412826" y="316272"/>
                  <a:pt x="1412826" y="706413"/>
                </a:cubicBezTo>
                <a:cubicBezTo>
                  <a:pt x="1412826" y="1096554"/>
                  <a:pt x="1096554" y="1412826"/>
                  <a:pt x="706413" y="1412826"/>
                </a:cubicBezTo>
                <a:cubicBezTo>
                  <a:pt x="316272" y="1412826"/>
                  <a:pt x="0" y="1096554"/>
                  <a:pt x="0" y="706413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6114" tIns="236114" rIns="236114" bIns="236114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300" b="1" kern="1200" dirty="0" smtClean="0">
                <a:solidFill>
                  <a:schemeClr val="tx1"/>
                </a:solidFill>
              </a:rPr>
              <a:t>الحلقة</a:t>
            </a:r>
            <a:endParaRPr lang="en-US" sz="2300" b="1" kern="1200" dirty="0">
              <a:solidFill>
                <a:schemeClr val="tx1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 rot="2160000">
            <a:off x="4828669" y="2482137"/>
            <a:ext cx="374469" cy="476828"/>
          </a:xfrm>
          <a:custGeom>
            <a:avLst/>
            <a:gdLst>
              <a:gd name="connsiteX0" fmla="*/ 0 w 374469"/>
              <a:gd name="connsiteY0" fmla="*/ 95366 h 476828"/>
              <a:gd name="connsiteX1" fmla="*/ 187235 w 374469"/>
              <a:gd name="connsiteY1" fmla="*/ 95366 h 476828"/>
              <a:gd name="connsiteX2" fmla="*/ 187235 w 374469"/>
              <a:gd name="connsiteY2" fmla="*/ 0 h 476828"/>
              <a:gd name="connsiteX3" fmla="*/ 374469 w 374469"/>
              <a:gd name="connsiteY3" fmla="*/ 238414 h 476828"/>
              <a:gd name="connsiteX4" fmla="*/ 187235 w 374469"/>
              <a:gd name="connsiteY4" fmla="*/ 476828 h 476828"/>
              <a:gd name="connsiteX5" fmla="*/ 187235 w 374469"/>
              <a:gd name="connsiteY5" fmla="*/ 381462 h 476828"/>
              <a:gd name="connsiteX6" fmla="*/ 0 w 374469"/>
              <a:gd name="connsiteY6" fmla="*/ 381462 h 476828"/>
              <a:gd name="connsiteX7" fmla="*/ 0 w 374469"/>
              <a:gd name="connsiteY7" fmla="*/ 95366 h 47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69" h="476828">
                <a:moveTo>
                  <a:pt x="0" y="95366"/>
                </a:moveTo>
                <a:lnTo>
                  <a:pt x="187235" y="95366"/>
                </a:lnTo>
                <a:lnTo>
                  <a:pt x="187235" y="0"/>
                </a:lnTo>
                <a:lnTo>
                  <a:pt x="374469" y="238414"/>
                </a:lnTo>
                <a:lnTo>
                  <a:pt x="187235" y="476828"/>
                </a:lnTo>
                <a:lnTo>
                  <a:pt x="187235" y="381462"/>
                </a:lnTo>
                <a:lnTo>
                  <a:pt x="0" y="381462"/>
                </a:lnTo>
                <a:lnTo>
                  <a:pt x="0" y="9536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5365" rIns="112340" bIns="95366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/>
          </a:p>
        </p:txBody>
      </p:sp>
      <p:sp>
        <p:nvSpPr>
          <p:cNvPr id="6" name="Freeform 5"/>
          <p:cNvSpPr/>
          <p:nvPr/>
        </p:nvSpPr>
        <p:spPr>
          <a:xfrm>
            <a:off x="5175369" y="2643236"/>
            <a:ext cx="1412826" cy="1412826"/>
          </a:xfrm>
          <a:custGeom>
            <a:avLst/>
            <a:gdLst>
              <a:gd name="connsiteX0" fmla="*/ 0 w 1412826"/>
              <a:gd name="connsiteY0" fmla="*/ 706413 h 1412826"/>
              <a:gd name="connsiteX1" fmla="*/ 706413 w 1412826"/>
              <a:gd name="connsiteY1" fmla="*/ 0 h 1412826"/>
              <a:gd name="connsiteX2" fmla="*/ 1412826 w 1412826"/>
              <a:gd name="connsiteY2" fmla="*/ 706413 h 1412826"/>
              <a:gd name="connsiteX3" fmla="*/ 706413 w 1412826"/>
              <a:gd name="connsiteY3" fmla="*/ 1412826 h 1412826"/>
              <a:gd name="connsiteX4" fmla="*/ 0 w 1412826"/>
              <a:gd name="connsiteY4" fmla="*/ 706413 h 14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2826" h="1412826">
                <a:moveTo>
                  <a:pt x="0" y="706413"/>
                </a:moveTo>
                <a:cubicBezTo>
                  <a:pt x="0" y="316272"/>
                  <a:pt x="316272" y="0"/>
                  <a:pt x="706413" y="0"/>
                </a:cubicBezTo>
                <a:cubicBezTo>
                  <a:pt x="1096554" y="0"/>
                  <a:pt x="1412826" y="316272"/>
                  <a:pt x="1412826" y="706413"/>
                </a:cubicBezTo>
                <a:cubicBezTo>
                  <a:pt x="1412826" y="1096554"/>
                  <a:pt x="1096554" y="1412826"/>
                  <a:pt x="706413" y="1412826"/>
                </a:cubicBezTo>
                <a:cubicBezTo>
                  <a:pt x="316272" y="1412826"/>
                  <a:pt x="0" y="1096554"/>
                  <a:pt x="0" y="706413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6114" tIns="236114" rIns="236114" bIns="236114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300" b="1" kern="1200" dirty="0" smtClean="0">
                <a:solidFill>
                  <a:schemeClr val="tx1"/>
                </a:solidFill>
              </a:rPr>
              <a:t>اللعب الحر</a:t>
            </a:r>
            <a:endParaRPr lang="en-US" sz="2300" b="1" kern="1200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rot="17280000">
            <a:off x="5370361" y="4108976"/>
            <a:ext cx="374469" cy="476829"/>
          </a:xfrm>
          <a:custGeom>
            <a:avLst/>
            <a:gdLst>
              <a:gd name="connsiteX0" fmla="*/ 0 w 374469"/>
              <a:gd name="connsiteY0" fmla="*/ 95366 h 476828"/>
              <a:gd name="connsiteX1" fmla="*/ 187235 w 374469"/>
              <a:gd name="connsiteY1" fmla="*/ 95366 h 476828"/>
              <a:gd name="connsiteX2" fmla="*/ 187235 w 374469"/>
              <a:gd name="connsiteY2" fmla="*/ 0 h 476828"/>
              <a:gd name="connsiteX3" fmla="*/ 374469 w 374469"/>
              <a:gd name="connsiteY3" fmla="*/ 238414 h 476828"/>
              <a:gd name="connsiteX4" fmla="*/ 187235 w 374469"/>
              <a:gd name="connsiteY4" fmla="*/ 476828 h 476828"/>
              <a:gd name="connsiteX5" fmla="*/ 187235 w 374469"/>
              <a:gd name="connsiteY5" fmla="*/ 381462 h 476828"/>
              <a:gd name="connsiteX6" fmla="*/ 0 w 374469"/>
              <a:gd name="connsiteY6" fmla="*/ 381462 h 476828"/>
              <a:gd name="connsiteX7" fmla="*/ 0 w 374469"/>
              <a:gd name="connsiteY7" fmla="*/ 95366 h 47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69" h="476828">
                <a:moveTo>
                  <a:pt x="374469" y="381462"/>
                </a:moveTo>
                <a:lnTo>
                  <a:pt x="187234" y="381462"/>
                </a:lnTo>
                <a:lnTo>
                  <a:pt x="187234" y="476828"/>
                </a:lnTo>
                <a:lnTo>
                  <a:pt x="0" y="238414"/>
                </a:lnTo>
                <a:lnTo>
                  <a:pt x="187234" y="0"/>
                </a:lnTo>
                <a:lnTo>
                  <a:pt x="187234" y="95366"/>
                </a:lnTo>
                <a:lnTo>
                  <a:pt x="374469" y="95366"/>
                </a:lnTo>
                <a:lnTo>
                  <a:pt x="374469" y="38146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339" tIns="95366" rIns="1" bIns="95366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/>
          </a:p>
        </p:txBody>
      </p:sp>
      <p:sp>
        <p:nvSpPr>
          <p:cNvPr id="8" name="Freeform 7"/>
          <p:cNvSpPr/>
          <p:nvPr/>
        </p:nvSpPr>
        <p:spPr>
          <a:xfrm>
            <a:off x="4520447" y="4658879"/>
            <a:ext cx="1412826" cy="1412826"/>
          </a:xfrm>
          <a:custGeom>
            <a:avLst/>
            <a:gdLst>
              <a:gd name="connsiteX0" fmla="*/ 0 w 1412826"/>
              <a:gd name="connsiteY0" fmla="*/ 706413 h 1412826"/>
              <a:gd name="connsiteX1" fmla="*/ 706413 w 1412826"/>
              <a:gd name="connsiteY1" fmla="*/ 0 h 1412826"/>
              <a:gd name="connsiteX2" fmla="*/ 1412826 w 1412826"/>
              <a:gd name="connsiteY2" fmla="*/ 706413 h 1412826"/>
              <a:gd name="connsiteX3" fmla="*/ 706413 w 1412826"/>
              <a:gd name="connsiteY3" fmla="*/ 1412826 h 1412826"/>
              <a:gd name="connsiteX4" fmla="*/ 0 w 1412826"/>
              <a:gd name="connsiteY4" fmla="*/ 706413 h 14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2826" h="1412826">
                <a:moveTo>
                  <a:pt x="0" y="706413"/>
                </a:moveTo>
                <a:cubicBezTo>
                  <a:pt x="0" y="316272"/>
                  <a:pt x="316272" y="0"/>
                  <a:pt x="706413" y="0"/>
                </a:cubicBezTo>
                <a:cubicBezTo>
                  <a:pt x="1096554" y="0"/>
                  <a:pt x="1412826" y="316272"/>
                  <a:pt x="1412826" y="706413"/>
                </a:cubicBezTo>
                <a:cubicBezTo>
                  <a:pt x="1412826" y="1096554"/>
                  <a:pt x="1096554" y="1412826"/>
                  <a:pt x="706413" y="1412826"/>
                </a:cubicBezTo>
                <a:cubicBezTo>
                  <a:pt x="316272" y="1412826"/>
                  <a:pt x="0" y="1096554"/>
                  <a:pt x="0" y="706413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6114" tIns="236114" rIns="236114" bIns="236114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300" b="1" kern="1200" dirty="0" smtClean="0">
                <a:solidFill>
                  <a:schemeClr val="tx1"/>
                </a:solidFill>
              </a:rPr>
              <a:t>الوجبة</a:t>
            </a:r>
            <a:endParaRPr lang="en-US" sz="2300" b="1" kern="12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990537" y="5126878"/>
            <a:ext cx="374470" cy="476828"/>
          </a:xfrm>
          <a:custGeom>
            <a:avLst/>
            <a:gdLst>
              <a:gd name="connsiteX0" fmla="*/ 0 w 374469"/>
              <a:gd name="connsiteY0" fmla="*/ 95366 h 476828"/>
              <a:gd name="connsiteX1" fmla="*/ 187235 w 374469"/>
              <a:gd name="connsiteY1" fmla="*/ 95366 h 476828"/>
              <a:gd name="connsiteX2" fmla="*/ 187235 w 374469"/>
              <a:gd name="connsiteY2" fmla="*/ 0 h 476828"/>
              <a:gd name="connsiteX3" fmla="*/ 374469 w 374469"/>
              <a:gd name="connsiteY3" fmla="*/ 238414 h 476828"/>
              <a:gd name="connsiteX4" fmla="*/ 187235 w 374469"/>
              <a:gd name="connsiteY4" fmla="*/ 476828 h 476828"/>
              <a:gd name="connsiteX5" fmla="*/ 187235 w 374469"/>
              <a:gd name="connsiteY5" fmla="*/ 381462 h 476828"/>
              <a:gd name="connsiteX6" fmla="*/ 0 w 374469"/>
              <a:gd name="connsiteY6" fmla="*/ 381462 h 476828"/>
              <a:gd name="connsiteX7" fmla="*/ 0 w 374469"/>
              <a:gd name="connsiteY7" fmla="*/ 95366 h 47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69" h="476828">
                <a:moveTo>
                  <a:pt x="374469" y="381462"/>
                </a:moveTo>
                <a:lnTo>
                  <a:pt x="187234" y="381462"/>
                </a:lnTo>
                <a:lnTo>
                  <a:pt x="187234" y="476828"/>
                </a:lnTo>
                <a:lnTo>
                  <a:pt x="0" y="238414"/>
                </a:lnTo>
                <a:lnTo>
                  <a:pt x="187234" y="0"/>
                </a:lnTo>
                <a:lnTo>
                  <a:pt x="187234" y="95366"/>
                </a:lnTo>
                <a:lnTo>
                  <a:pt x="374469" y="95366"/>
                </a:lnTo>
                <a:lnTo>
                  <a:pt x="374469" y="38146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341" tIns="95366" rIns="1" bIns="95366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/>
          </a:p>
        </p:txBody>
      </p:sp>
      <p:sp>
        <p:nvSpPr>
          <p:cNvPr id="11" name="Freeform 10"/>
          <p:cNvSpPr/>
          <p:nvPr/>
        </p:nvSpPr>
        <p:spPr>
          <a:xfrm>
            <a:off x="2401074" y="4658879"/>
            <a:ext cx="1412826" cy="1412826"/>
          </a:xfrm>
          <a:custGeom>
            <a:avLst/>
            <a:gdLst>
              <a:gd name="connsiteX0" fmla="*/ 0 w 1412826"/>
              <a:gd name="connsiteY0" fmla="*/ 706413 h 1412826"/>
              <a:gd name="connsiteX1" fmla="*/ 706413 w 1412826"/>
              <a:gd name="connsiteY1" fmla="*/ 0 h 1412826"/>
              <a:gd name="connsiteX2" fmla="*/ 1412826 w 1412826"/>
              <a:gd name="connsiteY2" fmla="*/ 706413 h 1412826"/>
              <a:gd name="connsiteX3" fmla="*/ 706413 w 1412826"/>
              <a:gd name="connsiteY3" fmla="*/ 1412826 h 1412826"/>
              <a:gd name="connsiteX4" fmla="*/ 0 w 1412826"/>
              <a:gd name="connsiteY4" fmla="*/ 706413 h 14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2826" h="1412826">
                <a:moveTo>
                  <a:pt x="0" y="706413"/>
                </a:moveTo>
                <a:cubicBezTo>
                  <a:pt x="0" y="316272"/>
                  <a:pt x="316272" y="0"/>
                  <a:pt x="706413" y="0"/>
                </a:cubicBezTo>
                <a:cubicBezTo>
                  <a:pt x="1096554" y="0"/>
                  <a:pt x="1412826" y="316272"/>
                  <a:pt x="1412826" y="706413"/>
                </a:cubicBezTo>
                <a:cubicBezTo>
                  <a:pt x="1412826" y="1096554"/>
                  <a:pt x="1096554" y="1412826"/>
                  <a:pt x="706413" y="1412826"/>
                </a:cubicBezTo>
                <a:cubicBezTo>
                  <a:pt x="316272" y="1412826"/>
                  <a:pt x="0" y="1096554"/>
                  <a:pt x="0" y="706413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6114" tIns="236114" rIns="236114" bIns="236114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300" b="1" kern="1200" dirty="0" smtClean="0">
                <a:solidFill>
                  <a:schemeClr val="tx1"/>
                </a:solidFill>
              </a:rPr>
              <a:t>العمل الحر بالأركان</a:t>
            </a:r>
            <a:endParaRPr lang="en-US" sz="2300" b="1" kern="1200" dirty="0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 rot="4320000">
            <a:off x="2596066" y="4129135"/>
            <a:ext cx="374469" cy="476829"/>
          </a:xfrm>
          <a:custGeom>
            <a:avLst/>
            <a:gdLst>
              <a:gd name="connsiteX0" fmla="*/ 0 w 374469"/>
              <a:gd name="connsiteY0" fmla="*/ 95366 h 476828"/>
              <a:gd name="connsiteX1" fmla="*/ 187235 w 374469"/>
              <a:gd name="connsiteY1" fmla="*/ 95366 h 476828"/>
              <a:gd name="connsiteX2" fmla="*/ 187235 w 374469"/>
              <a:gd name="connsiteY2" fmla="*/ 0 h 476828"/>
              <a:gd name="connsiteX3" fmla="*/ 374469 w 374469"/>
              <a:gd name="connsiteY3" fmla="*/ 238414 h 476828"/>
              <a:gd name="connsiteX4" fmla="*/ 187235 w 374469"/>
              <a:gd name="connsiteY4" fmla="*/ 476828 h 476828"/>
              <a:gd name="connsiteX5" fmla="*/ 187235 w 374469"/>
              <a:gd name="connsiteY5" fmla="*/ 381462 h 476828"/>
              <a:gd name="connsiteX6" fmla="*/ 0 w 374469"/>
              <a:gd name="connsiteY6" fmla="*/ 381462 h 476828"/>
              <a:gd name="connsiteX7" fmla="*/ 0 w 374469"/>
              <a:gd name="connsiteY7" fmla="*/ 95366 h 47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69" h="476828">
                <a:moveTo>
                  <a:pt x="374469" y="381462"/>
                </a:moveTo>
                <a:lnTo>
                  <a:pt x="187234" y="381462"/>
                </a:lnTo>
                <a:lnTo>
                  <a:pt x="187234" y="476828"/>
                </a:lnTo>
                <a:lnTo>
                  <a:pt x="0" y="238414"/>
                </a:lnTo>
                <a:lnTo>
                  <a:pt x="187234" y="0"/>
                </a:lnTo>
                <a:lnTo>
                  <a:pt x="187234" y="95366"/>
                </a:lnTo>
                <a:lnTo>
                  <a:pt x="374469" y="95366"/>
                </a:lnTo>
                <a:lnTo>
                  <a:pt x="374469" y="38146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341" tIns="95365" rIns="-1" bIns="9536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/>
          </a:p>
        </p:txBody>
      </p:sp>
      <p:sp>
        <p:nvSpPr>
          <p:cNvPr id="14" name="Freeform 13"/>
          <p:cNvSpPr/>
          <p:nvPr/>
        </p:nvSpPr>
        <p:spPr>
          <a:xfrm>
            <a:off x="1746152" y="2643236"/>
            <a:ext cx="1412826" cy="1412826"/>
          </a:xfrm>
          <a:custGeom>
            <a:avLst/>
            <a:gdLst>
              <a:gd name="connsiteX0" fmla="*/ 0 w 1412826"/>
              <a:gd name="connsiteY0" fmla="*/ 706413 h 1412826"/>
              <a:gd name="connsiteX1" fmla="*/ 706413 w 1412826"/>
              <a:gd name="connsiteY1" fmla="*/ 0 h 1412826"/>
              <a:gd name="connsiteX2" fmla="*/ 1412826 w 1412826"/>
              <a:gd name="connsiteY2" fmla="*/ 706413 h 1412826"/>
              <a:gd name="connsiteX3" fmla="*/ 706413 w 1412826"/>
              <a:gd name="connsiteY3" fmla="*/ 1412826 h 1412826"/>
              <a:gd name="connsiteX4" fmla="*/ 0 w 1412826"/>
              <a:gd name="connsiteY4" fmla="*/ 706413 h 14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2826" h="1412826">
                <a:moveTo>
                  <a:pt x="0" y="706413"/>
                </a:moveTo>
                <a:cubicBezTo>
                  <a:pt x="0" y="316272"/>
                  <a:pt x="316272" y="0"/>
                  <a:pt x="706413" y="0"/>
                </a:cubicBezTo>
                <a:cubicBezTo>
                  <a:pt x="1096554" y="0"/>
                  <a:pt x="1412826" y="316272"/>
                  <a:pt x="1412826" y="706413"/>
                </a:cubicBezTo>
                <a:cubicBezTo>
                  <a:pt x="1412826" y="1096554"/>
                  <a:pt x="1096554" y="1412826"/>
                  <a:pt x="706413" y="1412826"/>
                </a:cubicBezTo>
                <a:cubicBezTo>
                  <a:pt x="316272" y="1412826"/>
                  <a:pt x="0" y="1096554"/>
                  <a:pt x="0" y="706413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6114" tIns="236114" rIns="236114" bIns="236114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300" b="1" kern="1200" dirty="0" smtClean="0">
                <a:solidFill>
                  <a:schemeClr val="tx1"/>
                </a:solidFill>
              </a:rPr>
              <a:t>اللقاء الأخير</a:t>
            </a:r>
            <a:endParaRPr lang="en-US" sz="2300" b="1" kern="1200" dirty="0">
              <a:solidFill>
                <a:schemeClr val="tx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 rot="19440000">
            <a:off x="3114060" y="2494596"/>
            <a:ext cx="374469" cy="476828"/>
          </a:xfrm>
          <a:custGeom>
            <a:avLst/>
            <a:gdLst>
              <a:gd name="connsiteX0" fmla="*/ 0 w 374469"/>
              <a:gd name="connsiteY0" fmla="*/ 95366 h 476828"/>
              <a:gd name="connsiteX1" fmla="*/ 187235 w 374469"/>
              <a:gd name="connsiteY1" fmla="*/ 95366 h 476828"/>
              <a:gd name="connsiteX2" fmla="*/ 187235 w 374469"/>
              <a:gd name="connsiteY2" fmla="*/ 0 h 476828"/>
              <a:gd name="connsiteX3" fmla="*/ 374469 w 374469"/>
              <a:gd name="connsiteY3" fmla="*/ 238414 h 476828"/>
              <a:gd name="connsiteX4" fmla="*/ 187235 w 374469"/>
              <a:gd name="connsiteY4" fmla="*/ 476828 h 476828"/>
              <a:gd name="connsiteX5" fmla="*/ 187235 w 374469"/>
              <a:gd name="connsiteY5" fmla="*/ 381462 h 476828"/>
              <a:gd name="connsiteX6" fmla="*/ 0 w 374469"/>
              <a:gd name="connsiteY6" fmla="*/ 381462 h 476828"/>
              <a:gd name="connsiteX7" fmla="*/ 0 w 374469"/>
              <a:gd name="connsiteY7" fmla="*/ 95366 h 47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69" h="476828">
                <a:moveTo>
                  <a:pt x="0" y="95366"/>
                </a:moveTo>
                <a:lnTo>
                  <a:pt x="187235" y="95366"/>
                </a:lnTo>
                <a:lnTo>
                  <a:pt x="187235" y="0"/>
                </a:lnTo>
                <a:lnTo>
                  <a:pt x="374469" y="238414"/>
                </a:lnTo>
                <a:lnTo>
                  <a:pt x="187235" y="476828"/>
                </a:lnTo>
                <a:lnTo>
                  <a:pt x="187235" y="381462"/>
                </a:lnTo>
                <a:lnTo>
                  <a:pt x="0" y="381462"/>
                </a:lnTo>
                <a:lnTo>
                  <a:pt x="0" y="9536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5366" rIns="112340" bIns="953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/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4" y="2285992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مدتها من 20 الى 30 دقيقة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2" y="3317867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عد ال</a:t>
            </a:r>
            <a:r>
              <a:rPr lang="ar-EG" sz="2400" b="1" dirty="0">
                <a:solidFill>
                  <a:schemeClr val="tx1"/>
                </a:solidFill>
              </a:rPr>
              <a:t>أ</a:t>
            </a:r>
            <a:r>
              <a:rPr lang="ar-SA" sz="2400" b="1" dirty="0">
                <a:solidFill>
                  <a:schemeClr val="tx1"/>
                </a:solidFill>
              </a:rPr>
              <a:t>طفال وعرض بطاقات الاسم وتفقد الغياب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3" y="4349742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/>
              <a:t>شرح لموضوع اليوم </a:t>
            </a:r>
            <a:r>
              <a:rPr lang="ar-SA" sz="2400" b="1" dirty="0" smtClean="0"/>
              <a:t>من </a:t>
            </a:r>
            <a:r>
              <a:rPr lang="ar-SA" sz="2400" b="1" dirty="0"/>
              <a:t>الوحدات</a:t>
            </a:r>
            <a:endParaRPr lang="zh-CN" altLang="en-US" sz="2200" b="1" dirty="0">
              <a:solidFill>
                <a:schemeClr val="tx1"/>
              </a:solidFill>
              <a:ea typeface="幼圆" pitchFamily="1" charset="-122"/>
            </a:endParaRPr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4" y="235743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4" y="3365492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4" y="4373555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5429256" y="428604"/>
            <a:ext cx="342899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الحلقة</a:t>
            </a:r>
            <a:endParaRPr lang="ar-EG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مدتها  </a:t>
            </a:r>
            <a:r>
              <a:rPr lang="ar-SA" sz="2400" b="1" dirty="0" smtClean="0"/>
              <a:t>ساع</a:t>
            </a:r>
            <a:r>
              <a:rPr lang="ar-EG" sz="2400" b="1" dirty="0" smtClean="0"/>
              <a:t>ة</a:t>
            </a:r>
            <a:r>
              <a:rPr lang="ar-SA" sz="2400" b="1" dirty="0" smtClean="0"/>
              <a:t> </a:t>
            </a:r>
            <a:r>
              <a:rPr lang="ar-SA" sz="2400" b="1" dirty="0"/>
              <a:t>و 15 دقيقة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لعبة منظمة 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4" y="3797300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 smtClean="0">
                <a:solidFill>
                  <a:schemeClr val="tx1"/>
                </a:solidFill>
              </a:rPr>
              <a:t>يلعب الطفل ويتعلم من خلال اللعب وتتقوى عضلاته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4" y="4829175"/>
            <a:ext cx="592935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لعب </a:t>
            </a:r>
            <a:r>
              <a:rPr lang="ar-EG" sz="2400" b="1" dirty="0" smtClean="0"/>
              <a:t>بالرمل, </a:t>
            </a:r>
            <a:r>
              <a:rPr lang="ar-SA" sz="2400" b="1" dirty="0" smtClean="0"/>
              <a:t>يتعرف </a:t>
            </a:r>
            <a:r>
              <a:rPr lang="ar-SA" sz="2400" b="1" dirty="0"/>
              <a:t>فيه على خصائص الرمل</a:t>
            </a:r>
            <a:endParaRPr lang="en-US" sz="24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714876" y="428604"/>
            <a:ext cx="414337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فترة اللعب الحر بالخارج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مدتها حوالي 30 دقيقة 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يتناول فيها الاطفال وجبة الافطار بحضور المعلمة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4" y="3797300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EG" sz="2400" b="1" dirty="0" smtClean="0"/>
              <a:t>تعلم </a:t>
            </a:r>
            <a:r>
              <a:rPr lang="ar-SA" sz="2400" b="1" dirty="0" smtClean="0"/>
              <a:t>غسل </a:t>
            </a:r>
            <a:r>
              <a:rPr lang="ar-SA" sz="2400" b="1" dirty="0"/>
              <a:t>اليدين </a:t>
            </a:r>
            <a:r>
              <a:rPr lang="ar-SA" sz="2400" b="1" dirty="0" smtClean="0"/>
              <a:t>ودعاء </a:t>
            </a:r>
            <a:r>
              <a:rPr lang="ar-EG" sz="2400" b="1" dirty="0" smtClean="0"/>
              <a:t>وآداب </a:t>
            </a:r>
            <a:r>
              <a:rPr lang="ar-SA" sz="2400" b="1" dirty="0" smtClean="0"/>
              <a:t>الطعام</a:t>
            </a:r>
            <a:endParaRPr lang="zh-CN" altLang="en-US" sz="22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4" y="4857760"/>
            <a:ext cx="592935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EG" sz="2400" b="1" dirty="0" smtClean="0"/>
              <a:t>تعلم </a:t>
            </a:r>
            <a:r>
              <a:rPr lang="ar-SA" sz="2400" b="1" dirty="0" smtClean="0"/>
              <a:t>أهمية </a:t>
            </a:r>
            <a:r>
              <a:rPr lang="ar-SA" sz="2400" b="1" dirty="0"/>
              <a:t>الطعام المفيد والبعد عن الاكل الغير صحي </a:t>
            </a:r>
            <a:endParaRPr lang="en-US" sz="24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6357950" y="428604"/>
            <a:ext cx="2500298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الوجبة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4" y="235743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مدتها ساعه و 15 دقيقة 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2" y="338930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 smtClean="0">
                <a:solidFill>
                  <a:schemeClr val="tx1"/>
                </a:solidFill>
              </a:rPr>
              <a:t>يبدع </a:t>
            </a:r>
            <a:r>
              <a:rPr lang="ar-SA" sz="2400" b="1" dirty="0">
                <a:solidFill>
                  <a:schemeClr val="tx1"/>
                </a:solidFill>
              </a:rPr>
              <a:t>الطفل من خلاله ويفرغ طاقاته ويستمتع ويتعلم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3" y="4421180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/>
              <a:t>تتوزع الاركان داخل غرفة الصف بشكل مرتب </a:t>
            </a:r>
            <a:endParaRPr lang="zh-CN" altLang="en-US" sz="2200" b="1" dirty="0">
              <a:solidFill>
                <a:schemeClr val="tx1"/>
              </a:solidFill>
              <a:ea typeface="幼圆" pitchFamily="1" charset="-122"/>
            </a:endParaRPr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4" y="242886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4" y="343693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4" y="444499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786314" y="428604"/>
            <a:ext cx="4071934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فترة العمل الحر بالأركان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00166" y="2214554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EG" sz="2400" b="1" dirty="0" smtClean="0"/>
              <a:t>آ</a:t>
            </a:r>
            <a:r>
              <a:rPr lang="ar-SA" sz="2400" b="1" dirty="0" smtClean="0"/>
              <a:t>خر </a:t>
            </a:r>
            <a:r>
              <a:rPr lang="ar-SA" sz="2400" b="1" dirty="0"/>
              <a:t>فترات البرنامج اليومي 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00164" y="3246429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يقوم الطفل فيها بتذكر فترات البرنامج 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00165" y="4278304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 smtClean="0"/>
              <a:t>يقدم </a:t>
            </a:r>
            <a:r>
              <a:rPr lang="ar-SA" sz="2400" b="1" dirty="0"/>
              <a:t>فيها نشاط رئيسي </a:t>
            </a:r>
            <a:r>
              <a:rPr lang="ar-EG" sz="2400" b="1" dirty="0" smtClean="0"/>
              <a:t>إ</a:t>
            </a:r>
            <a:r>
              <a:rPr lang="ar-SA" sz="2400" b="1" dirty="0" smtClean="0"/>
              <a:t>ما </a:t>
            </a:r>
            <a:r>
              <a:rPr lang="ar-SA" sz="2400" b="1" dirty="0"/>
              <a:t>قصة , أو أنشودة , </a:t>
            </a:r>
            <a:r>
              <a:rPr lang="ar-SA" sz="2400" b="1" dirty="0" smtClean="0"/>
              <a:t>أو</a:t>
            </a:r>
            <a:r>
              <a:rPr lang="ar-EG" sz="2400" b="1" dirty="0" smtClean="0"/>
              <a:t> </a:t>
            </a:r>
            <a:r>
              <a:rPr lang="ar-SA" sz="2400" b="1" dirty="0" smtClean="0"/>
              <a:t>لعبة </a:t>
            </a:r>
            <a:endParaRPr lang="zh-CN" altLang="en-US" sz="2200" b="1" dirty="0">
              <a:solidFill>
                <a:schemeClr val="tx1"/>
              </a:solidFill>
              <a:ea typeface="幼圆" pitchFamily="1" charset="-122"/>
            </a:endParaRPr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326" y="2285992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326" y="3294054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326" y="4302117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5786446" y="428604"/>
            <a:ext cx="307180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اللقاء الأخير</a:t>
            </a:r>
            <a:endParaRPr lang="ar-EG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09625" y="1857375"/>
            <a:ext cx="7524750" cy="2347913"/>
          </a:xfrm>
          <a:prstGeom prst="rect">
            <a:avLst/>
          </a:prstGeom>
          <a:solidFill>
            <a:srgbClr val="595959">
              <a:alpha val="78038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914400" y="1714500"/>
            <a:ext cx="7315200" cy="2378075"/>
          </a:xfrm>
          <a:prstGeom prst="rect">
            <a:avLst/>
          </a:prstGeom>
          <a:solidFill>
            <a:srgbClr val="1E8FB2">
              <a:alpha val="87842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081088" y="2453987"/>
            <a:ext cx="69818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EG" altLang="zh-CN" sz="4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تصميم </a:t>
            </a:r>
            <a:r>
              <a:rPr lang="ar-EG" altLang="zh-CN" sz="48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فصول رياض </a:t>
            </a:r>
            <a:r>
              <a:rPr lang="ar-EG" altLang="zh-CN" sz="4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الأطفال</a:t>
            </a:r>
          </a:p>
        </p:txBody>
      </p:sp>
    </p:spTree>
    <p:extLst>
      <p:ext uri="{BB962C8B-B14F-4D97-AF65-F5344CB8AC3E}">
        <p14:creationId xmlns:p14="http://schemas.microsoft.com/office/powerpoint/2010/main" val="22923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4" y="2071678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sz="2400" b="1" dirty="0"/>
              <a:t>أ</a:t>
            </a:r>
            <a:r>
              <a:rPr lang="ar-SA" sz="2400" b="1" dirty="0"/>
              <a:t>ولا</a:t>
            </a:r>
            <a:r>
              <a:rPr lang="ar-SA" sz="2400" b="1" dirty="0" smtClean="0"/>
              <a:t>:</a:t>
            </a:r>
            <a:r>
              <a:rPr lang="ar-EG" sz="2400" b="1" dirty="0" smtClean="0"/>
              <a:t> </a:t>
            </a:r>
            <a:r>
              <a:rPr lang="ar-SA" sz="2400" b="1" dirty="0" smtClean="0"/>
              <a:t>موقع </a:t>
            </a:r>
            <a:r>
              <a:rPr lang="ar-SA" sz="2400" b="1" dirty="0"/>
              <a:t>الروضة </a:t>
            </a:r>
            <a:endParaRPr lang="en-US" sz="24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2" y="3103553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ثانيا: حجم الروضة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4" y="4135428"/>
            <a:ext cx="5808684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/>
              <a:t>ثالثا: مرافق الروضة </a:t>
            </a:r>
            <a:r>
              <a:rPr lang="ar-EG" sz="2400" b="1" dirty="0" smtClean="0"/>
              <a:t>(</a:t>
            </a:r>
            <a:r>
              <a:rPr lang="ar-SA" sz="2400" b="1" dirty="0" smtClean="0"/>
              <a:t>المرافق التعليمية</a:t>
            </a:r>
            <a:r>
              <a:rPr lang="ar-EG" sz="2400" b="1" dirty="0" smtClean="0"/>
              <a:t>)</a:t>
            </a:r>
            <a:r>
              <a:rPr lang="ar-SA" sz="2400" b="1" dirty="0" smtClean="0"/>
              <a:t> </a:t>
            </a:r>
            <a:endParaRPr lang="en-US" sz="2400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4" y="2143116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4" y="3151178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4" y="4159241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286248" y="500042"/>
            <a:ext cx="4615278" cy="860425"/>
          </a:xfrm>
          <a:prstGeom prst="roundRect">
            <a:avLst>
              <a:gd name="adj" fmla="val 50000"/>
            </a:avLst>
          </a:prstGeom>
          <a:gradFill rotWithShape="1">
            <a:gsLst>
              <a:gs pos="87000">
                <a:srgbClr val="00B0F0"/>
              </a:gs>
              <a:gs pos="100000">
                <a:srgbClr val="3CA1E6">
                  <a:alpha val="0"/>
                  <a:lumMod val="0"/>
                  <a:lumOff val="10000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تصميم فصول</a:t>
            </a:r>
            <a:r>
              <a:rPr lang="ar-EG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رياض الأطفال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77355" y="1748782"/>
            <a:ext cx="2065735" cy="2752725"/>
            <a:chOff x="0" y="0"/>
            <a:chExt cx="2754313" cy="2752725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 bwMode="auto">
            <a:xfrm>
              <a:off x="0" y="0"/>
              <a:ext cx="2754313" cy="2752725"/>
              <a:chOff x="0" y="0"/>
              <a:chExt cx="3060000" cy="3060000"/>
            </a:xfrm>
          </p:grpSpPr>
          <p:sp>
            <p:nvSpPr>
              <p:cNvPr id="37" name="椭圆 2"/>
              <p:cNvSpPr>
                <a:spLocks noChangeAspect="1"/>
              </p:cNvSpPr>
              <p:nvPr/>
            </p:nvSpPr>
            <p:spPr bwMode="auto">
              <a:xfrm>
                <a:off x="0" y="0"/>
                <a:ext cx="3060000" cy="3060000"/>
              </a:xfrm>
              <a:prstGeom prst="ellipse">
                <a:avLst/>
              </a:prstGeom>
              <a:noFill/>
              <a:ln w="76200">
                <a:solidFill>
                  <a:srgbClr val="59595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" name="椭圆 3"/>
              <p:cNvSpPr>
                <a:spLocks noChangeAspect="1"/>
              </p:cNvSpPr>
              <p:nvPr/>
            </p:nvSpPr>
            <p:spPr bwMode="auto">
              <a:xfrm>
                <a:off x="234571" y="234706"/>
                <a:ext cx="2590858" cy="2590588"/>
              </a:xfrm>
              <a:prstGeom prst="ellipse">
                <a:avLst/>
              </a:prstGeom>
              <a:solidFill>
                <a:schemeClr val="bg1">
                  <a:alpha val="25098"/>
                </a:schemeClr>
              </a:solidFill>
              <a:ln w="76200">
                <a:solidFill>
                  <a:srgbClr val="595959">
                    <a:alpha val="25098"/>
                  </a:srgbClr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690563" y="1022350"/>
              <a:ext cx="13731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ar-EG" altLang="zh-CN" sz="200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422812" y="1607167"/>
            <a:ext cx="3278981" cy="726181"/>
            <a:chOff x="0" y="0"/>
            <a:chExt cx="4371975" cy="388938"/>
          </a:xfrm>
        </p:grpSpPr>
        <p:sp>
          <p:nvSpPr>
            <p:cNvPr id="40" name="矩形 6"/>
            <p:cNvSpPr>
              <a:spLocks/>
            </p:cNvSpPr>
            <p:nvPr/>
          </p:nvSpPr>
          <p:spPr bwMode="auto">
            <a:xfrm>
              <a:off x="0" y="0"/>
              <a:ext cx="4371975" cy="388938"/>
            </a:xfrm>
            <a:prstGeom prst="rect">
              <a:avLst/>
            </a:prstGeom>
            <a:solidFill>
              <a:srgbClr val="22BAD8">
                <a:alpha val="85097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ctr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1" name="TextBox 146"/>
            <p:cNvSpPr txBox="1">
              <a:spLocks noChangeArrowheads="1"/>
            </p:cNvSpPr>
            <p:nvPr/>
          </p:nvSpPr>
          <p:spPr bwMode="auto">
            <a:xfrm>
              <a:off x="193675" y="19437"/>
              <a:ext cx="4178300" cy="313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ar-SA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63500" dir="4560000" sx="101000" sy="101000" algn="ctr" rotWithShape="0">
                      <a:srgbClr val="000000">
                        <a:alpha val="42000"/>
                      </a:srgbClr>
                    </a:outerShdw>
                  </a:effectLst>
                  <a:cs typeface="AGA Aladdin Regular" pitchFamily="2" charset="-78"/>
                </a:rPr>
                <a:t>الإسم</a:t>
              </a:r>
              <a:endParaRPr lang="zh-CN" altLang="en-US" sz="3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905006" y="2801294"/>
            <a:ext cx="2796778" cy="735783"/>
            <a:chOff x="0" y="0"/>
            <a:chExt cx="3729037" cy="388937"/>
          </a:xfrm>
          <a:noFill/>
        </p:grpSpPr>
        <p:sp>
          <p:nvSpPr>
            <p:cNvPr id="43" name="矩形 5"/>
            <p:cNvSpPr>
              <a:spLocks/>
            </p:cNvSpPr>
            <p:nvPr/>
          </p:nvSpPr>
          <p:spPr bwMode="auto">
            <a:xfrm>
              <a:off x="0" y="0"/>
              <a:ext cx="3729037" cy="388937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ctr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4" name="TextBox 146"/>
            <p:cNvSpPr txBox="1">
              <a:spLocks noChangeArrowheads="1"/>
            </p:cNvSpPr>
            <p:nvPr/>
          </p:nvSpPr>
          <p:spPr bwMode="auto">
            <a:xfrm>
              <a:off x="255587" y="55562"/>
              <a:ext cx="3473450" cy="3091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ar-SA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63500" dir="4560000" sx="101000" sy="101000" algn="ctr" rotWithShape="0">
                      <a:srgbClr val="000000">
                        <a:alpha val="42000"/>
                      </a:srgbClr>
                    </a:outerShdw>
                  </a:effectLst>
                  <a:cs typeface="AGA Aladdin Regular" pitchFamily="2" charset="-78"/>
                </a:rPr>
                <a:t>العمل</a:t>
              </a:r>
              <a:endParaRPr lang="zh-CN" altLang="en-US" sz="3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4422812" y="3976022"/>
            <a:ext cx="3278981" cy="724172"/>
            <a:chOff x="0" y="0"/>
            <a:chExt cx="4371975" cy="388937"/>
          </a:xfrm>
        </p:grpSpPr>
        <p:sp>
          <p:nvSpPr>
            <p:cNvPr id="46" name="矩形 4"/>
            <p:cNvSpPr>
              <a:spLocks/>
            </p:cNvSpPr>
            <p:nvPr/>
          </p:nvSpPr>
          <p:spPr bwMode="auto">
            <a:xfrm>
              <a:off x="0" y="0"/>
              <a:ext cx="4371975" cy="388937"/>
            </a:xfrm>
            <a:prstGeom prst="rect">
              <a:avLst/>
            </a:prstGeom>
            <a:solidFill>
              <a:srgbClr val="595959">
                <a:alpha val="79999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ctr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7" name="TextBox 146"/>
            <p:cNvSpPr txBox="1">
              <a:spLocks noChangeArrowheads="1"/>
            </p:cNvSpPr>
            <p:nvPr/>
          </p:nvSpPr>
          <p:spPr bwMode="auto">
            <a:xfrm>
              <a:off x="193675" y="55562"/>
              <a:ext cx="4178300" cy="314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ar-SA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63500" dir="4560000" sx="101000" sy="101000" algn="ctr" rotWithShape="0">
                      <a:srgbClr val="000000">
                        <a:alpha val="42000"/>
                      </a:srgbClr>
                    </a:outerShdw>
                  </a:effectLst>
                  <a:cs typeface="AGA Aladdin Regular" pitchFamily="2" charset="-78"/>
                </a:rPr>
                <a:t>لماذا ؟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915605" y="1588422"/>
            <a:ext cx="560785" cy="741362"/>
            <a:chOff x="0" y="0"/>
            <a:chExt cx="747713" cy="741362"/>
          </a:xfrm>
        </p:grpSpPr>
        <p:grpSp>
          <p:nvGrpSpPr>
            <p:cNvPr id="8" name="Group 20"/>
            <p:cNvGrpSpPr>
              <a:grpSpLocks noChangeAspect="1"/>
            </p:cNvGrpSpPr>
            <p:nvPr/>
          </p:nvGrpSpPr>
          <p:grpSpPr bwMode="auto">
            <a:xfrm>
              <a:off x="3175" y="0"/>
              <a:ext cx="741363" cy="741362"/>
              <a:chOff x="0" y="0"/>
              <a:chExt cx="823237" cy="823237"/>
            </a:xfrm>
          </p:grpSpPr>
          <p:sp>
            <p:nvSpPr>
              <p:cNvPr id="51" name="椭圆 1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ctr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2" name="椭圆 12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rgbClr val="22BAD8">
                  <a:alpha val="79999"/>
                </a:srgbClr>
              </a:solidFill>
              <a:ln w="12700">
                <a:solidFill>
                  <a:srgbClr val="1E8FB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ctr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50" name="Rectangle 13"/>
            <p:cNvSpPr>
              <a:spLocks noChangeArrowheads="1"/>
            </p:cNvSpPr>
            <p:nvPr/>
          </p:nvSpPr>
          <p:spPr bwMode="auto">
            <a:xfrm>
              <a:off x="0" y="171450"/>
              <a:ext cx="7477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US" sz="20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endPara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4446617" y="2755257"/>
            <a:ext cx="560785" cy="739775"/>
            <a:chOff x="0" y="0"/>
            <a:chExt cx="747713" cy="739775"/>
          </a:xfrm>
        </p:grpSpPr>
        <p:grpSp>
          <p:nvGrpSpPr>
            <p:cNvPr id="10" name="Group 25"/>
            <p:cNvGrpSpPr>
              <a:grpSpLocks noChangeAspect="1"/>
            </p:cNvGrpSpPr>
            <p:nvPr/>
          </p:nvGrpSpPr>
          <p:grpSpPr bwMode="auto">
            <a:xfrm>
              <a:off x="3175" y="0"/>
              <a:ext cx="739775" cy="739775"/>
              <a:chOff x="0" y="0"/>
              <a:chExt cx="822211" cy="822211"/>
            </a:xfrm>
          </p:grpSpPr>
          <p:sp>
            <p:nvSpPr>
              <p:cNvPr id="56" name="椭圆 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211" cy="8222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ctr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7" name="椭圆 9"/>
              <p:cNvSpPr>
                <a:spLocks noChangeAspect="1"/>
              </p:cNvSpPr>
              <p:nvPr/>
            </p:nvSpPr>
            <p:spPr bwMode="auto">
              <a:xfrm>
                <a:off x="51168" y="51168"/>
                <a:ext cx="719876" cy="719876"/>
              </a:xfrm>
              <a:prstGeom prst="ellipse">
                <a:avLst/>
              </a:prstGeom>
              <a:solidFill>
                <a:srgbClr val="7F7F7F">
                  <a:alpha val="79999"/>
                </a:srgbClr>
              </a:solidFill>
              <a:ln w="1270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ctr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55" name="Rectangle 13"/>
            <p:cNvSpPr>
              <a:spLocks noChangeArrowheads="1"/>
            </p:cNvSpPr>
            <p:nvPr/>
          </p:nvSpPr>
          <p:spPr bwMode="auto">
            <a:xfrm>
              <a:off x="0" y="169863"/>
              <a:ext cx="7477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US" sz="20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</a:t>
              </a:r>
              <a:endPara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3915605" y="3930007"/>
            <a:ext cx="560785" cy="739775"/>
            <a:chOff x="0" y="0"/>
            <a:chExt cx="747713" cy="739775"/>
          </a:xfrm>
        </p:grpSpPr>
        <p:grpSp>
          <p:nvGrpSpPr>
            <p:cNvPr id="12" name="Group 30"/>
            <p:cNvGrpSpPr>
              <a:grpSpLocks noChangeAspect="1"/>
            </p:cNvGrpSpPr>
            <p:nvPr/>
          </p:nvGrpSpPr>
          <p:grpSpPr bwMode="auto">
            <a:xfrm>
              <a:off x="4763" y="0"/>
              <a:ext cx="739775" cy="739775"/>
              <a:chOff x="0" y="0"/>
              <a:chExt cx="822355" cy="822355"/>
            </a:xfrm>
          </p:grpSpPr>
          <p:sp>
            <p:nvSpPr>
              <p:cNvPr id="61" name="椭圆 14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355" cy="8223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ctr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2" name="椭圆 15"/>
              <p:cNvSpPr>
                <a:spLocks noChangeAspect="1"/>
              </p:cNvSpPr>
              <p:nvPr/>
            </p:nvSpPr>
            <p:spPr bwMode="auto">
              <a:xfrm>
                <a:off x="51176" y="51177"/>
                <a:ext cx="720002" cy="720002"/>
              </a:xfrm>
              <a:prstGeom prst="ellipse">
                <a:avLst/>
              </a:prstGeom>
              <a:solidFill>
                <a:srgbClr val="595959">
                  <a:alpha val="79999"/>
                </a:srgbClr>
              </a:solidFill>
              <a:ln w="12700">
                <a:solidFill>
                  <a:srgbClr val="59595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ctr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60" name="Rectangle 13"/>
            <p:cNvSpPr>
              <a:spLocks noChangeArrowheads="1"/>
            </p:cNvSpPr>
            <p:nvPr/>
          </p:nvSpPr>
          <p:spPr bwMode="auto">
            <a:xfrm>
              <a:off x="0" y="169863"/>
              <a:ext cx="7477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US" sz="20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</a:t>
              </a:r>
              <a:endPara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66" name="صورة 65" descr="131298869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6988" y="2169487"/>
            <a:ext cx="1468434" cy="18807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2891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09625" y="1857375"/>
            <a:ext cx="7524750" cy="2347913"/>
          </a:xfrm>
          <a:prstGeom prst="rect">
            <a:avLst/>
          </a:prstGeom>
          <a:solidFill>
            <a:srgbClr val="595959">
              <a:alpha val="78038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914400" y="1714500"/>
            <a:ext cx="7315200" cy="2378075"/>
          </a:xfrm>
          <a:prstGeom prst="rect">
            <a:avLst/>
          </a:prstGeom>
          <a:solidFill>
            <a:srgbClr val="1E8FB2">
              <a:alpha val="87842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081088" y="2453987"/>
            <a:ext cx="69818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EG" altLang="zh-CN" sz="4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دور المعلمة </a:t>
            </a:r>
            <a:r>
              <a:rPr lang="ar-EG" altLang="zh-CN" sz="48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في </a:t>
            </a:r>
            <a:r>
              <a:rPr lang="ar-EG" altLang="zh-CN" sz="4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إدارة الصف</a:t>
            </a:r>
          </a:p>
        </p:txBody>
      </p:sp>
    </p:spTree>
    <p:extLst>
      <p:ext uri="{BB962C8B-B14F-4D97-AF65-F5344CB8AC3E}">
        <p14:creationId xmlns:p14="http://schemas.microsoft.com/office/powerpoint/2010/main" val="312371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EG" sz="2400" b="1" dirty="0" smtClean="0"/>
              <a:t>تنظيم الأطفال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sz="2400" b="1" dirty="0" smtClean="0">
                <a:solidFill>
                  <a:schemeClr val="tx1"/>
                </a:solidFill>
              </a:rPr>
              <a:t>تنظيم المكان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5" y="3797300"/>
            <a:ext cx="5808684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EG" sz="2400" b="1" dirty="0" smtClean="0"/>
              <a:t>تنظيم الوقت</a:t>
            </a:r>
            <a:endParaRPr lang="zh-CN" altLang="en-US" sz="2400" b="1" dirty="0">
              <a:solidFill>
                <a:srgbClr val="002060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5" y="4829175"/>
            <a:ext cx="580868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تنظيم الامكانات المادية والبشرية</a:t>
            </a:r>
            <a:endParaRPr lang="en-US" sz="2400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786182" y="304800"/>
            <a:ext cx="5115344" cy="909622"/>
          </a:xfrm>
          <a:prstGeom prst="roundRect">
            <a:avLst>
              <a:gd name="adj" fmla="val 50000"/>
            </a:avLst>
          </a:prstGeom>
          <a:gradFill rotWithShape="1">
            <a:gsLst>
              <a:gs pos="87000">
                <a:srgbClr val="00B0F0"/>
              </a:gs>
              <a:gs pos="100000">
                <a:srgbClr val="3CA1E6">
                  <a:alpha val="0"/>
                  <a:lumMod val="0"/>
                  <a:lumOff val="10000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دور المعلمة في إدارة الصف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09625" y="1857375"/>
            <a:ext cx="7524750" cy="2347913"/>
          </a:xfrm>
          <a:prstGeom prst="rect">
            <a:avLst/>
          </a:prstGeom>
          <a:solidFill>
            <a:srgbClr val="595959">
              <a:alpha val="78038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914400" y="1714500"/>
            <a:ext cx="7315200" cy="2378075"/>
          </a:xfrm>
          <a:prstGeom prst="rect">
            <a:avLst/>
          </a:prstGeom>
          <a:solidFill>
            <a:srgbClr val="1E8FB2">
              <a:alpha val="87842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971600" y="2525995"/>
            <a:ext cx="7148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EG" altLang="zh-CN" sz="4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الأركان </a:t>
            </a:r>
            <a:r>
              <a:rPr lang="ar-EG" altLang="zh-CN" sz="48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التعليمية فى </a:t>
            </a:r>
            <a:r>
              <a:rPr lang="ar-EG" altLang="zh-CN" sz="4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رياض الاطفال</a:t>
            </a:r>
          </a:p>
        </p:txBody>
      </p:sp>
    </p:spTree>
    <p:extLst>
      <p:ext uri="{BB962C8B-B14F-4D97-AF65-F5344CB8AC3E}">
        <p14:creationId xmlns:p14="http://schemas.microsoft.com/office/powerpoint/2010/main" val="316477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أهداف نظام الأركان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خصائص نظام الأركان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5" y="3797300"/>
            <a:ext cx="5808684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/>
              <a:t>إعداد الأركان التعليمية</a:t>
            </a:r>
            <a:endParaRPr lang="zh-CN" altLang="en-US" sz="2400" b="1" dirty="0">
              <a:solidFill>
                <a:srgbClr val="002060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5" y="4829175"/>
            <a:ext cx="580868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الأركان الأساسية في الصف</a:t>
            </a:r>
            <a:endParaRPr lang="en-US" sz="2400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786050" y="304800"/>
            <a:ext cx="6115476" cy="909622"/>
          </a:xfrm>
          <a:prstGeom prst="roundRect">
            <a:avLst>
              <a:gd name="adj" fmla="val 50000"/>
            </a:avLst>
          </a:prstGeom>
          <a:gradFill rotWithShape="1">
            <a:gsLst>
              <a:gs pos="87000">
                <a:srgbClr val="00B0F0"/>
              </a:gs>
              <a:gs pos="100000">
                <a:srgbClr val="3CA1E6">
                  <a:alpha val="0"/>
                  <a:lumMod val="0"/>
                  <a:lumOff val="10000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الأركان التعليمية فى رياض الاطفال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838194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اختيار كل طفل الركن والنشاط الذي يشبع </a:t>
            </a:r>
            <a:r>
              <a:rPr lang="ar-SA" sz="2400" b="1" dirty="0" smtClean="0"/>
              <a:t>حاجاته</a:t>
            </a:r>
            <a:endParaRPr lang="ar-EG" sz="2400" b="1" dirty="0" smtClean="0"/>
          </a:p>
          <a:p>
            <a:pPr lvl="0" algn="ctr" rtl="1"/>
            <a:r>
              <a:rPr lang="ar-SA" sz="2400" b="1" dirty="0" smtClean="0"/>
              <a:t> </a:t>
            </a:r>
            <a:r>
              <a:rPr lang="ar-SA" sz="2400" b="1" dirty="0"/>
              <a:t>ويرضي ميوله ويتفق مع ميوله </a:t>
            </a:r>
            <a:endParaRPr lang="en-US" sz="22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714876" y="428604"/>
            <a:ext cx="414337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أهداف نظام الأركان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12" descr="128278.imgcach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2714620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اختيار مجموعة من الاطفال </a:t>
            </a:r>
            <a:r>
              <a:rPr lang="ar-SA" sz="2400" b="1" dirty="0" smtClean="0"/>
              <a:t>للعمل </a:t>
            </a:r>
            <a:r>
              <a:rPr lang="ar-SA" sz="2400" b="1" dirty="0"/>
              <a:t>في ركن معين 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في فترة العمل بالركن تقوم المعلمة بالتوجيه المباشر 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4" y="3797300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 smtClean="0">
                <a:solidFill>
                  <a:schemeClr val="tx1"/>
                </a:solidFill>
              </a:rPr>
              <a:t>ثم</a:t>
            </a:r>
            <a:r>
              <a:rPr lang="ar-EG" sz="2400" b="1" dirty="0" smtClean="0">
                <a:solidFill>
                  <a:schemeClr val="tx1"/>
                </a:solidFill>
              </a:rPr>
              <a:t> يتم</a:t>
            </a:r>
            <a:r>
              <a:rPr lang="ar-SA" sz="2400" b="1" dirty="0" smtClean="0">
                <a:solidFill>
                  <a:schemeClr val="tx1"/>
                </a:solidFill>
              </a:rPr>
              <a:t> </a:t>
            </a:r>
            <a:r>
              <a:rPr lang="ar-SA" sz="2400" b="1" dirty="0">
                <a:solidFill>
                  <a:schemeClr val="tx1"/>
                </a:solidFill>
              </a:rPr>
              <a:t>استبدال المجموعة بركن آخر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4" y="4829175"/>
            <a:ext cx="592935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عدم التبديل او التغيير او التعديل في رغبة الطفل واختياره</a:t>
            </a:r>
            <a:endParaRPr lang="en-US" sz="24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714876" y="428604"/>
            <a:ext cx="414337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خصائص نظام الأركان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4" y="2143116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عدم اصطدام الطفل بالأثاث عند الدخول والخروج منه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2" y="3174991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ان تكون الإضاءة كافية في جميع الأركان 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3" y="4206866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rtl="1"/>
            <a:r>
              <a:rPr lang="ar-SA" sz="2200" b="1" dirty="0" smtClean="0"/>
              <a:t>أن يكون مكان الركن متسع لمساعدة الطفل على الحركة بحرية </a:t>
            </a:r>
            <a:endParaRPr lang="en-US" sz="2200" b="1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3" y="5238741"/>
            <a:ext cx="592935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000" b="1" dirty="0"/>
              <a:t>أن يكون هناك مكان مخصص للأطفال بإنتاجهم </a:t>
            </a:r>
            <a:r>
              <a:rPr lang="ar-SA" sz="2000" b="1" dirty="0" smtClean="0"/>
              <a:t>يكون </a:t>
            </a:r>
            <a:r>
              <a:rPr lang="ar-SA" sz="2000" b="1" dirty="0"/>
              <a:t>في مستوى نظرهم </a:t>
            </a:r>
            <a:endParaRPr lang="en-US" sz="20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4" y="2214554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4" y="3222616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4" y="4230679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4" y="5311766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714876" y="428604"/>
            <a:ext cx="414337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إعداد الأركان التعليمية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71802" y="1500174"/>
            <a:ext cx="5572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 smtClean="0"/>
              <a:t>هناك </a:t>
            </a:r>
            <a:r>
              <a:rPr lang="ar-SA" sz="2400" b="1" dirty="0"/>
              <a:t>أمور يجب مراعاتها في عمل الأركان هي</a:t>
            </a:r>
            <a:r>
              <a:rPr lang="en-US" sz="2400" b="1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714876" y="428604"/>
            <a:ext cx="414337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الأركان الأساسية بالصف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500166" y="1770050"/>
            <a:ext cx="1904999" cy="1143000"/>
          </a:xfrm>
          <a:custGeom>
            <a:avLst/>
            <a:gdLst>
              <a:gd name="connsiteX0" fmla="*/ 0 w 1904999"/>
              <a:gd name="connsiteY0" fmla="*/ 0 h 1143000"/>
              <a:gd name="connsiteX1" fmla="*/ 1904999 w 1904999"/>
              <a:gd name="connsiteY1" fmla="*/ 0 h 1143000"/>
              <a:gd name="connsiteX2" fmla="*/ 1904999 w 1904999"/>
              <a:gd name="connsiteY2" fmla="*/ 1143000 h 1143000"/>
              <a:gd name="connsiteX3" fmla="*/ 0 w 1904999"/>
              <a:gd name="connsiteY3" fmla="*/ 1143000 h 1143000"/>
              <a:gd name="connsiteX4" fmla="*/ 0 w 1904999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4999" h="1143000">
                <a:moveTo>
                  <a:pt x="0" y="0"/>
                </a:moveTo>
                <a:lnTo>
                  <a:pt x="1904999" y="0"/>
                </a:lnTo>
                <a:lnTo>
                  <a:pt x="1904999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300" kern="1200" dirty="0" smtClean="0"/>
              <a:t>ركن المطالعة (المكتبة)</a:t>
            </a:r>
            <a:endParaRPr lang="en-US" sz="2300" kern="1200" dirty="0"/>
          </a:p>
        </p:txBody>
      </p:sp>
      <p:sp>
        <p:nvSpPr>
          <p:cNvPr id="4" name="Freeform 3"/>
          <p:cNvSpPr/>
          <p:nvPr/>
        </p:nvSpPr>
        <p:spPr>
          <a:xfrm>
            <a:off x="3595666" y="1770050"/>
            <a:ext cx="1904999" cy="1143000"/>
          </a:xfrm>
          <a:custGeom>
            <a:avLst/>
            <a:gdLst>
              <a:gd name="connsiteX0" fmla="*/ 0 w 1904999"/>
              <a:gd name="connsiteY0" fmla="*/ 0 h 1143000"/>
              <a:gd name="connsiteX1" fmla="*/ 1904999 w 1904999"/>
              <a:gd name="connsiteY1" fmla="*/ 0 h 1143000"/>
              <a:gd name="connsiteX2" fmla="*/ 1904999 w 1904999"/>
              <a:gd name="connsiteY2" fmla="*/ 1143000 h 1143000"/>
              <a:gd name="connsiteX3" fmla="*/ 0 w 1904999"/>
              <a:gd name="connsiteY3" fmla="*/ 1143000 h 1143000"/>
              <a:gd name="connsiteX4" fmla="*/ 0 w 1904999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4999" h="1143000">
                <a:moveTo>
                  <a:pt x="0" y="0"/>
                </a:moveTo>
                <a:lnTo>
                  <a:pt x="1904999" y="0"/>
                </a:lnTo>
                <a:lnTo>
                  <a:pt x="1904999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300" kern="1200" dirty="0" smtClean="0"/>
              <a:t>ركن البناء والهدم (المكعبات)</a:t>
            </a:r>
            <a:endParaRPr lang="en-US" sz="2300" kern="1200" dirty="0"/>
          </a:p>
        </p:txBody>
      </p:sp>
      <p:sp>
        <p:nvSpPr>
          <p:cNvPr id="5" name="Freeform 4"/>
          <p:cNvSpPr/>
          <p:nvPr/>
        </p:nvSpPr>
        <p:spPr>
          <a:xfrm>
            <a:off x="5691166" y="1770050"/>
            <a:ext cx="1904999" cy="1143000"/>
          </a:xfrm>
          <a:custGeom>
            <a:avLst/>
            <a:gdLst>
              <a:gd name="connsiteX0" fmla="*/ 0 w 1904999"/>
              <a:gd name="connsiteY0" fmla="*/ 0 h 1143000"/>
              <a:gd name="connsiteX1" fmla="*/ 1904999 w 1904999"/>
              <a:gd name="connsiteY1" fmla="*/ 0 h 1143000"/>
              <a:gd name="connsiteX2" fmla="*/ 1904999 w 1904999"/>
              <a:gd name="connsiteY2" fmla="*/ 1143000 h 1143000"/>
              <a:gd name="connsiteX3" fmla="*/ 0 w 1904999"/>
              <a:gd name="connsiteY3" fmla="*/ 1143000 h 1143000"/>
              <a:gd name="connsiteX4" fmla="*/ 0 w 1904999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4999" h="1143000">
                <a:moveTo>
                  <a:pt x="0" y="0"/>
                </a:moveTo>
                <a:lnTo>
                  <a:pt x="1904999" y="0"/>
                </a:lnTo>
                <a:lnTo>
                  <a:pt x="1904999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300" kern="1200" dirty="0" smtClean="0"/>
              <a:t>ركن الفن</a:t>
            </a:r>
            <a:endParaRPr lang="en-US" sz="2300" kern="1200" dirty="0"/>
          </a:p>
        </p:txBody>
      </p:sp>
      <p:sp>
        <p:nvSpPr>
          <p:cNvPr id="6" name="Freeform 5"/>
          <p:cNvSpPr/>
          <p:nvPr/>
        </p:nvSpPr>
        <p:spPr>
          <a:xfrm>
            <a:off x="1500166" y="3103550"/>
            <a:ext cx="1904999" cy="1143000"/>
          </a:xfrm>
          <a:custGeom>
            <a:avLst/>
            <a:gdLst>
              <a:gd name="connsiteX0" fmla="*/ 0 w 1904999"/>
              <a:gd name="connsiteY0" fmla="*/ 0 h 1143000"/>
              <a:gd name="connsiteX1" fmla="*/ 1904999 w 1904999"/>
              <a:gd name="connsiteY1" fmla="*/ 0 h 1143000"/>
              <a:gd name="connsiteX2" fmla="*/ 1904999 w 1904999"/>
              <a:gd name="connsiteY2" fmla="*/ 1143000 h 1143000"/>
              <a:gd name="connsiteX3" fmla="*/ 0 w 1904999"/>
              <a:gd name="connsiteY3" fmla="*/ 1143000 h 1143000"/>
              <a:gd name="connsiteX4" fmla="*/ 0 w 1904999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4999" h="1143000">
                <a:moveTo>
                  <a:pt x="0" y="0"/>
                </a:moveTo>
                <a:lnTo>
                  <a:pt x="1904999" y="0"/>
                </a:lnTo>
                <a:lnTo>
                  <a:pt x="1904999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300" kern="1200" dirty="0" smtClean="0"/>
              <a:t>الركن الإدراكي</a:t>
            </a:r>
            <a:endParaRPr lang="en-US" sz="2300" kern="1200" dirty="0"/>
          </a:p>
        </p:txBody>
      </p:sp>
      <p:sp>
        <p:nvSpPr>
          <p:cNvPr id="7" name="Freeform 6"/>
          <p:cNvSpPr/>
          <p:nvPr/>
        </p:nvSpPr>
        <p:spPr>
          <a:xfrm>
            <a:off x="3595666" y="3103550"/>
            <a:ext cx="1904999" cy="1143000"/>
          </a:xfrm>
          <a:custGeom>
            <a:avLst/>
            <a:gdLst>
              <a:gd name="connsiteX0" fmla="*/ 0 w 1904999"/>
              <a:gd name="connsiteY0" fmla="*/ 0 h 1143000"/>
              <a:gd name="connsiteX1" fmla="*/ 1904999 w 1904999"/>
              <a:gd name="connsiteY1" fmla="*/ 0 h 1143000"/>
              <a:gd name="connsiteX2" fmla="*/ 1904999 w 1904999"/>
              <a:gd name="connsiteY2" fmla="*/ 1143000 h 1143000"/>
              <a:gd name="connsiteX3" fmla="*/ 0 w 1904999"/>
              <a:gd name="connsiteY3" fmla="*/ 1143000 h 1143000"/>
              <a:gd name="connsiteX4" fmla="*/ 0 w 1904999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4999" h="1143000">
                <a:moveTo>
                  <a:pt x="0" y="0"/>
                </a:moveTo>
                <a:lnTo>
                  <a:pt x="1904999" y="0"/>
                </a:lnTo>
                <a:lnTo>
                  <a:pt x="1904999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300" kern="1200" dirty="0" smtClean="0"/>
              <a:t>الركن الإيهامي (ركن المنزل)</a:t>
            </a:r>
            <a:endParaRPr lang="en-US" sz="2300" kern="1200" dirty="0"/>
          </a:p>
        </p:txBody>
      </p:sp>
      <p:sp>
        <p:nvSpPr>
          <p:cNvPr id="8" name="Freeform 7"/>
          <p:cNvSpPr/>
          <p:nvPr/>
        </p:nvSpPr>
        <p:spPr>
          <a:xfrm>
            <a:off x="5691166" y="3103550"/>
            <a:ext cx="1904999" cy="1143000"/>
          </a:xfrm>
          <a:custGeom>
            <a:avLst/>
            <a:gdLst>
              <a:gd name="connsiteX0" fmla="*/ 0 w 1904999"/>
              <a:gd name="connsiteY0" fmla="*/ 0 h 1143000"/>
              <a:gd name="connsiteX1" fmla="*/ 1904999 w 1904999"/>
              <a:gd name="connsiteY1" fmla="*/ 0 h 1143000"/>
              <a:gd name="connsiteX2" fmla="*/ 1904999 w 1904999"/>
              <a:gd name="connsiteY2" fmla="*/ 1143000 h 1143000"/>
              <a:gd name="connsiteX3" fmla="*/ 0 w 1904999"/>
              <a:gd name="connsiteY3" fmla="*/ 1143000 h 1143000"/>
              <a:gd name="connsiteX4" fmla="*/ 0 w 1904999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4999" h="1143000">
                <a:moveTo>
                  <a:pt x="0" y="0"/>
                </a:moveTo>
                <a:lnTo>
                  <a:pt x="1904999" y="0"/>
                </a:lnTo>
                <a:lnTo>
                  <a:pt x="1904999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300" kern="1200" dirty="0" smtClean="0"/>
              <a:t>ركن الاكتشاف</a:t>
            </a:r>
            <a:endParaRPr lang="en-US" sz="2300" kern="1200" dirty="0"/>
          </a:p>
        </p:txBody>
      </p:sp>
      <p:sp>
        <p:nvSpPr>
          <p:cNvPr id="9" name="Freeform 8"/>
          <p:cNvSpPr/>
          <p:nvPr/>
        </p:nvSpPr>
        <p:spPr>
          <a:xfrm>
            <a:off x="2547916" y="4437049"/>
            <a:ext cx="1904999" cy="1143000"/>
          </a:xfrm>
          <a:custGeom>
            <a:avLst/>
            <a:gdLst>
              <a:gd name="connsiteX0" fmla="*/ 0 w 1904999"/>
              <a:gd name="connsiteY0" fmla="*/ 0 h 1143000"/>
              <a:gd name="connsiteX1" fmla="*/ 1904999 w 1904999"/>
              <a:gd name="connsiteY1" fmla="*/ 0 h 1143000"/>
              <a:gd name="connsiteX2" fmla="*/ 1904999 w 1904999"/>
              <a:gd name="connsiteY2" fmla="*/ 1143000 h 1143000"/>
              <a:gd name="connsiteX3" fmla="*/ 0 w 1904999"/>
              <a:gd name="connsiteY3" fmla="*/ 1143000 h 1143000"/>
              <a:gd name="connsiteX4" fmla="*/ 0 w 1904999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4999" h="1143000">
                <a:moveTo>
                  <a:pt x="0" y="0"/>
                </a:moveTo>
                <a:lnTo>
                  <a:pt x="1904999" y="0"/>
                </a:lnTo>
                <a:lnTo>
                  <a:pt x="1904999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300" kern="1200" dirty="0" smtClean="0"/>
              <a:t>ركن القراءة والكتابة (التخطيط)</a:t>
            </a:r>
            <a:endParaRPr lang="en-US" sz="23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4643416" y="4437049"/>
            <a:ext cx="1904999" cy="1143000"/>
          </a:xfrm>
          <a:custGeom>
            <a:avLst/>
            <a:gdLst>
              <a:gd name="connsiteX0" fmla="*/ 0 w 1904999"/>
              <a:gd name="connsiteY0" fmla="*/ 0 h 1143000"/>
              <a:gd name="connsiteX1" fmla="*/ 1904999 w 1904999"/>
              <a:gd name="connsiteY1" fmla="*/ 0 h 1143000"/>
              <a:gd name="connsiteX2" fmla="*/ 1904999 w 1904999"/>
              <a:gd name="connsiteY2" fmla="*/ 1143000 h 1143000"/>
              <a:gd name="connsiteX3" fmla="*/ 0 w 1904999"/>
              <a:gd name="connsiteY3" fmla="*/ 1143000 h 1143000"/>
              <a:gd name="connsiteX4" fmla="*/ 0 w 1904999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4999" h="1143000">
                <a:moveTo>
                  <a:pt x="0" y="0"/>
                </a:moveTo>
                <a:lnTo>
                  <a:pt x="1904999" y="0"/>
                </a:lnTo>
                <a:lnTo>
                  <a:pt x="1904999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300" kern="1200" dirty="0" smtClean="0"/>
              <a:t>ركن الكومبيوتر</a:t>
            </a:r>
            <a:endParaRPr lang="en-US" sz="2300" kern="1200" dirty="0"/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714876" y="428604"/>
            <a:ext cx="414337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ركن المطالعة (المكتبة)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12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500174"/>
            <a:ext cx="5810274" cy="4357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714876" y="428604"/>
            <a:ext cx="414337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ركن البناء والهدم</a:t>
            </a:r>
          </a:p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(المكعبات)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12" descr="1.jpg"/>
          <p:cNvPicPr>
            <a:picLocks noChangeAspect="1"/>
          </p:cNvPicPr>
          <p:nvPr/>
        </p:nvPicPr>
        <p:blipFill>
          <a:blip r:embed="rId3"/>
          <a:srcRect t="48000"/>
          <a:stretch>
            <a:fillRect/>
          </a:stretch>
        </p:blipFill>
        <p:spPr>
          <a:xfrm>
            <a:off x="1643042" y="1714488"/>
            <a:ext cx="5857916" cy="3946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تمرير أفقي 8"/>
          <p:cNvSpPr/>
          <p:nvPr/>
        </p:nvSpPr>
        <p:spPr bwMode="auto">
          <a:xfrm>
            <a:off x="519746" y="2060837"/>
            <a:ext cx="8090854" cy="1910687"/>
          </a:xfrm>
          <a:prstGeom prst="horizontalScroll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lang="ar-EG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 rtl="1" fontAlgn="base" latinLnBrk="1">
              <a:spcBef>
                <a:spcPct val="0"/>
              </a:spcBef>
              <a:spcAft>
                <a:spcPct val="0"/>
              </a:spcAft>
            </a:pPr>
            <a:r>
              <a:rPr lang="ar-EG" sz="5000" dirty="0">
                <a:latin typeface="Gulim" panose="020B0600000101010101" pitchFamily="34" charset="-127"/>
                <a:ea typeface="Gulim" panose="020B0600000101010101" pitchFamily="34" charset="-127"/>
              </a:rPr>
              <a:t>في نهاية الدورة تصبح قادرا على</a:t>
            </a:r>
            <a:endParaRPr lang="ar-SA" sz="50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96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714876" y="428604"/>
            <a:ext cx="414337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الركن الفني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12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890" y="1643050"/>
            <a:ext cx="6097454" cy="4036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714876" y="428604"/>
            <a:ext cx="414337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الركن الإدراكي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12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589958"/>
            <a:ext cx="5716418" cy="4287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357686" y="428604"/>
            <a:ext cx="450056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الركن الإيهامي (ركن المنزل)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12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460" y="1571612"/>
            <a:ext cx="6024876" cy="4089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357686" y="428604"/>
            <a:ext cx="450056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ركن الاكتشاف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452" y="1714488"/>
            <a:ext cx="6168892" cy="4162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357686" y="428604"/>
            <a:ext cx="450056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ركن القراءة والكتابة</a:t>
            </a:r>
          </a:p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(التخطيط)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584" y="1643050"/>
            <a:ext cx="6665792" cy="4306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357686" y="428604"/>
            <a:ext cx="450056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ركن الكومبيوتر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3"/>
          <a:srcRect b="52000"/>
          <a:stretch>
            <a:fillRect/>
          </a:stretch>
        </p:blipFill>
        <p:spPr>
          <a:xfrm>
            <a:off x="1312116" y="1643062"/>
            <a:ext cx="6644260" cy="4162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09625" y="1857375"/>
            <a:ext cx="7524750" cy="2347913"/>
          </a:xfrm>
          <a:prstGeom prst="rect">
            <a:avLst/>
          </a:prstGeom>
          <a:solidFill>
            <a:srgbClr val="595959">
              <a:alpha val="78038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914400" y="1714500"/>
            <a:ext cx="7315200" cy="2378075"/>
          </a:xfrm>
          <a:prstGeom prst="rect">
            <a:avLst/>
          </a:prstGeom>
          <a:solidFill>
            <a:srgbClr val="1E8FB2">
              <a:alpha val="87842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971600" y="2525995"/>
            <a:ext cx="7148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EG" altLang="zh-CN" sz="4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صفات </a:t>
            </a:r>
            <a:r>
              <a:rPr lang="ar-EG" altLang="zh-CN" sz="48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معلمة رياض </a:t>
            </a:r>
            <a:r>
              <a:rPr lang="ar-EG" altLang="zh-CN" sz="4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الأطفال</a:t>
            </a:r>
          </a:p>
        </p:txBody>
      </p:sp>
    </p:spTree>
    <p:extLst>
      <p:ext uri="{BB962C8B-B14F-4D97-AF65-F5344CB8AC3E}">
        <p14:creationId xmlns:p14="http://schemas.microsoft.com/office/powerpoint/2010/main" val="39282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أن تكون لديها رغبة حقيقية للعمل مع الأطفال الصغار 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b="1" dirty="0">
                <a:solidFill>
                  <a:schemeClr val="tx1"/>
                </a:solidFill>
              </a:rPr>
              <a:t>أن تكون لديها القدرة على إقامة علاقات إجتماعية إيجابية مع الأطفال والكبار </a:t>
            </a:r>
            <a:endParaRPr lang="zh-CN" altLang="en-US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5" y="3797300"/>
            <a:ext cx="5808684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/>
              <a:t>أن تتمتع بالاتزان الانفعالى </a:t>
            </a:r>
            <a:endParaRPr lang="zh-CN" altLang="en-US" sz="2400" b="1" dirty="0">
              <a:solidFill>
                <a:srgbClr val="002060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5" y="4829175"/>
            <a:ext cx="580868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أن تكون على خلق يؤهلها لأن تكون مثلا يحتذى به </a:t>
            </a:r>
            <a:endParaRPr lang="en-US" sz="24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786182" y="304800"/>
            <a:ext cx="5115344" cy="909622"/>
          </a:xfrm>
          <a:prstGeom prst="roundRect">
            <a:avLst>
              <a:gd name="adj" fmla="val 50000"/>
            </a:avLst>
          </a:prstGeom>
          <a:gradFill rotWithShape="1">
            <a:gsLst>
              <a:gs pos="87000">
                <a:srgbClr val="00B0F0"/>
              </a:gs>
              <a:gs pos="100000">
                <a:srgbClr val="3CA1E6">
                  <a:alpha val="0"/>
                  <a:lumMod val="0"/>
                  <a:lumOff val="10000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صفات معلمة رياض الأطفال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4" y="2143116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أن تكون لغتها سليمة ونطقها صحيحا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2" y="3174991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أن تتمتع بالمرونة الفكرية ، التى تساعد على الابتكار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4" y="4206866"/>
            <a:ext cx="5808684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200" b="1" dirty="0"/>
              <a:t>أن تتمتع بالذكاء ، مما يسمح لها بالإفادة من كل فرص التعليم</a:t>
            </a:r>
            <a:endParaRPr lang="zh-CN" altLang="en-US" sz="2200" b="1" dirty="0">
              <a:solidFill>
                <a:srgbClr val="002060"/>
              </a:solidFill>
              <a:ea typeface="幼圆" pitchFamily="1" charset="-122"/>
            </a:endParaRPr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4" y="2214554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4" y="3222616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4" y="4230679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786182" y="304800"/>
            <a:ext cx="5115344" cy="909622"/>
          </a:xfrm>
          <a:prstGeom prst="roundRect">
            <a:avLst>
              <a:gd name="adj" fmla="val 50000"/>
            </a:avLst>
          </a:prstGeom>
          <a:gradFill rotWithShape="1">
            <a:gsLst>
              <a:gs pos="87000">
                <a:srgbClr val="00B0F0"/>
              </a:gs>
              <a:gs pos="100000">
                <a:srgbClr val="3CA1E6">
                  <a:alpha val="0"/>
                  <a:lumMod val="0"/>
                  <a:lumOff val="10000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صفات معلمة رياض الأطفال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09625" y="1857375"/>
            <a:ext cx="7524750" cy="2347913"/>
          </a:xfrm>
          <a:prstGeom prst="rect">
            <a:avLst/>
          </a:prstGeom>
          <a:solidFill>
            <a:srgbClr val="595959">
              <a:alpha val="78038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914400" y="1714500"/>
            <a:ext cx="7315200" cy="2378075"/>
          </a:xfrm>
          <a:prstGeom prst="rect">
            <a:avLst/>
          </a:prstGeom>
          <a:solidFill>
            <a:srgbClr val="1E8FB2">
              <a:alpha val="87842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971600" y="2525995"/>
            <a:ext cx="7148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EG" altLang="zh-CN" sz="4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خصائص </a:t>
            </a:r>
            <a:r>
              <a:rPr lang="ar-EG" altLang="zh-CN" sz="48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معلمة رياض </a:t>
            </a:r>
            <a:r>
              <a:rPr lang="ar-EG" altLang="zh-CN" sz="4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الأطفال</a:t>
            </a:r>
          </a:p>
        </p:txBody>
      </p:sp>
    </p:spTree>
    <p:extLst>
      <p:ext uri="{BB962C8B-B14F-4D97-AF65-F5344CB8AC3E}">
        <p14:creationId xmlns:p14="http://schemas.microsoft.com/office/powerpoint/2010/main" val="291712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圆角矩形 4"/>
          <p:cNvSpPr>
            <a:spLocks noChangeArrowheads="1"/>
          </p:cNvSpPr>
          <p:nvPr/>
        </p:nvSpPr>
        <p:spPr bwMode="auto">
          <a:xfrm>
            <a:off x="2498404" y="446554"/>
            <a:ext cx="6430388" cy="64293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B0F0"/>
              </a:gs>
              <a:gs pos="50000">
                <a:srgbClr val="00B0F0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fontAlgn="base" latinLnBrk="1">
              <a:spcBef>
                <a:spcPct val="0"/>
              </a:spcBef>
              <a:spcAft>
                <a:spcPct val="0"/>
              </a:spcAft>
            </a:pPr>
            <a:r>
              <a:rPr lang="ar-EG" altLang="zh-CN" sz="3000" b="1" dirty="0">
                <a:solidFill>
                  <a:prstClr val="white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تحديد مفهوم إدارة الوقت</a:t>
            </a:r>
            <a:r>
              <a:rPr lang="ar-EG" altLang="zh-CN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</a:p>
        </p:txBody>
      </p:sp>
      <p:sp>
        <p:nvSpPr>
          <p:cNvPr id="64" name="圆角矩形 8"/>
          <p:cNvSpPr>
            <a:spLocks noChangeArrowheads="1"/>
          </p:cNvSpPr>
          <p:nvPr/>
        </p:nvSpPr>
        <p:spPr bwMode="auto">
          <a:xfrm>
            <a:off x="2186665" y="1485679"/>
            <a:ext cx="6430388" cy="64293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B0F0"/>
              </a:gs>
              <a:gs pos="50000">
                <a:srgbClr val="00B0F0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fontAlgn="base" latinLnBrk="1">
              <a:spcBef>
                <a:spcPct val="0"/>
              </a:spcBef>
              <a:spcAft>
                <a:spcPct val="0"/>
              </a:spcAft>
            </a:pPr>
            <a:r>
              <a:rPr lang="ar-SA" sz="3000" b="1" dirty="0">
                <a:solidFill>
                  <a:prstClr val="white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معرفة أهمية تنظيم الوقت </a:t>
            </a:r>
          </a:p>
        </p:txBody>
      </p:sp>
      <p:sp>
        <p:nvSpPr>
          <p:cNvPr id="68" name="圆角矩形 12"/>
          <p:cNvSpPr>
            <a:spLocks noChangeArrowheads="1"/>
          </p:cNvSpPr>
          <p:nvPr/>
        </p:nvSpPr>
        <p:spPr bwMode="auto">
          <a:xfrm>
            <a:off x="1677493" y="2488842"/>
            <a:ext cx="6430388" cy="64293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B0F0"/>
              </a:gs>
              <a:gs pos="50000">
                <a:srgbClr val="00B0F0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fontAlgn="base" latinLnBrk="1">
              <a:spcBef>
                <a:spcPct val="0"/>
              </a:spcBef>
              <a:spcAft>
                <a:spcPct val="0"/>
              </a:spcAft>
            </a:pPr>
            <a:r>
              <a:rPr lang="ar-SA" sz="3000" b="1" dirty="0" smtClean="0">
                <a:solidFill>
                  <a:prstClr val="white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معرفة قواعد إدارة الوقت</a:t>
            </a:r>
            <a:endParaRPr lang="ar-SA" sz="3000" b="1" dirty="0">
              <a:solidFill>
                <a:prstClr val="white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3" name="圆角矩形 12"/>
          <p:cNvSpPr>
            <a:spLocks noChangeArrowheads="1"/>
          </p:cNvSpPr>
          <p:nvPr/>
        </p:nvSpPr>
        <p:spPr bwMode="auto">
          <a:xfrm>
            <a:off x="1293013" y="3514090"/>
            <a:ext cx="6430388" cy="64293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B0F0"/>
              </a:gs>
              <a:gs pos="50000">
                <a:srgbClr val="00B0F0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fontAlgn="base" latinLnBrk="1">
              <a:spcBef>
                <a:spcPct val="0"/>
              </a:spcBef>
              <a:spcAft>
                <a:spcPct val="0"/>
              </a:spcAft>
            </a:pPr>
            <a:r>
              <a:rPr lang="ar-SA" sz="3000" b="1" dirty="0" smtClean="0">
                <a:solidFill>
                  <a:prstClr val="white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استنتاج خطوات ومبادئ الإدارة الناجحة للوقت</a:t>
            </a:r>
            <a:endParaRPr lang="ar-SA" sz="3000" b="1" dirty="0">
              <a:solidFill>
                <a:prstClr val="white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4" name="圆角矩形 12"/>
          <p:cNvSpPr>
            <a:spLocks noChangeArrowheads="1"/>
          </p:cNvSpPr>
          <p:nvPr/>
        </p:nvSpPr>
        <p:spPr bwMode="auto">
          <a:xfrm>
            <a:off x="648751" y="4594792"/>
            <a:ext cx="6430388" cy="64293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B0F0"/>
              </a:gs>
              <a:gs pos="50000">
                <a:srgbClr val="00B0F0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fontAlgn="base" latinLnBrk="1">
              <a:spcBef>
                <a:spcPct val="0"/>
              </a:spcBef>
              <a:spcAft>
                <a:spcPct val="0"/>
              </a:spcAft>
            </a:pPr>
            <a:r>
              <a:rPr lang="ar-SA" sz="3000" b="1" dirty="0" smtClean="0">
                <a:solidFill>
                  <a:prstClr val="white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معرفة مضيعات الوقت</a:t>
            </a:r>
            <a:endParaRPr lang="ar-SA" sz="3000" b="1" dirty="0">
              <a:solidFill>
                <a:prstClr val="white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064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4" grpId="0" animBg="1"/>
      <p:bldP spid="68" grpId="0" animBg="1"/>
      <p:bldP spid="23" grpId="0" animBg="1"/>
      <p:bldP spid="2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الخصائص الجسمية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الخصائص الانفعالية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5" y="3797300"/>
            <a:ext cx="5808684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/>
              <a:t>الخصائص العقلية</a:t>
            </a:r>
            <a:endParaRPr lang="zh-CN" altLang="en-US" sz="2400" b="1" dirty="0">
              <a:solidFill>
                <a:srgbClr val="002060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5" y="4829175"/>
            <a:ext cx="580868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الخصائص الاجتماعية</a:t>
            </a:r>
            <a:endParaRPr lang="en-US" sz="24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500430" y="304800"/>
            <a:ext cx="5401096" cy="909622"/>
          </a:xfrm>
          <a:prstGeom prst="roundRect">
            <a:avLst>
              <a:gd name="adj" fmla="val 50000"/>
            </a:avLst>
          </a:prstGeom>
          <a:gradFill rotWithShape="1">
            <a:gsLst>
              <a:gs pos="87000">
                <a:srgbClr val="00B0F0"/>
              </a:gs>
              <a:gs pos="100000">
                <a:srgbClr val="3CA1E6">
                  <a:alpha val="0"/>
                  <a:lumMod val="0"/>
                  <a:lumOff val="10000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خصائص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معلمة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رياض الأطفال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00166" y="2571744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SA" sz="2400" b="1" dirty="0"/>
              <a:t>الخصائص </a:t>
            </a:r>
            <a:r>
              <a:rPr lang="ar-SA" sz="2400" b="1" dirty="0" smtClean="0"/>
              <a:t>الخُلقية</a:t>
            </a:r>
            <a:endParaRPr lang="en-US" sz="24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00164" y="3603619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الخصائص </a:t>
            </a:r>
            <a:r>
              <a:rPr lang="ar-EG" sz="2400" b="1" dirty="0" smtClean="0">
                <a:solidFill>
                  <a:schemeClr val="tx1"/>
                </a:solidFill>
              </a:rPr>
              <a:t>المهنية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326" y="2643182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326" y="3651244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500430" y="304800"/>
            <a:ext cx="5401096" cy="909622"/>
          </a:xfrm>
          <a:prstGeom prst="roundRect">
            <a:avLst>
              <a:gd name="adj" fmla="val 50000"/>
            </a:avLst>
          </a:prstGeom>
          <a:gradFill rotWithShape="1">
            <a:gsLst>
              <a:gs pos="87000">
                <a:srgbClr val="00B0F0"/>
              </a:gs>
              <a:gs pos="100000">
                <a:srgbClr val="3CA1E6">
                  <a:alpha val="0"/>
                  <a:lumMod val="0"/>
                  <a:lumOff val="10000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خصائص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معلمة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رياض الأطفال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أن تكون صحيحة الجسم ولائقة طبياً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أن تتوافر فيها الحيوية والنشاط حتى لا تشعر </a:t>
            </a:r>
            <a:r>
              <a:rPr lang="ar-EG" sz="2400" b="1" dirty="0" smtClean="0">
                <a:solidFill>
                  <a:schemeClr val="tx1"/>
                </a:solidFill>
              </a:rPr>
              <a:t>بالإجهاد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4" y="3797300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/>
              <a:t>ظهورها بمظهر مرتب ومنظم وجذاب يسر الأطفال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4" y="4829175"/>
            <a:ext cx="592935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200" b="1" dirty="0"/>
              <a:t>تتمتع باللياقة البدنية حيث يتوقع الأطفال منها أن تشاركهم لعبهم</a:t>
            </a:r>
            <a:endParaRPr lang="en-US" sz="22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714876" y="428604"/>
            <a:ext cx="414337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الخصائص الجسمية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200" b="1" dirty="0"/>
              <a:t>أن تتمتع معلمة رياض الأطفال بدرجة عالية من الاتزان الانفعالي</a:t>
            </a:r>
            <a:endParaRPr lang="en-US" sz="22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000" b="1" dirty="0">
                <a:solidFill>
                  <a:schemeClr val="tx1"/>
                </a:solidFill>
              </a:rPr>
              <a:t>أن تكون محبة للأطفال قادرة على العمل معهم بروح العطف والصبر</a:t>
            </a:r>
            <a:endParaRPr lang="zh-CN" altLang="en-US" sz="20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4" y="3797300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/>
              <a:t>أن تتمتع بالثقة ولديها مفهوم إيجابي عن نفسها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4" y="4829175"/>
            <a:ext cx="592935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000" b="1" dirty="0"/>
              <a:t>أن تكون المعلمة عادلة وثابتة على مبدأ واحد في تعاملاتها مع الأطفال</a:t>
            </a:r>
            <a:endParaRPr lang="en-US" sz="20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714876" y="428604"/>
            <a:ext cx="414337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الخصائص الانفعالية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200" b="1" dirty="0"/>
              <a:t>أن تكون أكثر حرية في تنمية صلتها بالأطفال وعلاقتها معهم</a:t>
            </a:r>
            <a:endParaRPr lang="en-US" sz="22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تتقبل المعلمة </a:t>
            </a:r>
            <a:r>
              <a:rPr lang="ar-SA" sz="2400" b="1" dirty="0" smtClean="0">
                <a:solidFill>
                  <a:schemeClr val="tx1"/>
                </a:solidFill>
              </a:rPr>
              <a:t>الوالدين</a:t>
            </a:r>
            <a:r>
              <a:rPr lang="ar-EG" sz="2400" b="1" dirty="0" smtClean="0">
                <a:solidFill>
                  <a:schemeClr val="tx1"/>
                </a:solidFill>
              </a:rPr>
              <a:t> </a:t>
            </a:r>
            <a:r>
              <a:rPr lang="ar-SA" sz="2400" b="1" dirty="0" smtClean="0">
                <a:solidFill>
                  <a:schemeClr val="tx1"/>
                </a:solidFill>
              </a:rPr>
              <a:t>وتتفهم احتياجاتهما</a:t>
            </a:r>
            <a:r>
              <a:rPr lang="ar-EG" sz="2400" b="1" dirty="0" smtClean="0">
                <a:solidFill>
                  <a:schemeClr val="tx1"/>
                </a:solidFill>
              </a:rPr>
              <a:t> </a:t>
            </a:r>
            <a:r>
              <a:rPr lang="ar-SA" sz="2400" b="1" dirty="0" smtClean="0">
                <a:solidFill>
                  <a:schemeClr val="tx1"/>
                </a:solidFill>
              </a:rPr>
              <a:t>وتعرف </a:t>
            </a:r>
            <a:r>
              <a:rPr lang="ar-SA" sz="2400" b="1" dirty="0">
                <a:solidFill>
                  <a:schemeClr val="tx1"/>
                </a:solidFill>
              </a:rPr>
              <a:t>أهدافهما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4" y="3797300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1900" b="1" dirty="0"/>
              <a:t>ألا تكون قاسية في تهذيبها لسلوك الأطفال وأن تحسن إثابة الطفل ومدحه</a:t>
            </a:r>
            <a:endParaRPr lang="zh-CN" altLang="en-US" sz="19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4" y="4829175"/>
            <a:ext cx="592935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أن تسترشد باستجابات الأطفال </a:t>
            </a:r>
            <a:r>
              <a:rPr lang="ar-EG" sz="2400" b="1" dirty="0" smtClean="0"/>
              <a:t>و </a:t>
            </a:r>
            <a:r>
              <a:rPr lang="ar-SA" sz="2400" b="1" dirty="0" smtClean="0"/>
              <a:t>ردود </a:t>
            </a:r>
            <a:r>
              <a:rPr lang="ar-SA" sz="2400" b="1" dirty="0"/>
              <a:t>أفعالهم</a:t>
            </a:r>
            <a:endParaRPr lang="en-US" sz="24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714876" y="428604"/>
            <a:ext cx="414337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الخصائص الانفعالية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b="1" dirty="0"/>
              <a:t>أن تكون على قدر من الذكاء يساعدها على التصرف الحكيم وحل المشكلات</a:t>
            </a:r>
            <a:endParaRPr lang="en-US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 rtl="1"/>
            <a:r>
              <a:rPr lang="ar-SA" sz="2400" b="1" dirty="0">
                <a:solidFill>
                  <a:schemeClr val="tx1"/>
                </a:solidFill>
              </a:rPr>
              <a:t>تكون سريعة البديهة، حسنة التصرف في المواقف </a:t>
            </a:r>
            <a:r>
              <a:rPr lang="ar-SA" sz="2400" b="1" dirty="0" smtClean="0">
                <a:solidFill>
                  <a:schemeClr val="tx1"/>
                </a:solidFill>
              </a:rPr>
              <a:t>المفاجئة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4" y="3797300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100" b="1" dirty="0"/>
              <a:t>تتميز بدقة في الملاحظة تمكنها من ملاحظة أطفالها وتقييم تقدمهم</a:t>
            </a:r>
            <a:endParaRPr lang="zh-CN" altLang="en-US" sz="21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4" y="4829175"/>
            <a:ext cx="592935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تكون قادرة على الابتكار والتجديد </a:t>
            </a:r>
            <a:r>
              <a:rPr lang="ar-SA" sz="2400" b="1" dirty="0" smtClean="0"/>
              <a:t>المستم</a:t>
            </a:r>
            <a:r>
              <a:rPr lang="ar-EG" sz="2400" b="1" dirty="0" smtClean="0"/>
              <a:t>رين</a:t>
            </a:r>
            <a:endParaRPr lang="en-US" sz="24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714876" y="428604"/>
            <a:ext cx="414337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الخصائص العقلية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000" b="1" dirty="0"/>
              <a:t>القيام بتطوير الخدمات التربوية التي تقدمها الروضة لتصل إلى </a:t>
            </a:r>
            <a:r>
              <a:rPr lang="ar-SA" sz="2000" b="1" dirty="0" smtClean="0"/>
              <a:t>الأسر</a:t>
            </a:r>
            <a:endParaRPr lang="en-US" sz="20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000" b="1" dirty="0">
                <a:solidFill>
                  <a:schemeClr val="tx1"/>
                </a:solidFill>
              </a:rPr>
              <a:t>القيام بتوظيف الإمكانات في بيئة الطفل من أجل إثراء العملية التربوية</a:t>
            </a:r>
            <a:endParaRPr lang="zh-CN" altLang="en-US" sz="20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4" y="3797300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/>
              <a:t>تسعى </a:t>
            </a:r>
            <a:r>
              <a:rPr lang="ar-SA" sz="2400" b="1" dirty="0" smtClean="0"/>
              <a:t>في </a:t>
            </a:r>
            <a:r>
              <a:rPr lang="ar-SA" sz="2400" b="1" dirty="0"/>
              <a:t>مصلحة الآخرين، وتشعر بالمسؤولية نحوهم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4" y="4829175"/>
            <a:ext cx="592935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000" b="1" dirty="0"/>
              <a:t>تفهم </a:t>
            </a:r>
            <a:r>
              <a:rPr lang="ar-SA" sz="2000" b="1" dirty="0" smtClean="0"/>
              <a:t>أنها </a:t>
            </a:r>
            <a:r>
              <a:rPr lang="ar-SA" sz="2000" b="1" dirty="0"/>
              <a:t>غير مكتفية ذاتياً وإنما تحتاج إلى دعم فريق العمل بالروضة</a:t>
            </a:r>
            <a:endParaRPr lang="en-US" sz="20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714876" y="428604"/>
            <a:ext cx="414337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الخصائص الاجتماعية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تحترم أخلاقيات المهنة وتلتزم بقواعدها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تعمل على تقوية الروح الإنسانية في نفوس الأطفال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4" y="3797300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/>
              <a:t>تجعل من نفسها قدوة حسنة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4" y="4829175"/>
            <a:ext cx="592935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SA" sz="2400" b="1" dirty="0" smtClean="0"/>
              <a:t>الأمانة</a:t>
            </a:r>
            <a:r>
              <a:rPr lang="ar-EG" sz="2400" b="1" dirty="0" smtClean="0"/>
              <a:t> و</a:t>
            </a:r>
            <a:r>
              <a:rPr lang="ar-SA" sz="2400" b="1" dirty="0" smtClean="0"/>
              <a:t>التواضع</a:t>
            </a:r>
            <a:r>
              <a:rPr lang="ar-EG" sz="2400" b="1" dirty="0" smtClean="0"/>
              <a:t> و </a:t>
            </a:r>
            <a:r>
              <a:rPr lang="ar-SA" sz="2400" b="1" dirty="0" smtClean="0"/>
              <a:t>الإخلاص</a:t>
            </a:r>
            <a:r>
              <a:rPr lang="ar-EG" sz="2400" b="1" dirty="0" smtClean="0"/>
              <a:t> و</a:t>
            </a:r>
            <a:r>
              <a:rPr lang="ar-SA" sz="2400" b="1" dirty="0" smtClean="0"/>
              <a:t>الالتزام </a:t>
            </a:r>
            <a:r>
              <a:rPr lang="ar-SA" sz="2400" b="1" dirty="0"/>
              <a:t>بمحاسن الأخلاق</a:t>
            </a:r>
            <a:endParaRPr lang="en-US" sz="24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714876" y="428604"/>
            <a:ext cx="414337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الخصائص الخٌلقية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الاستعداد للمهنة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تحديد الأهداف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4" y="3797300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التدرج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4" y="4829175"/>
            <a:ext cx="592935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مراعاة الفروق الفردية في تحديد الأساليب والوسائل </a:t>
            </a:r>
            <a:endParaRPr lang="en-US" sz="24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714876" y="428604"/>
            <a:ext cx="414337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الخصائص المهنية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ave 2"/>
          <p:cNvSpPr/>
          <p:nvPr/>
        </p:nvSpPr>
        <p:spPr>
          <a:xfrm>
            <a:off x="1752600" y="1785926"/>
            <a:ext cx="5319730" cy="2938474"/>
          </a:xfrm>
          <a:prstGeom prst="wav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5400" b="1" dirty="0" smtClean="0"/>
              <a:t>استبيان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9444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09625" y="1857375"/>
            <a:ext cx="7524750" cy="2347913"/>
          </a:xfrm>
          <a:prstGeom prst="rect">
            <a:avLst/>
          </a:prstGeom>
          <a:solidFill>
            <a:srgbClr val="595959">
              <a:alpha val="78038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914400" y="1714500"/>
            <a:ext cx="7315200" cy="2378075"/>
          </a:xfrm>
          <a:prstGeom prst="rect">
            <a:avLst/>
          </a:prstGeom>
          <a:solidFill>
            <a:srgbClr val="1E8FB2">
              <a:alpha val="87842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081088" y="2497138"/>
            <a:ext cx="69818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EG" altLang="zh-CN" sz="4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مفهوم رياض الأطفال</a:t>
            </a:r>
          </a:p>
        </p:txBody>
      </p:sp>
    </p:spTree>
    <p:extLst>
      <p:ext uri="{BB962C8B-B14F-4D97-AF65-F5344CB8AC3E}">
        <p14:creationId xmlns:p14="http://schemas.microsoft.com/office/powerpoint/2010/main" val="239444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09625" y="1857375"/>
            <a:ext cx="7524750" cy="2347913"/>
          </a:xfrm>
          <a:prstGeom prst="rect">
            <a:avLst/>
          </a:prstGeom>
          <a:solidFill>
            <a:srgbClr val="595959">
              <a:alpha val="78038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914400" y="1714500"/>
            <a:ext cx="7315200" cy="2378075"/>
          </a:xfrm>
          <a:prstGeom prst="rect">
            <a:avLst/>
          </a:prstGeom>
          <a:solidFill>
            <a:srgbClr val="1E8FB2">
              <a:alpha val="87842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971600" y="2219380"/>
            <a:ext cx="71485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EG" altLang="zh-CN" sz="4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بعض المشاكل السلوكية </a:t>
            </a:r>
          </a:p>
          <a:p>
            <a:pPr algn="ctr" rtl="1"/>
            <a:r>
              <a:rPr lang="ar-EG" altLang="zh-CN" sz="4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لطفل الحضانة </a:t>
            </a:r>
          </a:p>
        </p:txBody>
      </p:sp>
    </p:spTree>
    <p:extLst>
      <p:ext uri="{BB962C8B-B14F-4D97-AF65-F5344CB8AC3E}">
        <p14:creationId xmlns:p14="http://schemas.microsoft.com/office/powerpoint/2010/main" val="156931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285984" y="304800"/>
            <a:ext cx="6615542" cy="909622"/>
          </a:xfrm>
          <a:prstGeom prst="roundRect">
            <a:avLst>
              <a:gd name="adj" fmla="val 50000"/>
            </a:avLst>
          </a:prstGeom>
          <a:gradFill rotWithShape="1">
            <a:gsLst>
              <a:gs pos="87000">
                <a:srgbClr val="00B0F0"/>
              </a:gs>
              <a:gs pos="100000">
                <a:srgbClr val="3CA1E6">
                  <a:alpha val="0"/>
                  <a:lumMod val="0"/>
                  <a:lumOff val="10000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بعض المشاكل</a:t>
            </a:r>
            <a:r>
              <a:rPr lang="ar-EG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السلوكية لطفل الحضانة 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524000" y="1524000"/>
            <a:ext cx="1904999" cy="1143000"/>
          </a:xfrm>
          <a:custGeom>
            <a:avLst/>
            <a:gdLst>
              <a:gd name="connsiteX0" fmla="*/ 0 w 1904999"/>
              <a:gd name="connsiteY0" fmla="*/ 0 h 1143000"/>
              <a:gd name="connsiteX1" fmla="*/ 1904999 w 1904999"/>
              <a:gd name="connsiteY1" fmla="*/ 0 h 1143000"/>
              <a:gd name="connsiteX2" fmla="*/ 1904999 w 1904999"/>
              <a:gd name="connsiteY2" fmla="*/ 1143000 h 1143000"/>
              <a:gd name="connsiteX3" fmla="*/ 0 w 1904999"/>
              <a:gd name="connsiteY3" fmla="*/ 1143000 h 1143000"/>
              <a:gd name="connsiteX4" fmla="*/ 0 w 1904999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4999" h="1143000">
                <a:moveTo>
                  <a:pt x="0" y="0"/>
                </a:moveTo>
                <a:lnTo>
                  <a:pt x="1904999" y="0"/>
                </a:lnTo>
                <a:lnTo>
                  <a:pt x="1904999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kern="1200" dirty="0" smtClean="0"/>
              <a:t>العناد والتمرد </a:t>
            </a:r>
            <a:endParaRPr lang="en-US" sz="3200" kern="1200" dirty="0"/>
          </a:p>
        </p:txBody>
      </p:sp>
      <p:sp>
        <p:nvSpPr>
          <p:cNvPr id="4" name="Freeform 3"/>
          <p:cNvSpPr/>
          <p:nvPr/>
        </p:nvSpPr>
        <p:spPr>
          <a:xfrm>
            <a:off x="3619500" y="1524000"/>
            <a:ext cx="1904999" cy="1143000"/>
          </a:xfrm>
          <a:custGeom>
            <a:avLst/>
            <a:gdLst>
              <a:gd name="connsiteX0" fmla="*/ 0 w 1904999"/>
              <a:gd name="connsiteY0" fmla="*/ 0 h 1143000"/>
              <a:gd name="connsiteX1" fmla="*/ 1904999 w 1904999"/>
              <a:gd name="connsiteY1" fmla="*/ 0 h 1143000"/>
              <a:gd name="connsiteX2" fmla="*/ 1904999 w 1904999"/>
              <a:gd name="connsiteY2" fmla="*/ 1143000 h 1143000"/>
              <a:gd name="connsiteX3" fmla="*/ 0 w 1904999"/>
              <a:gd name="connsiteY3" fmla="*/ 1143000 h 1143000"/>
              <a:gd name="connsiteX4" fmla="*/ 0 w 1904999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4999" h="1143000">
                <a:moveTo>
                  <a:pt x="0" y="0"/>
                </a:moveTo>
                <a:lnTo>
                  <a:pt x="1904999" y="0"/>
                </a:lnTo>
                <a:lnTo>
                  <a:pt x="1904999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3200" b="1" kern="1200" dirty="0" smtClean="0"/>
              <a:t>الكذب</a:t>
            </a:r>
            <a:endParaRPr lang="en-US" sz="3200" b="1" kern="1200" dirty="0"/>
          </a:p>
        </p:txBody>
      </p:sp>
      <p:sp>
        <p:nvSpPr>
          <p:cNvPr id="5" name="Freeform 4"/>
          <p:cNvSpPr/>
          <p:nvPr/>
        </p:nvSpPr>
        <p:spPr>
          <a:xfrm>
            <a:off x="5715000" y="1524000"/>
            <a:ext cx="1904999" cy="1143000"/>
          </a:xfrm>
          <a:custGeom>
            <a:avLst/>
            <a:gdLst>
              <a:gd name="connsiteX0" fmla="*/ 0 w 1904999"/>
              <a:gd name="connsiteY0" fmla="*/ 0 h 1143000"/>
              <a:gd name="connsiteX1" fmla="*/ 1904999 w 1904999"/>
              <a:gd name="connsiteY1" fmla="*/ 0 h 1143000"/>
              <a:gd name="connsiteX2" fmla="*/ 1904999 w 1904999"/>
              <a:gd name="connsiteY2" fmla="*/ 1143000 h 1143000"/>
              <a:gd name="connsiteX3" fmla="*/ 0 w 1904999"/>
              <a:gd name="connsiteY3" fmla="*/ 1143000 h 1143000"/>
              <a:gd name="connsiteX4" fmla="*/ 0 w 1904999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4999" h="1143000">
                <a:moveTo>
                  <a:pt x="0" y="0"/>
                </a:moveTo>
                <a:lnTo>
                  <a:pt x="1904999" y="0"/>
                </a:lnTo>
                <a:lnTo>
                  <a:pt x="1904999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kern="1200" dirty="0" smtClean="0"/>
              <a:t>السرقة </a:t>
            </a:r>
            <a:endParaRPr lang="en-US" sz="3200" kern="1200" dirty="0"/>
          </a:p>
        </p:txBody>
      </p:sp>
      <p:sp>
        <p:nvSpPr>
          <p:cNvPr id="6" name="Freeform 5"/>
          <p:cNvSpPr/>
          <p:nvPr/>
        </p:nvSpPr>
        <p:spPr>
          <a:xfrm>
            <a:off x="1524000" y="2857500"/>
            <a:ext cx="1904999" cy="1143000"/>
          </a:xfrm>
          <a:custGeom>
            <a:avLst/>
            <a:gdLst>
              <a:gd name="connsiteX0" fmla="*/ 0 w 1904999"/>
              <a:gd name="connsiteY0" fmla="*/ 0 h 1143000"/>
              <a:gd name="connsiteX1" fmla="*/ 1904999 w 1904999"/>
              <a:gd name="connsiteY1" fmla="*/ 0 h 1143000"/>
              <a:gd name="connsiteX2" fmla="*/ 1904999 w 1904999"/>
              <a:gd name="connsiteY2" fmla="*/ 1143000 h 1143000"/>
              <a:gd name="connsiteX3" fmla="*/ 0 w 1904999"/>
              <a:gd name="connsiteY3" fmla="*/ 1143000 h 1143000"/>
              <a:gd name="connsiteX4" fmla="*/ 0 w 1904999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4999" h="1143000">
                <a:moveTo>
                  <a:pt x="0" y="0"/>
                </a:moveTo>
                <a:lnTo>
                  <a:pt x="1904999" y="0"/>
                </a:lnTo>
                <a:lnTo>
                  <a:pt x="1904999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3200" b="1" kern="1200" dirty="0" smtClean="0"/>
              <a:t>الخوف</a:t>
            </a:r>
            <a:endParaRPr lang="en-US" sz="3200" b="1" kern="1200" dirty="0"/>
          </a:p>
        </p:txBody>
      </p:sp>
      <p:sp>
        <p:nvSpPr>
          <p:cNvPr id="7" name="Freeform 6"/>
          <p:cNvSpPr/>
          <p:nvPr/>
        </p:nvSpPr>
        <p:spPr>
          <a:xfrm>
            <a:off x="3619500" y="2857500"/>
            <a:ext cx="1904999" cy="1143000"/>
          </a:xfrm>
          <a:custGeom>
            <a:avLst/>
            <a:gdLst>
              <a:gd name="connsiteX0" fmla="*/ 0 w 1904999"/>
              <a:gd name="connsiteY0" fmla="*/ 0 h 1143000"/>
              <a:gd name="connsiteX1" fmla="*/ 1904999 w 1904999"/>
              <a:gd name="connsiteY1" fmla="*/ 0 h 1143000"/>
              <a:gd name="connsiteX2" fmla="*/ 1904999 w 1904999"/>
              <a:gd name="connsiteY2" fmla="*/ 1143000 h 1143000"/>
              <a:gd name="connsiteX3" fmla="*/ 0 w 1904999"/>
              <a:gd name="connsiteY3" fmla="*/ 1143000 h 1143000"/>
              <a:gd name="connsiteX4" fmla="*/ 0 w 1904999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4999" h="1143000">
                <a:moveTo>
                  <a:pt x="0" y="0"/>
                </a:moveTo>
                <a:lnTo>
                  <a:pt x="1904999" y="0"/>
                </a:lnTo>
                <a:lnTo>
                  <a:pt x="1904999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kern="1200" smtClean="0"/>
              <a:t>الاحساس المرهف</a:t>
            </a:r>
            <a:endParaRPr lang="en-US" sz="3200" kern="1200"/>
          </a:p>
        </p:txBody>
      </p:sp>
      <p:sp>
        <p:nvSpPr>
          <p:cNvPr id="8" name="Freeform 7"/>
          <p:cNvSpPr/>
          <p:nvPr/>
        </p:nvSpPr>
        <p:spPr>
          <a:xfrm>
            <a:off x="5715000" y="2857500"/>
            <a:ext cx="1904999" cy="1143000"/>
          </a:xfrm>
          <a:custGeom>
            <a:avLst/>
            <a:gdLst>
              <a:gd name="connsiteX0" fmla="*/ 0 w 1904999"/>
              <a:gd name="connsiteY0" fmla="*/ 0 h 1143000"/>
              <a:gd name="connsiteX1" fmla="*/ 1904999 w 1904999"/>
              <a:gd name="connsiteY1" fmla="*/ 0 h 1143000"/>
              <a:gd name="connsiteX2" fmla="*/ 1904999 w 1904999"/>
              <a:gd name="connsiteY2" fmla="*/ 1143000 h 1143000"/>
              <a:gd name="connsiteX3" fmla="*/ 0 w 1904999"/>
              <a:gd name="connsiteY3" fmla="*/ 1143000 h 1143000"/>
              <a:gd name="connsiteX4" fmla="*/ 0 w 1904999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4999" h="1143000">
                <a:moveTo>
                  <a:pt x="0" y="0"/>
                </a:moveTo>
                <a:lnTo>
                  <a:pt x="1904999" y="0"/>
                </a:lnTo>
                <a:lnTo>
                  <a:pt x="1904999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3200" b="1" kern="1200" dirty="0" smtClean="0"/>
              <a:t>الخجل</a:t>
            </a:r>
            <a:endParaRPr lang="en-US" sz="3200" b="1" kern="1200" dirty="0"/>
          </a:p>
        </p:txBody>
      </p:sp>
      <p:sp>
        <p:nvSpPr>
          <p:cNvPr id="9" name="Freeform 8"/>
          <p:cNvSpPr/>
          <p:nvPr/>
        </p:nvSpPr>
        <p:spPr>
          <a:xfrm>
            <a:off x="2571750" y="4190999"/>
            <a:ext cx="1904999" cy="1143000"/>
          </a:xfrm>
          <a:custGeom>
            <a:avLst/>
            <a:gdLst>
              <a:gd name="connsiteX0" fmla="*/ 0 w 1904999"/>
              <a:gd name="connsiteY0" fmla="*/ 0 h 1143000"/>
              <a:gd name="connsiteX1" fmla="*/ 1904999 w 1904999"/>
              <a:gd name="connsiteY1" fmla="*/ 0 h 1143000"/>
              <a:gd name="connsiteX2" fmla="*/ 1904999 w 1904999"/>
              <a:gd name="connsiteY2" fmla="*/ 1143000 h 1143000"/>
              <a:gd name="connsiteX3" fmla="*/ 0 w 1904999"/>
              <a:gd name="connsiteY3" fmla="*/ 1143000 h 1143000"/>
              <a:gd name="connsiteX4" fmla="*/ 0 w 1904999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4999" h="1143000">
                <a:moveTo>
                  <a:pt x="0" y="0"/>
                </a:moveTo>
                <a:lnTo>
                  <a:pt x="1904999" y="0"/>
                </a:lnTo>
                <a:lnTo>
                  <a:pt x="1904999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3200" b="1" kern="1200" dirty="0" smtClean="0"/>
              <a:t>العدوان</a:t>
            </a:r>
            <a:endParaRPr lang="en-US" sz="3200" b="1" kern="1200" dirty="0"/>
          </a:p>
        </p:txBody>
      </p:sp>
      <p:sp>
        <p:nvSpPr>
          <p:cNvPr id="13" name="Freeform 12"/>
          <p:cNvSpPr/>
          <p:nvPr/>
        </p:nvSpPr>
        <p:spPr>
          <a:xfrm>
            <a:off x="4667250" y="4190999"/>
            <a:ext cx="1904999" cy="1143000"/>
          </a:xfrm>
          <a:custGeom>
            <a:avLst/>
            <a:gdLst>
              <a:gd name="connsiteX0" fmla="*/ 0 w 1904999"/>
              <a:gd name="connsiteY0" fmla="*/ 0 h 1143000"/>
              <a:gd name="connsiteX1" fmla="*/ 1904999 w 1904999"/>
              <a:gd name="connsiteY1" fmla="*/ 0 h 1143000"/>
              <a:gd name="connsiteX2" fmla="*/ 1904999 w 1904999"/>
              <a:gd name="connsiteY2" fmla="*/ 1143000 h 1143000"/>
              <a:gd name="connsiteX3" fmla="*/ 0 w 1904999"/>
              <a:gd name="connsiteY3" fmla="*/ 1143000 h 1143000"/>
              <a:gd name="connsiteX4" fmla="*/ 0 w 1904999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4999" h="1143000">
                <a:moveTo>
                  <a:pt x="0" y="0"/>
                </a:moveTo>
                <a:lnTo>
                  <a:pt x="1904999" y="0"/>
                </a:lnTo>
                <a:lnTo>
                  <a:pt x="1904999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3200" b="1" kern="1200" dirty="0" smtClean="0"/>
              <a:t>اضطرابات الكلام</a:t>
            </a:r>
            <a:endParaRPr lang="en-US" sz="3200" b="1" kern="1200" dirty="0"/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6000760" y="2214554"/>
            <a:ext cx="2786050" cy="857256"/>
          </a:xfrm>
          <a:prstGeom prst="roundRect">
            <a:avLst/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العناد والتمرد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" name="Picture 13" descr="العناد-عند-الطفل-360x3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032" y="943553"/>
            <a:ext cx="4643470" cy="4256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الاصرار على تنفيذ الاوامر الغير متناسبة مع الواقع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رغبة الطفل في تأكيد ذاته واستقلاليته عن الاسرة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4" y="3797300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200" b="1" dirty="0"/>
              <a:t>القسوة فالطفل يرفض اللهجة القاسية ويتقبل الرجاء ويلجأ للعناد</a:t>
            </a:r>
            <a:endParaRPr lang="zh-CN" altLang="en-US" sz="22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4" y="4829175"/>
            <a:ext cx="592935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SA" sz="2400" b="1" dirty="0"/>
              <a:t>تلبية رغبات الطفل ومطالبه نتيجة العناد</a:t>
            </a:r>
            <a:endParaRPr lang="en-US" sz="24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714876" y="428604"/>
            <a:ext cx="414337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الأسباب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تجنب الاكثار من الاوامر على الطفل وارغامه على الطاعة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الحرص على جذب انتباهه قبل اعطاءه الاوامر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4" y="3797300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تجنب ضربه لأن ذلك سيزيد من عناده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4" y="4829175"/>
            <a:ext cx="592935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SA" sz="2400" b="1" dirty="0"/>
              <a:t>مناقشته </a:t>
            </a:r>
            <a:r>
              <a:rPr lang="ar-SA" sz="2400" b="1" dirty="0" smtClean="0"/>
              <a:t>ومخاطبته </a:t>
            </a:r>
            <a:r>
              <a:rPr lang="ar-SA" sz="2400" b="1" dirty="0"/>
              <a:t>كانسان كبير</a:t>
            </a:r>
            <a:endParaRPr lang="en-US" sz="24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714876" y="428604"/>
            <a:ext cx="414337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العلاج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6000760" y="2214554"/>
            <a:ext cx="2786050" cy="857256"/>
          </a:xfrm>
          <a:prstGeom prst="roundRect">
            <a:avLst/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الكذب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 descr="pinokio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744" y="1156314"/>
            <a:ext cx="4064336" cy="406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افتقار الطفل لوجود القدوة الحسنة في بيئته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انفصال الوالدين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4" y="3797300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/>
              <a:t>القسوة في التعامل مع الطفل عندما يعمل خطأ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4" y="4829175"/>
            <a:ext cx="592935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SA" sz="2400" b="1" dirty="0"/>
              <a:t>التفرقة في المعاملة بين الابناء يدفع الطفل للكذب</a:t>
            </a:r>
            <a:endParaRPr lang="en-US" sz="24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714876" y="428604"/>
            <a:ext cx="414337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الأسباب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كن </a:t>
            </a:r>
            <a:r>
              <a:rPr lang="ar-SA" sz="2400" b="1" dirty="0" smtClean="0"/>
              <a:t>قدوة </a:t>
            </a:r>
            <a:r>
              <a:rPr lang="ar-SA" sz="2400" b="1" dirty="0"/>
              <a:t>حسنة للطفل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عود الطفل على المصارحة وان لايخاف مهما أخطأ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4" y="3797300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/>
              <a:t>تجنب عقابه فالعقاب اسلوب غير مجدي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4" y="4829175"/>
            <a:ext cx="592935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SA" sz="2400" b="1" dirty="0"/>
              <a:t>ناقش معه السبب الذي دعاه للكذب</a:t>
            </a:r>
            <a:endParaRPr lang="en-US" sz="24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714876" y="428604"/>
            <a:ext cx="414337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العلاج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6000760" y="2214554"/>
            <a:ext cx="2786050" cy="857256"/>
          </a:xfrm>
          <a:prstGeom prst="roundRect">
            <a:avLst/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السرقة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 descr="051e5ddb6bbbc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357298"/>
            <a:ext cx="521497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71462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200" b="1" dirty="0"/>
              <a:t>عدم تعويد الطفل على التفرقة بين ممتلكاته وخصوصيات الاخرين</a:t>
            </a:r>
            <a:endParaRPr lang="en-US" sz="22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البيئة الخارجية التي تحيط بالطفل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4" y="3797300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/>
              <a:t>عوامل داخلية في الطفل كشعوره بالنقص امام اصدقائه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4" y="4829175"/>
            <a:ext cx="592935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SA" sz="2400" b="1" dirty="0"/>
              <a:t>حرمان الطفل من شيء يريده ويحب ان يمتكله</a:t>
            </a:r>
            <a:endParaRPr lang="en-US" sz="24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714876" y="428604"/>
            <a:ext cx="414337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الأسباب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9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AutoShape 1"/>
          <p:cNvSpPr>
            <a:spLocks noChangeArrowheads="1"/>
          </p:cNvSpPr>
          <p:nvPr/>
        </p:nvSpPr>
        <p:spPr bwMode="auto">
          <a:xfrm>
            <a:off x="214282" y="4572008"/>
            <a:ext cx="8575812" cy="1066800"/>
          </a:xfrm>
          <a:prstGeom prst="roundRect">
            <a:avLst>
              <a:gd name="adj" fmla="val 11741"/>
            </a:avLst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( </a:t>
            </a:r>
            <a:r>
              <a:rPr lang="ar-SA" sz="3200" b="1" dirty="0" smtClean="0">
                <a:solidFill>
                  <a:schemeClr val="bg1"/>
                </a:solidFill>
              </a:rPr>
              <a:t>تعتبر رياض الأطفال مؤسسات تربوية واجتماعية تسعى</a:t>
            </a:r>
            <a:endParaRPr lang="ar-EG" sz="3200" b="1" dirty="0" smtClean="0">
              <a:solidFill>
                <a:schemeClr val="bg1"/>
              </a:solidFill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chemeClr val="bg1"/>
                </a:solidFill>
              </a:rPr>
              <a:t> إلى تأهيل الطفل تأهيلاً سليماً للالتحاق بالمرحلة الابتدائية</a:t>
            </a:r>
            <a:r>
              <a:rPr lang="ar-EG" sz="3200" b="1" dirty="0" smtClean="0">
                <a:solidFill>
                  <a:schemeClr val="bg1"/>
                </a:solidFill>
              </a:rPr>
              <a:t> </a:t>
            </a:r>
            <a:r>
              <a:rPr lang="ar-EG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  <a:endParaRPr lang="en-US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6" name="AutoShape 7"/>
          <p:cNvSpPr>
            <a:spLocks noChangeArrowheads="1"/>
          </p:cNvSpPr>
          <p:nvPr/>
        </p:nvSpPr>
        <p:spPr bwMode="auto">
          <a:xfrm>
            <a:off x="4572000" y="428604"/>
            <a:ext cx="4252924" cy="860425"/>
          </a:xfrm>
          <a:prstGeom prst="roundRect">
            <a:avLst>
              <a:gd name="adj" fmla="val 50000"/>
            </a:avLst>
          </a:prstGeom>
          <a:gradFill rotWithShape="1">
            <a:gsLst>
              <a:gs pos="87000">
                <a:srgbClr val="00B0F0"/>
              </a:gs>
              <a:gs pos="100000">
                <a:srgbClr val="3CA1E6">
                  <a:alpha val="0"/>
                  <a:lumMod val="0"/>
                  <a:lumOff val="10000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4000" b="1" dirty="0" smtClean="0">
                <a:latin typeface="SimHei" panose="02010609060101010101" pitchFamily="49" charset="-122"/>
              </a:rPr>
              <a:t>مفهوم رياض الأطفال</a:t>
            </a:r>
            <a:endParaRPr lang="ar-EG" sz="4000" b="1" dirty="0">
              <a:latin typeface="SimHei" panose="02010609060101010101" pitchFamily="49" charset="-122"/>
            </a:endParaRPr>
          </a:p>
        </p:txBody>
      </p:sp>
      <p:sp>
        <p:nvSpPr>
          <p:cNvPr id="76" name="AutoShape 3"/>
          <p:cNvSpPr>
            <a:spLocks noChangeArrowheads="1"/>
          </p:cNvSpPr>
          <p:nvPr/>
        </p:nvSpPr>
        <p:spPr bwMode="auto">
          <a:xfrm flipH="1">
            <a:off x="2500298" y="1928802"/>
            <a:ext cx="664370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chemeClr val="bg1"/>
                </a:solidFill>
              </a:rPr>
              <a:t>يعتبر فروبيل المؤسس لحركة رياض الأطفال</a:t>
            </a:r>
            <a:endParaRPr lang="ar-EG" sz="3200" b="1" dirty="0" smtClean="0">
              <a:solidFill>
                <a:schemeClr val="bg1"/>
              </a:solidFill>
            </a:endParaRPr>
          </a:p>
        </p:txBody>
      </p:sp>
      <p:pic>
        <p:nvPicPr>
          <p:cNvPr id="7" name="Picture 6" descr="Froebel400p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071546"/>
            <a:ext cx="2000264" cy="271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1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حاول توفير مايلزمه من مأكل وملبس ومصروف ونحوه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200" b="1" dirty="0">
                <a:solidFill>
                  <a:schemeClr val="tx1"/>
                </a:solidFill>
              </a:rPr>
              <a:t>توجيه الطفل اخلاقيا ودينا وان توضح له عقاب من يفعل ذلك</a:t>
            </a:r>
            <a:endParaRPr lang="zh-CN" altLang="en-US" sz="22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4" y="3797300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/>
              <a:t>احترم ممتلكاته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4" y="4829175"/>
            <a:ext cx="592935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SA" sz="2400" b="1" dirty="0"/>
              <a:t>شجع الطفل على الحوار واظهار مايكبته في الباطن</a:t>
            </a:r>
            <a:endParaRPr lang="en-US" sz="24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714876" y="428604"/>
            <a:ext cx="414337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العلاج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6000760" y="2564904"/>
            <a:ext cx="2786050" cy="857256"/>
          </a:xfrm>
          <a:prstGeom prst="roundRect">
            <a:avLst/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الإحساس المرهف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 descr="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141274"/>
            <a:ext cx="4823041" cy="372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6000760" y="2715760"/>
            <a:ext cx="2786050" cy="857256"/>
          </a:xfrm>
          <a:prstGeom prst="roundRect">
            <a:avLst/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الخجل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 descr="21505.jpg"/>
          <p:cNvPicPr>
            <a:picLocks noChangeAspect="1"/>
          </p:cNvPicPr>
          <p:nvPr/>
        </p:nvPicPr>
        <p:blipFill>
          <a:blip r:embed="rId3"/>
          <a:srcRect l="22500"/>
          <a:stretch>
            <a:fillRect/>
          </a:stretch>
        </p:blipFill>
        <p:spPr>
          <a:xfrm>
            <a:off x="714348" y="1214422"/>
            <a:ext cx="4429116" cy="391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مشاعر النقص التي تعتري نفسية الطفل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افتقاد الشعور بالأمن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4" y="3797300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/>
              <a:t>اشعار الطفل بالتبعية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4" y="4829175"/>
            <a:ext cx="592935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SA" sz="2400" b="1" dirty="0"/>
              <a:t>طلب الكمال والتجريح امام الاقران</a:t>
            </a:r>
            <a:endParaRPr lang="en-US" sz="24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714876" y="428604"/>
            <a:ext cx="414337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الأسباب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6000760" y="2571744"/>
            <a:ext cx="2786050" cy="857256"/>
          </a:xfrm>
          <a:prstGeom prst="roundRect">
            <a:avLst/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الخوف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 descr="article-1169970-04728D32000005DC-481_468x472-thumb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068687"/>
            <a:ext cx="3929090" cy="3960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تخويف الطفل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السخرية من الطفل الخائف والضحك عليه امام الأخرين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4" y="3797300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/>
              <a:t>جهل الطفل بحقيقة الاشياء التي يخافها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4" y="4829175"/>
            <a:ext cx="592935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SA" sz="2400" b="1" dirty="0"/>
              <a:t>شعور الطفل بعدم الاستقرار والأمن في الاسرة</a:t>
            </a:r>
            <a:endParaRPr lang="en-US" sz="24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714876" y="428604"/>
            <a:ext cx="414337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الأسباب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 smtClean="0"/>
              <a:t>ال</a:t>
            </a:r>
            <a:r>
              <a:rPr lang="ar-EG" sz="2400" b="1" dirty="0" smtClean="0"/>
              <a:t>ا</a:t>
            </a:r>
            <a:r>
              <a:rPr lang="ar-SA" sz="2400" b="1" dirty="0" smtClean="0"/>
              <a:t>متناع </a:t>
            </a:r>
            <a:r>
              <a:rPr lang="ar-SA" sz="2400" b="1" dirty="0"/>
              <a:t>عن السخرية مما يخاف منه الطفل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تشجيعه على التحدث عن مايخيفه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4" y="3797300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/>
              <a:t>تعريض الطفل للموقف بالتدريج مع وجود الأم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4" y="4829175"/>
            <a:ext cx="592935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SA" sz="2400" b="1" dirty="0"/>
              <a:t>اشعار الطفل بالأمن النفسي داخل المنزل</a:t>
            </a:r>
            <a:endParaRPr lang="en-US" sz="24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714876" y="428604"/>
            <a:ext cx="414337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العلاج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6000760" y="2355720"/>
            <a:ext cx="2786050" cy="857256"/>
          </a:xfrm>
          <a:prstGeom prst="roundRect">
            <a:avLst/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اضطرابات الكلام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 descr="2485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6" y="764704"/>
            <a:ext cx="4175324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الاسباب العضوية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الاسباب النفسية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4" y="3797300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/>
              <a:t>الاسباب البيئية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4" y="4829175"/>
            <a:ext cx="592935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SA" sz="2400" b="1" dirty="0"/>
              <a:t>اسباب اخرى</a:t>
            </a:r>
            <a:endParaRPr lang="en-US" sz="24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714876" y="428604"/>
            <a:ext cx="414337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الأسباب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التأكد في البداية من سبب هذا الاضطراب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العلاج النفسي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4" y="3797300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/>
              <a:t>العلاج الكلامي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4" y="4829175"/>
            <a:ext cx="592935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SA" sz="2400" b="1" dirty="0"/>
              <a:t>العلاج البيئي</a:t>
            </a:r>
            <a:endParaRPr lang="en-US" sz="24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714876" y="428604"/>
            <a:ext cx="414337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العلاج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09625" y="1857375"/>
            <a:ext cx="7524750" cy="2347913"/>
          </a:xfrm>
          <a:prstGeom prst="rect">
            <a:avLst/>
          </a:prstGeom>
          <a:solidFill>
            <a:srgbClr val="595959">
              <a:alpha val="78038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914400" y="1714500"/>
            <a:ext cx="7315200" cy="2378075"/>
          </a:xfrm>
          <a:prstGeom prst="rect">
            <a:avLst/>
          </a:prstGeom>
          <a:solidFill>
            <a:srgbClr val="1E8FB2">
              <a:alpha val="87842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081088" y="2497138"/>
            <a:ext cx="69818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EG" altLang="zh-CN" sz="4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رؤية قسم رياض الأطفال</a:t>
            </a:r>
          </a:p>
        </p:txBody>
      </p:sp>
    </p:spTree>
    <p:extLst>
      <p:ext uri="{BB962C8B-B14F-4D97-AF65-F5344CB8AC3E}">
        <p14:creationId xmlns:p14="http://schemas.microsoft.com/office/powerpoint/2010/main" val="190518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6000760" y="2214554"/>
            <a:ext cx="2786050" cy="857256"/>
          </a:xfrm>
          <a:prstGeom prst="roundRect">
            <a:avLst/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العدوان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 descr="Super1site_V_500_rrrrrrrr.bmp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285860"/>
            <a:ext cx="476250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رغبة الطفل في التخلص من السلطة ومن ضغوط الكبار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 smtClean="0">
                <a:solidFill>
                  <a:schemeClr val="tx1"/>
                </a:solidFill>
              </a:rPr>
              <a:t>الشعور</a:t>
            </a:r>
            <a:r>
              <a:rPr lang="ar-EG" sz="2400" b="1" dirty="0" smtClean="0">
                <a:solidFill>
                  <a:schemeClr val="tx1"/>
                </a:solidFill>
              </a:rPr>
              <a:t> ب</a:t>
            </a:r>
            <a:r>
              <a:rPr lang="ar-SA" sz="2400" b="1" dirty="0" smtClean="0">
                <a:solidFill>
                  <a:schemeClr val="tx1"/>
                </a:solidFill>
              </a:rPr>
              <a:t>الحرمان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4" y="3797300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/>
              <a:t>الشعور بالفشل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4" y="4829175"/>
            <a:ext cx="592935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SA" sz="2400" b="1" dirty="0"/>
              <a:t>التدليل المفرط والحماية الزائدة للطفل</a:t>
            </a:r>
            <a:endParaRPr lang="en-US" sz="24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714876" y="428604"/>
            <a:ext cx="414337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الأسباب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لاتحرم الطفل من شيء محبب اليه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اشعره بثقته بنفسه وانه مرغوب فيه وتجنب اهانته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4" y="3797300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/>
              <a:t>اشرح له بلطف سلبية هذا السلوك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4" y="4829175"/>
            <a:ext cx="592935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SA" sz="2400" b="1" dirty="0"/>
              <a:t>عزز السلوك </a:t>
            </a:r>
            <a:r>
              <a:rPr lang="ar-SA" sz="2400" b="1" dirty="0" smtClean="0"/>
              <a:t>ال</a:t>
            </a:r>
            <a:r>
              <a:rPr lang="ar-EG" sz="2400" b="1" dirty="0" smtClean="0"/>
              <a:t>ل</a:t>
            </a:r>
            <a:r>
              <a:rPr lang="ar-SA" sz="2400" b="1" dirty="0" smtClean="0"/>
              <a:t>ا </a:t>
            </a:r>
            <a:r>
              <a:rPr lang="ar-SA" sz="2400" b="1" dirty="0"/>
              <a:t>عدواني ماديا او معنويا</a:t>
            </a:r>
            <a:endParaRPr lang="en-US" sz="24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714876" y="428604"/>
            <a:ext cx="4143372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rtl="1"/>
            <a:r>
              <a:rPr lang="ar-EG" sz="2800" b="1" dirty="0" smtClean="0">
                <a:solidFill>
                  <a:schemeClr val="bg1"/>
                </a:solidFill>
              </a:rPr>
              <a:t>العلاج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09625" y="1857375"/>
            <a:ext cx="7524750" cy="2347913"/>
          </a:xfrm>
          <a:prstGeom prst="rect">
            <a:avLst/>
          </a:prstGeom>
          <a:solidFill>
            <a:srgbClr val="595959">
              <a:alpha val="78038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914400" y="1714500"/>
            <a:ext cx="7315200" cy="2378075"/>
          </a:xfrm>
          <a:prstGeom prst="rect">
            <a:avLst/>
          </a:prstGeom>
          <a:solidFill>
            <a:srgbClr val="1E8FB2">
              <a:alpha val="87842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971600" y="2525995"/>
            <a:ext cx="7148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EG" altLang="zh-CN" sz="4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التعلم باللعب لأطفال الروضة</a:t>
            </a:r>
          </a:p>
        </p:txBody>
      </p:sp>
    </p:spTree>
    <p:extLst>
      <p:ext uri="{BB962C8B-B14F-4D97-AF65-F5344CB8AC3E}">
        <p14:creationId xmlns:p14="http://schemas.microsoft.com/office/powerpoint/2010/main" val="405824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4" y="2285992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SA" sz="2400" b="1" dirty="0"/>
              <a:t>منهج الإبداع</a:t>
            </a:r>
            <a:r>
              <a:rPr lang="en-US" sz="2400" b="1" dirty="0"/>
              <a:t>Creative Curriculum </a:t>
            </a:r>
            <a:endParaRPr lang="en-US" sz="24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2" y="3317867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200" b="1" dirty="0">
                <a:solidFill>
                  <a:schemeClr val="tx1"/>
                </a:solidFill>
              </a:rPr>
              <a:t>منهج هاي سكوب </a:t>
            </a:r>
            <a:r>
              <a:rPr lang="en-US" sz="2200" b="1" dirty="0">
                <a:solidFill>
                  <a:schemeClr val="tx1"/>
                </a:solidFill>
              </a:rPr>
              <a:t>High/Scope preschool approach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4" y="4349742"/>
            <a:ext cx="5808684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/>
              <a:t>منهج مونتسوري</a:t>
            </a:r>
            <a:r>
              <a:rPr lang="en-US" sz="2400" b="1" dirty="0"/>
              <a:t>Montessori  </a:t>
            </a:r>
            <a:endParaRPr lang="en-US" sz="2400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4" y="235743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4" y="3365492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4" y="4373555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286248" y="304800"/>
            <a:ext cx="4615278" cy="909622"/>
          </a:xfrm>
          <a:prstGeom prst="roundRect">
            <a:avLst>
              <a:gd name="adj" fmla="val 50000"/>
            </a:avLst>
          </a:prstGeom>
          <a:gradFill rotWithShape="1">
            <a:gsLst>
              <a:gs pos="87000">
                <a:srgbClr val="00B0F0"/>
              </a:gs>
              <a:gs pos="100000">
                <a:srgbClr val="3CA1E6">
                  <a:alpha val="0"/>
                  <a:lumMod val="0"/>
                  <a:lumOff val="10000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اللعب في مناهج الروضة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9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46550" y="200024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 تبنته الهيئة الوطنية لتربية الأطفال </a:t>
            </a:r>
            <a:r>
              <a:rPr lang="ar-SA" sz="2400" b="1" dirty="0" smtClean="0"/>
              <a:t>الصغار</a:t>
            </a:r>
            <a:r>
              <a:rPr lang="ar-EG" sz="2400" b="1" dirty="0" smtClean="0"/>
              <a:t> </a:t>
            </a:r>
            <a:r>
              <a:rPr lang="en-US" sz="2400" b="1" dirty="0" smtClean="0"/>
              <a:t> </a:t>
            </a:r>
            <a:r>
              <a:rPr lang="en-US" sz="2400" b="1" dirty="0"/>
              <a:t>(NAEYC)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يسعى إلى استيعاب نظريات نمو الطفل ونظريات التعلم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4" y="3643314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/>
              <a:t>يتضمن عشرة مجالات اهتمام او انشطة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4" y="4429132"/>
            <a:ext cx="5786478" cy="128588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SA" sz="2400" b="1" dirty="0"/>
              <a:t>العاب التركيب، زاوية المنزل، طاولة الالعاب، </a:t>
            </a:r>
            <a:endParaRPr lang="ar-EG" sz="2400" b="1" dirty="0" smtClean="0"/>
          </a:p>
          <a:p>
            <a:pPr algn="ctr" rtl="1"/>
            <a:r>
              <a:rPr lang="ar-SA" sz="2400" b="1" dirty="0" smtClean="0"/>
              <a:t>الفنون</a:t>
            </a:r>
            <a:r>
              <a:rPr lang="ar-SA" sz="2400" b="1" dirty="0"/>
              <a:t>، الرمل والماء، زاوية المكتبة، الموسيقى والحركة، </a:t>
            </a:r>
            <a:endParaRPr lang="ar-EG" sz="2400" b="1" dirty="0" smtClean="0"/>
          </a:p>
          <a:p>
            <a:pPr algn="ctr" rtl="1"/>
            <a:r>
              <a:rPr lang="ar-SA" sz="2400" b="1" dirty="0" smtClean="0"/>
              <a:t>الطبخ</a:t>
            </a:r>
            <a:r>
              <a:rPr lang="ar-SA" sz="2400" b="1" dirty="0"/>
              <a:t>، الكمبيوتر واللعب في الخارج</a:t>
            </a:r>
            <a:r>
              <a:rPr lang="en-US" sz="2400" b="1" dirty="0"/>
              <a:t>.</a:t>
            </a:r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86710" y="207167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667127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3143240" y="428604"/>
            <a:ext cx="5715008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rtl="1"/>
            <a:r>
              <a:rPr lang="ar-SA" sz="2800" b="1" dirty="0" smtClean="0">
                <a:solidFill>
                  <a:schemeClr val="bg1"/>
                </a:solidFill>
              </a:rPr>
              <a:t>منهج الإبداع</a:t>
            </a:r>
            <a:r>
              <a:rPr lang="en-US" sz="2800" b="1" dirty="0" smtClean="0">
                <a:solidFill>
                  <a:schemeClr val="bg1"/>
                </a:solidFill>
              </a:rPr>
              <a:t>Creative Curriculum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9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يتركز على فكرة ان الأطفال هم متعلمون ناشطون 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 rtl="1"/>
            <a:r>
              <a:rPr lang="ar-SA" sz="2200" b="1" dirty="0" smtClean="0">
                <a:solidFill>
                  <a:schemeClr val="tx1"/>
                </a:solidFill>
              </a:rPr>
              <a:t>تحديد 58 تجربة اساسية في نمو الطفل وتجميع</a:t>
            </a:r>
            <a:r>
              <a:rPr lang="ar-EG" sz="2200" b="1" dirty="0" smtClean="0">
                <a:solidFill>
                  <a:schemeClr val="tx1"/>
                </a:solidFill>
              </a:rPr>
              <a:t>ها</a:t>
            </a:r>
            <a:r>
              <a:rPr lang="ar-SA" sz="2200" b="1" dirty="0" smtClean="0">
                <a:solidFill>
                  <a:schemeClr val="tx1"/>
                </a:solidFill>
              </a:rPr>
              <a:t> في 10 فئات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4" y="3797300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400" b="1" dirty="0"/>
              <a:t>العنصر الأساسي في البرنامج هو "تخطيط الوحدات"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4" y="4829175"/>
            <a:ext cx="592935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يضم البرنامج اليومي اوقاتاً للعب </a:t>
            </a:r>
            <a:r>
              <a:rPr lang="ar-SA" sz="2400" b="1" dirty="0" smtClean="0"/>
              <a:t>الخارجي</a:t>
            </a:r>
            <a:endParaRPr lang="en-US" sz="24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3214678" y="428604"/>
            <a:ext cx="5643570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/>
            <a:r>
              <a:rPr lang="ar-SA" sz="2000" b="1" dirty="0">
                <a:solidFill>
                  <a:schemeClr val="bg1"/>
                </a:solidFill>
              </a:rPr>
              <a:t>منهج هاي سكوب </a:t>
            </a:r>
            <a:r>
              <a:rPr lang="en-US" sz="2000" b="1" dirty="0">
                <a:solidFill>
                  <a:schemeClr val="bg1"/>
                </a:solidFill>
              </a:rPr>
              <a:t>High/Scope preschool approach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5" y="1733550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200" b="1" dirty="0"/>
              <a:t>يرتكز على فكرة أن الأطفال يعلمون انفسهم من خلال تجاربهم</a:t>
            </a:r>
            <a:endParaRPr lang="en-US" sz="22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71603" y="2765425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</a:rPr>
              <a:t>يؤمن بيئة مرتبة ومنظمة بعناية</a:t>
            </a:r>
            <a:endParaRPr lang="zh-CN" altLang="en-US" sz="24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1604" y="3797300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SA" sz="2100" b="1" dirty="0"/>
              <a:t>استخدام الادوات من البسيط إلى المعقد ومن المحسوس إلى المجرد</a:t>
            </a:r>
            <a:endParaRPr lang="zh-CN" altLang="en-US" sz="2100" b="1" dirty="0">
              <a:solidFill>
                <a:schemeClr val="tx1"/>
              </a:solidFill>
              <a:ea typeface="幼圆" pitchFamily="1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71604" y="4829175"/>
            <a:ext cx="592935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sz="2400" b="1" dirty="0" smtClean="0"/>
              <a:t>63 % </a:t>
            </a:r>
            <a:r>
              <a:rPr lang="ar-SA" sz="2400" b="1" dirty="0" smtClean="0"/>
              <a:t>من </a:t>
            </a:r>
            <a:r>
              <a:rPr lang="ar-SA" sz="2400" b="1" dirty="0"/>
              <a:t>وقت الصف يصرف في انشطة مستقلة</a:t>
            </a:r>
            <a:endParaRPr lang="en-US" sz="2400" b="1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180498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281305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382111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5" y="490220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flipH="1">
            <a:off x="4143372" y="428604"/>
            <a:ext cx="4714876" cy="990600"/>
          </a:xfrm>
          <a:prstGeom prst="chevron">
            <a:avLst>
              <a:gd name="adj" fmla="val 53146"/>
            </a:avLst>
          </a:prstGeom>
          <a:gradFill rotWithShape="1">
            <a:gsLst>
              <a:gs pos="0">
                <a:srgbClr val="580058"/>
              </a:gs>
              <a:gs pos="100000">
                <a:srgbClr val="800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/>
            <a:r>
              <a:rPr lang="ar-SA" sz="2800" b="1" dirty="0">
                <a:solidFill>
                  <a:schemeClr val="bg1"/>
                </a:solidFill>
              </a:rPr>
              <a:t>منهج مونتسوري</a:t>
            </a:r>
            <a:r>
              <a:rPr lang="en-US" sz="2800" b="1" dirty="0">
                <a:solidFill>
                  <a:schemeClr val="bg1"/>
                </a:solidFill>
              </a:rPr>
              <a:t>Montessori 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00166" y="1857364"/>
            <a:ext cx="580868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SA" sz="2400" b="1" dirty="0"/>
              <a:t>ترتيب وضعيات اللعب</a:t>
            </a:r>
            <a:endParaRPr lang="en-US" sz="24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00164" y="2889239"/>
            <a:ext cx="5808685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sz="2400" b="1" dirty="0" smtClean="0">
                <a:solidFill>
                  <a:schemeClr val="tx1"/>
                </a:solidFill>
              </a:rPr>
              <a:t>المشاركة و</a:t>
            </a:r>
            <a:r>
              <a:rPr lang="ar-SA" sz="2400" b="1" dirty="0" smtClean="0">
                <a:solidFill>
                  <a:schemeClr val="tx1"/>
                </a:solidFill>
              </a:rPr>
              <a:t>تيسير </a:t>
            </a:r>
            <a:r>
              <a:rPr lang="ar-SA" sz="2400" b="1" dirty="0">
                <a:solidFill>
                  <a:schemeClr val="tx1"/>
                </a:solidFill>
              </a:rPr>
              <a:t>لعب الأطفال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00166" y="3921114"/>
            <a:ext cx="5808684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EG" sz="2400" b="1" dirty="0" smtClean="0"/>
              <a:t>دعم التقدم وتكافؤ الفرص</a:t>
            </a:r>
            <a:endParaRPr lang="en-US" sz="2400" dirty="0"/>
          </a:p>
        </p:txBody>
      </p:sp>
      <p:pic>
        <p:nvPicPr>
          <p:cNvPr id="6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326" y="1928802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326" y="2936864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326" y="3944927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643438" y="304800"/>
            <a:ext cx="4258088" cy="909622"/>
          </a:xfrm>
          <a:prstGeom prst="roundRect">
            <a:avLst>
              <a:gd name="adj" fmla="val 50000"/>
            </a:avLst>
          </a:prstGeom>
          <a:gradFill rotWithShape="1">
            <a:gsLst>
              <a:gs pos="87000">
                <a:srgbClr val="00B0F0"/>
              </a:gs>
              <a:gs pos="100000">
                <a:srgbClr val="3CA1E6">
                  <a:alpha val="0"/>
                  <a:lumMod val="0"/>
                  <a:lumOff val="10000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دور المعلمة في اللعب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71604" y="4786322"/>
            <a:ext cx="5715040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0" algn="ctr" rtl="1"/>
            <a:r>
              <a:rPr lang="ar-SA" sz="2400" b="1" dirty="0"/>
              <a:t>دعم النمو الاجتماعي والعاطفي</a:t>
            </a:r>
            <a:endParaRPr lang="en-US" sz="2400" b="1" dirty="0"/>
          </a:p>
        </p:txBody>
      </p:sp>
      <p:pic>
        <p:nvPicPr>
          <p:cNvPr id="13" name="Picture 10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4" y="4859347"/>
            <a:ext cx="41700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Customers\0000000000000\ادارة الوقت\New folder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" y="0"/>
            <a:ext cx="9118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143372" y="304800"/>
            <a:ext cx="4758154" cy="909622"/>
          </a:xfrm>
          <a:prstGeom prst="roundRect">
            <a:avLst>
              <a:gd name="adj" fmla="val 50000"/>
            </a:avLst>
          </a:prstGeom>
          <a:gradFill rotWithShape="1">
            <a:gsLst>
              <a:gs pos="87000">
                <a:srgbClr val="00B0F0"/>
              </a:gs>
              <a:gs pos="100000">
                <a:srgbClr val="3CA1E6">
                  <a:alpha val="0"/>
                  <a:lumMod val="0"/>
                  <a:lumOff val="10000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قياس التعلم من خلال اللعب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2432420"/>
            <a:ext cx="7776864" cy="554520"/>
          </a:xfrm>
          <a:prstGeom prst="rect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eform 3"/>
          <p:cNvSpPr/>
          <p:nvPr/>
        </p:nvSpPr>
        <p:spPr>
          <a:xfrm>
            <a:off x="1062917" y="1455473"/>
            <a:ext cx="7394683" cy="1124546"/>
          </a:xfrm>
          <a:custGeom>
            <a:avLst/>
            <a:gdLst>
              <a:gd name="connsiteX0" fmla="*/ 0 w 7394683"/>
              <a:gd name="connsiteY0" fmla="*/ 187428 h 1124546"/>
              <a:gd name="connsiteX1" fmla="*/ 187428 w 7394683"/>
              <a:gd name="connsiteY1" fmla="*/ 0 h 1124546"/>
              <a:gd name="connsiteX2" fmla="*/ 7207255 w 7394683"/>
              <a:gd name="connsiteY2" fmla="*/ 0 h 1124546"/>
              <a:gd name="connsiteX3" fmla="*/ 7394683 w 7394683"/>
              <a:gd name="connsiteY3" fmla="*/ 187428 h 1124546"/>
              <a:gd name="connsiteX4" fmla="*/ 7394683 w 7394683"/>
              <a:gd name="connsiteY4" fmla="*/ 937118 h 1124546"/>
              <a:gd name="connsiteX5" fmla="*/ 7207255 w 7394683"/>
              <a:gd name="connsiteY5" fmla="*/ 1124546 h 1124546"/>
              <a:gd name="connsiteX6" fmla="*/ 187428 w 7394683"/>
              <a:gd name="connsiteY6" fmla="*/ 1124546 h 1124546"/>
              <a:gd name="connsiteX7" fmla="*/ 0 w 7394683"/>
              <a:gd name="connsiteY7" fmla="*/ 937118 h 1124546"/>
              <a:gd name="connsiteX8" fmla="*/ 0 w 7394683"/>
              <a:gd name="connsiteY8" fmla="*/ 187428 h 112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4683" h="1124546">
                <a:moveTo>
                  <a:pt x="0" y="187428"/>
                </a:moveTo>
                <a:cubicBezTo>
                  <a:pt x="0" y="83914"/>
                  <a:pt x="83914" y="0"/>
                  <a:pt x="187428" y="0"/>
                </a:cubicBezTo>
                <a:lnTo>
                  <a:pt x="7207255" y="0"/>
                </a:lnTo>
                <a:cubicBezTo>
                  <a:pt x="7310769" y="0"/>
                  <a:pt x="7394683" y="83914"/>
                  <a:pt x="7394683" y="187428"/>
                </a:cubicBezTo>
                <a:lnTo>
                  <a:pt x="7394683" y="937118"/>
                </a:lnTo>
                <a:cubicBezTo>
                  <a:pt x="7394683" y="1040632"/>
                  <a:pt x="7310769" y="1124546"/>
                  <a:pt x="7207255" y="1124546"/>
                </a:cubicBezTo>
                <a:lnTo>
                  <a:pt x="187428" y="1124546"/>
                </a:lnTo>
                <a:cubicBezTo>
                  <a:pt x="83914" y="1124546"/>
                  <a:pt x="0" y="1040632"/>
                  <a:pt x="0" y="937118"/>
                </a:cubicBezTo>
                <a:lnTo>
                  <a:pt x="0" y="18742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0659" tIns="54896" rIns="260659" bIns="5489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kern="1200" dirty="0" smtClean="0"/>
              <a:t>حقق </a:t>
            </a:r>
            <a:r>
              <a:rPr lang="ar-EG" sz="2800" b="1" kern="1200" dirty="0" smtClean="0"/>
              <a:t>الطفل </a:t>
            </a:r>
            <a:r>
              <a:rPr lang="ar-SA" sz="2800" b="1" kern="1200" dirty="0" smtClean="0"/>
              <a:t>الهدف؟ ويمكن الانتقال إلى تعلم مهارة جديدة؟</a:t>
            </a:r>
            <a:endParaRPr lang="en-US" sz="2800" b="1" kern="1200" dirty="0"/>
          </a:p>
        </p:txBody>
      </p:sp>
      <p:sp>
        <p:nvSpPr>
          <p:cNvPr id="5" name="Rectangle 4"/>
          <p:cNvSpPr/>
          <p:nvPr/>
        </p:nvSpPr>
        <p:spPr>
          <a:xfrm>
            <a:off x="683568" y="4049294"/>
            <a:ext cx="7776864" cy="554520"/>
          </a:xfrm>
          <a:prstGeom prst="rect">
            <a:avLst/>
          </a:prstGeom>
        </p:spPr>
        <p:style>
          <a:lnRef idx="1">
            <a:schemeClr val="accent2">
              <a:hueOff val="2340759"/>
              <a:satOff val="-2919"/>
              <a:lumOff val="68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1062917" y="3040941"/>
            <a:ext cx="7394683" cy="1155953"/>
          </a:xfrm>
          <a:custGeom>
            <a:avLst/>
            <a:gdLst>
              <a:gd name="connsiteX0" fmla="*/ 0 w 7394683"/>
              <a:gd name="connsiteY0" fmla="*/ 192663 h 1155953"/>
              <a:gd name="connsiteX1" fmla="*/ 192663 w 7394683"/>
              <a:gd name="connsiteY1" fmla="*/ 0 h 1155953"/>
              <a:gd name="connsiteX2" fmla="*/ 7202020 w 7394683"/>
              <a:gd name="connsiteY2" fmla="*/ 0 h 1155953"/>
              <a:gd name="connsiteX3" fmla="*/ 7394683 w 7394683"/>
              <a:gd name="connsiteY3" fmla="*/ 192663 h 1155953"/>
              <a:gd name="connsiteX4" fmla="*/ 7394683 w 7394683"/>
              <a:gd name="connsiteY4" fmla="*/ 963290 h 1155953"/>
              <a:gd name="connsiteX5" fmla="*/ 7202020 w 7394683"/>
              <a:gd name="connsiteY5" fmla="*/ 1155953 h 1155953"/>
              <a:gd name="connsiteX6" fmla="*/ 192663 w 7394683"/>
              <a:gd name="connsiteY6" fmla="*/ 1155953 h 1155953"/>
              <a:gd name="connsiteX7" fmla="*/ 0 w 7394683"/>
              <a:gd name="connsiteY7" fmla="*/ 963290 h 1155953"/>
              <a:gd name="connsiteX8" fmla="*/ 0 w 7394683"/>
              <a:gd name="connsiteY8" fmla="*/ 192663 h 115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4683" h="1155953">
                <a:moveTo>
                  <a:pt x="0" y="192663"/>
                </a:moveTo>
                <a:cubicBezTo>
                  <a:pt x="0" y="86258"/>
                  <a:pt x="86258" y="0"/>
                  <a:pt x="192663" y="0"/>
                </a:cubicBezTo>
                <a:lnTo>
                  <a:pt x="7202020" y="0"/>
                </a:lnTo>
                <a:cubicBezTo>
                  <a:pt x="7308425" y="0"/>
                  <a:pt x="7394683" y="86258"/>
                  <a:pt x="7394683" y="192663"/>
                </a:cubicBezTo>
                <a:lnTo>
                  <a:pt x="7394683" y="963290"/>
                </a:lnTo>
                <a:cubicBezTo>
                  <a:pt x="7394683" y="1069695"/>
                  <a:pt x="7308425" y="1155953"/>
                  <a:pt x="7202020" y="1155953"/>
                </a:cubicBezTo>
                <a:lnTo>
                  <a:pt x="192663" y="1155953"/>
                </a:lnTo>
                <a:cubicBezTo>
                  <a:pt x="86258" y="1155953"/>
                  <a:pt x="0" y="1069695"/>
                  <a:pt x="0" y="963290"/>
                </a:cubicBezTo>
                <a:lnTo>
                  <a:pt x="0" y="19266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2340759"/>
              <a:satOff val="-2919"/>
              <a:lumOff val="686"/>
              <a:alphaOff val="0"/>
            </a:schemeClr>
          </a:fillRef>
          <a:effectRef idx="3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192" tIns="56429" rIns="262192" bIns="56429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kern="1200" smtClean="0"/>
              <a:t>اقترب من تحقيق الهدف؟ يحتاج إلى مزيد من الوقت؟ أو إلى مساعدة صغيرة منها؟</a:t>
            </a:r>
            <a:endParaRPr lang="en-US" sz="2800" b="1" kern="1200" dirty="0"/>
          </a:p>
        </p:txBody>
      </p:sp>
      <p:sp>
        <p:nvSpPr>
          <p:cNvPr id="7" name="Rectangle 6"/>
          <p:cNvSpPr/>
          <p:nvPr/>
        </p:nvSpPr>
        <p:spPr>
          <a:xfrm>
            <a:off x="683568" y="5612902"/>
            <a:ext cx="7776864" cy="669679"/>
          </a:xfrm>
          <a:prstGeom prst="rect">
            <a:avLst/>
          </a:prstGeom>
        </p:spPr>
        <p:style>
          <a:lnRef idx="1">
            <a:schemeClr val="accent2">
              <a:hueOff val="4681519"/>
              <a:satOff val="-5839"/>
              <a:lumOff val="137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1064436" y="4657815"/>
            <a:ext cx="7389739" cy="1102687"/>
          </a:xfrm>
          <a:custGeom>
            <a:avLst/>
            <a:gdLst>
              <a:gd name="connsiteX0" fmla="*/ 0 w 7389739"/>
              <a:gd name="connsiteY0" fmla="*/ 183785 h 1102687"/>
              <a:gd name="connsiteX1" fmla="*/ 183785 w 7389739"/>
              <a:gd name="connsiteY1" fmla="*/ 0 h 1102687"/>
              <a:gd name="connsiteX2" fmla="*/ 7205954 w 7389739"/>
              <a:gd name="connsiteY2" fmla="*/ 0 h 1102687"/>
              <a:gd name="connsiteX3" fmla="*/ 7389739 w 7389739"/>
              <a:gd name="connsiteY3" fmla="*/ 183785 h 1102687"/>
              <a:gd name="connsiteX4" fmla="*/ 7389739 w 7389739"/>
              <a:gd name="connsiteY4" fmla="*/ 918902 h 1102687"/>
              <a:gd name="connsiteX5" fmla="*/ 7205954 w 7389739"/>
              <a:gd name="connsiteY5" fmla="*/ 1102687 h 1102687"/>
              <a:gd name="connsiteX6" fmla="*/ 183785 w 7389739"/>
              <a:gd name="connsiteY6" fmla="*/ 1102687 h 1102687"/>
              <a:gd name="connsiteX7" fmla="*/ 0 w 7389739"/>
              <a:gd name="connsiteY7" fmla="*/ 918902 h 1102687"/>
              <a:gd name="connsiteX8" fmla="*/ 0 w 7389739"/>
              <a:gd name="connsiteY8" fmla="*/ 183785 h 110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89739" h="1102687">
                <a:moveTo>
                  <a:pt x="0" y="183785"/>
                </a:moveTo>
                <a:cubicBezTo>
                  <a:pt x="0" y="82283"/>
                  <a:pt x="82283" y="0"/>
                  <a:pt x="183785" y="0"/>
                </a:cubicBezTo>
                <a:lnTo>
                  <a:pt x="7205954" y="0"/>
                </a:lnTo>
                <a:cubicBezTo>
                  <a:pt x="7307456" y="0"/>
                  <a:pt x="7389739" y="82283"/>
                  <a:pt x="7389739" y="183785"/>
                </a:cubicBezTo>
                <a:lnTo>
                  <a:pt x="7389739" y="918902"/>
                </a:lnTo>
                <a:cubicBezTo>
                  <a:pt x="7389739" y="1020404"/>
                  <a:pt x="7307456" y="1102687"/>
                  <a:pt x="7205954" y="1102687"/>
                </a:cubicBezTo>
                <a:lnTo>
                  <a:pt x="183785" y="1102687"/>
                </a:lnTo>
                <a:cubicBezTo>
                  <a:pt x="82283" y="1102687"/>
                  <a:pt x="0" y="1020404"/>
                  <a:pt x="0" y="918902"/>
                </a:cubicBezTo>
                <a:lnTo>
                  <a:pt x="0" y="1837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681519"/>
              <a:satOff val="-5839"/>
              <a:lumOff val="1373"/>
              <a:alphaOff val="0"/>
            </a:schemeClr>
          </a:fillRef>
          <a:effectRef idx="3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592" tIns="53829" rIns="259592" bIns="5382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kern="1200" dirty="0" smtClean="0"/>
              <a:t>ما زال بعيدا عن تحقيق الهدف؟ وبالتالي عليها تأمين وضعيات تعلم أخرى رديفة تساعد الأطفال على تعلم أجدى؟ </a:t>
            </a:r>
            <a:endParaRPr lang="en-US" sz="2800" b="1" kern="1200" dirty="0"/>
          </a:p>
        </p:txBody>
      </p:sp>
    </p:spTree>
    <p:extLst>
      <p:ext uri="{BB962C8B-B14F-4D97-AF65-F5344CB8AC3E}">
        <p14:creationId xmlns:p14="http://schemas.microsoft.com/office/powerpoint/2010/main" val="4290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2069</Words>
  <Application>Microsoft Office PowerPoint</Application>
  <PresentationFormat>عرض على الشاشة (3:4)‏</PresentationFormat>
  <Paragraphs>404</Paragraphs>
  <Slides>108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108</vt:i4>
      </vt:variant>
    </vt:vector>
  </HeadingPairs>
  <TitlesOfParts>
    <vt:vector size="109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Ahmed</dc:creator>
  <cp:lastModifiedBy>Toshiba</cp:lastModifiedBy>
  <cp:revision>35</cp:revision>
  <dcterms:created xsi:type="dcterms:W3CDTF">2014-01-20T23:13:10Z</dcterms:created>
  <dcterms:modified xsi:type="dcterms:W3CDTF">2015-06-02T09:42:23Z</dcterms:modified>
</cp:coreProperties>
</file>