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Lst>
  <p:notesMasterIdLst>
    <p:notesMasterId r:id="rId117"/>
  </p:notesMasterIdLst>
  <p:sldIdLst>
    <p:sldId id="569" r:id="rId2"/>
    <p:sldId id="570" r:id="rId3"/>
    <p:sldId id="571" r:id="rId4"/>
    <p:sldId id="572" r:id="rId5"/>
    <p:sldId id="573" r:id="rId6"/>
    <p:sldId id="574" r:id="rId7"/>
    <p:sldId id="575" r:id="rId8"/>
    <p:sldId id="566" r:id="rId9"/>
    <p:sldId id="567" r:id="rId10"/>
    <p:sldId id="568" r:id="rId11"/>
    <p:sldId id="564" r:id="rId12"/>
    <p:sldId id="565" r:id="rId13"/>
    <p:sldId id="456" r:id="rId14"/>
    <p:sldId id="458" r:id="rId15"/>
    <p:sldId id="459" r:id="rId16"/>
    <p:sldId id="460" r:id="rId17"/>
    <p:sldId id="461" r:id="rId18"/>
    <p:sldId id="462" r:id="rId19"/>
    <p:sldId id="463" r:id="rId20"/>
    <p:sldId id="464" r:id="rId21"/>
    <p:sldId id="465" r:id="rId22"/>
    <p:sldId id="467" r:id="rId23"/>
    <p:sldId id="468" r:id="rId24"/>
    <p:sldId id="469" r:id="rId25"/>
    <p:sldId id="470" r:id="rId26"/>
    <p:sldId id="471" r:id="rId27"/>
    <p:sldId id="473" r:id="rId28"/>
    <p:sldId id="474" r:id="rId29"/>
    <p:sldId id="475" r:id="rId30"/>
    <p:sldId id="472" r:id="rId31"/>
    <p:sldId id="476" r:id="rId32"/>
    <p:sldId id="477" r:id="rId33"/>
    <p:sldId id="478" r:id="rId34"/>
    <p:sldId id="479" r:id="rId35"/>
    <p:sldId id="480" r:id="rId36"/>
    <p:sldId id="481" r:id="rId37"/>
    <p:sldId id="482" r:id="rId38"/>
    <p:sldId id="483" r:id="rId39"/>
    <p:sldId id="484" r:id="rId40"/>
    <p:sldId id="485" r:id="rId41"/>
    <p:sldId id="487" r:id="rId42"/>
    <p:sldId id="486" r:id="rId43"/>
    <p:sldId id="488" r:id="rId44"/>
    <p:sldId id="489" r:id="rId45"/>
    <p:sldId id="490" r:id="rId46"/>
    <p:sldId id="492" r:id="rId47"/>
    <p:sldId id="503" r:id="rId48"/>
    <p:sldId id="504" r:id="rId49"/>
    <p:sldId id="493" r:id="rId50"/>
    <p:sldId id="505" r:id="rId51"/>
    <p:sldId id="494" r:id="rId52"/>
    <p:sldId id="506" r:id="rId53"/>
    <p:sldId id="495" r:id="rId54"/>
    <p:sldId id="507" r:id="rId55"/>
    <p:sldId id="496" r:id="rId56"/>
    <p:sldId id="508" r:id="rId57"/>
    <p:sldId id="497" r:id="rId58"/>
    <p:sldId id="498" r:id="rId59"/>
    <p:sldId id="499" r:id="rId60"/>
    <p:sldId id="500" r:id="rId61"/>
    <p:sldId id="501" r:id="rId62"/>
    <p:sldId id="502" r:id="rId63"/>
    <p:sldId id="491" r:id="rId64"/>
    <p:sldId id="509" r:id="rId65"/>
    <p:sldId id="510" r:id="rId66"/>
    <p:sldId id="511" r:id="rId67"/>
    <p:sldId id="512" r:id="rId68"/>
    <p:sldId id="513" r:id="rId69"/>
    <p:sldId id="514" r:id="rId70"/>
    <p:sldId id="515" r:id="rId71"/>
    <p:sldId id="516" r:id="rId72"/>
    <p:sldId id="517" r:id="rId73"/>
    <p:sldId id="518" r:id="rId74"/>
    <p:sldId id="521" r:id="rId75"/>
    <p:sldId id="522" r:id="rId76"/>
    <p:sldId id="523" r:id="rId77"/>
    <p:sldId id="524" r:id="rId78"/>
    <p:sldId id="519" r:id="rId79"/>
    <p:sldId id="525" r:id="rId80"/>
    <p:sldId id="526" r:id="rId81"/>
    <p:sldId id="535" r:id="rId82"/>
    <p:sldId id="536" r:id="rId83"/>
    <p:sldId id="537" r:id="rId84"/>
    <p:sldId id="538" r:id="rId85"/>
    <p:sldId id="539" r:id="rId86"/>
    <p:sldId id="540" r:id="rId87"/>
    <p:sldId id="541" r:id="rId88"/>
    <p:sldId id="542" r:id="rId89"/>
    <p:sldId id="543" r:id="rId90"/>
    <p:sldId id="544" r:id="rId91"/>
    <p:sldId id="520" r:id="rId92"/>
    <p:sldId id="527" r:id="rId93"/>
    <p:sldId id="528" r:id="rId94"/>
    <p:sldId id="529" r:id="rId95"/>
    <p:sldId id="545" r:id="rId96"/>
    <p:sldId id="546" r:id="rId97"/>
    <p:sldId id="547" r:id="rId98"/>
    <p:sldId id="548" r:id="rId99"/>
    <p:sldId id="549" r:id="rId100"/>
    <p:sldId id="550" r:id="rId101"/>
    <p:sldId id="551" r:id="rId102"/>
    <p:sldId id="530" r:id="rId103"/>
    <p:sldId id="532" r:id="rId104"/>
    <p:sldId id="533" r:id="rId105"/>
    <p:sldId id="552" r:id="rId106"/>
    <p:sldId id="553" r:id="rId107"/>
    <p:sldId id="555" r:id="rId108"/>
    <p:sldId id="556" r:id="rId109"/>
    <p:sldId id="557" r:id="rId110"/>
    <p:sldId id="558" r:id="rId111"/>
    <p:sldId id="559" r:id="rId112"/>
    <p:sldId id="560" r:id="rId113"/>
    <p:sldId id="561" r:id="rId114"/>
    <p:sldId id="563" r:id="rId115"/>
    <p:sldId id="576" r:id="rId116"/>
  </p:sldIdLst>
  <p:sldSz cx="9144000" cy="6858000" type="screen4x3"/>
  <p:notesSz cx="6858000" cy="9144000"/>
  <p:embeddedFontLst>
    <p:embeddedFont>
      <p:font typeface="Tahoma" pitchFamily="34" charset="0"/>
      <p:regular r:id="rId118"/>
      <p:bold r:id="rId119"/>
    </p:embeddedFont>
    <p:embeddedFont>
      <p:font typeface="Gulim" pitchFamily="34" charset="-127"/>
      <p:regular r:id="rId120"/>
    </p:embeddedFont>
    <p:embeddedFont>
      <p:font typeface="Verdana" pitchFamily="34" charset="0"/>
      <p:regular r:id="rId121"/>
      <p:bold r:id="rId122"/>
      <p:italic r:id="rId123"/>
      <p:boldItalic r:id="rId124"/>
    </p:embeddedFont>
    <p:embeddedFont>
      <p:font typeface="Book Antiqua" pitchFamily="18" charset="0"/>
      <p:bold r:id="rId125"/>
      <p:italic r:id="rId126"/>
      <p:boldItalic r:id="rId127"/>
    </p:embeddedFont>
    <p:embeddedFont>
      <p:font typeface="Lucida Sans" pitchFamily="34" charset="0"/>
      <p:regular r:id="rId128"/>
    </p:embeddedFont>
    <p:embeddedFont>
      <p:font typeface="Simplified Arabic" pitchFamily="18" charset="-78"/>
      <p:regular r:id="rId129"/>
      <p:bold r:id="rId130"/>
    </p:embeddedFont>
    <p:embeddedFont>
      <p:font typeface="Wingdings 3" pitchFamily="18" charset="2"/>
      <p:regular r:id="rId131"/>
    </p:embeddedFont>
    <p:embeddedFont>
      <p:font typeface="SimSun" pitchFamily="2" charset="-122"/>
      <p:regular r:id="rId132"/>
    </p:embeddedFont>
    <p:embeddedFont>
      <p:font typeface="Microsoft YaHei" pitchFamily="34" charset="-122"/>
      <p:regular r:id="rId133"/>
      <p:bold r:id="rId134"/>
    </p:embeddedFont>
    <p:embeddedFont>
      <p:font typeface="AL-Mohanad Bold" pitchFamily="2" charset="-78"/>
      <p:regular r:id="rId135"/>
    </p:embeddedFont>
    <p:embeddedFont>
      <p:font typeface="Calibri" pitchFamily="34" charset="0"/>
      <p:regular r:id="rId136"/>
      <p:bold r:id="rId137"/>
      <p:italic r:id="rId138"/>
      <p:boldItalic r:id="rId1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7" autoAdjust="0"/>
    <p:restoredTop sz="94660"/>
  </p:normalViewPr>
  <p:slideViewPr>
    <p:cSldViewPr>
      <p:cViewPr varScale="1">
        <p:scale>
          <a:sx n="112" d="100"/>
          <a:sy n="112" d="100"/>
        </p:scale>
        <p:origin x="-13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6.fntdata"/><Relationship Id="rId138" Type="http://schemas.openxmlformats.org/officeDocument/2006/relationships/font" Target="fonts/font2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6.fntdata"/><Relationship Id="rId128"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4.fntdata"/><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7.fntdata"/><Relationship Id="rId129" Type="http://schemas.openxmlformats.org/officeDocument/2006/relationships/font" Target="fonts/font12.fntdata"/><Relationship Id="rId13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5.fntdata"/><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font" Target="fonts/font2.fntdata"/><Relationship Id="rId12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5.fntdata"/><Relationship Id="rId130" Type="http://schemas.openxmlformats.org/officeDocument/2006/relationships/font" Target="fonts/font13.fntdata"/><Relationship Id="rId135" Type="http://schemas.openxmlformats.org/officeDocument/2006/relationships/font" Target="fonts/font18.fntdata"/><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9.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image" Target="../media/image82.jpeg"/><Relationship Id="rId4" Type="http://schemas.openxmlformats.org/officeDocument/2006/relationships/image" Target="../media/image8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image" Target="../media/image82.jpeg"/><Relationship Id="rId4" Type="http://schemas.openxmlformats.org/officeDocument/2006/relationships/image" Target="../media/image8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D9B4D8-20D2-4F05-8A94-F20101D25C70}" type="doc">
      <dgm:prSet loTypeId="urn:microsoft.com/office/officeart/2005/8/layout/cycle3" loCatId="cycle" qsTypeId="urn:microsoft.com/office/officeart/2005/8/quickstyle/simple1" qsCatId="simple" csTypeId="urn:microsoft.com/office/officeart/2005/8/colors/colorful5" csCatId="colorful" phldr="1"/>
      <dgm:spPr/>
      <dgm:t>
        <a:bodyPr/>
        <a:lstStyle/>
        <a:p>
          <a:pPr rtl="1"/>
          <a:endParaRPr lang="ar-EG"/>
        </a:p>
      </dgm:t>
    </dgm:pt>
    <dgm:pt modelId="{697D1AF6-C378-4978-BF9A-229EB3562930}">
      <dgm:prSet phldrT="[Text]"/>
      <dgm:spPr/>
      <dgm:t>
        <a:bodyPr/>
        <a:lstStyle/>
        <a:p>
          <a:pPr rtl="1"/>
          <a:r>
            <a:rPr lang="ar-EG" b="1" dirty="0" smtClean="0">
              <a:solidFill>
                <a:srgbClr val="002060"/>
              </a:solidFill>
            </a:rPr>
            <a:t>مفهوم الإيجابية</a:t>
          </a:r>
          <a:endParaRPr lang="ar-EG" b="1" dirty="0">
            <a:solidFill>
              <a:srgbClr val="002060"/>
            </a:solidFill>
          </a:endParaRPr>
        </a:p>
      </dgm:t>
    </dgm:pt>
    <dgm:pt modelId="{3492F61E-CFD4-4790-B4E4-05A36727C030}" type="parTrans" cxnId="{6FED36E0-D91D-4C93-A65C-5CD9964C5E4D}">
      <dgm:prSet/>
      <dgm:spPr/>
      <dgm:t>
        <a:bodyPr/>
        <a:lstStyle/>
        <a:p>
          <a:pPr rtl="1"/>
          <a:endParaRPr lang="ar-EG"/>
        </a:p>
      </dgm:t>
    </dgm:pt>
    <dgm:pt modelId="{CB1207CD-C04F-4D5A-A15C-1B450C577824}" type="sibTrans" cxnId="{6FED36E0-D91D-4C93-A65C-5CD9964C5E4D}">
      <dgm:prSet/>
      <dgm:spPr/>
      <dgm:t>
        <a:bodyPr/>
        <a:lstStyle/>
        <a:p>
          <a:pPr rtl="1"/>
          <a:endParaRPr lang="ar-EG"/>
        </a:p>
      </dgm:t>
    </dgm:pt>
    <dgm:pt modelId="{8643B5B7-C796-465D-8F97-9E9218853D8B}">
      <dgm:prSet phldrT="[Text]"/>
      <dgm:spPr/>
      <dgm:t>
        <a:bodyPr/>
        <a:lstStyle/>
        <a:p>
          <a:pPr rtl="1"/>
          <a:r>
            <a:rPr lang="ar-EG" b="1" smtClean="0">
              <a:solidFill>
                <a:srgbClr val="002060"/>
              </a:solidFill>
            </a:rPr>
            <a:t>صفات الشخصية الايجابية</a:t>
          </a:r>
          <a:endParaRPr lang="ar-EG" b="1" dirty="0">
            <a:solidFill>
              <a:srgbClr val="002060"/>
            </a:solidFill>
          </a:endParaRPr>
        </a:p>
      </dgm:t>
    </dgm:pt>
    <dgm:pt modelId="{9F5EC83B-C0FE-4DCB-8057-970916E90DBA}" type="parTrans" cxnId="{8D634BDD-EB36-4665-B9FB-A638FD341D09}">
      <dgm:prSet/>
      <dgm:spPr/>
      <dgm:t>
        <a:bodyPr/>
        <a:lstStyle/>
        <a:p>
          <a:pPr rtl="1"/>
          <a:endParaRPr lang="ar-EG"/>
        </a:p>
      </dgm:t>
    </dgm:pt>
    <dgm:pt modelId="{0999BA92-956A-41FD-B2B5-F55709403D03}" type="sibTrans" cxnId="{8D634BDD-EB36-4665-B9FB-A638FD341D09}">
      <dgm:prSet/>
      <dgm:spPr/>
      <dgm:t>
        <a:bodyPr/>
        <a:lstStyle/>
        <a:p>
          <a:pPr rtl="1"/>
          <a:endParaRPr lang="ar-EG"/>
        </a:p>
      </dgm:t>
    </dgm:pt>
    <dgm:pt modelId="{FC38832B-C432-492A-885D-78A965C24926}">
      <dgm:prSet phldrT="[Text]"/>
      <dgm:spPr/>
      <dgm:t>
        <a:bodyPr/>
        <a:lstStyle/>
        <a:p>
          <a:pPr rtl="1"/>
          <a:r>
            <a:rPr lang="ar-EG" b="1" dirty="0" smtClean="0">
              <a:solidFill>
                <a:srgbClr val="002060"/>
              </a:solidFill>
            </a:rPr>
            <a:t>خطوات صناعة الشخصية الايجابية</a:t>
          </a:r>
          <a:endParaRPr lang="ar-EG" b="1" dirty="0">
            <a:solidFill>
              <a:srgbClr val="002060"/>
            </a:solidFill>
          </a:endParaRPr>
        </a:p>
      </dgm:t>
    </dgm:pt>
    <dgm:pt modelId="{896F8A6B-2405-418A-8472-FD4C49A6D194}" type="parTrans" cxnId="{D83837E4-3417-40ED-9E60-54F648E1A58E}">
      <dgm:prSet/>
      <dgm:spPr/>
      <dgm:t>
        <a:bodyPr/>
        <a:lstStyle/>
        <a:p>
          <a:pPr rtl="1"/>
          <a:endParaRPr lang="ar-EG"/>
        </a:p>
      </dgm:t>
    </dgm:pt>
    <dgm:pt modelId="{70D401A7-A14B-46CA-A07B-A0E57AC9C9D5}" type="sibTrans" cxnId="{D83837E4-3417-40ED-9E60-54F648E1A58E}">
      <dgm:prSet/>
      <dgm:spPr/>
      <dgm:t>
        <a:bodyPr/>
        <a:lstStyle/>
        <a:p>
          <a:pPr rtl="1"/>
          <a:endParaRPr lang="ar-EG"/>
        </a:p>
      </dgm:t>
    </dgm:pt>
    <dgm:pt modelId="{056F125E-9D94-40FF-B945-0EAF82832E36}">
      <dgm:prSet phldrT="[Text]"/>
      <dgm:spPr/>
      <dgm:t>
        <a:bodyPr/>
        <a:lstStyle/>
        <a:p>
          <a:pPr rtl="1"/>
          <a:r>
            <a:rPr lang="ar-SA" b="1" smtClean="0">
              <a:solidFill>
                <a:srgbClr val="002060"/>
              </a:solidFill>
            </a:rPr>
            <a:t>تقنيات بناء الثقه بالنفس</a:t>
          </a:r>
          <a:endParaRPr lang="ar-EG" b="1" dirty="0">
            <a:solidFill>
              <a:srgbClr val="002060"/>
            </a:solidFill>
          </a:endParaRPr>
        </a:p>
      </dgm:t>
    </dgm:pt>
    <dgm:pt modelId="{4A68795F-5142-436C-B695-B9D056259497}" type="parTrans" cxnId="{B9EB00DC-D367-41AA-A9F1-D5BDC4DEEB93}">
      <dgm:prSet/>
      <dgm:spPr/>
      <dgm:t>
        <a:bodyPr/>
        <a:lstStyle/>
        <a:p>
          <a:pPr rtl="1"/>
          <a:endParaRPr lang="ar-EG"/>
        </a:p>
      </dgm:t>
    </dgm:pt>
    <dgm:pt modelId="{F116AE45-56E3-4754-BCDB-488529474370}" type="sibTrans" cxnId="{B9EB00DC-D367-41AA-A9F1-D5BDC4DEEB93}">
      <dgm:prSet/>
      <dgm:spPr/>
      <dgm:t>
        <a:bodyPr/>
        <a:lstStyle/>
        <a:p>
          <a:pPr rtl="1"/>
          <a:endParaRPr lang="ar-EG"/>
        </a:p>
      </dgm:t>
    </dgm:pt>
    <dgm:pt modelId="{6CEC7691-89E7-4546-9FC5-D4143F669193}">
      <dgm:prSet phldrT="[Text]"/>
      <dgm:spPr/>
      <dgm:t>
        <a:bodyPr/>
        <a:lstStyle/>
        <a:p>
          <a:pPr rtl="1"/>
          <a:r>
            <a:rPr lang="ar-SA" b="1" smtClean="0">
              <a:solidFill>
                <a:srgbClr val="002060"/>
              </a:solidFill>
            </a:rPr>
            <a:t>تهيئة بيئة عمل ايجابية ومنتجة وناجحة</a:t>
          </a:r>
          <a:endParaRPr lang="ar-EG" b="1" dirty="0">
            <a:solidFill>
              <a:srgbClr val="002060"/>
            </a:solidFill>
          </a:endParaRPr>
        </a:p>
      </dgm:t>
    </dgm:pt>
    <dgm:pt modelId="{1D6F8B23-FF92-4170-B1E6-A78F3E716979}" type="parTrans" cxnId="{BEA98F0F-5144-4A4F-8B77-4D10FEDF1AA0}">
      <dgm:prSet/>
      <dgm:spPr/>
      <dgm:t>
        <a:bodyPr/>
        <a:lstStyle/>
        <a:p>
          <a:pPr rtl="1"/>
          <a:endParaRPr lang="ar-EG"/>
        </a:p>
      </dgm:t>
    </dgm:pt>
    <dgm:pt modelId="{D26F84B1-44B4-4ED8-AD82-F5296C44EA5B}" type="sibTrans" cxnId="{BEA98F0F-5144-4A4F-8B77-4D10FEDF1AA0}">
      <dgm:prSet/>
      <dgm:spPr/>
      <dgm:t>
        <a:bodyPr/>
        <a:lstStyle/>
        <a:p>
          <a:pPr rtl="1"/>
          <a:endParaRPr lang="ar-EG"/>
        </a:p>
      </dgm:t>
    </dgm:pt>
    <dgm:pt modelId="{3F9098D9-0F55-40DC-9FF4-4B8F37B814EA}">
      <dgm:prSet phldrT="[Text]"/>
      <dgm:spPr/>
      <dgm:t>
        <a:bodyPr/>
        <a:lstStyle/>
        <a:p>
          <a:pPr rtl="1"/>
          <a:r>
            <a:rPr lang="ar-SA" b="1" dirty="0" smtClean="0">
              <a:solidFill>
                <a:srgbClr val="002060"/>
              </a:solidFill>
            </a:rPr>
            <a:t>مفاتيح النجاح في العمل</a:t>
          </a:r>
          <a:endParaRPr lang="ar-EG" b="1" dirty="0">
            <a:solidFill>
              <a:srgbClr val="002060"/>
            </a:solidFill>
          </a:endParaRPr>
        </a:p>
      </dgm:t>
    </dgm:pt>
    <dgm:pt modelId="{0395550D-5119-47C2-8A73-ADC952634945}" type="parTrans" cxnId="{BB7568D8-1D27-4942-A868-1C83FEC4531F}">
      <dgm:prSet/>
      <dgm:spPr/>
      <dgm:t>
        <a:bodyPr/>
        <a:lstStyle/>
        <a:p>
          <a:pPr rtl="1"/>
          <a:endParaRPr lang="ar-EG"/>
        </a:p>
      </dgm:t>
    </dgm:pt>
    <dgm:pt modelId="{504F80E5-4AB6-4E42-9A38-E9768D4D53F3}" type="sibTrans" cxnId="{BB7568D8-1D27-4942-A868-1C83FEC4531F}">
      <dgm:prSet/>
      <dgm:spPr/>
      <dgm:t>
        <a:bodyPr/>
        <a:lstStyle/>
        <a:p>
          <a:pPr rtl="1"/>
          <a:endParaRPr lang="ar-EG"/>
        </a:p>
      </dgm:t>
    </dgm:pt>
    <dgm:pt modelId="{70777C9F-C937-4B5B-BE9E-B18C82CE5722}">
      <dgm:prSet phldrT="[Text]"/>
      <dgm:spPr/>
      <dgm:t>
        <a:bodyPr/>
        <a:lstStyle/>
        <a:p>
          <a:pPr rtl="1"/>
          <a:r>
            <a:rPr lang="ar-SA" b="1" dirty="0" smtClean="0">
              <a:solidFill>
                <a:srgbClr val="002060"/>
              </a:solidFill>
            </a:rPr>
            <a:t>إستراتيجيات التعامل مع ضغوط العمل</a:t>
          </a:r>
          <a:endParaRPr lang="ar-EG" b="1" dirty="0">
            <a:solidFill>
              <a:srgbClr val="002060"/>
            </a:solidFill>
          </a:endParaRPr>
        </a:p>
      </dgm:t>
    </dgm:pt>
    <dgm:pt modelId="{A9CE66DC-6D9C-40DC-832B-A19EA6EEA105}" type="parTrans" cxnId="{25F1D878-AAC0-49FB-84DB-28D827E62A38}">
      <dgm:prSet/>
      <dgm:spPr/>
      <dgm:t>
        <a:bodyPr/>
        <a:lstStyle/>
        <a:p>
          <a:pPr rtl="1"/>
          <a:endParaRPr lang="ar-EG"/>
        </a:p>
      </dgm:t>
    </dgm:pt>
    <dgm:pt modelId="{BC1121C5-84FE-4C32-81F3-87BE3575909D}" type="sibTrans" cxnId="{25F1D878-AAC0-49FB-84DB-28D827E62A38}">
      <dgm:prSet/>
      <dgm:spPr/>
      <dgm:t>
        <a:bodyPr/>
        <a:lstStyle/>
        <a:p>
          <a:pPr rtl="1"/>
          <a:endParaRPr lang="ar-EG"/>
        </a:p>
      </dgm:t>
    </dgm:pt>
    <dgm:pt modelId="{F61C9E15-E806-4620-A11F-98DA2DF17CD5}" type="pres">
      <dgm:prSet presAssocID="{99D9B4D8-20D2-4F05-8A94-F20101D25C70}" presName="Name0" presStyleCnt="0">
        <dgm:presLayoutVars>
          <dgm:dir/>
          <dgm:resizeHandles val="exact"/>
        </dgm:presLayoutVars>
      </dgm:prSet>
      <dgm:spPr/>
      <dgm:t>
        <a:bodyPr/>
        <a:lstStyle/>
        <a:p>
          <a:pPr rtl="1"/>
          <a:endParaRPr lang="ar-EG"/>
        </a:p>
      </dgm:t>
    </dgm:pt>
    <dgm:pt modelId="{C4A9C444-5A03-48CF-BC1E-3556F131B83A}" type="pres">
      <dgm:prSet presAssocID="{99D9B4D8-20D2-4F05-8A94-F20101D25C70}" presName="cycle" presStyleCnt="0"/>
      <dgm:spPr/>
      <dgm:t>
        <a:bodyPr/>
        <a:lstStyle/>
        <a:p>
          <a:pPr rtl="1"/>
          <a:endParaRPr lang="ar-EG"/>
        </a:p>
      </dgm:t>
    </dgm:pt>
    <dgm:pt modelId="{94C02CB0-4E52-4916-A763-5141FEA947E2}" type="pres">
      <dgm:prSet presAssocID="{697D1AF6-C378-4978-BF9A-229EB3562930}" presName="nodeFirstNode" presStyleLbl="node1" presStyleIdx="0" presStyleCnt="7">
        <dgm:presLayoutVars>
          <dgm:bulletEnabled val="1"/>
        </dgm:presLayoutVars>
      </dgm:prSet>
      <dgm:spPr/>
      <dgm:t>
        <a:bodyPr/>
        <a:lstStyle/>
        <a:p>
          <a:pPr rtl="1"/>
          <a:endParaRPr lang="ar-EG"/>
        </a:p>
      </dgm:t>
    </dgm:pt>
    <dgm:pt modelId="{61A18ACB-3FAE-4EDD-8E41-949BBB28A79B}" type="pres">
      <dgm:prSet presAssocID="{CB1207CD-C04F-4D5A-A15C-1B450C577824}" presName="sibTransFirstNode" presStyleLbl="bgShp" presStyleIdx="0" presStyleCnt="1"/>
      <dgm:spPr/>
      <dgm:t>
        <a:bodyPr/>
        <a:lstStyle/>
        <a:p>
          <a:pPr rtl="1"/>
          <a:endParaRPr lang="ar-EG"/>
        </a:p>
      </dgm:t>
    </dgm:pt>
    <dgm:pt modelId="{7B12B91E-4115-4398-94F3-35ADBBCDEE51}" type="pres">
      <dgm:prSet presAssocID="{8643B5B7-C796-465D-8F97-9E9218853D8B}" presName="nodeFollowingNodes" presStyleLbl="node1" presStyleIdx="1" presStyleCnt="7">
        <dgm:presLayoutVars>
          <dgm:bulletEnabled val="1"/>
        </dgm:presLayoutVars>
      </dgm:prSet>
      <dgm:spPr/>
      <dgm:t>
        <a:bodyPr/>
        <a:lstStyle/>
        <a:p>
          <a:pPr rtl="1"/>
          <a:endParaRPr lang="ar-EG"/>
        </a:p>
      </dgm:t>
    </dgm:pt>
    <dgm:pt modelId="{732F62CE-D1EC-4F22-AF39-10B84BF6B6A6}" type="pres">
      <dgm:prSet presAssocID="{FC38832B-C432-492A-885D-78A965C24926}" presName="nodeFollowingNodes" presStyleLbl="node1" presStyleIdx="2" presStyleCnt="7">
        <dgm:presLayoutVars>
          <dgm:bulletEnabled val="1"/>
        </dgm:presLayoutVars>
      </dgm:prSet>
      <dgm:spPr/>
      <dgm:t>
        <a:bodyPr/>
        <a:lstStyle/>
        <a:p>
          <a:pPr rtl="1"/>
          <a:endParaRPr lang="ar-EG"/>
        </a:p>
      </dgm:t>
    </dgm:pt>
    <dgm:pt modelId="{3F9D841A-9616-46F0-91AA-CD9B95BB2DCA}" type="pres">
      <dgm:prSet presAssocID="{056F125E-9D94-40FF-B945-0EAF82832E36}" presName="nodeFollowingNodes" presStyleLbl="node1" presStyleIdx="3" presStyleCnt="7">
        <dgm:presLayoutVars>
          <dgm:bulletEnabled val="1"/>
        </dgm:presLayoutVars>
      </dgm:prSet>
      <dgm:spPr/>
      <dgm:t>
        <a:bodyPr/>
        <a:lstStyle/>
        <a:p>
          <a:pPr rtl="1"/>
          <a:endParaRPr lang="ar-EG"/>
        </a:p>
      </dgm:t>
    </dgm:pt>
    <dgm:pt modelId="{42B77A6E-B8A5-421E-850F-FDA790202CA1}" type="pres">
      <dgm:prSet presAssocID="{6CEC7691-89E7-4546-9FC5-D4143F669193}" presName="nodeFollowingNodes" presStyleLbl="node1" presStyleIdx="4" presStyleCnt="7">
        <dgm:presLayoutVars>
          <dgm:bulletEnabled val="1"/>
        </dgm:presLayoutVars>
      </dgm:prSet>
      <dgm:spPr/>
      <dgm:t>
        <a:bodyPr/>
        <a:lstStyle/>
        <a:p>
          <a:pPr rtl="1"/>
          <a:endParaRPr lang="ar-EG"/>
        </a:p>
      </dgm:t>
    </dgm:pt>
    <dgm:pt modelId="{48BD4EB3-5752-41C0-8406-C6FB813687DC}" type="pres">
      <dgm:prSet presAssocID="{3F9098D9-0F55-40DC-9FF4-4B8F37B814EA}" presName="nodeFollowingNodes" presStyleLbl="node1" presStyleIdx="5" presStyleCnt="7">
        <dgm:presLayoutVars>
          <dgm:bulletEnabled val="1"/>
        </dgm:presLayoutVars>
      </dgm:prSet>
      <dgm:spPr/>
      <dgm:t>
        <a:bodyPr/>
        <a:lstStyle/>
        <a:p>
          <a:pPr rtl="1"/>
          <a:endParaRPr lang="ar-EG"/>
        </a:p>
      </dgm:t>
    </dgm:pt>
    <dgm:pt modelId="{32ABBEC9-1D95-4952-AD45-7677167D48C3}" type="pres">
      <dgm:prSet presAssocID="{70777C9F-C937-4B5B-BE9E-B18C82CE5722}" presName="nodeFollowingNodes" presStyleLbl="node1" presStyleIdx="6" presStyleCnt="7">
        <dgm:presLayoutVars>
          <dgm:bulletEnabled val="1"/>
        </dgm:presLayoutVars>
      </dgm:prSet>
      <dgm:spPr/>
      <dgm:t>
        <a:bodyPr/>
        <a:lstStyle/>
        <a:p>
          <a:pPr rtl="1"/>
          <a:endParaRPr lang="ar-EG"/>
        </a:p>
      </dgm:t>
    </dgm:pt>
  </dgm:ptLst>
  <dgm:cxnLst>
    <dgm:cxn modelId="{BEA98F0F-5144-4A4F-8B77-4D10FEDF1AA0}" srcId="{99D9B4D8-20D2-4F05-8A94-F20101D25C70}" destId="{6CEC7691-89E7-4546-9FC5-D4143F669193}" srcOrd="4" destOrd="0" parTransId="{1D6F8B23-FF92-4170-B1E6-A78F3E716979}" sibTransId="{D26F84B1-44B4-4ED8-AD82-F5296C44EA5B}"/>
    <dgm:cxn modelId="{0FF5FCA3-8169-4BB6-999A-CA3904A9969E}" type="presOf" srcId="{CB1207CD-C04F-4D5A-A15C-1B450C577824}" destId="{61A18ACB-3FAE-4EDD-8E41-949BBB28A79B}" srcOrd="0" destOrd="0" presId="urn:microsoft.com/office/officeart/2005/8/layout/cycle3"/>
    <dgm:cxn modelId="{6FED36E0-D91D-4C93-A65C-5CD9964C5E4D}" srcId="{99D9B4D8-20D2-4F05-8A94-F20101D25C70}" destId="{697D1AF6-C378-4978-BF9A-229EB3562930}" srcOrd="0" destOrd="0" parTransId="{3492F61E-CFD4-4790-B4E4-05A36727C030}" sibTransId="{CB1207CD-C04F-4D5A-A15C-1B450C577824}"/>
    <dgm:cxn modelId="{80CB9EBD-7848-4C6F-B6E2-D5B54B34BEEF}" type="presOf" srcId="{70777C9F-C937-4B5B-BE9E-B18C82CE5722}" destId="{32ABBEC9-1D95-4952-AD45-7677167D48C3}" srcOrd="0" destOrd="0" presId="urn:microsoft.com/office/officeart/2005/8/layout/cycle3"/>
    <dgm:cxn modelId="{B2B039C7-76FC-4BFC-AD23-5A3E18007E90}" type="presOf" srcId="{056F125E-9D94-40FF-B945-0EAF82832E36}" destId="{3F9D841A-9616-46F0-91AA-CD9B95BB2DCA}" srcOrd="0" destOrd="0" presId="urn:microsoft.com/office/officeart/2005/8/layout/cycle3"/>
    <dgm:cxn modelId="{C9DE34BD-ED53-4D0D-9C9B-22C14950DE77}" type="presOf" srcId="{697D1AF6-C378-4978-BF9A-229EB3562930}" destId="{94C02CB0-4E52-4916-A763-5141FEA947E2}" srcOrd="0" destOrd="0" presId="urn:microsoft.com/office/officeart/2005/8/layout/cycle3"/>
    <dgm:cxn modelId="{25F1D878-AAC0-49FB-84DB-28D827E62A38}" srcId="{99D9B4D8-20D2-4F05-8A94-F20101D25C70}" destId="{70777C9F-C937-4B5B-BE9E-B18C82CE5722}" srcOrd="6" destOrd="0" parTransId="{A9CE66DC-6D9C-40DC-832B-A19EA6EEA105}" sibTransId="{BC1121C5-84FE-4C32-81F3-87BE3575909D}"/>
    <dgm:cxn modelId="{BB7568D8-1D27-4942-A868-1C83FEC4531F}" srcId="{99D9B4D8-20D2-4F05-8A94-F20101D25C70}" destId="{3F9098D9-0F55-40DC-9FF4-4B8F37B814EA}" srcOrd="5" destOrd="0" parTransId="{0395550D-5119-47C2-8A73-ADC952634945}" sibTransId="{504F80E5-4AB6-4E42-9A38-E9768D4D53F3}"/>
    <dgm:cxn modelId="{19339867-2CED-409B-8594-A37372FA78CF}" type="presOf" srcId="{6CEC7691-89E7-4546-9FC5-D4143F669193}" destId="{42B77A6E-B8A5-421E-850F-FDA790202CA1}" srcOrd="0" destOrd="0" presId="urn:microsoft.com/office/officeart/2005/8/layout/cycle3"/>
    <dgm:cxn modelId="{1700482F-48AF-4A61-BAB1-6C52A876D0D8}" type="presOf" srcId="{3F9098D9-0F55-40DC-9FF4-4B8F37B814EA}" destId="{48BD4EB3-5752-41C0-8406-C6FB813687DC}" srcOrd="0" destOrd="0" presId="urn:microsoft.com/office/officeart/2005/8/layout/cycle3"/>
    <dgm:cxn modelId="{50DDC4FE-0388-4D72-987A-9173682085E7}" type="presOf" srcId="{8643B5B7-C796-465D-8F97-9E9218853D8B}" destId="{7B12B91E-4115-4398-94F3-35ADBBCDEE51}" srcOrd="0" destOrd="0" presId="urn:microsoft.com/office/officeart/2005/8/layout/cycle3"/>
    <dgm:cxn modelId="{974B9748-B7A9-4EB5-A171-D438CAC0F5F5}" type="presOf" srcId="{FC38832B-C432-492A-885D-78A965C24926}" destId="{732F62CE-D1EC-4F22-AF39-10B84BF6B6A6}" srcOrd="0" destOrd="0" presId="urn:microsoft.com/office/officeart/2005/8/layout/cycle3"/>
    <dgm:cxn modelId="{B9EB00DC-D367-41AA-A9F1-D5BDC4DEEB93}" srcId="{99D9B4D8-20D2-4F05-8A94-F20101D25C70}" destId="{056F125E-9D94-40FF-B945-0EAF82832E36}" srcOrd="3" destOrd="0" parTransId="{4A68795F-5142-436C-B695-B9D056259497}" sibTransId="{F116AE45-56E3-4754-BCDB-488529474370}"/>
    <dgm:cxn modelId="{8D634BDD-EB36-4665-B9FB-A638FD341D09}" srcId="{99D9B4D8-20D2-4F05-8A94-F20101D25C70}" destId="{8643B5B7-C796-465D-8F97-9E9218853D8B}" srcOrd="1" destOrd="0" parTransId="{9F5EC83B-C0FE-4DCB-8057-970916E90DBA}" sibTransId="{0999BA92-956A-41FD-B2B5-F55709403D03}"/>
    <dgm:cxn modelId="{D83837E4-3417-40ED-9E60-54F648E1A58E}" srcId="{99D9B4D8-20D2-4F05-8A94-F20101D25C70}" destId="{FC38832B-C432-492A-885D-78A965C24926}" srcOrd="2" destOrd="0" parTransId="{896F8A6B-2405-418A-8472-FD4C49A6D194}" sibTransId="{70D401A7-A14B-46CA-A07B-A0E57AC9C9D5}"/>
    <dgm:cxn modelId="{B353660C-526C-4B7C-AFD0-65BBE239ACE2}" type="presOf" srcId="{99D9B4D8-20D2-4F05-8A94-F20101D25C70}" destId="{F61C9E15-E806-4620-A11F-98DA2DF17CD5}" srcOrd="0" destOrd="0" presId="urn:microsoft.com/office/officeart/2005/8/layout/cycle3"/>
    <dgm:cxn modelId="{FE392AAA-AE24-480C-B915-A24C12236C60}" type="presParOf" srcId="{F61C9E15-E806-4620-A11F-98DA2DF17CD5}" destId="{C4A9C444-5A03-48CF-BC1E-3556F131B83A}" srcOrd="0" destOrd="0" presId="urn:microsoft.com/office/officeart/2005/8/layout/cycle3"/>
    <dgm:cxn modelId="{8AE58778-FEF4-4799-8059-6D5387D379CC}" type="presParOf" srcId="{C4A9C444-5A03-48CF-BC1E-3556F131B83A}" destId="{94C02CB0-4E52-4916-A763-5141FEA947E2}" srcOrd="0" destOrd="0" presId="urn:microsoft.com/office/officeart/2005/8/layout/cycle3"/>
    <dgm:cxn modelId="{FFF629FF-F1A8-42A4-B693-F530C3D5CACE}" type="presParOf" srcId="{C4A9C444-5A03-48CF-BC1E-3556F131B83A}" destId="{61A18ACB-3FAE-4EDD-8E41-949BBB28A79B}" srcOrd="1" destOrd="0" presId="urn:microsoft.com/office/officeart/2005/8/layout/cycle3"/>
    <dgm:cxn modelId="{DDC0393B-1060-4F16-8E00-938E376F42D2}" type="presParOf" srcId="{C4A9C444-5A03-48CF-BC1E-3556F131B83A}" destId="{7B12B91E-4115-4398-94F3-35ADBBCDEE51}" srcOrd="2" destOrd="0" presId="urn:microsoft.com/office/officeart/2005/8/layout/cycle3"/>
    <dgm:cxn modelId="{037D01B0-3DC1-4F63-9CEB-1AEA151FD712}" type="presParOf" srcId="{C4A9C444-5A03-48CF-BC1E-3556F131B83A}" destId="{732F62CE-D1EC-4F22-AF39-10B84BF6B6A6}" srcOrd="3" destOrd="0" presId="urn:microsoft.com/office/officeart/2005/8/layout/cycle3"/>
    <dgm:cxn modelId="{D449813B-E32F-411F-A9E2-9C906587574B}" type="presParOf" srcId="{C4A9C444-5A03-48CF-BC1E-3556F131B83A}" destId="{3F9D841A-9616-46F0-91AA-CD9B95BB2DCA}" srcOrd="4" destOrd="0" presId="urn:microsoft.com/office/officeart/2005/8/layout/cycle3"/>
    <dgm:cxn modelId="{D649F891-3B6E-4CD1-B31F-EFB2B12EEFFE}" type="presParOf" srcId="{C4A9C444-5A03-48CF-BC1E-3556F131B83A}" destId="{42B77A6E-B8A5-421E-850F-FDA790202CA1}" srcOrd="5" destOrd="0" presId="urn:microsoft.com/office/officeart/2005/8/layout/cycle3"/>
    <dgm:cxn modelId="{698A0FEA-A0BD-4D59-A86A-56155CF233C3}" type="presParOf" srcId="{C4A9C444-5A03-48CF-BC1E-3556F131B83A}" destId="{48BD4EB3-5752-41C0-8406-C6FB813687DC}" srcOrd="6" destOrd="0" presId="urn:microsoft.com/office/officeart/2005/8/layout/cycle3"/>
    <dgm:cxn modelId="{8C40AE44-665E-4800-A645-0903F8438639}" type="presParOf" srcId="{C4A9C444-5A03-48CF-BC1E-3556F131B83A}" destId="{32ABBEC9-1D95-4952-AD45-7677167D48C3}"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A78393-0BA8-460F-9145-A3BA38813A6D}" type="doc">
      <dgm:prSet loTypeId="urn:microsoft.com/office/officeart/2005/8/layout/default#2" loCatId="list" qsTypeId="urn:microsoft.com/office/officeart/2005/8/quickstyle/simple5" qsCatId="simple" csTypeId="urn:microsoft.com/office/officeart/2005/8/colors/accent1_2" csCatId="accent1" phldr="1"/>
      <dgm:spPr/>
      <dgm:t>
        <a:bodyPr/>
        <a:lstStyle/>
        <a:p>
          <a:endParaRPr lang="en-US"/>
        </a:p>
      </dgm:t>
    </dgm:pt>
    <dgm:pt modelId="{A1E4D177-6B25-4A42-BC7F-EE87A01058D9}">
      <dgm:prSet phldrT="[Text]" custT="1"/>
      <dgm:spPr/>
      <dgm:t>
        <a:bodyPr/>
        <a:lstStyle/>
        <a:p>
          <a:pPr algn="ctr" rtl="1"/>
          <a:r>
            <a:rPr lang="ar-SA" sz="3200" b="0" dirty="0" smtClean="0"/>
            <a:t>ه</a:t>
          </a:r>
          <a:r>
            <a:rPr lang="ar-EG" sz="3200" b="0" dirty="0" smtClean="0"/>
            <a:t>ي</a:t>
          </a:r>
          <a:r>
            <a:rPr lang="ar-SA" sz="3200" b="0" dirty="0" smtClean="0"/>
            <a:t> الحافز الذي يَدفع بطاقة الإنسان لأداء عمل معيَّن؛ للوصول إلى غاية محدَّدة، مُحتمِلاً كافَّة الصِّعاب لتحقيق الهدف.</a:t>
          </a:r>
          <a:endParaRPr lang="en-US" sz="3200" b="0" dirty="0"/>
        </a:p>
      </dgm:t>
    </dgm:pt>
    <dgm:pt modelId="{B0DE2A47-E495-4089-97A4-7C6FE146DEE3}" type="parTrans" cxnId="{524E7482-9A9D-4DD1-8A01-1FF68176C727}">
      <dgm:prSet/>
      <dgm:spPr/>
      <dgm:t>
        <a:bodyPr/>
        <a:lstStyle/>
        <a:p>
          <a:endParaRPr lang="en-US"/>
        </a:p>
      </dgm:t>
    </dgm:pt>
    <dgm:pt modelId="{442BF176-2F91-46A5-8BFD-5DA187254552}" type="sibTrans" cxnId="{524E7482-9A9D-4DD1-8A01-1FF68176C727}">
      <dgm:prSet/>
      <dgm:spPr/>
      <dgm:t>
        <a:bodyPr/>
        <a:lstStyle/>
        <a:p>
          <a:endParaRPr lang="en-US"/>
        </a:p>
      </dgm:t>
    </dgm:pt>
    <dgm:pt modelId="{B57E084E-DB4E-4A31-9964-176A410DE6FB}" type="pres">
      <dgm:prSet presAssocID="{F5A78393-0BA8-460F-9145-A3BA38813A6D}" presName="diagram" presStyleCnt="0">
        <dgm:presLayoutVars>
          <dgm:dir/>
          <dgm:resizeHandles val="exact"/>
        </dgm:presLayoutVars>
      </dgm:prSet>
      <dgm:spPr/>
      <dgm:t>
        <a:bodyPr/>
        <a:lstStyle/>
        <a:p>
          <a:pPr rtl="1"/>
          <a:endParaRPr lang="ar-EG"/>
        </a:p>
      </dgm:t>
    </dgm:pt>
    <dgm:pt modelId="{D5BDEC82-FBB0-4A8F-B0F3-02243E23A608}" type="pres">
      <dgm:prSet presAssocID="{A1E4D177-6B25-4A42-BC7F-EE87A01058D9}" presName="node" presStyleLbl="node1" presStyleIdx="0" presStyleCnt="1" custScaleY="35459" custLinFactNeighborY="12511">
        <dgm:presLayoutVars>
          <dgm:bulletEnabled val="1"/>
        </dgm:presLayoutVars>
      </dgm:prSet>
      <dgm:spPr/>
      <dgm:t>
        <a:bodyPr/>
        <a:lstStyle/>
        <a:p>
          <a:endParaRPr lang="en-US"/>
        </a:p>
      </dgm:t>
    </dgm:pt>
  </dgm:ptLst>
  <dgm:cxnLst>
    <dgm:cxn modelId="{FCD68150-3BAF-43B7-B273-F784065B57D7}" type="presOf" srcId="{F5A78393-0BA8-460F-9145-A3BA38813A6D}" destId="{B57E084E-DB4E-4A31-9964-176A410DE6FB}" srcOrd="0" destOrd="0" presId="urn:microsoft.com/office/officeart/2005/8/layout/default#2"/>
    <dgm:cxn modelId="{A9D7D1EA-2D48-4E92-81CB-2BAC23A96823}" type="presOf" srcId="{A1E4D177-6B25-4A42-BC7F-EE87A01058D9}" destId="{D5BDEC82-FBB0-4A8F-B0F3-02243E23A608}" srcOrd="0" destOrd="0" presId="urn:microsoft.com/office/officeart/2005/8/layout/default#2"/>
    <dgm:cxn modelId="{524E7482-9A9D-4DD1-8A01-1FF68176C727}" srcId="{F5A78393-0BA8-460F-9145-A3BA38813A6D}" destId="{A1E4D177-6B25-4A42-BC7F-EE87A01058D9}" srcOrd="0" destOrd="0" parTransId="{B0DE2A47-E495-4089-97A4-7C6FE146DEE3}" sibTransId="{442BF176-2F91-46A5-8BFD-5DA187254552}"/>
    <dgm:cxn modelId="{99404D53-E795-42C7-A8B5-3D144CAEFE7D}" type="presParOf" srcId="{B57E084E-DB4E-4A31-9964-176A410DE6FB}" destId="{D5BDEC82-FBB0-4A8F-B0F3-02243E23A608}" srcOrd="0"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A65A90-2EAC-42D8-9AA6-04A8C463672B}" type="doc">
      <dgm:prSet loTypeId="urn:microsoft.com/office/officeart/2005/8/layout/hierarchy1" loCatId="hierarchy" qsTypeId="urn:microsoft.com/office/officeart/2005/8/quickstyle/simple5" qsCatId="simple" csTypeId="urn:microsoft.com/office/officeart/2005/8/colors/colorful1#1" csCatId="colorful" phldr="1"/>
      <dgm:spPr/>
      <dgm:t>
        <a:bodyPr/>
        <a:lstStyle/>
        <a:p>
          <a:endParaRPr lang="en-US"/>
        </a:p>
      </dgm:t>
    </dgm:pt>
    <dgm:pt modelId="{9AB637FD-910F-443E-A459-A37884CF5A7C}">
      <dgm:prSet phldrT="[Text]"/>
      <dgm:spPr/>
      <dgm:t>
        <a:bodyPr/>
        <a:lstStyle/>
        <a:p>
          <a:pPr rtl="1"/>
          <a:r>
            <a:rPr lang="ar-SA" b="1" dirty="0" smtClean="0"/>
            <a:t>إستراتيجيات التعامل مع ضغوط العمل</a:t>
          </a:r>
          <a:endParaRPr lang="en-US" dirty="0"/>
        </a:p>
      </dgm:t>
    </dgm:pt>
    <dgm:pt modelId="{BD9A08B3-C015-47A7-A8F3-9C1E7953053F}" type="parTrans" cxnId="{D119BB37-FC4C-40B5-83C5-6F53A5707605}">
      <dgm:prSet/>
      <dgm:spPr/>
      <dgm:t>
        <a:bodyPr/>
        <a:lstStyle/>
        <a:p>
          <a:endParaRPr lang="en-US"/>
        </a:p>
      </dgm:t>
    </dgm:pt>
    <dgm:pt modelId="{4488F23D-C561-43DB-8FF6-48EA8E20D760}" type="sibTrans" cxnId="{D119BB37-FC4C-40B5-83C5-6F53A5707605}">
      <dgm:prSet/>
      <dgm:spPr/>
      <dgm:t>
        <a:bodyPr/>
        <a:lstStyle/>
        <a:p>
          <a:endParaRPr lang="en-US"/>
        </a:p>
      </dgm:t>
    </dgm:pt>
    <dgm:pt modelId="{22693663-EFBE-4A09-B325-65FB185C289B}">
      <dgm:prSet phldrT="[Text]"/>
      <dgm:spPr/>
      <dgm:t>
        <a:bodyPr/>
        <a:lstStyle/>
        <a:p>
          <a:r>
            <a:rPr lang="ar-EG" b="1" dirty="0" smtClean="0"/>
            <a:t>مدخل تنظيمي</a:t>
          </a:r>
          <a:endParaRPr lang="en-US" b="1" dirty="0"/>
        </a:p>
      </dgm:t>
    </dgm:pt>
    <dgm:pt modelId="{72255D1A-C9D3-49FE-9AC2-D6AA5489F83C}" type="parTrans" cxnId="{21D8A244-FE90-4BD5-9C00-8B3C248EC6CA}">
      <dgm:prSet/>
      <dgm:spPr/>
      <dgm:t>
        <a:bodyPr/>
        <a:lstStyle/>
        <a:p>
          <a:endParaRPr lang="en-US"/>
        </a:p>
      </dgm:t>
    </dgm:pt>
    <dgm:pt modelId="{693084CC-DB01-44F0-8848-DA8806DDED50}" type="sibTrans" cxnId="{21D8A244-FE90-4BD5-9C00-8B3C248EC6CA}">
      <dgm:prSet/>
      <dgm:spPr/>
      <dgm:t>
        <a:bodyPr/>
        <a:lstStyle/>
        <a:p>
          <a:endParaRPr lang="en-US"/>
        </a:p>
      </dgm:t>
    </dgm:pt>
    <dgm:pt modelId="{93A53C23-33DA-4C17-8824-FF15D0BC5BCA}">
      <dgm:prSet phldrT="[Text]"/>
      <dgm:spPr/>
      <dgm:t>
        <a:bodyPr/>
        <a:lstStyle/>
        <a:p>
          <a:r>
            <a:rPr lang="ar-EG" b="1" dirty="0" smtClean="0"/>
            <a:t>مدخل شخصي</a:t>
          </a:r>
          <a:endParaRPr lang="en-US" b="1" dirty="0"/>
        </a:p>
      </dgm:t>
    </dgm:pt>
    <dgm:pt modelId="{2276E9B0-8421-4455-B617-7B6800A6C8B0}" type="parTrans" cxnId="{154D5034-735D-4070-9326-F550ECEFAFAB}">
      <dgm:prSet/>
      <dgm:spPr/>
      <dgm:t>
        <a:bodyPr/>
        <a:lstStyle/>
        <a:p>
          <a:endParaRPr lang="en-US"/>
        </a:p>
      </dgm:t>
    </dgm:pt>
    <dgm:pt modelId="{F03E75BD-B84E-40F1-BE9E-3AF7767B2DA4}" type="sibTrans" cxnId="{154D5034-735D-4070-9326-F550ECEFAFAB}">
      <dgm:prSet/>
      <dgm:spPr/>
      <dgm:t>
        <a:bodyPr/>
        <a:lstStyle/>
        <a:p>
          <a:endParaRPr lang="en-US"/>
        </a:p>
      </dgm:t>
    </dgm:pt>
    <dgm:pt modelId="{C83D0633-6D2E-4AAF-8227-31F99A9591E2}" type="pres">
      <dgm:prSet presAssocID="{6CA65A90-2EAC-42D8-9AA6-04A8C463672B}" presName="hierChild1" presStyleCnt="0">
        <dgm:presLayoutVars>
          <dgm:chPref val="1"/>
          <dgm:dir/>
          <dgm:animOne val="branch"/>
          <dgm:animLvl val="lvl"/>
          <dgm:resizeHandles/>
        </dgm:presLayoutVars>
      </dgm:prSet>
      <dgm:spPr/>
      <dgm:t>
        <a:bodyPr/>
        <a:lstStyle/>
        <a:p>
          <a:pPr rtl="1"/>
          <a:endParaRPr lang="ar-EG"/>
        </a:p>
      </dgm:t>
    </dgm:pt>
    <dgm:pt modelId="{F1773BD4-1618-4BA0-A79B-5BE55CB247A2}" type="pres">
      <dgm:prSet presAssocID="{9AB637FD-910F-443E-A459-A37884CF5A7C}" presName="hierRoot1" presStyleCnt="0"/>
      <dgm:spPr/>
    </dgm:pt>
    <dgm:pt modelId="{FFADD8FF-A2F5-4B17-8997-EAAB1D764FD2}" type="pres">
      <dgm:prSet presAssocID="{9AB637FD-910F-443E-A459-A37884CF5A7C}" presName="composite" presStyleCnt="0"/>
      <dgm:spPr/>
    </dgm:pt>
    <dgm:pt modelId="{38C825B2-7DE2-41C9-A2CD-984C09474BBC}" type="pres">
      <dgm:prSet presAssocID="{9AB637FD-910F-443E-A459-A37884CF5A7C}" presName="background" presStyleLbl="node0" presStyleIdx="0" presStyleCnt="1"/>
      <dgm:spPr/>
    </dgm:pt>
    <dgm:pt modelId="{2B97E3CA-F4CF-4FA2-9C18-A58F7630A19D}" type="pres">
      <dgm:prSet presAssocID="{9AB637FD-910F-443E-A459-A37884CF5A7C}" presName="text" presStyleLbl="fgAcc0" presStyleIdx="0" presStyleCnt="1">
        <dgm:presLayoutVars>
          <dgm:chPref val="3"/>
        </dgm:presLayoutVars>
      </dgm:prSet>
      <dgm:spPr/>
      <dgm:t>
        <a:bodyPr/>
        <a:lstStyle/>
        <a:p>
          <a:endParaRPr lang="en-US"/>
        </a:p>
      </dgm:t>
    </dgm:pt>
    <dgm:pt modelId="{8F5E7023-B90A-4DD7-BB73-17E5167D911F}" type="pres">
      <dgm:prSet presAssocID="{9AB637FD-910F-443E-A459-A37884CF5A7C}" presName="hierChild2" presStyleCnt="0"/>
      <dgm:spPr/>
    </dgm:pt>
    <dgm:pt modelId="{270D8932-0B47-486E-9BDD-AE68D3A46E9F}" type="pres">
      <dgm:prSet presAssocID="{72255D1A-C9D3-49FE-9AC2-D6AA5489F83C}" presName="Name10" presStyleLbl="parChTrans1D2" presStyleIdx="0" presStyleCnt="2"/>
      <dgm:spPr/>
      <dgm:t>
        <a:bodyPr/>
        <a:lstStyle/>
        <a:p>
          <a:pPr rtl="1"/>
          <a:endParaRPr lang="ar-EG"/>
        </a:p>
      </dgm:t>
    </dgm:pt>
    <dgm:pt modelId="{804E23E9-9D8A-48A3-835D-75BF6E3E2003}" type="pres">
      <dgm:prSet presAssocID="{22693663-EFBE-4A09-B325-65FB185C289B}" presName="hierRoot2" presStyleCnt="0"/>
      <dgm:spPr/>
    </dgm:pt>
    <dgm:pt modelId="{99A269FE-662E-4C59-939F-61A788A316E6}" type="pres">
      <dgm:prSet presAssocID="{22693663-EFBE-4A09-B325-65FB185C289B}" presName="composite2" presStyleCnt="0"/>
      <dgm:spPr/>
    </dgm:pt>
    <dgm:pt modelId="{974F1731-8B13-46A8-B3CD-75D7F46BE625}" type="pres">
      <dgm:prSet presAssocID="{22693663-EFBE-4A09-B325-65FB185C289B}" presName="background2" presStyleLbl="node2" presStyleIdx="0" presStyleCnt="2"/>
      <dgm:spPr/>
    </dgm:pt>
    <dgm:pt modelId="{8F2DF63A-9C21-497E-A878-59981145D6BF}" type="pres">
      <dgm:prSet presAssocID="{22693663-EFBE-4A09-B325-65FB185C289B}" presName="text2" presStyleLbl="fgAcc2" presStyleIdx="0" presStyleCnt="2">
        <dgm:presLayoutVars>
          <dgm:chPref val="3"/>
        </dgm:presLayoutVars>
      </dgm:prSet>
      <dgm:spPr/>
      <dgm:t>
        <a:bodyPr/>
        <a:lstStyle/>
        <a:p>
          <a:pPr rtl="1"/>
          <a:endParaRPr lang="ar-EG"/>
        </a:p>
      </dgm:t>
    </dgm:pt>
    <dgm:pt modelId="{9706F514-AE30-4993-82A6-53AD58AB037C}" type="pres">
      <dgm:prSet presAssocID="{22693663-EFBE-4A09-B325-65FB185C289B}" presName="hierChild3" presStyleCnt="0"/>
      <dgm:spPr/>
    </dgm:pt>
    <dgm:pt modelId="{00DA408F-1CFA-4BCC-A557-A718D0751748}" type="pres">
      <dgm:prSet presAssocID="{2276E9B0-8421-4455-B617-7B6800A6C8B0}" presName="Name10" presStyleLbl="parChTrans1D2" presStyleIdx="1" presStyleCnt="2"/>
      <dgm:spPr/>
      <dgm:t>
        <a:bodyPr/>
        <a:lstStyle/>
        <a:p>
          <a:pPr rtl="1"/>
          <a:endParaRPr lang="ar-EG"/>
        </a:p>
      </dgm:t>
    </dgm:pt>
    <dgm:pt modelId="{A6351397-5239-4287-8109-4971BEEEFB6F}" type="pres">
      <dgm:prSet presAssocID="{93A53C23-33DA-4C17-8824-FF15D0BC5BCA}" presName="hierRoot2" presStyleCnt="0"/>
      <dgm:spPr/>
    </dgm:pt>
    <dgm:pt modelId="{C86D08B7-B0C6-4F07-B8D4-9926AD28B476}" type="pres">
      <dgm:prSet presAssocID="{93A53C23-33DA-4C17-8824-FF15D0BC5BCA}" presName="composite2" presStyleCnt="0"/>
      <dgm:spPr/>
    </dgm:pt>
    <dgm:pt modelId="{15B579A9-FD53-4716-A89F-CB1771402FBE}" type="pres">
      <dgm:prSet presAssocID="{93A53C23-33DA-4C17-8824-FF15D0BC5BCA}" presName="background2" presStyleLbl="node2" presStyleIdx="1" presStyleCnt="2"/>
      <dgm:spPr/>
    </dgm:pt>
    <dgm:pt modelId="{22CA6B21-FF20-4133-BE54-CE3928C5F34B}" type="pres">
      <dgm:prSet presAssocID="{93A53C23-33DA-4C17-8824-FF15D0BC5BCA}" presName="text2" presStyleLbl="fgAcc2" presStyleIdx="1" presStyleCnt="2">
        <dgm:presLayoutVars>
          <dgm:chPref val="3"/>
        </dgm:presLayoutVars>
      </dgm:prSet>
      <dgm:spPr/>
      <dgm:t>
        <a:bodyPr/>
        <a:lstStyle/>
        <a:p>
          <a:pPr rtl="1"/>
          <a:endParaRPr lang="ar-EG"/>
        </a:p>
      </dgm:t>
    </dgm:pt>
    <dgm:pt modelId="{C4C219B4-0F10-4763-B64B-8820693B4948}" type="pres">
      <dgm:prSet presAssocID="{93A53C23-33DA-4C17-8824-FF15D0BC5BCA}" presName="hierChild3" presStyleCnt="0"/>
      <dgm:spPr/>
    </dgm:pt>
  </dgm:ptLst>
  <dgm:cxnLst>
    <dgm:cxn modelId="{21D8A244-FE90-4BD5-9C00-8B3C248EC6CA}" srcId="{9AB637FD-910F-443E-A459-A37884CF5A7C}" destId="{22693663-EFBE-4A09-B325-65FB185C289B}" srcOrd="0" destOrd="0" parTransId="{72255D1A-C9D3-49FE-9AC2-D6AA5489F83C}" sibTransId="{693084CC-DB01-44F0-8848-DA8806DDED50}"/>
    <dgm:cxn modelId="{D119BB37-FC4C-40B5-83C5-6F53A5707605}" srcId="{6CA65A90-2EAC-42D8-9AA6-04A8C463672B}" destId="{9AB637FD-910F-443E-A459-A37884CF5A7C}" srcOrd="0" destOrd="0" parTransId="{BD9A08B3-C015-47A7-A8F3-9C1E7953053F}" sibTransId="{4488F23D-C561-43DB-8FF6-48EA8E20D760}"/>
    <dgm:cxn modelId="{8F8CCF67-072F-4605-A51C-0557C074E82B}" type="presOf" srcId="{9AB637FD-910F-443E-A459-A37884CF5A7C}" destId="{2B97E3CA-F4CF-4FA2-9C18-A58F7630A19D}" srcOrd="0" destOrd="0" presId="urn:microsoft.com/office/officeart/2005/8/layout/hierarchy1"/>
    <dgm:cxn modelId="{14E4AED5-5C46-4C24-BFBA-AC22EE0D1CD6}" type="presOf" srcId="{72255D1A-C9D3-49FE-9AC2-D6AA5489F83C}" destId="{270D8932-0B47-486E-9BDD-AE68D3A46E9F}" srcOrd="0" destOrd="0" presId="urn:microsoft.com/office/officeart/2005/8/layout/hierarchy1"/>
    <dgm:cxn modelId="{F336821A-DB97-40BC-915E-36B3B2881141}" type="presOf" srcId="{2276E9B0-8421-4455-B617-7B6800A6C8B0}" destId="{00DA408F-1CFA-4BCC-A557-A718D0751748}" srcOrd="0" destOrd="0" presId="urn:microsoft.com/office/officeart/2005/8/layout/hierarchy1"/>
    <dgm:cxn modelId="{7EAB9CBE-0D4E-4158-8F3B-38B380D7865B}" type="presOf" srcId="{22693663-EFBE-4A09-B325-65FB185C289B}" destId="{8F2DF63A-9C21-497E-A878-59981145D6BF}" srcOrd="0" destOrd="0" presId="urn:microsoft.com/office/officeart/2005/8/layout/hierarchy1"/>
    <dgm:cxn modelId="{88B18B56-2757-47A3-BDAF-156806D1AFC5}" type="presOf" srcId="{6CA65A90-2EAC-42D8-9AA6-04A8C463672B}" destId="{C83D0633-6D2E-4AAF-8227-31F99A9591E2}" srcOrd="0" destOrd="0" presId="urn:microsoft.com/office/officeart/2005/8/layout/hierarchy1"/>
    <dgm:cxn modelId="{E4E6495D-22EB-4319-85CC-4788E386A430}" type="presOf" srcId="{93A53C23-33DA-4C17-8824-FF15D0BC5BCA}" destId="{22CA6B21-FF20-4133-BE54-CE3928C5F34B}" srcOrd="0" destOrd="0" presId="urn:microsoft.com/office/officeart/2005/8/layout/hierarchy1"/>
    <dgm:cxn modelId="{154D5034-735D-4070-9326-F550ECEFAFAB}" srcId="{9AB637FD-910F-443E-A459-A37884CF5A7C}" destId="{93A53C23-33DA-4C17-8824-FF15D0BC5BCA}" srcOrd="1" destOrd="0" parTransId="{2276E9B0-8421-4455-B617-7B6800A6C8B0}" sibTransId="{F03E75BD-B84E-40F1-BE9E-3AF7767B2DA4}"/>
    <dgm:cxn modelId="{5AA17872-E91E-4AEB-9E1C-2EEA68C236A3}" type="presParOf" srcId="{C83D0633-6D2E-4AAF-8227-31F99A9591E2}" destId="{F1773BD4-1618-4BA0-A79B-5BE55CB247A2}" srcOrd="0" destOrd="0" presId="urn:microsoft.com/office/officeart/2005/8/layout/hierarchy1"/>
    <dgm:cxn modelId="{E1DB08CC-A105-448F-8C31-9E804A712C76}" type="presParOf" srcId="{F1773BD4-1618-4BA0-A79B-5BE55CB247A2}" destId="{FFADD8FF-A2F5-4B17-8997-EAAB1D764FD2}" srcOrd="0" destOrd="0" presId="urn:microsoft.com/office/officeart/2005/8/layout/hierarchy1"/>
    <dgm:cxn modelId="{FC834AD6-2730-48E1-BD43-BED863B6D591}" type="presParOf" srcId="{FFADD8FF-A2F5-4B17-8997-EAAB1D764FD2}" destId="{38C825B2-7DE2-41C9-A2CD-984C09474BBC}" srcOrd="0" destOrd="0" presId="urn:microsoft.com/office/officeart/2005/8/layout/hierarchy1"/>
    <dgm:cxn modelId="{A5181B35-0080-4ABF-BE9D-91EBC5FB850D}" type="presParOf" srcId="{FFADD8FF-A2F5-4B17-8997-EAAB1D764FD2}" destId="{2B97E3CA-F4CF-4FA2-9C18-A58F7630A19D}" srcOrd="1" destOrd="0" presId="urn:microsoft.com/office/officeart/2005/8/layout/hierarchy1"/>
    <dgm:cxn modelId="{F50A2B7D-8AFC-4683-8DD5-3C7EA87473D0}" type="presParOf" srcId="{F1773BD4-1618-4BA0-A79B-5BE55CB247A2}" destId="{8F5E7023-B90A-4DD7-BB73-17E5167D911F}" srcOrd="1" destOrd="0" presId="urn:microsoft.com/office/officeart/2005/8/layout/hierarchy1"/>
    <dgm:cxn modelId="{C5F0594F-85D1-4BA2-AB86-9174C2D4981B}" type="presParOf" srcId="{8F5E7023-B90A-4DD7-BB73-17E5167D911F}" destId="{270D8932-0B47-486E-9BDD-AE68D3A46E9F}" srcOrd="0" destOrd="0" presId="urn:microsoft.com/office/officeart/2005/8/layout/hierarchy1"/>
    <dgm:cxn modelId="{B8ADEB2D-193F-4312-A235-6B66F369E438}" type="presParOf" srcId="{8F5E7023-B90A-4DD7-BB73-17E5167D911F}" destId="{804E23E9-9D8A-48A3-835D-75BF6E3E2003}" srcOrd="1" destOrd="0" presId="urn:microsoft.com/office/officeart/2005/8/layout/hierarchy1"/>
    <dgm:cxn modelId="{3EB6D349-3991-446E-AFBA-50DBF553314E}" type="presParOf" srcId="{804E23E9-9D8A-48A3-835D-75BF6E3E2003}" destId="{99A269FE-662E-4C59-939F-61A788A316E6}" srcOrd="0" destOrd="0" presId="urn:microsoft.com/office/officeart/2005/8/layout/hierarchy1"/>
    <dgm:cxn modelId="{43F902F9-271A-4A92-817D-026866C3C57D}" type="presParOf" srcId="{99A269FE-662E-4C59-939F-61A788A316E6}" destId="{974F1731-8B13-46A8-B3CD-75D7F46BE625}" srcOrd="0" destOrd="0" presId="urn:microsoft.com/office/officeart/2005/8/layout/hierarchy1"/>
    <dgm:cxn modelId="{087B75A4-92B0-4895-B87E-4BC6F4C2B7CA}" type="presParOf" srcId="{99A269FE-662E-4C59-939F-61A788A316E6}" destId="{8F2DF63A-9C21-497E-A878-59981145D6BF}" srcOrd="1" destOrd="0" presId="urn:microsoft.com/office/officeart/2005/8/layout/hierarchy1"/>
    <dgm:cxn modelId="{423E5C3B-FB81-4413-8C2E-BED76EC0DA44}" type="presParOf" srcId="{804E23E9-9D8A-48A3-835D-75BF6E3E2003}" destId="{9706F514-AE30-4993-82A6-53AD58AB037C}" srcOrd="1" destOrd="0" presId="urn:microsoft.com/office/officeart/2005/8/layout/hierarchy1"/>
    <dgm:cxn modelId="{2CA38936-9999-46C6-B7F0-1479502F4D94}" type="presParOf" srcId="{8F5E7023-B90A-4DD7-BB73-17E5167D911F}" destId="{00DA408F-1CFA-4BCC-A557-A718D0751748}" srcOrd="2" destOrd="0" presId="urn:microsoft.com/office/officeart/2005/8/layout/hierarchy1"/>
    <dgm:cxn modelId="{808C8542-4780-4761-9685-1870C9C304C6}" type="presParOf" srcId="{8F5E7023-B90A-4DD7-BB73-17E5167D911F}" destId="{A6351397-5239-4287-8109-4971BEEEFB6F}" srcOrd="3" destOrd="0" presId="urn:microsoft.com/office/officeart/2005/8/layout/hierarchy1"/>
    <dgm:cxn modelId="{3A713B86-4174-4766-B2BD-E355B14DC2A2}" type="presParOf" srcId="{A6351397-5239-4287-8109-4971BEEEFB6F}" destId="{C86D08B7-B0C6-4F07-B8D4-9926AD28B476}" srcOrd="0" destOrd="0" presId="urn:microsoft.com/office/officeart/2005/8/layout/hierarchy1"/>
    <dgm:cxn modelId="{A39A10A7-CFE4-4A7B-8E66-36B1DE13D207}" type="presParOf" srcId="{C86D08B7-B0C6-4F07-B8D4-9926AD28B476}" destId="{15B579A9-FD53-4716-A89F-CB1771402FBE}" srcOrd="0" destOrd="0" presId="urn:microsoft.com/office/officeart/2005/8/layout/hierarchy1"/>
    <dgm:cxn modelId="{28FC0989-A818-44AC-B187-3932A68D4B10}" type="presParOf" srcId="{C86D08B7-B0C6-4F07-B8D4-9926AD28B476}" destId="{22CA6B21-FF20-4133-BE54-CE3928C5F34B}" srcOrd="1" destOrd="0" presId="urn:microsoft.com/office/officeart/2005/8/layout/hierarchy1"/>
    <dgm:cxn modelId="{98A9ED7E-805C-4DC6-9520-9A703D91A665}" type="presParOf" srcId="{A6351397-5239-4287-8109-4971BEEEFB6F}" destId="{C4C219B4-0F10-4763-B64B-8820693B494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60272D-5BE9-41E2-82CF-A0191EBD4F72}" type="doc">
      <dgm:prSet loTypeId="urn:microsoft.com/office/officeart/2005/8/layout/vList4#1" loCatId="list" qsTypeId="urn:microsoft.com/office/officeart/2005/8/quickstyle/simple1" qsCatId="simple" csTypeId="urn:microsoft.com/office/officeart/2005/8/colors/colorful4" csCatId="colorful" phldr="1"/>
      <dgm:spPr/>
      <dgm:t>
        <a:bodyPr/>
        <a:lstStyle/>
        <a:p>
          <a:pPr rtl="1"/>
          <a:endParaRPr lang="ar-SA"/>
        </a:p>
      </dgm:t>
    </dgm:pt>
    <dgm:pt modelId="{D572DFE7-2124-4E64-A293-861A368B810F}">
      <dgm:prSet phldrT="[نص]" custT="1"/>
      <dgm:spPr/>
      <dgm:t>
        <a:bodyPr/>
        <a:lstStyle/>
        <a:p>
          <a:pPr algn="ctr" rtl="1"/>
          <a:r>
            <a:rPr lang="ar-SA" sz="2400" b="0" dirty="0" smtClean="0">
              <a:cs typeface="AL-Mohanad Bold" pitchFamily="2" charset="-78"/>
            </a:rPr>
            <a:t>الاسم</a:t>
          </a:r>
          <a:endParaRPr lang="ar-SA" sz="2400" b="0" dirty="0">
            <a:cs typeface="AL-Mohanad Bold" pitchFamily="2" charset="-78"/>
          </a:endParaRPr>
        </a:p>
      </dgm:t>
    </dgm:pt>
    <dgm:pt modelId="{AC4BD6C1-0148-487B-BBFF-074A152811E8}" type="parTrans" cxnId="{4878EFAF-1A92-4B3B-A639-9CFDE4080AA1}">
      <dgm:prSet/>
      <dgm:spPr/>
      <dgm:t>
        <a:bodyPr/>
        <a:lstStyle/>
        <a:p>
          <a:pPr rtl="1"/>
          <a:endParaRPr lang="ar-SA"/>
        </a:p>
      </dgm:t>
    </dgm:pt>
    <dgm:pt modelId="{4F4DDF27-E6F1-48A3-8540-D2EC282D9EB7}" type="sibTrans" cxnId="{4878EFAF-1A92-4B3B-A639-9CFDE4080AA1}">
      <dgm:prSet/>
      <dgm:spPr/>
      <dgm:t>
        <a:bodyPr/>
        <a:lstStyle/>
        <a:p>
          <a:pPr rtl="1"/>
          <a:endParaRPr lang="ar-SA"/>
        </a:p>
      </dgm:t>
    </dgm:pt>
    <dgm:pt modelId="{4926BE18-5D62-4112-B0E7-5D05FA3FFEC1}">
      <dgm:prSet phldrT="[نص]" custT="1"/>
      <dgm:spPr/>
      <dgm:t>
        <a:bodyPr/>
        <a:lstStyle/>
        <a:p>
          <a:pPr algn="r" rtl="1"/>
          <a:r>
            <a:rPr lang="ar-SA" sz="1800" b="0" dirty="0" smtClean="0">
              <a:cs typeface="AL-Mohanad Bold" pitchFamily="2" charset="-78"/>
            </a:rPr>
            <a:t> </a:t>
          </a:r>
          <a:endParaRPr lang="ar-SA" sz="1800" b="0" dirty="0">
            <a:cs typeface="AL-Mohanad Bold" pitchFamily="2" charset="-78"/>
          </a:endParaRPr>
        </a:p>
      </dgm:t>
    </dgm:pt>
    <dgm:pt modelId="{7069148D-6BA0-41B4-86D7-7288AD89D16B}" type="parTrans" cxnId="{8E53EA3A-4C9C-4040-ACD0-C8163457D4CC}">
      <dgm:prSet/>
      <dgm:spPr/>
      <dgm:t>
        <a:bodyPr/>
        <a:lstStyle/>
        <a:p>
          <a:pPr rtl="1"/>
          <a:endParaRPr lang="ar-SA"/>
        </a:p>
      </dgm:t>
    </dgm:pt>
    <dgm:pt modelId="{F417B1E2-BC4C-456E-8055-ADC5B72B876F}" type="sibTrans" cxnId="{8E53EA3A-4C9C-4040-ACD0-C8163457D4CC}">
      <dgm:prSet/>
      <dgm:spPr/>
      <dgm:t>
        <a:bodyPr/>
        <a:lstStyle/>
        <a:p>
          <a:pPr rtl="1"/>
          <a:endParaRPr lang="ar-SA"/>
        </a:p>
      </dgm:t>
    </dgm:pt>
    <dgm:pt modelId="{CF3FA538-84B6-4084-91F6-CF9A4810175F}">
      <dgm:prSet phldrT="[نص]" custT="1"/>
      <dgm:spPr/>
      <dgm:t>
        <a:bodyPr/>
        <a:lstStyle/>
        <a:p>
          <a:pPr algn="ctr" rtl="1"/>
          <a:r>
            <a:rPr lang="ar-SA" sz="1800" b="0" dirty="0" smtClean="0">
              <a:cs typeface="AL-Mohanad Bold" pitchFamily="2" charset="-78"/>
            </a:rPr>
            <a:t> البريد الإلكتروني</a:t>
          </a:r>
        </a:p>
        <a:p>
          <a:pPr algn="ctr" rtl="1"/>
          <a:r>
            <a:rPr lang="en-US" sz="1800" b="0" dirty="0" smtClean="0">
              <a:cs typeface="AL-Mohanad Bold" pitchFamily="2" charset="-78"/>
            </a:rPr>
            <a:t> </a:t>
          </a:r>
          <a:endParaRPr lang="en-US" sz="1800" dirty="0" smtClean="0"/>
        </a:p>
      </dgm:t>
    </dgm:pt>
    <dgm:pt modelId="{192EA8B2-21F0-4272-B6D7-4FC5D3CD8B23}" type="parTrans" cxnId="{502731F1-FF5B-4F5B-9EEE-980D030A4CA9}">
      <dgm:prSet/>
      <dgm:spPr/>
      <dgm:t>
        <a:bodyPr/>
        <a:lstStyle/>
        <a:p>
          <a:pPr rtl="1"/>
          <a:endParaRPr lang="ar-SA"/>
        </a:p>
      </dgm:t>
    </dgm:pt>
    <dgm:pt modelId="{CEE2CF80-FB16-46BA-86B6-8ACB7FB34BF5}" type="sibTrans" cxnId="{502731F1-FF5B-4F5B-9EEE-980D030A4CA9}">
      <dgm:prSet/>
      <dgm:spPr/>
      <dgm:t>
        <a:bodyPr/>
        <a:lstStyle/>
        <a:p>
          <a:pPr rtl="1"/>
          <a:endParaRPr lang="ar-SA"/>
        </a:p>
      </dgm:t>
    </dgm:pt>
    <dgm:pt modelId="{EA19A10D-81F8-4C99-B3E1-F5E3EFF73D4B}">
      <dgm:prSet phldrT="[نص]" custT="1"/>
      <dgm:spPr/>
      <dgm:t>
        <a:bodyPr/>
        <a:lstStyle/>
        <a:p>
          <a:pPr algn="ctr" rtl="1"/>
          <a:r>
            <a:rPr lang="en-US" sz="2000" b="0" dirty="0" smtClean="0">
              <a:solidFill>
                <a:schemeClr val="bg1"/>
              </a:solidFill>
            </a:rPr>
            <a:t>Twitter </a:t>
          </a:r>
          <a:r>
            <a:rPr lang="en-US" sz="2000" b="0" dirty="0">
              <a:solidFill>
                <a:schemeClr val="bg1"/>
              </a:solidFill>
            </a:rPr>
            <a:t>: </a:t>
          </a:r>
          <a:r>
            <a:rPr lang="en-US" sz="2000" b="0" dirty="0" smtClean="0">
              <a:solidFill>
                <a:schemeClr val="bg1"/>
              </a:solidFill>
            </a:rPr>
            <a:t>@ </a:t>
          </a:r>
          <a:endParaRPr lang="ar-SA" sz="2000" b="0" dirty="0">
            <a:solidFill>
              <a:schemeClr val="bg1"/>
            </a:solidFill>
          </a:endParaRPr>
        </a:p>
      </dgm:t>
    </dgm:pt>
    <dgm:pt modelId="{2A9CC770-6715-4133-A077-6B142560FC27}" type="parTrans" cxnId="{AB227246-366A-43E3-9870-CAC75E20C305}">
      <dgm:prSet/>
      <dgm:spPr/>
      <dgm:t>
        <a:bodyPr/>
        <a:lstStyle/>
        <a:p>
          <a:pPr rtl="1"/>
          <a:endParaRPr lang="ar-SA"/>
        </a:p>
      </dgm:t>
    </dgm:pt>
    <dgm:pt modelId="{ACBEE549-BD61-4BCB-AB09-821498ECEB16}" type="sibTrans" cxnId="{AB227246-366A-43E3-9870-CAC75E20C305}">
      <dgm:prSet/>
      <dgm:spPr/>
      <dgm:t>
        <a:bodyPr/>
        <a:lstStyle/>
        <a:p>
          <a:pPr rtl="1"/>
          <a:endParaRPr lang="ar-SA"/>
        </a:p>
      </dgm:t>
    </dgm:pt>
    <dgm:pt modelId="{FAC73BD0-E64A-49E3-866A-26E53FBA52AD}">
      <dgm:prSet phldrT="[نص]"/>
      <dgm:spPr/>
      <dgm:t>
        <a:bodyPr/>
        <a:lstStyle/>
        <a:p>
          <a:pPr algn="ctr" rtl="1"/>
          <a:r>
            <a:rPr lang="en-US" b="0" smtClean="0">
              <a:solidFill>
                <a:schemeClr val="bg1"/>
              </a:solidFill>
            </a:rPr>
            <a:t>05</a:t>
          </a:r>
          <a:endParaRPr lang="ar-SA" b="0" dirty="0">
            <a:solidFill>
              <a:schemeClr val="bg1"/>
            </a:solidFill>
          </a:endParaRPr>
        </a:p>
      </dgm:t>
    </dgm:pt>
    <dgm:pt modelId="{3DF5D57F-7CC1-45D1-97C6-E44CF08DCC8A}" type="parTrans" cxnId="{5E4BC4BD-4158-435E-8F53-725405498B94}">
      <dgm:prSet/>
      <dgm:spPr/>
      <dgm:t>
        <a:bodyPr/>
        <a:lstStyle/>
        <a:p>
          <a:pPr rtl="1"/>
          <a:endParaRPr lang="ar-SA"/>
        </a:p>
      </dgm:t>
    </dgm:pt>
    <dgm:pt modelId="{CA0A6F50-68D2-4AD2-9F23-1600FAEF2EE7}" type="sibTrans" cxnId="{5E4BC4BD-4158-435E-8F53-725405498B94}">
      <dgm:prSet/>
      <dgm:spPr/>
      <dgm:t>
        <a:bodyPr/>
        <a:lstStyle/>
        <a:p>
          <a:pPr rtl="1"/>
          <a:endParaRPr lang="ar-SA"/>
        </a:p>
      </dgm:t>
    </dgm:pt>
    <dgm:pt modelId="{B1E4290D-3F25-4405-B8AC-0984090C6676}" type="pres">
      <dgm:prSet presAssocID="{CE60272D-5BE9-41E2-82CF-A0191EBD4F72}" presName="linear" presStyleCnt="0">
        <dgm:presLayoutVars>
          <dgm:dir/>
          <dgm:resizeHandles val="exact"/>
        </dgm:presLayoutVars>
      </dgm:prSet>
      <dgm:spPr/>
      <dgm:t>
        <a:bodyPr/>
        <a:lstStyle/>
        <a:p>
          <a:pPr rtl="1"/>
          <a:endParaRPr lang="ar-SA"/>
        </a:p>
      </dgm:t>
    </dgm:pt>
    <dgm:pt modelId="{F98BFB90-803C-4056-AFCF-9150291DCA28}" type="pres">
      <dgm:prSet presAssocID="{D572DFE7-2124-4E64-A293-861A368B810F}" presName="comp" presStyleCnt="0"/>
      <dgm:spPr/>
    </dgm:pt>
    <dgm:pt modelId="{6CAAFEBB-7649-4D1D-919B-B3991BF4B619}" type="pres">
      <dgm:prSet presAssocID="{D572DFE7-2124-4E64-A293-861A368B810F}" presName="box" presStyleLbl="node1" presStyleIdx="0" presStyleCnt="4" custScaleY="110995" custLinFactNeighborX="2709"/>
      <dgm:spPr/>
      <dgm:t>
        <a:bodyPr/>
        <a:lstStyle/>
        <a:p>
          <a:pPr rtl="1"/>
          <a:endParaRPr lang="ar-SA"/>
        </a:p>
      </dgm:t>
    </dgm:pt>
    <dgm:pt modelId="{930A9E37-AE97-4D9D-AC89-7B52820616B7}" type="pres">
      <dgm:prSet presAssocID="{D572DFE7-2124-4E64-A293-861A368B810F}" presName="img" presStyleLbl="fgImgPlace1" presStyleIdx="0" presStyleCnt="4"/>
      <dgm:spPr>
        <a:blipFill rotWithShape="0">
          <a:blip xmlns:r="http://schemas.openxmlformats.org/officeDocument/2006/relationships" r:embed="rId1"/>
          <a:stretch>
            <a:fillRect/>
          </a:stretch>
        </a:blipFill>
      </dgm:spPr>
    </dgm:pt>
    <dgm:pt modelId="{CAB07A01-FDBA-4351-8219-E0D47FC4FB9B}" type="pres">
      <dgm:prSet presAssocID="{D572DFE7-2124-4E64-A293-861A368B810F}" presName="text" presStyleLbl="node1" presStyleIdx="0" presStyleCnt="4">
        <dgm:presLayoutVars>
          <dgm:bulletEnabled val="1"/>
        </dgm:presLayoutVars>
      </dgm:prSet>
      <dgm:spPr/>
      <dgm:t>
        <a:bodyPr/>
        <a:lstStyle/>
        <a:p>
          <a:pPr rtl="1"/>
          <a:endParaRPr lang="ar-SA"/>
        </a:p>
      </dgm:t>
    </dgm:pt>
    <dgm:pt modelId="{10638781-95B8-45BD-96F9-1E92A1869CE9}" type="pres">
      <dgm:prSet presAssocID="{4F4DDF27-E6F1-48A3-8540-D2EC282D9EB7}" presName="spacer" presStyleCnt="0"/>
      <dgm:spPr/>
    </dgm:pt>
    <dgm:pt modelId="{49B10F42-3757-4864-96D1-2266DA8D0BCD}" type="pres">
      <dgm:prSet presAssocID="{CF3FA538-84B6-4084-91F6-CF9A4810175F}" presName="comp" presStyleCnt="0"/>
      <dgm:spPr/>
    </dgm:pt>
    <dgm:pt modelId="{6EAAF5D9-1255-4830-8B1F-D834B92B6A5D}" type="pres">
      <dgm:prSet presAssocID="{CF3FA538-84B6-4084-91F6-CF9A4810175F}" presName="box" presStyleLbl="node1" presStyleIdx="1" presStyleCnt="4" custScaleY="118427"/>
      <dgm:spPr/>
      <dgm:t>
        <a:bodyPr/>
        <a:lstStyle/>
        <a:p>
          <a:pPr rtl="1"/>
          <a:endParaRPr lang="ar-SA"/>
        </a:p>
      </dgm:t>
    </dgm:pt>
    <dgm:pt modelId="{92067F6B-27CF-4329-9991-5F6755499829}" type="pres">
      <dgm:prSet presAssocID="{CF3FA538-84B6-4084-91F6-CF9A4810175F}" presName="img" presStyleLbl="fgImgPlace1" presStyleIdx="1" presStyleCnt="4"/>
      <dgm:spPr>
        <a:blipFill rotWithShape="0">
          <a:blip xmlns:r="http://schemas.openxmlformats.org/officeDocument/2006/relationships" r:embed="rId2"/>
          <a:stretch>
            <a:fillRect/>
          </a:stretch>
        </a:blipFill>
      </dgm:spPr>
    </dgm:pt>
    <dgm:pt modelId="{B247D230-CE79-4459-BBF6-A9DE691E0DCF}" type="pres">
      <dgm:prSet presAssocID="{CF3FA538-84B6-4084-91F6-CF9A4810175F}" presName="text" presStyleLbl="node1" presStyleIdx="1" presStyleCnt="4">
        <dgm:presLayoutVars>
          <dgm:bulletEnabled val="1"/>
        </dgm:presLayoutVars>
      </dgm:prSet>
      <dgm:spPr/>
      <dgm:t>
        <a:bodyPr/>
        <a:lstStyle/>
        <a:p>
          <a:pPr rtl="1"/>
          <a:endParaRPr lang="ar-SA"/>
        </a:p>
      </dgm:t>
    </dgm:pt>
    <dgm:pt modelId="{0DEAAB07-9DA8-4D9C-A1E8-D3D1AB14AAD4}" type="pres">
      <dgm:prSet presAssocID="{CEE2CF80-FB16-46BA-86B6-8ACB7FB34BF5}" presName="spacer" presStyleCnt="0"/>
      <dgm:spPr/>
    </dgm:pt>
    <dgm:pt modelId="{9C763F8F-B18F-4220-B9A7-5B410D729544}" type="pres">
      <dgm:prSet presAssocID="{EA19A10D-81F8-4C99-B3E1-F5E3EFF73D4B}" presName="comp" presStyleCnt="0"/>
      <dgm:spPr/>
    </dgm:pt>
    <dgm:pt modelId="{6D0F115F-D1D3-4F3C-BF9F-1DD7BA9F490B}" type="pres">
      <dgm:prSet presAssocID="{EA19A10D-81F8-4C99-B3E1-F5E3EFF73D4B}" presName="box" presStyleLbl="node1" presStyleIdx="2" presStyleCnt="4"/>
      <dgm:spPr/>
      <dgm:t>
        <a:bodyPr/>
        <a:lstStyle/>
        <a:p>
          <a:pPr rtl="1"/>
          <a:endParaRPr lang="ar-SA"/>
        </a:p>
      </dgm:t>
    </dgm:pt>
    <dgm:pt modelId="{FF966363-9F3C-4873-A7C3-91713425059F}" type="pres">
      <dgm:prSet presAssocID="{EA19A10D-81F8-4C99-B3E1-F5E3EFF73D4B}" presName="img" presStyleLbl="fgImgPlace1" presStyleIdx="2" presStyleCnt="4"/>
      <dgm:spPr>
        <a:blipFill rotWithShape="0">
          <a:blip xmlns:r="http://schemas.openxmlformats.org/officeDocument/2006/relationships" r:embed="rId3"/>
          <a:stretch>
            <a:fillRect/>
          </a:stretch>
        </a:blipFill>
      </dgm:spPr>
    </dgm:pt>
    <dgm:pt modelId="{6226FCC1-FFD3-4D45-8556-5D9FFE32167F}" type="pres">
      <dgm:prSet presAssocID="{EA19A10D-81F8-4C99-B3E1-F5E3EFF73D4B}" presName="text" presStyleLbl="node1" presStyleIdx="2" presStyleCnt="4">
        <dgm:presLayoutVars>
          <dgm:bulletEnabled val="1"/>
        </dgm:presLayoutVars>
      </dgm:prSet>
      <dgm:spPr/>
      <dgm:t>
        <a:bodyPr/>
        <a:lstStyle/>
        <a:p>
          <a:pPr rtl="1"/>
          <a:endParaRPr lang="ar-SA"/>
        </a:p>
      </dgm:t>
    </dgm:pt>
    <dgm:pt modelId="{E022D7AA-B595-4067-98BB-C4EFB7FC6CA4}" type="pres">
      <dgm:prSet presAssocID="{ACBEE549-BD61-4BCB-AB09-821498ECEB16}" presName="spacer" presStyleCnt="0"/>
      <dgm:spPr/>
    </dgm:pt>
    <dgm:pt modelId="{1838A29A-0F4D-48E9-99C7-7502F46E4DD2}" type="pres">
      <dgm:prSet presAssocID="{FAC73BD0-E64A-49E3-866A-26E53FBA52AD}" presName="comp" presStyleCnt="0"/>
      <dgm:spPr/>
    </dgm:pt>
    <dgm:pt modelId="{A84D3267-4A79-4BC7-93EA-E3814636C4AE}" type="pres">
      <dgm:prSet presAssocID="{FAC73BD0-E64A-49E3-866A-26E53FBA52AD}" presName="box" presStyleLbl="node1" presStyleIdx="3" presStyleCnt="4"/>
      <dgm:spPr/>
      <dgm:t>
        <a:bodyPr/>
        <a:lstStyle/>
        <a:p>
          <a:pPr rtl="1"/>
          <a:endParaRPr lang="ar-SA"/>
        </a:p>
      </dgm:t>
    </dgm:pt>
    <dgm:pt modelId="{7CE4FF7C-D389-4D01-B048-037D6671EFEE}" type="pres">
      <dgm:prSet presAssocID="{FAC73BD0-E64A-49E3-866A-26E53FBA52AD}" presName="img" presStyleLbl="fgImgPlace1" presStyleIdx="3" presStyleCnt="4"/>
      <dgm:spPr>
        <a:blipFill rotWithShape="0">
          <a:blip xmlns:r="http://schemas.openxmlformats.org/officeDocument/2006/relationships" r:embed="rId4"/>
          <a:stretch>
            <a:fillRect/>
          </a:stretch>
        </a:blipFill>
      </dgm:spPr>
      <dgm:t>
        <a:bodyPr/>
        <a:lstStyle/>
        <a:p>
          <a:pPr rtl="1"/>
          <a:endParaRPr lang="ar-SA"/>
        </a:p>
      </dgm:t>
    </dgm:pt>
    <dgm:pt modelId="{CC147DB1-91EC-4896-9FE2-AF66AFD4FD8C}" type="pres">
      <dgm:prSet presAssocID="{FAC73BD0-E64A-49E3-866A-26E53FBA52AD}" presName="text" presStyleLbl="node1" presStyleIdx="3" presStyleCnt="4">
        <dgm:presLayoutVars>
          <dgm:bulletEnabled val="1"/>
        </dgm:presLayoutVars>
      </dgm:prSet>
      <dgm:spPr/>
      <dgm:t>
        <a:bodyPr/>
        <a:lstStyle/>
        <a:p>
          <a:pPr rtl="1"/>
          <a:endParaRPr lang="ar-SA"/>
        </a:p>
      </dgm:t>
    </dgm:pt>
  </dgm:ptLst>
  <dgm:cxnLst>
    <dgm:cxn modelId="{502731F1-FF5B-4F5B-9EEE-980D030A4CA9}" srcId="{CE60272D-5BE9-41E2-82CF-A0191EBD4F72}" destId="{CF3FA538-84B6-4084-91F6-CF9A4810175F}" srcOrd="1" destOrd="0" parTransId="{192EA8B2-21F0-4272-B6D7-4FC5D3CD8B23}" sibTransId="{CEE2CF80-FB16-46BA-86B6-8ACB7FB34BF5}"/>
    <dgm:cxn modelId="{27647D5E-268B-4C99-8CD8-625DA70F639C}" type="presOf" srcId="{CF3FA538-84B6-4084-91F6-CF9A4810175F}" destId="{6EAAF5D9-1255-4830-8B1F-D834B92B6A5D}" srcOrd="0" destOrd="0" presId="urn:microsoft.com/office/officeart/2005/8/layout/vList4#1"/>
    <dgm:cxn modelId="{D0607D2F-9143-451F-BD6D-E9CC2C9555CE}" type="presOf" srcId="{D572DFE7-2124-4E64-A293-861A368B810F}" destId="{6CAAFEBB-7649-4D1D-919B-B3991BF4B619}" srcOrd="0" destOrd="0" presId="urn:microsoft.com/office/officeart/2005/8/layout/vList4#1"/>
    <dgm:cxn modelId="{8F119E27-C4FA-4F9D-957E-4CA19EA3D471}" type="presOf" srcId="{EA19A10D-81F8-4C99-B3E1-F5E3EFF73D4B}" destId="{6226FCC1-FFD3-4D45-8556-5D9FFE32167F}" srcOrd="1" destOrd="0" presId="urn:microsoft.com/office/officeart/2005/8/layout/vList4#1"/>
    <dgm:cxn modelId="{918BEAC2-8379-4C35-9D54-9E3617FB49F0}" type="presOf" srcId="{4926BE18-5D62-4112-B0E7-5D05FA3FFEC1}" destId="{6CAAFEBB-7649-4D1D-919B-B3991BF4B619}" srcOrd="0" destOrd="1" presId="urn:microsoft.com/office/officeart/2005/8/layout/vList4#1"/>
    <dgm:cxn modelId="{6C869ABD-50AE-4648-B5C8-4843B208F901}" type="presOf" srcId="{FAC73BD0-E64A-49E3-866A-26E53FBA52AD}" destId="{A84D3267-4A79-4BC7-93EA-E3814636C4AE}" srcOrd="0" destOrd="0" presId="urn:microsoft.com/office/officeart/2005/8/layout/vList4#1"/>
    <dgm:cxn modelId="{AB227246-366A-43E3-9870-CAC75E20C305}" srcId="{CE60272D-5BE9-41E2-82CF-A0191EBD4F72}" destId="{EA19A10D-81F8-4C99-B3E1-F5E3EFF73D4B}" srcOrd="2" destOrd="0" parTransId="{2A9CC770-6715-4133-A077-6B142560FC27}" sibTransId="{ACBEE549-BD61-4BCB-AB09-821498ECEB16}"/>
    <dgm:cxn modelId="{C68EC91C-A0EE-4469-9529-95C82AB92FA1}" type="presOf" srcId="{CE60272D-5BE9-41E2-82CF-A0191EBD4F72}" destId="{B1E4290D-3F25-4405-B8AC-0984090C6676}" srcOrd="0" destOrd="0" presId="urn:microsoft.com/office/officeart/2005/8/layout/vList4#1"/>
    <dgm:cxn modelId="{BD43660F-5C8E-4E6B-848F-FDE794325DDF}" type="presOf" srcId="{FAC73BD0-E64A-49E3-866A-26E53FBA52AD}" destId="{CC147DB1-91EC-4896-9FE2-AF66AFD4FD8C}" srcOrd="1" destOrd="0" presId="urn:microsoft.com/office/officeart/2005/8/layout/vList4#1"/>
    <dgm:cxn modelId="{4878EFAF-1A92-4B3B-A639-9CFDE4080AA1}" srcId="{CE60272D-5BE9-41E2-82CF-A0191EBD4F72}" destId="{D572DFE7-2124-4E64-A293-861A368B810F}" srcOrd="0" destOrd="0" parTransId="{AC4BD6C1-0148-487B-BBFF-074A152811E8}" sibTransId="{4F4DDF27-E6F1-48A3-8540-D2EC282D9EB7}"/>
    <dgm:cxn modelId="{8E53EA3A-4C9C-4040-ACD0-C8163457D4CC}" srcId="{D572DFE7-2124-4E64-A293-861A368B810F}" destId="{4926BE18-5D62-4112-B0E7-5D05FA3FFEC1}" srcOrd="0" destOrd="0" parTransId="{7069148D-6BA0-41B4-86D7-7288AD89D16B}" sibTransId="{F417B1E2-BC4C-456E-8055-ADC5B72B876F}"/>
    <dgm:cxn modelId="{5E4BC4BD-4158-435E-8F53-725405498B94}" srcId="{CE60272D-5BE9-41E2-82CF-A0191EBD4F72}" destId="{FAC73BD0-E64A-49E3-866A-26E53FBA52AD}" srcOrd="3" destOrd="0" parTransId="{3DF5D57F-7CC1-45D1-97C6-E44CF08DCC8A}" sibTransId="{CA0A6F50-68D2-4AD2-9F23-1600FAEF2EE7}"/>
    <dgm:cxn modelId="{2E46AA76-E08D-4BDE-A65C-F90051DAF9A6}" type="presOf" srcId="{D572DFE7-2124-4E64-A293-861A368B810F}" destId="{CAB07A01-FDBA-4351-8219-E0D47FC4FB9B}" srcOrd="1" destOrd="0" presId="urn:microsoft.com/office/officeart/2005/8/layout/vList4#1"/>
    <dgm:cxn modelId="{9AA0EFCA-FA2E-4D6A-B7FE-3633EC5DF906}" type="presOf" srcId="{CF3FA538-84B6-4084-91F6-CF9A4810175F}" destId="{B247D230-CE79-4459-BBF6-A9DE691E0DCF}" srcOrd="1" destOrd="0" presId="urn:microsoft.com/office/officeart/2005/8/layout/vList4#1"/>
    <dgm:cxn modelId="{1ECA36B4-0AC0-45DD-8A42-BF75F04C8336}" type="presOf" srcId="{EA19A10D-81F8-4C99-B3E1-F5E3EFF73D4B}" destId="{6D0F115F-D1D3-4F3C-BF9F-1DD7BA9F490B}" srcOrd="0" destOrd="0" presId="urn:microsoft.com/office/officeart/2005/8/layout/vList4#1"/>
    <dgm:cxn modelId="{000F42F3-3023-4677-9AAB-202B5E4A2399}" type="presOf" srcId="{4926BE18-5D62-4112-B0E7-5D05FA3FFEC1}" destId="{CAB07A01-FDBA-4351-8219-E0D47FC4FB9B}" srcOrd="1" destOrd="1" presId="urn:microsoft.com/office/officeart/2005/8/layout/vList4#1"/>
    <dgm:cxn modelId="{5FA45BE4-BEE3-495A-89DB-D319F8756DB6}" type="presParOf" srcId="{B1E4290D-3F25-4405-B8AC-0984090C6676}" destId="{F98BFB90-803C-4056-AFCF-9150291DCA28}" srcOrd="0" destOrd="0" presId="urn:microsoft.com/office/officeart/2005/8/layout/vList4#1"/>
    <dgm:cxn modelId="{4B77240C-0D7F-4A16-B752-3B194B249A87}" type="presParOf" srcId="{F98BFB90-803C-4056-AFCF-9150291DCA28}" destId="{6CAAFEBB-7649-4D1D-919B-B3991BF4B619}" srcOrd="0" destOrd="0" presId="urn:microsoft.com/office/officeart/2005/8/layout/vList4#1"/>
    <dgm:cxn modelId="{2A2AB3EF-A7DC-4D35-A3B4-1F9D27D1F30C}" type="presParOf" srcId="{F98BFB90-803C-4056-AFCF-9150291DCA28}" destId="{930A9E37-AE97-4D9D-AC89-7B52820616B7}" srcOrd="1" destOrd="0" presId="urn:microsoft.com/office/officeart/2005/8/layout/vList4#1"/>
    <dgm:cxn modelId="{F580FFBD-65D8-4312-9BFE-3CBDAABC74A3}" type="presParOf" srcId="{F98BFB90-803C-4056-AFCF-9150291DCA28}" destId="{CAB07A01-FDBA-4351-8219-E0D47FC4FB9B}" srcOrd="2" destOrd="0" presId="urn:microsoft.com/office/officeart/2005/8/layout/vList4#1"/>
    <dgm:cxn modelId="{CA7F2E23-910C-4E6B-B2A7-99E89DE587DF}" type="presParOf" srcId="{B1E4290D-3F25-4405-B8AC-0984090C6676}" destId="{10638781-95B8-45BD-96F9-1E92A1869CE9}" srcOrd="1" destOrd="0" presId="urn:microsoft.com/office/officeart/2005/8/layout/vList4#1"/>
    <dgm:cxn modelId="{4FD5CCB0-3505-4823-B8B5-06FFE1D7E8A0}" type="presParOf" srcId="{B1E4290D-3F25-4405-B8AC-0984090C6676}" destId="{49B10F42-3757-4864-96D1-2266DA8D0BCD}" srcOrd="2" destOrd="0" presId="urn:microsoft.com/office/officeart/2005/8/layout/vList4#1"/>
    <dgm:cxn modelId="{572BA883-556A-4BCF-9AB3-F12D20CADD8E}" type="presParOf" srcId="{49B10F42-3757-4864-96D1-2266DA8D0BCD}" destId="{6EAAF5D9-1255-4830-8B1F-D834B92B6A5D}" srcOrd="0" destOrd="0" presId="urn:microsoft.com/office/officeart/2005/8/layout/vList4#1"/>
    <dgm:cxn modelId="{CCAB8E7E-1BBB-4B4E-980E-40DC604FF5A1}" type="presParOf" srcId="{49B10F42-3757-4864-96D1-2266DA8D0BCD}" destId="{92067F6B-27CF-4329-9991-5F6755499829}" srcOrd="1" destOrd="0" presId="urn:microsoft.com/office/officeart/2005/8/layout/vList4#1"/>
    <dgm:cxn modelId="{8F9FA26A-46FF-4802-988B-993D334CFCF4}" type="presParOf" srcId="{49B10F42-3757-4864-96D1-2266DA8D0BCD}" destId="{B247D230-CE79-4459-BBF6-A9DE691E0DCF}" srcOrd="2" destOrd="0" presId="urn:microsoft.com/office/officeart/2005/8/layout/vList4#1"/>
    <dgm:cxn modelId="{4E21767E-D13A-4B41-B6CB-DEF29C1B64AF}" type="presParOf" srcId="{B1E4290D-3F25-4405-B8AC-0984090C6676}" destId="{0DEAAB07-9DA8-4D9C-A1E8-D3D1AB14AAD4}" srcOrd="3" destOrd="0" presId="urn:microsoft.com/office/officeart/2005/8/layout/vList4#1"/>
    <dgm:cxn modelId="{32C60143-3FB8-4466-B3BF-2FB81748D12D}" type="presParOf" srcId="{B1E4290D-3F25-4405-B8AC-0984090C6676}" destId="{9C763F8F-B18F-4220-B9A7-5B410D729544}" srcOrd="4" destOrd="0" presId="urn:microsoft.com/office/officeart/2005/8/layout/vList4#1"/>
    <dgm:cxn modelId="{B0F5255D-AC7D-4A9C-9CAE-74626CE1DFED}" type="presParOf" srcId="{9C763F8F-B18F-4220-B9A7-5B410D729544}" destId="{6D0F115F-D1D3-4F3C-BF9F-1DD7BA9F490B}" srcOrd="0" destOrd="0" presId="urn:microsoft.com/office/officeart/2005/8/layout/vList4#1"/>
    <dgm:cxn modelId="{1725A7A9-46D0-43EB-BDE7-DCA924320B35}" type="presParOf" srcId="{9C763F8F-B18F-4220-B9A7-5B410D729544}" destId="{FF966363-9F3C-4873-A7C3-91713425059F}" srcOrd="1" destOrd="0" presId="urn:microsoft.com/office/officeart/2005/8/layout/vList4#1"/>
    <dgm:cxn modelId="{82F1CAEB-B328-406A-A6D3-1899464EA7CD}" type="presParOf" srcId="{9C763F8F-B18F-4220-B9A7-5B410D729544}" destId="{6226FCC1-FFD3-4D45-8556-5D9FFE32167F}" srcOrd="2" destOrd="0" presId="urn:microsoft.com/office/officeart/2005/8/layout/vList4#1"/>
    <dgm:cxn modelId="{5FE3F1DB-5741-4831-8684-BF341037D0B3}" type="presParOf" srcId="{B1E4290D-3F25-4405-B8AC-0984090C6676}" destId="{E022D7AA-B595-4067-98BB-C4EFB7FC6CA4}" srcOrd="5" destOrd="0" presId="urn:microsoft.com/office/officeart/2005/8/layout/vList4#1"/>
    <dgm:cxn modelId="{8CCFEC49-E543-4E4B-9ED3-4EB137301A63}" type="presParOf" srcId="{B1E4290D-3F25-4405-B8AC-0984090C6676}" destId="{1838A29A-0F4D-48E9-99C7-7502F46E4DD2}" srcOrd="6" destOrd="0" presId="urn:microsoft.com/office/officeart/2005/8/layout/vList4#1"/>
    <dgm:cxn modelId="{4000AC47-39A3-4FB4-B825-55DAD0581FBF}" type="presParOf" srcId="{1838A29A-0F4D-48E9-99C7-7502F46E4DD2}" destId="{A84D3267-4A79-4BC7-93EA-E3814636C4AE}" srcOrd="0" destOrd="0" presId="urn:microsoft.com/office/officeart/2005/8/layout/vList4#1"/>
    <dgm:cxn modelId="{CFBD6A0F-B239-4190-85E1-B7A800FC110D}" type="presParOf" srcId="{1838A29A-0F4D-48E9-99C7-7502F46E4DD2}" destId="{7CE4FF7C-D389-4D01-B048-037D6671EFEE}" srcOrd="1" destOrd="0" presId="urn:microsoft.com/office/officeart/2005/8/layout/vList4#1"/>
    <dgm:cxn modelId="{E6C9632D-4A1D-4EBA-ADFE-A8FA6EFA5752}" type="presParOf" srcId="{1838A29A-0F4D-48E9-99C7-7502F46E4DD2}" destId="{CC147DB1-91EC-4896-9FE2-AF66AFD4FD8C}"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18ACB-3FAE-4EDD-8E41-949BBB28A79B}">
      <dsp:nvSpPr>
        <dsp:cNvPr id="0" name=""/>
        <dsp:cNvSpPr/>
      </dsp:nvSpPr>
      <dsp:spPr>
        <a:xfrm>
          <a:off x="1228692" y="-35959"/>
          <a:ext cx="5535502" cy="5535502"/>
        </a:xfrm>
        <a:prstGeom prst="circularArrow">
          <a:avLst>
            <a:gd name="adj1" fmla="val 5544"/>
            <a:gd name="adj2" fmla="val 330680"/>
            <a:gd name="adj3" fmla="val 14504830"/>
            <a:gd name="adj4" fmla="val 16956495"/>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C02CB0-4E52-4916-A763-5141FEA947E2}">
      <dsp:nvSpPr>
        <dsp:cNvPr id="0" name=""/>
        <dsp:cNvSpPr/>
      </dsp:nvSpPr>
      <dsp:spPr>
        <a:xfrm>
          <a:off x="3128076" y="1338"/>
          <a:ext cx="1736735" cy="86836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EG" sz="1600" b="1" kern="1200" dirty="0" smtClean="0">
              <a:solidFill>
                <a:srgbClr val="002060"/>
              </a:solidFill>
            </a:rPr>
            <a:t>مفهوم الإيجابية</a:t>
          </a:r>
          <a:endParaRPr lang="ar-EG" sz="1600" b="1" kern="1200" dirty="0">
            <a:solidFill>
              <a:srgbClr val="002060"/>
            </a:solidFill>
          </a:endParaRPr>
        </a:p>
      </dsp:txBody>
      <dsp:txXfrm>
        <a:off x="3170466" y="43728"/>
        <a:ext cx="1651955" cy="783587"/>
      </dsp:txXfrm>
    </dsp:sp>
    <dsp:sp modelId="{7B12B91E-4115-4398-94F3-35ADBBCDEE51}">
      <dsp:nvSpPr>
        <dsp:cNvPr id="0" name=""/>
        <dsp:cNvSpPr/>
      </dsp:nvSpPr>
      <dsp:spPr>
        <a:xfrm>
          <a:off x="4973632" y="890111"/>
          <a:ext cx="1736735" cy="868367"/>
        </a:xfrm>
        <a:prstGeom prst="roundRect">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EG" sz="1600" b="1" kern="1200" smtClean="0">
              <a:solidFill>
                <a:srgbClr val="002060"/>
              </a:solidFill>
            </a:rPr>
            <a:t>صفات الشخصية الايجابية</a:t>
          </a:r>
          <a:endParaRPr lang="ar-EG" sz="1600" b="1" kern="1200" dirty="0">
            <a:solidFill>
              <a:srgbClr val="002060"/>
            </a:solidFill>
          </a:endParaRPr>
        </a:p>
      </dsp:txBody>
      <dsp:txXfrm>
        <a:off x="5016022" y="932501"/>
        <a:ext cx="1651955" cy="783587"/>
      </dsp:txXfrm>
    </dsp:sp>
    <dsp:sp modelId="{732F62CE-D1EC-4F22-AF39-10B84BF6B6A6}">
      <dsp:nvSpPr>
        <dsp:cNvPr id="0" name=""/>
        <dsp:cNvSpPr/>
      </dsp:nvSpPr>
      <dsp:spPr>
        <a:xfrm>
          <a:off x="5429447" y="2887166"/>
          <a:ext cx="1736735" cy="868367"/>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EG" sz="1600" b="1" kern="1200" dirty="0" smtClean="0">
              <a:solidFill>
                <a:srgbClr val="002060"/>
              </a:solidFill>
            </a:rPr>
            <a:t>خطوات صناعة الشخصية الايجابية</a:t>
          </a:r>
          <a:endParaRPr lang="ar-EG" sz="1600" b="1" kern="1200" dirty="0">
            <a:solidFill>
              <a:srgbClr val="002060"/>
            </a:solidFill>
          </a:endParaRPr>
        </a:p>
      </dsp:txBody>
      <dsp:txXfrm>
        <a:off x="5471837" y="2929556"/>
        <a:ext cx="1651955" cy="783587"/>
      </dsp:txXfrm>
    </dsp:sp>
    <dsp:sp modelId="{3F9D841A-9616-46F0-91AA-CD9B95BB2DCA}">
      <dsp:nvSpPr>
        <dsp:cNvPr id="0" name=""/>
        <dsp:cNvSpPr/>
      </dsp:nvSpPr>
      <dsp:spPr>
        <a:xfrm>
          <a:off x="4152282" y="4488680"/>
          <a:ext cx="1736735" cy="868367"/>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b="1" kern="1200" smtClean="0">
              <a:solidFill>
                <a:srgbClr val="002060"/>
              </a:solidFill>
            </a:rPr>
            <a:t>تقنيات بناء الثقه بالنفس</a:t>
          </a:r>
          <a:endParaRPr lang="ar-EG" sz="1600" b="1" kern="1200" dirty="0">
            <a:solidFill>
              <a:srgbClr val="002060"/>
            </a:solidFill>
          </a:endParaRPr>
        </a:p>
      </dsp:txBody>
      <dsp:txXfrm>
        <a:off x="4194672" y="4531070"/>
        <a:ext cx="1651955" cy="783587"/>
      </dsp:txXfrm>
    </dsp:sp>
    <dsp:sp modelId="{42B77A6E-B8A5-421E-850F-FDA790202CA1}">
      <dsp:nvSpPr>
        <dsp:cNvPr id="0" name=""/>
        <dsp:cNvSpPr/>
      </dsp:nvSpPr>
      <dsp:spPr>
        <a:xfrm>
          <a:off x="2103869" y="4488680"/>
          <a:ext cx="1736735" cy="868367"/>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b="1" kern="1200" smtClean="0">
              <a:solidFill>
                <a:srgbClr val="002060"/>
              </a:solidFill>
            </a:rPr>
            <a:t>تهيئة بيئة عمل ايجابية ومنتجة وناجحة</a:t>
          </a:r>
          <a:endParaRPr lang="ar-EG" sz="1600" b="1" kern="1200" dirty="0">
            <a:solidFill>
              <a:srgbClr val="002060"/>
            </a:solidFill>
          </a:endParaRPr>
        </a:p>
      </dsp:txBody>
      <dsp:txXfrm>
        <a:off x="2146259" y="4531070"/>
        <a:ext cx="1651955" cy="783587"/>
      </dsp:txXfrm>
    </dsp:sp>
    <dsp:sp modelId="{48BD4EB3-5752-41C0-8406-C6FB813687DC}">
      <dsp:nvSpPr>
        <dsp:cNvPr id="0" name=""/>
        <dsp:cNvSpPr/>
      </dsp:nvSpPr>
      <dsp:spPr>
        <a:xfrm>
          <a:off x="826704" y="2887166"/>
          <a:ext cx="1736735" cy="868367"/>
        </a:xfrm>
        <a:prstGeom prst="roundRect">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b="1" kern="1200" dirty="0" smtClean="0">
              <a:solidFill>
                <a:srgbClr val="002060"/>
              </a:solidFill>
            </a:rPr>
            <a:t>مفاتيح النجاح في العمل</a:t>
          </a:r>
          <a:endParaRPr lang="ar-EG" sz="1600" b="1" kern="1200" dirty="0">
            <a:solidFill>
              <a:srgbClr val="002060"/>
            </a:solidFill>
          </a:endParaRPr>
        </a:p>
      </dsp:txBody>
      <dsp:txXfrm>
        <a:off x="869094" y="2929556"/>
        <a:ext cx="1651955" cy="783587"/>
      </dsp:txXfrm>
    </dsp:sp>
    <dsp:sp modelId="{32ABBEC9-1D95-4952-AD45-7677167D48C3}">
      <dsp:nvSpPr>
        <dsp:cNvPr id="0" name=""/>
        <dsp:cNvSpPr/>
      </dsp:nvSpPr>
      <dsp:spPr>
        <a:xfrm>
          <a:off x="1282519" y="890111"/>
          <a:ext cx="1736735" cy="868367"/>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b="1" kern="1200" dirty="0" smtClean="0">
              <a:solidFill>
                <a:srgbClr val="002060"/>
              </a:solidFill>
            </a:rPr>
            <a:t>إستراتيجيات التعامل مع ضغوط العمل</a:t>
          </a:r>
          <a:endParaRPr lang="ar-EG" sz="1600" b="1" kern="1200" dirty="0">
            <a:solidFill>
              <a:srgbClr val="002060"/>
            </a:solidFill>
          </a:endParaRPr>
        </a:p>
      </dsp:txBody>
      <dsp:txXfrm>
        <a:off x="1324909" y="932501"/>
        <a:ext cx="1651955" cy="783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AFEBB-7649-4D1D-919B-B3991BF4B619}">
      <dsp:nvSpPr>
        <dsp:cNvPr id="0" name=""/>
        <dsp:cNvSpPr/>
      </dsp:nvSpPr>
      <dsp:spPr>
        <a:xfrm>
          <a:off x="0" y="0"/>
          <a:ext cx="5274310" cy="10176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rtl="1">
            <a:lnSpc>
              <a:spcPct val="90000"/>
            </a:lnSpc>
            <a:spcBef>
              <a:spcPct val="0"/>
            </a:spcBef>
            <a:spcAft>
              <a:spcPct val="35000"/>
            </a:spcAft>
          </a:pPr>
          <a:r>
            <a:rPr lang="ar-SA" sz="2400" b="0" kern="1200" dirty="0" smtClean="0">
              <a:cs typeface="AL-Mohanad Bold" pitchFamily="2" charset="-78"/>
            </a:rPr>
            <a:t>الاسم</a:t>
          </a:r>
          <a:endParaRPr lang="ar-SA" sz="2400" b="0" kern="1200" dirty="0">
            <a:cs typeface="AL-Mohanad Bold" pitchFamily="2" charset="-78"/>
          </a:endParaRPr>
        </a:p>
        <a:p>
          <a:pPr marL="171450" lvl="1" indent="-171450" algn="r" defTabSz="800100" rtl="1">
            <a:lnSpc>
              <a:spcPct val="90000"/>
            </a:lnSpc>
            <a:spcBef>
              <a:spcPct val="0"/>
            </a:spcBef>
            <a:spcAft>
              <a:spcPct val="15000"/>
            </a:spcAft>
            <a:buChar char="••"/>
          </a:pPr>
          <a:r>
            <a:rPr lang="ar-SA" sz="1800" b="0" kern="1200" dirty="0" smtClean="0">
              <a:cs typeface="AL-Mohanad Bold" pitchFamily="2" charset="-78"/>
            </a:rPr>
            <a:t> </a:t>
          </a:r>
          <a:endParaRPr lang="ar-SA" sz="1800" b="0" kern="1200" dirty="0">
            <a:cs typeface="AL-Mohanad Bold" pitchFamily="2" charset="-78"/>
          </a:endParaRPr>
        </a:p>
      </dsp:txBody>
      <dsp:txXfrm>
        <a:off x="1146547" y="0"/>
        <a:ext cx="4127762" cy="1017659"/>
      </dsp:txXfrm>
    </dsp:sp>
    <dsp:sp modelId="{930A9E37-AE97-4D9D-AC89-7B52820616B7}">
      <dsp:nvSpPr>
        <dsp:cNvPr id="0" name=""/>
        <dsp:cNvSpPr/>
      </dsp:nvSpPr>
      <dsp:spPr>
        <a:xfrm>
          <a:off x="91685" y="142089"/>
          <a:ext cx="1054862" cy="73348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AAF5D9-1255-4830-8B1F-D834B92B6A5D}">
      <dsp:nvSpPr>
        <dsp:cNvPr id="0" name=""/>
        <dsp:cNvSpPr/>
      </dsp:nvSpPr>
      <dsp:spPr>
        <a:xfrm>
          <a:off x="0" y="1109344"/>
          <a:ext cx="5274310" cy="1085799"/>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0" kern="1200" dirty="0" smtClean="0">
              <a:cs typeface="AL-Mohanad Bold" pitchFamily="2" charset="-78"/>
            </a:rPr>
            <a:t> البريد الإلكتروني</a:t>
          </a:r>
        </a:p>
        <a:p>
          <a:pPr lvl="0" algn="ctr" defTabSz="800100" rtl="1">
            <a:lnSpc>
              <a:spcPct val="90000"/>
            </a:lnSpc>
            <a:spcBef>
              <a:spcPct val="0"/>
            </a:spcBef>
            <a:spcAft>
              <a:spcPct val="35000"/>
            </a:spcAft>
          </a:pPr>
          <a:r>
            <a:rPr lang="en-US" sz="1800" b="0" kern="1200" dirty="0" smtClean="0">
              <a:cs typeface="AL-Mohanad Bold" pitchFamily="2" charset="-78"/>
            </a:rPr>
            <a:t> </a:t>
          </a:r>
          <a:endParaRPr lang="en-US" sz="1800" kern="1200" dirty="0" smtClean="0"/>
        </a:p>
      </dsp:txBody>
      <dsp:txXfrm>
        <a:off x="1146547" y="1109344"/>
        <a:ext cx="4127762" cy="1085799"/>
      </dsp:txXfrm>
    </dsp:sp>
    <dsp:sp modelId="{92067F6B-27CF-4329-9991-5F6755499829}">
      <dsp:nvSpPr>
        <dsp:cNvPr id="0" name=""/>
        <dsp:cNvSpPr/>
      </dsp:nvSpPr>
      <dsp:spPr>
        <a:xfrm>
          <a:off x="91685" y="1285503"/>
          <a:ext cx="1054862" cy="73348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0F115F-D1D3-4F3C-BF9F-1DD7BA9F490B}">
      <dsp:nvSpPr>
        <dsp:cNvPr id="0" name=""/>
        <dsp:cNvSpPr/>
      </dsp:nvSpPr>
      <dsp:spPr>
        <a:xfrm>
          <a:off x="0" y="2286829"/>
          <a:ext cx="5274310" cy="916851"/>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0" kern="1200" dirty="0" smtClean="0">
              <a:solidFill>
                <a:schemeClr val="bg1"/>
              </a:solidFill>
            </a:rPr>
            <a:t>Twitter </a:t>
          </a:r>
          <a:r>
            <a:rPr lang="en-US" sz="2000" b="0" kern="1200" dirty="0">
              <a:solidFill>
                <a:schemeClr val="bg1"/>
              </a:solidFill>
            </a:rPr>
            <a:t>: </a:t>
          </a:r>
          <a:r>
            <a:rPr lang="en-US" sz="2000" b="0" kern="1200" dirty="0" smtClean="0">
              <a:solidFill>
                <a:schemeClr val="bg1"/>
              </a:solidFill>
            </a:rPr>
            <a:t>@ </a:t>
          </a:r>
          <a:endParaRPr lang="ar-SA" sz="2000" b="0" kern="1200" dirty="0">
            <a:solidFill>
              <a:schemeClr val="bg1"/>
            </a:solidFill>
          </a:endParaRPr>
        </a:p>
      </dsp:txBody>
      <dsp:txXfrm>
        <a:off x="1146547" y="2286829"/>
        <a:ext cx="4127762" cy="916851"/>
      </dsp:txXfrm>
    </dsp:sp>
    <dsp:sp modelId="{FF966363-9F3C-4873-A7C3-91713425059F}">
      <dsp:nvSpPr>
        <dsp:cNvPr id="0" name=""/>
        <dsp:cNvSpPr/>
      </dsp:nvSpPr>
      <dsp:spPr>
        <a:xfrm>
          <a:off x="91685" y="2378514"/>
          <a:ext cx="1054862" cy="733481"/>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4D3267-4A79-4BC7-93EA-E3814636C4AE}">
      <dsp:nvSpPr>
        <dsp:cNvPr id="0" name=""/>
        <dsp:cNvSpPr/>
      </dsp:nvSpPr>
      <dsp:spPr>
        <a:xfrm>
          <a:off x="0" y="3295366"/>
          <a:ext cx="5274310" cy="916851"/>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rtl="1">
            <a:lnSpc>
              <a:spcPct val="90000"/>
            </a:lnSpc>
            <a:spcBef>
              <a:spcPct val="0"/>
            </a:spcBef>
            <a:spcAft>
              <a:spcPct val="35000"/>
            </a:spcAft>
          </a:pPr>
          <a:r>
            <a:rPr lang="en-US" sz="4200" b="0" kern="1200" smtClean="0">
              <a:solidFill>
                <a:schemeClr val="bg1"/>
              </a:solidFill>
            </a:rPr>
            <a:t>05</a:t>
          </a:r>
          <a:endParaRPr lang="ar-SA" sz="4200" b="0" kern="1200" dirty="0">
            <a:solidFill>
              <a:schemeClr val="bg1"/>
            </a:solidFill>
          </a:endParaRPr>
        </a:p>
      </dsp:txBody>
      <dsp:txXfrm>
        <a:off x="1146547" y="3295366"/>
        <a:ext cx="4127762" cy="916851"/>
      </dsp:txXfrm>
    </dsp:sp>
    <dsp:sp modelId="{7CE4FF7C-D389-4D01-B048-037D6671EFEE}">
      <dsp:nvSpPr>
        <dsp:cNvPr id="0" name=""/>
        <dsp:cNvSpPr/>
      </dsp:nvSpPr>
      <dsp:spPr>
        <a:xfrm>
          <a:off x="91685" y="3387051"/>
          <a:ext cx="1054862" cy="733481"/>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BEFBFC7-BE09-4C4A-AADE-BD9F308E33B4}" type="datetimeFigureOut">
              <a:rPr lang="ar-EG" smtClean="0"/>
              <a:pPr/>
              <a:t>29/06/1437</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E4718F4-49E3-4F3E-94C3-1F930C2F806A}" type="slidenum">
              <a:rPr lang="ar-EG" smtClean="0"/>
              <a:pPr/>
              <a:t>‹#›</a:t>
            </a:fld>
            <a:endParaRPr lang="ar-EG"/>
          </a:p>
        </p:txBody>
      </p:sp>
    </p:spTree>
    <p:extLst>
      <p:ext uri="{BB962C8B-B14F-4D97-AF65-F5344CB8AC3E}">
        <p14:creationId xmlns:p14="http://schemas.microsoft.com/office/powerpoint/2010/main" val="282397889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5" name="عنصر نائب لرقم الشريحة 4"/>
          <p:cNvSpPr>
            <a:spLocks noGrp="1"/>
          </p:cNvSpPr>
          <p:nvPr>
            <p:ph type="sldNum" sz="quarter" idx="11"/>
          </p:nvPr>
        </p:nvSpPr>
        <p:spPr/>
        <p:txBody>
          <a:bodyPr/>
          <a:lstStyle/>
          <a:p>
            <a:fld id="{157F1F33-D16B-4FEB-9E85-4028A3DEAB2E}" type="slidenum">
              <a:rPr lang="ar-SA" smtClean="0"/>
              <a:pPr/>
              <a:t>3</a:t>
            </a:fld>
            <a:endParaRPr lang="ar-S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20</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110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111</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112</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113</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114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115</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21</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22</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23</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24</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25</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26</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29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fld id="{157F1F33-D16B-4FEB-9E85-4028A3DEAB2E}" type="slidenum">
              <a:rPr lang="ar-SA" smtClean="0"/>
              <a:pPr/>
              <a:t>4</a:t>
            </a:fld>
            <a:endParaRPr lang="ar-S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31</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32</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33</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39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13</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40</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41</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42</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43</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49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51</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52</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53</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59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61</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62</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63</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64</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69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71</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72</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73</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78</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79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17</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81</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82</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83</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89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18</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91</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92</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93</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99</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19</a:t>
            </a:fld>
            <a:endParaRPr lang="ar-EG"/>
          </a:p>
        </p:txBody>
      </p:sp>
    </p:spTree>
    <p:extLst>
      <p:ext uri="{BB962C8B-B14F-4D97-AF65-F5344CB8AC3E}">
        <p14:creationId xmlns:p14="http://schemas.microsoft.com/office/powerpoint/2010/main" val="30439597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100</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101</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102</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103</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104</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105</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106</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107</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108</a:t>
            </a:fld>
            <a:endParaRPr lang="ar-EG"/>
          </a:p>
        </p:txBody>
      </p:sp>
    </p:spTree>
    <p:extLst>
      <p:ext uri="{BB962C8B-B14F-4D97-AF65-F5344CB8AC3E}">
        <p14:creationId xmlns:p14="http://schemas.microsoft.com/office/powerpoint/2010/main" val="12623028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109</a:t>
            </a:fld>
            <a:endParaRPr lang="ar-EG"/>
          </a:p>
        </p:txBody>
      </p:sp>
    </p:spTree>
    <p:extLst>
      <p:ext uri="{BB962C8B-B14F-4D97-AF65-F5344CB8AC3E}">
        <p14:creationId xmlns:p14="http://schemas.microsoft.com/office/powerpoint/2010/main" val="126230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8" name="عنوان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ar-SA" smtClean="0"/>
              <a:t>انقر لتحرير نمط العنوان الرئيسي</a:t>
            </a:r>
            <a:endParaRPr kumimoji="0" lang="en-US"/>
          </a:p>
        </p:txBody>
      </p:sp>
      <p:sp>
        <p:nvSpPr>
          <p:cNvPr id="28" name="عنصر نائب للتاريخ 27"/>
          <p:cNvSpPr>
            <a:spLocks noGrp="1"/>
          </p:cNvSpPr>
          <p:nvPr>
            <p:ph type="dt" sz="half" idx="10"/>
          </p:nvPr>
        </p:nvSpPr>
        <p:spPr/>
        <p:txBody>
          <a:bodyPr/>
          <a:lstStyle/>
          <a:p>
            <a:fld id="{1D8BD707-D9CF-40AE-B4C6-C98DA3205C09}" type="datetimeFigureOut">
              <a:rPr lang="en-US" smtClean="0"/>
              <a:pPr/>
              <a:t>4/7/2016</a:t>
            </a:fld>
            <a:endParaRPr lang="en-US"/>
          </a:p>
        </p:txBody>
      </p:sp>
      <p:sp>
        <p:nvSpPr>
          <p:cNvPr id="17" name="عنصر نائب للتذييل 16"/>
          <p:cNvSpPr>
            <a:spLocks noGrp="1"/>
          </p:cNvSpPr>
          <p:nvPr>
            <p:ph type="ftr" sz="quarter" idx="11"/>
          </p:nvPr>
        </p:nvSpPr>
        <p:spPr/>
        <p:txBody>
          <a:bodyPr/>
          <a:lstStyle/>
          <a:p>
            <a:endParaRPr lang="en-US"/>
          </a:p>
        </p:txBody>
      </p:sp>
      <p:sp>
        <p:nvSpPr>
          <p:cNvPr id="29" name="عنصر نائب لرقم الشريحة 28"/>
          <p:cNvSpPr>
            <a:spLocks noGrp="1"/>
          </p:cNvSpPr>
          <p:nvPr>
            <p:ph type="sldNum" sz="quarter" idx="12"/>
          </p:nvPr>
        </p:nvSpPr>
        <p:spPr/>
        <p:txBody>
          <a:bodyPr/>
          <a:lstStyle/>
          <a:p>
            <a:fld id="{B6F15528-21DE-4FAA-801E-634DDDAF4B2B}" type="slidenum">
              <a:rPr lang="en-US" smtClean="0"/>
              <a:pPr/>
              <a:t>‹#›</a:t>
            </a:fld>
            <a:endParaRPr lang="en-US"/>
          </a:p>
        </p:txBody>
      </p:sp>
      <p:sp>
        <p:nvSpPr>
          <p:cNvPr id="9" name="عنوان فرعي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عنوان، ونص، ومخطط">
    <p:spTree>
      <p:nvGrpSpPr>
        <p:cNvPr id="1" name=""/>
        <p:cNvGrpSpPr/>
        <p:nvPr/>
      </p:nvGrpSpPr>
      <p:grpSpPr>
        <a:xfrm>
          <a:off x="0" y="0"/>
          <a:ext cx="0" cy="0"/>
          <a:chOff x="0" y="0"/>
          <a:chExt cx="0" cy="0"/>
        </a:xfrm>
      </p:grpSpPr>
      <p:sp>
        <p:nvSpPr>
          <p:cNvPr id="2" name="عنوان 1"/>
          <p:cNvSpPr>
            <a:spLocks noGrp="1"/>
          </p:cNvSpPr>
          <p:nvPr>
            <p:ph type="title"/>
          </p:nvPr>
        </p:nvSpPr>
        <p:spPr>
          <a:xfrm>
            <a:off x="628650" y="365129"/>
            <a:ext cx="7886700" cy="1325563"/>
          </a:xfrm>
          <a:prstGeom prst="rect">
            <a:avLst/>
          </a:prstGeom>
        </p:spPr>
        <p:txBody>
          <a:bodyPr/>
          <a:lstStyle/>
          <a:p>
            <a:r>
              <a:rPr lang="ar-SA" smtClean="0"/>
              <a:t>انقر لتحرير نمط العنوان الرئيسي</a:t>
            </a:r>
            <a:endParaRPr lang="ar-EG"/>
          </a:p>
        </p:txBody>
      </p:sp>
      <p:sp>
        <p:nvSpPr>
          <p:cNvPr id="3" name="عنصر نائب للنص 2"/>
          <p:cNvSpPr>
            <a:spLocks noGrp="1"/>
          </p:cNvSpPr>
          <p:nvPr>
            <p:ph type="body" sz="half" idx="1"/>
          </p:nvPr>
        </p:nvSpPr>
        <p:spPr>
          <a:xfrm>
            <a:off x="628650" y="1825625"/>
            <a:ext cx="3867150" cy="4351338"/>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مخطط 3"/>
          <p:cNvSpPr>
            <a:spLocks noGrp="1"/>
          </p:cNvSpPr>
          <p:nvPr>
            <p:ph type="chart" sz="half" idx="2"/>
          </p:nvPr>
        </p:nvSpPr>
        <p:spPr>
          <a:xfrm>
            <a:off x="4648200" y="1825625"/>
            <a:ext cx="3867150" cy="4351338"/>
          </a:xfrm>
          <a:prstGeom prst="rect">
            <a:avLst/>
          </a:prstGeom>
        </p:spPr>
        <p:txBody>
          <a:bodyPr/>
          <a:lstStyle/>
          <a:p>
            <a:endParaRPr lang="ar-EG"/>
          </a:p>
        </p:txBody>
      </p:sp>
    </p:spTree>
    <p:extLst>
      <p:ext uri="{BB962C8B-B14F-4D97-AF65-F5344CB8AC3E}">
        <p14:creationId xmlns:p14="http://schemas.microsoft.com/office/powerpoint/2010/main" val="160867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3">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D8BD707-D9CF-40AE-B4C6-C98DA3205C09}" type="datetimeFigureOut">
              <a:rPr lang="en-US" smtClean="0"/>
              <a:pPr/>
              <a:t>4/7/2016</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8229600" cy="1143000"/>
          </a:xfrm>
        </p:spPr>
        <p:txBody>
          <a:bodyPr anchor="ctr"/>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1D8BD707-D9CF-40AE-B4C6-C98DA3205C09}" type="datetimeFigureOut">
              <a:rPr lang="en-US" smtClean="0"/>
              <a:pPr/>
              <a:t>4/7/2016</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1D8BD707-D9CF-40AE-B4C6-C98DA3205C09}" type="datetimeFigureOut">
              <a:rPr lang="en-US" smtClean="0"/>
              <a:pPr/>
              <a:t>4/7/2016</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D8BD707-D9CF-40AE-B4C6-C98DA3205C09}" type="datetimeFigureOut">
              <a:rPr lang="en-US" smtClean="0"/>
              <a:pPr/>
              <a:t>4/7/2016</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D8BD707-D9CF-40AE-B4C6-C98DA3205C09}" type="datetimeFigureOut">
              <a:rPr lang="en-US" smtClean="0"/>
              <a:pPr/>
              <a:t>4/7/2016</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ar-SA" smtClean="0">
                <a:solidFill>
                  <a:schemeClr val="lt1"/>
                </a:solidFill>
                <a:latin typeface="+mn-lt"/>
                <a:ea typeface="+mn-ea"/>
                <a:cs typeface="+mn-cs"/>
              </a:rPr>
              <a:t>انقر فوق الرمز لإضافة صورة</a:t>
            </a:r>
            <a:endParaRPr kumimoji="0" lang="en-US" dirty="0">
              <a:solidFill>
                <a:schemeClr val="lt1"/>
              </a:solidFill>
              <a:latin typeface="+mn-lt"/>
              <a:ea typeface="+mn-ea"/>
              <a:cs typeface="+mn-cs"/>
            </a:endParaRPr>
          </a:p>
        </p:txBody>
      </p:sp>
      <p:sp>
        <p:nvSpPr>
          <p:cNvPr id="4" name="عنصر نائب للنص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D8BD707-D9CF-40AE-B4C6-C98DA3205C09}" type="datetimeFigureOut">
              <a:rPr lang="en-US" smtClean="0"/>
              <a:pPr/>
              <a:t>4/7/2016</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عنصر نائب للعنوان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4/7/2016</a:t>
            </a:fld>
            <a:endParaRPr lang="en-US"/>
          </a:p>
        </p:txBody>
      </p:sp>
      <p:sp>
        <p:nvSpPr>
          <p:cNvPr id="3" name="عنصر نائب للتذييل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عنصر نائب لرقم الشريحة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3071802" y="714356"/>
            <a:ext cx="5786478" cy="1582284"/>
          </a:xfrm>
        </p:spPr>
        <p:txBody>
          <a:bodyPr/>
          <a:lstStyle/>
          <a:p>
            <a:pPr algn="ctr"/>
            <a:r>
              <a:rPr lang="ar-SA" sz="4800" dirty="0" smtClean="0">
                <a:solidFill>
                  <a:schemeClr val="tx1"/>
                </a:solidFill>
                <a:effectLst>
                  <a:glow rad="101600">
                    <a:schemeClr val="accent4">
                      <a:satMod val="175000"/>
                      <a:alpha val="40000"/>
                    </a:schemeClr>
                  </a:glow>
                  <a:outerShdw blurRad="38100" dist="38100" dir="2700000" algn="tl">
                    <a:srgbClr val="000000">
                      <a:alpha val="43137"/>
                    </a:srgbClr>
                  </a:outerShdw>
                </a:effectLst>
                <a:cs typeface="AL-Mohanad Bold" pitchFamily="2" charset="-78"/>
              </a:rPr>
              <a:t>الشخصية الإيجابية</a:t>
            </a:r>
            <a:br>
              <a:rPr lang="ar-SA" sz="4800" dirty="0" smtClean="0">
                <a:solidFill>
                  <a:schemeClr val="tx1"/>
                </a:solidFill>
                <a:effectLst>
                  <a:glow rad="101600">
                    <a:schemeClr val="accent4">
                      <a:satMod val="175000"/>
                      <a:alpha val="40000"/>
                    </a:schemeClr>
                  </a:glow>
                  <a:outerShdw blurRad="38100" dist="38100" dir="2700000" algn="tl">
                    <a:srgbClr val="000000">
                      <a:alpha val="43137"/>
                    </a:srgbClr>
                  </a:outerShdw>
                </a:effectLst>
                <a:cs typeface="AL-Mohanad Bold" pitchFamily="2" charset="-78"/>
              </a:rPr>
            </a:br>
            <a:r>
              <a:rPr lang="ar-SA" sz="4800" dirty="0" smtClean="0">
                <a:solidFill>
                  <a:schemeClr val="tx1"/>
                </a:solidFill>
                <a:effectLst>
                  <a:glow rad="101600">
                    <a:schemeClr val="accent4">
                      <a:satMod val="175000"/>
                      <a:alpha val="40000"/>
                    </a:schemeClr>
                  </a:glow>
                  <a:outerShdw blurRad="38100" dist="38100" dir="2700000" algn="tl">
                    <a:srgbClr val="000000">
                      <a:alpha val="43137"/>
                    </a:srgbClr>
                  </a:outerShdw>
                </a:effectLst>
                <a:cs typeface="AL-Mohanad Bold" pitchFamily="2" charset="-78"/>
              </a:rPr>
              <a:t>وصناعة النجاح في بيئة العمل</a:t>
            </a:r>
            <a:endParaRPr lang="ar-SA" sz="4800" dirty="0">
              <a:solidFill>
                <a:schemeClr val="tx1"/>
              </a:solidFill>
              <a:effectLst>
                <a:outerShdw blurRad="38100" dist="38100" dir="2700000" algn="tl">
                  <a:srgbClr val="000000">
                    <a:alpha val="43137"/>
                  </a:srgbClr>
                </a:outerShdw>
              </a:effectLst>
              <a:latin typeface="Muslimah" pitchFamily="34" charset="-78"/>
              <a:ea typeface="Muslimah" pitchFamily="34" charset="-78"/>
              <a:cs typeface="Muslimah" pitchFamily="34" charset="-78"/>
            </a:endParaRPr>
          </a:p>
        </p:txBody>
      </p:sp>
      <p:sp>
        <p:nvSpPr>
          <p:cNvPr id="3" name="عنوان فرعي 2"/>
          <p:cNvSpPr>
            <a:spLocks noGrp="1"/>
          </p:cNvSpPr>
          <p:nvPr>
            <p:ph type="subTitle" idx="1"/>
          </p:nvPr>
        </p:nvSpPr>
        <p:spPr>
          <a:xfrm>
            <a:off x="3354442" y="4828082"/>
            <a:ext cx="5114778" cy="1101248"/>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SA" sz="3600" b="1" cap="all" dirty="0" smtClean="0">
                <a:ln w="0"/>
                <a:effectLst>
                  <a:reflection blurRad="12700" stA="50000" endPos="50000" dist="5000" dir="5400000" sy="-100000" rotWithShape="0"/>
                </a:effectLst>
                <a:cs typeface="AL-Mohanad Bold" pitchFamily="2" charset="-78"/>
              </a:rPr>
              <a:t>تقديم</a:t>
            </a:r>
          </a:p>
        </p:txBody>
      </p:sp>
      <p:pic>
        <p:nvPicPr>
          <p:cNvPr id="9" name="صورة 8" descr="2 ‫‬.jpg"/>
          <p:cNvPicPr>
            <a:picLocks noChangeAspect="1"/>
          </p:cNvPicPr>
          <p:nvPr/>
        </p:nvPicPr>
        <p:blipFill>
          <a:blip r:embed="rId2"/>
          <a:stretch>
            <a:fillRect/>
          </a:stretch>
        </p:blipFill>
        <p:spPr>
          <a:xfrm>
            <a:off x="414546" y="500042"/>
            <a:ext cx="1800000" cy="2643206"/>
          </a:xfrm>
          <a:prstGeom prst="rect">
            <a:avLst/>
          </a:prstGeom>
          <a:ln>
            <a:noFill/>
          </a:ln>
          <a:effectLst>
            <a:softEdge rad="112500"/>
          </a:effectLst>
        </p:spPr>
      </p:pic>
      <p:pic>
        <p:nvPicPr>
          <p:cNvPr id="13" name="صورة 12" descr="30 ‫(3)‬.jpg"/>
          <p:cNvPicPr>
            <a:picLocks noChangeAspect="1"/>
          </p:cNvPicPr>
          <p:nvPr/>
        </p:nvPicPr>
        <p:blipFill>
          <a:blip r:embed="rId3"/>
          <a:stretch>
            <a:fillRect/>
          </a:stretch>
        </p:blipFill>
        <p:spPr>
          <a:xfrm>
            <a:off x="428596" y="3714752"/>
            <a:ext cx="1785950" cy="2500330"/>
          </a:xfrm>
          <a:prstGeom prst="rect">
            <a:avLst/>
          </a:prstGeom>
          <a:ln>
            <a:noFill/>
          </a:ln>
          <a:effectLst>
            <a:softEdge rad="112500"/>
          </a:effectLst>
        </p:spPr>
      </p:pic>
      <p:pic>
        <p:nvPicPr>
          <p:cNvPr id="14" name="صورة 13" descr="3.jpg"/>
          <p:cNvPicPr>
            <a:picLocks noChangeAspect="1"/>
          </p:cNvPicPr>
          <p:nvPr/>
        </p:nvPicPr>
        <p:blipFill>
          <a:blip r:embed="rId4"/>
          <a:stretch>
            <a:fillRect/>
          </a:stretch>
        </p:blipFill>
        <p:spPr>
          <a:xfrm>
            <a:off x="3200400" y="2595562"/>
            <a:ext cx="5086376" cy="16668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0" y="0"/>
            <a:ext cx="9144000" cy="6858000"/>
          </a:xfrm>
          <a:prstGeom prst="rect">
            <a:avLst/>
          </a:prstGeom>
        </p:spPr>
      </p:pic>
      <p:grpSp>
        <p:nvGrpSpPr>
          <p:cNvPr id="23" name="Group 2"/>
          <p:cNvGrpSpPr>
            <a:grpSpLocks/>
          </p:cNvGrpSpPr>
          <p:nvPr/>
        </p:nvGrpSpPr>
        <p:grpSpPr bwMode="auto">
          <a:xfrm>
            <a:off x="2677355" y="1748782"/>
            <a:ext cx="2065735" cy="2752725"/>
            <a:chOff x="0" y="0"/>
            <a:chExt cx="2754313" cy="2752725"/>
          </a:xfrm>
        </p:grpSpPr>
        <p:grpSp>
          <p:nvGrpSpPr>
            <p:cNvPr id="24" name="Group 3"/>
            <p:cNvGrpSpPr>
              <a:grpSpLocks noChangeAspect="1"/>
            </p:cNvGrpSpPr>
            <p:nvPr/>
          </p:nvGrpSpPr>
          <p:grpSpPr bwMode="auto">
            <a:xfrm>
              <a:off x="0" y="0"/>
              <a:ext cx="2754313" cy="2752725"/>
              <a:chOff x="0" y="0"/>
              <a:chExt cx="3060000" cy="3060000"/>
            </a:xfrm>
          </p:grpSpPr>
          <p:sp>
            <p:nvSpPr>
              <p:cNvPr id="37" name="椭圆 2"/>
              <p:cNvSpPr>
                <a:spLocks noChangeAspect="1"/>
              </p:cNvSpPr>
              <p:nvPr/>
            </p:nvSpPr>
            <p:spPr bwMode="auto">
              <a:xfrm>
                <a:off x="0" y="0"/>
                <a:ext cx="3060000" cy="3060000"/>
              </a:xfrm>
              <a:prstGeom prst="ellipse">
                <a:avLst/>
              </a:prstGeom>
              <a:noFill/>
              <a:ln w="76200">
                <a:solidFill>
                  <a:srgbClr val="595959"/>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endParaRPr lang="zh-CN" altLang="en-US">
                  <a:solidFill>
                    <a:srgbClr val="FFFFFF"/>
                  </a:solidFill>
                  <a:latin typeface="Calibri" panose="020F0502020204030204" pitchFamily="34" charset="0"/>
                  <a:ea typeface="宋体" panose="02010600030101010101" pitchFamily="2" charset="-122"/>
                </a:endParaRPr>
              </a:p>
            </p:txBody>
          </p:sp>
          <p:sp>
            <p:nvSpPr>
              <p:cNvPr id="38" name="椭圆 3"/>
              <p:cNvSpPr>
                <a:spLocks noChangeAspect="1"/>
              </p:cNvSpPr>
              <p:nvPr/>
            </p:nvSpPr>
            <p:spPr bwMode="auto">
              <a:xfrm>
                <a:off x="234571" y="234706"/>
                <a:ext cx="2590858" cy="2590588"/>
              </a:xfrm>
              <a:prstGeom prst="ellipse">
                <a:avLst/>
              </a:prstGeom>
              <a:solidFill>
                <a:schemeClr val="bg1">
                  <a:alpha val="25098"/>
                </a:schemeClr>
              </a:solidFill>
              <a:ln w="76200">
                <a:solidFill>
                  <a:srgbClr val="595959">
                    <a:alpha val="25098"/>
                  </a:srgbClr>
                </a:solidFill>
                <a:round/>
                <a:headEnd/>
                <a:tailEnd/>
              </a:ln>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endParaRPr lang="zh-CN" altLang="en-US">
                  <a:solidFill>
                    <a:srgbClr val="FFFFFF"/>
                  </a:solidFill>
                  <a:latin typeface="Calibri" panose="020F0502020204030204" pitchFamily="34" charset="0"/>
                  <a:ea typeface="宋体" panose="02010600030101010101" pitchFamily="2" charset="-122"/>
                </a:endParaRPr>
              </a:p>
            </p:txBody>
          </p:sp>
        </p:grpSp>
        <p:sp>
          <p:nvSpPr>
            <p:cNvPr id="36" name="Rectangle 13"/>
            <p:cNvSpPr>
              <a:spLocks noChangeArrowheads="1"/>
            </p:cNvSpPr>
            <p:nvPr/>
          </p:nvSpPr>
          <p:spPr bwMode="auto">
            <a:xfrm>
              <a:off x="690563" y="1022350"/>
              <a:ext cx="1373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endParaRPr lang="ar-EG" altLang="zh-CN" sz="2000">
                <a:solidFill>
                  <a:srgbClr val="404040"/>
                </a:solidFill>
                <a:latin typeface="Microsoft YaHei" panose="020B0503020204020204" pitchFamily="34" charset="-122"/>
                <a:ea typeface="Microsoft YaHei" panose="020B0503020204020204" pitchFamily="34" charset="-122"/>
              </a:endParaRPr>
            </a:p>
          </p:txBody>
        </p:sp>
      </p:grpSp>
      <p:grpSp>
        <p:nvGrpSpPr>
          <p:cNvPr id="39" name="Group 7"/>
          <p:cNvGrpSpPr>
            <a:grpSpLocks/>
          </p:cNvGrpSpPr>
          <p:nvPr/>
        </p:nvGrpSpPr>
        <p:grpSpPr bwMode="auto">
          <a:xfrm>
            <a:off x="4422812" y="1607167"/>
            <a:ext cx="3278981" cy="726181"/>
            <a:chOff x="0" y="0"/>
            <a:chExt cx="4371975" cy="388938"/>
          </a:xfrm>
        </p:grpSpPr>
        <p:sp>
          <p:nvSpPr>
            <p:cNvPr id="40" name="矩形 6"/>
            <p:cNvSpPr>
              <a:spLocks/>
            </p:cNvSpPr>
            <p:nvPr/>
          </p:nvSpPr>
          <p:spPr bwMode="auto">
            <a:xfrm>
              <a:off x="0" y="0"/>
              <a:ext cx="4371975" cy="388938"/>
            </a:xfrm>
            <a:prstGeom prst="rect">
              <a:avLst/>
            </a:prstGeom>
            <a:solidFill>
              <a:srgbClr val="22BAD8">
                <a:alpha val="85097"/>
              </a:srgbClr>
            </a:solid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1" name="TextBox 146"/>
            <p:cNvSpPr txBox="1">
              <a:spLocks noChangeArrowheads="1"/>
            </p:cNvSpPr>
            <p:nvPr/>
          </p:nvSpPr>
          <p:spPr bwMode="auto">
            <a:xfrm>
              <a:off x="193675" y="19437"/>
              <a:ext cx="4178300" cy="31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err="1">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الإسم</a:t>
              </a:r>
              <a:endParaRPr lang="zh-CN" altLang="en-US" sz="3000" dirty="0">
                <a:solidFill>
                  <a:schemeClr val="bg1"/>
                </a:solidFill>
                <a:latin typeface="Microsoft YaHei" panose="020B0503020204020204" pitchFamily="34" charset="-122"/>
                <a:ea typeface="Microsoft YaHei" panose="020B0503020204020204" pitchFamily="34" charset="-122"/>
              </a:endParaRPr>
            </a:p>
          </p:txBody>
        </p:sp>
      </p:grpSp>
      <p:grpSp>
        <p:nvGrpSpPr>
          <p:cNvPr id="42" name="Group 11"/>
          <p:cNvGrpSpPr>
            <a:grpSpLocks/>
          </p:cNvGrpSpPr>
          <p:nvPr/>
        </p:nvGrpSpPr>
        <p:grpSpPr bwMode="auto">
          <a:xfrm>
            <a:off x="4905006" y="2801294"/>
            <a:ext cx="2796778" cy="735783"/>
            <a:chOff x="0" y="0"/>
            <a:chExt cx="3729037" cy="388937"/>
          </a:xfrm>
          <a:noFill/>
        </p:grpSpPr>
        <p:sp>
          <p:nvSpPr>
            <p:cNvPr id="43" name="矩形 5"/>
            <p:cNvSpPr>
              <a:spLocks/>
            </p:cNvSpPr>
            <p:nvPr/>
          </p:nvSpPr>
          <p:spPr bwMode="auto">
            <a:xfrm>
              <a:off x="0" y="0"/>
              <a:ext cx="3729037" cy="388937"/>
            </a:xfrm>
            <a:prstGeom prst="rect">
              <a:avLst/>
            </a:prstGeom>
            <a:grp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4" name="TextBox 146"/>
            <p:cNvSpPr txBox="1">
              <a:spLocks noChangeArrowheads="1"/>
            </p:cNvSpPr>
            <p:nvPr/>
          </p:nvSpPr>
          <p:spPr bwMode="auto">
            <a:xfrm>
              <a:off x="255587" y="55562"/>
              <a:ext cx="3473450" cy="309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العمل</a:t>
              </a:r>
              <a:endParaRPr lang="zh-CN" altLang="en-US" sz="3000" dirty="0">
                <a:solidFill>
                  <a:schemeClr val="bg1"/>
                </a:solidFill>
                <a:latin typeface="Microsoft YaHei" panose="020B0503020204020204" pitchFamily="34" charset="-122"/>
                <a:ea typeface="Microsoft YaHei" panose="020B0503020204020204" pitchFamily="34" charset="-122"/>
              </a:endParaRPr>
            </a:p>
          </p:txBody>
        </p:sp>
      </p:grpSp>
      <p:grpSp>
        <p:nvGrpSpPr>
          <p:cNvPr id="45" name="Group 15"/>
          <p:cNvGrpSpPr>
            <a:grpSpLocks/>
          </p:cNvGrpSpPr>
          <p:nvPr/>
        </p:nvGrpSpPr>
        <p:grpSpPr bwMode="auto">
          <a:xfrm>
            <a:off x="4422812" y="3976022"/>
            <a:ext cx="3278981" cy="724172"/>
            <a:chOff x="0" y="0"/>
            <a:chExt cx="4371975" cy="388937"/>
          </a:xfrm>
        </p:grpSpPr>
        <p:sp>
          <p:nvSpPr>
            <p:cNvPr id="46" name="矩形 4"/>
            <p:cNvSpPr>
              <a:spLocks/>
            </p:cNvSpPr>
            <p:nvPr/>
          </p:nvSpPr>
          <p:spPr bwMode="auto">
            <a:xfrm>
              <a:off x="0" y="0"/>
              <a:ext cx="4371975" cy="388937"/>
            </a:xfrm>
            <a:prstGeom prst="rect">
              <a:avLst/>
            </a:prstGeom>
            <a:solidFill>
              <a:srgbClr val="595959">
                <a:alpha val="79999"/>
              </a:srgbClr>
            </a:solid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7" name="TextBox 146"/>
            <p:cNvSpPr txBox="1">
              <a:spLocks noChangeArrowheads="1"/>
            </p:cNvSpPr>
            <p:nvPr/>
          </p:nvSpPr>
          <p:spPr bwMode="auto">
            <a:xfrm>
              <a:off x="193675" y="55562"/>
              <a:ext cx="4178300" cy="31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لماذا ؟</a:t>
              </a:r>
            </a:p>
          </p:txBody>
        </p:sp>
      </p:grpSp>
      <p:grpSp>
        <p:nvGrpSpPr>
          <p:cNvPr id="48" name="Group 19"/>
          <p:cNvGrpSpPr>
            <a:grpSpLocks/>
          </p:cNvGrpSpPr>
          <p:nvPr/>
        </p:nvGrpSpPr>
        <p:grpSpPr bwMode="auto">
          <a:xfrm>
            <a:off x="3915605" y="1588422"/>
            <a:ext cx="560785" cy="741362"/>
            <a:chOff x="0" y="0"/>
            <a:chExt cx="747713" cy="741362"/>
          </a:xfrm>
        </p:grpSpPr>
        <p:grpSp>
          <p:nvGrpSpPr>
            <p:cNvPr id="49" name="Group 20"/>
            <p:cNvGrpSpPr>
              <a:grpSpLocks noChangeAspect="1"/>
            </p:cNvGrpSpPr>
            <p:nvPr/>
          </p:nvGrpSpPr>
          <p:grpSpPr bwMode="auto">
            <a:xfrm>
              <a:off x="3175" y="0"/>
              <a:ext cx="741363" cy="741362"/>
              <a:chOff x="0" y="0"/>
              <a:chExt cx="823237" cy="823237"/>
            </a:xfrm>
          </p:grpSpPr>
          <p:sp>
            <p:nvSpPr>
              <p:cNvPr id="51" name="椭圆 11"/>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52" name="椭圆 12"/>
              <p:cNvSpPr>
                <a:spLocks noChangeAspect="1"/>
              </p:cNvSpPr>
              <p:nvPr/>
            </p:nvSpPr>
            <p:spPr bwMode="auto">
              <a:xfrm>
                <a:off x="51620" y="51621"/>
                <a:ext cx="720000" cy="720000"/>
              </a:xfrm>
              <a:prstGeom prst="ellipse">
                <a:avLst/>
              </a:prstGeom>
              <a:solidFill>
                <a:srgbClr val="22BAD8">
                  <a:alpha val="79999"/>
                </a:srgbClr>
              </a:solidFill>
              <a:ln w="12700">
                <a:solidFill>
                  <a:srgbClr val="1E8FB2"/>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50" name="Rectangle 13"/>
            <p:cNvSpPr>
              <a:spLocks noChangeArrowheads="1"/>
            </p:cNvSpPr>
            <p:nvPr/>
          </p:nvSpPr>
          <p:spPr bwMode="auto">
            <a:xfrm>
              <a:off x="0" y="171450"/>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1</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grpSp>
        <p:nvGrpSpPr>
          <p:cNvPr id="53" name="Group 24"/>
          <p:cNvGrpSpPr>
            <a:grpSpLocks/>
          </p:cNvGrpSpPr>
          <p:nvPr/>
        </p:nvGrpSpPr>
        <p:grpSpPr bwMode="auto">
          <a:xfrm>
            <a:off x="4446617" y="2755257"/>
            <a:ext cx="560785" cy="739775"/>
            <a:chOff x="0" y="0"/>
            <a:chExt cx="747713" cy="739775"/>
          </a:xfrm>
        </p:grpSpPr>
        <p:grpSp>
          <p:nvGrpSpPr>
            <p:cNvPr id="54" name="Group 25"/>
            <p:cNvGrpSpPr>
              <a:grpSpLocks noChangeAspect="1"/>
            </p:cNvGrpSpPr>
            <p:nvPr/>
          </p:nvGrpSpPr>
          <p:grpSpPr bwMode="auto">
            <a:xfrm>
              <a:off x="3175" y="0"/>
              <a:ext cx="739775" cy="739775"/>
              <a:chOff x="0" y="0"/>
              <a:chExt cx="822211" cy="822211"/>
            </a:xfrm>
          </p:grpSpPr>
          <p:sp>
            <p:nvSpPr>
              <p:cNvPr id="56" name="椭圆 8"/>
              <p:cNvSpPr>
                <a:spLocks noChangeAspect="1" noChangeArrowheads="1"/>
              </p:cNvSpPr>
              <p:nvPr/>
            </p:nvSpPr>
            <p:spPr bwMode="auto">
              <a:xfrm>
                <a:off x="0" y="0"/>
                <a:ext cx="822211" cy="82221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57" name="椭圆 9"/>
              <p:cNvSpPr>
                <a:spLocks noChangeAspect="1"/>
              </p:cNvSpPr>
              <p:nvPr/>
            </p:nvSpPr>
            <p:spPr bwMode="auto">
              <a:xfrm>
                <a:off x="51168" y="51168"/>
                <a:ext cx="719876" cy="719876"/>
              </a:xfrm>
              <a:prstGeom prst="ellipse">
                <a:avLst/>
              </a:prstGeom>
              <a:solidFill>
                <a:srgbClr val="7F7F7F">
                  <a:alpha val="79999"/>
                </a:srgbClr>
              </a:solidFill>
              <a:ln w="12700">
                <a:solidFill>
                  <a:srgbClr val="7F7F7F"/>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55" name="Rectangle 13"/>
            <p:cNvSpPr>
              <a:spLocks noChangeArrowheads="1"/>
            </p:cNvSpPr>
            <p:nvPr/>
          </p:nvSpPr>
          <p:spPr bwMode="auto">
            <a:xfrm>
              <a:off x="0" y="169863"/>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2</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grpSp>
        <p:nvGrpSpPr>
          <p:cNvPr id="58" name="Group 29"/>
          <p:cNvGrpSpPr>
            <a:grpSpLocks/>
          </p:cNvGrpSpPr>
          <p:nvPr/>
        </p:nvGrpSpPr>
        <p:grpSpPr bwMode="auto">
          <a:xfrm>
            <a:off x="3915605" y="3930007"/>
            <a:ext cx="560785" cy="739775"/>
            <a:chOff x="0" y="0"/>
            <a:chExt cx="747713" cy="739775"/>
          </a:xfrm>
        </p:grpSpPr>
        <p:grpSp>
          <p:nvGrpSpPr>
            <p:cNvPr id="59" name="Group 30"/>
            <p:cNvGrpSpPr>
              <a:grpSpLocks noChangeAspect="1"/>
            </p:cNvGrpSpPr>
            <p:nvPr/>
          </p:nvGrpSpPr>
          <p:grpSpPr bwMode="auto">
            <a:xfrm>
              <a:off x="4763" y="0"/>
              <a:ext cx="739775" cy="739775"/>
              <a:chOff x="0" y="0"/>
              <a:chExt cx="822355" cy="822355"/>
            </a:xfrm>
          </p:grpSpPr>
          <p:sp>
            <p:nvSpPr>
              <p:cNvPr id="61" name="椭圆 14"/>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62" name="椭圆 15"/>
              <p:cNvSpPr>
                <a:spLocks noChangeAspect="1"/>
              </p:cNvSpPr>
              <p:nvPr/>
            </p:nvSpPr>
            <p:spPr bwMode="auto">
              <a:xfrm>
                <a:off x="51176" y="51177"/>
                <a:ext cx="720002" cy="720002"/>
              </a:xfrm>
              <a:prstGeom prst="ellipse">
                <a:avLst/>
              </a:prstGeom>
              <a:solidFill>
                <a:srgbClr val="595959">
                  <a:alpha val="79999"/>
                </a:srgbClr>
              </a:solidFill>
              <a:ln w="12700">
                <a:solidFill>
                  <a:srgbClr val="595959"/>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60" name="Rectangle 13"/>
            <p:cNvSpPr>
              <a:spLocks noChangeArrowheads="1"/>
            </p:cNvSpPr>
            <p:nvPr/>
          </p:nvSpPr>
          <p:spPr bwMode="auto">
            <a:xfrm>
              <a:off x="0" y="169863"/>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3</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pic>
        <p:nvPicPr>
          <p:cNvPr id="66" name="صورة 65" descr="1312988697.jpg"/>
          <p:cNvPicPr>
            <a:picLocks noChangeAspect="1"/>
          </p:cNvPicPr>
          <p:nvPr/>
        </p:nvPicPr>
        <p:blipFill>
          <a:blip r:embed="rId3">
            <a:clrChange>
              <a:clrFrom>
                <a:srgbClr val="FFFFFF"/>
              </a:clrFrom>
              <a:clrTo>
                <a:srgbClr val="FFFFFF">
                  <a:alpha val="0"/>
                </a:srgbClr>
              </a:clrTo>
            </a:clrChange>
          </a:blip>
          <a:stretch>
            <a:fillRect/>
          </a:stretch>
        </p:blipFill>
        <p:spPr>
          <a:xfrm>
            <a:off x="2976988" y="2169487"/>
            <a:ext cx="1468434" cy="1880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9077618"/>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1000" fill="hold"/>
                                        <p:tgtEl>
                                          <p:spTgt spid="48"/>
                                        </p:tgtEl>
                                        <p:attrNameLst>
                                          <p:attrName>ppt_w</p:attrName>
                                        </p:attrNameLst>
                                      </p:cBhvr>
                                      <p:tavLst>
                                        <p:tav tm="0">
                                          <p:val>
                                            <p:fltVal val="0"/>
                                          </p:val>
                                        </p:tav>
                                        <p:tav tm="100000">
                                          <p:val>
                                            <p:strVal val="#ppt_w"/>
                                          </p:val>
                                        </p:tav>
                                      </p:tavLst>
                                    </p:anim>
                                    <p:anim calcmode="lin" valueType="num">
                                      <p:cBhvr>
                                        <p:cTn id="14" dur="1000" fill="hold"/>
                                        <p:tgtEl>
                                          <p:spTgt spid="48"/>
                                        </p:tgtEl>
                                        <p:attrNameLst>
                                          <p:attrName>ppt_h</p:attrName>
                                        </p:attrNameLst>
                                      </p:cBhvr>
                                      <p:tavLst>
                                        <p:tav tm="0">
                                          <p:val>
                                            <p:fltVal val="0"/>
                                          </p:val>
                                        </p:tav>
                                        <p:tav tm="100000">
                                          <p:val>
                                            <p:strVal val="#ppt_h"/>
                                          </p:val>
                                        </p:tav>
                                      </p:tavLst>
                                    </p:anim>
                                    <p:anim calcmode="lin" valueType="num">
                                      <p:cBhvr>
                                        <p:cTn id="15"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30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fltVal val="0"/>
                                          </p:val>
                                        </p:tav>
                                        <p:tav tm="100000">
                                          <p:val>
                                            <p:strVal val="#ppt_w"/>
                                          </p:val>
                                        </p:tav>
                                      </p:tavLst>
                                    </p:anim>
                                    <p:anim calcmode="lin" valueType="num">
                                      <p:cBhvr>
                                        <p:cTn id="20" dur="1000" fill="hold"/>
                                        <p:tgtEl>
                                          <p:spTgt spid="53"/>
                                        </p:tgtEl>
                                        <p:attrNameLst>
                                          <p:attrName>ppt_h</p:attrName>
                                        </p:attrNameLst>
                                      </p:cBhvr>
                                      <p:tavLst>
                                        <p:tav tm="0">
                                          <p:val>
                                            <p:fltVal val="0"/>
                                          </p:val>
                                        </p:tav>
                                        <p:tav tm="100000">
                                          <p:val>
                                            <p:strVal val="#ppt_h"/>
                                          </p:val>
                                        </p:tav>
                                      </p:tavLst>
                                    </p:anim>
                                    <p:anim calcmode="lin" valueType="num">
                                      <p:cBhvr>
                                        <p:cTn id="21" dur="1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3"/>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600"/>
                                  </p:stCondLst>
                                  <p:childTnLst>
                                    <p:set>
                                      <p:cBhvr>
                                        <p:cTn id="24" dur="1" fill="hold">
                                          <p:stCondLst>
                                            <p:cond delay="0"/>
                                          </p:stCondLst>
                                        </p:cTn>
                                        <p:tgtEl>
                                          <p:spTgt spid="58"/>
                                        </p:tgtEl>
                                        <p:attrNameLst>
                                          <p:attrName>style.visibility</p:attrName>
                                        </p:attrNameLst>
                                      </p:cBhvr>
                                      <p:to>
                                        <p:strVal val="visible"/>
                                      </p:to>
                                    </p:set>
                                    <p:anim calcmode="lin" valueType="num">
                                      <p:cBhvr>
                                        <p:cTn id="25" dur="1000" fill="hold"/>
                                        <p:tgtEl>
                                          <p:spTgt spid="58"/>
                                        </p:tgtEl>
                                        <p:attrNameLst>
                                          <p:attrName>ppt_w</p:attrName>
                                        </p:attrNameLst>
                                      </p:cBhvr>
                                      <p:tavLst>
                                        <p:tav tm="0">
                                          <p:val>
                                            <p:fltVal val="0"/>
                                          </p:val>
                                        </p:tav>
                                        <p:tav tm="100000">
                                          <p:val>
                                            <p:strVal val="#ppt_w"/>
                                          </p:val>
                                        </p:tav>
                                      </p:tavLst>
                                    </p:anim>
                                    <p:anim calcmode="lin" valueType="num">
                                      <p:cBhvr>
                                        <p:cTn id="26" dur="1000" fill="hold"/>
                                        <p:tgtEl>
                                          <p:spTgt spid="58"/>
                                        </p:tgtEl>
                                        <p:attrNameLst>
                                          <p:attrName>ppt_h</p:attrName>
                                        </p:attrNameLst>
                                      </p:cBhvr>
                                      <p:tavLst>
                                        <p:tav tm="0">
                                          <p:val>
                                            <p:fltVal val="0"/>
                                          </p:val>
                                        </p:tav>
                                        <p:tav tm="100000">
                                          <p:val>
                                            <p:strVal val="#ppt_h"/>
                                          </p:val>
                                        </p:tav>
                                      </p:tavLst>
                                    </p:anim>
                                    <p:anim calcmode="lin" valueType="num">
                                      <p:cBhvr>
                                        <p:cTn id="27"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8"/>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600"/>
                            </p:stCondLst>
                            <p:childTnLst>
                              <p:par>
                                <p:cTn id="30" presetID="22" presetClass="entr" presetSubtype="8"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par>
                                <p:cTn id="36" presetID="22" presetClass="entr" presetSubtype="8"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تستخدم هذه الاستراتيجية بعد فشل جميع المحاولات السابقة حين يعتقد الفرد أن ضغوط العمل الواقعة عليه قد تعدت الحد وأنها تقرب به من نقطة خطر</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228185" y="332656"/>
            <a:ext cx="288032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فرص العمل البديلة</a:t>
            </a:r>
            <a:endParaRPr lang="en-US" dirty="0"/>
          </a:p>
        </p:txBody>
      </p:sp>
      <p:pic>
        <p:nvPicPr>
          <p:cNvPr id="4" name="Picture 3"/>
          <p:cNvPicPr>
            <a:picLocks noChangeAspect="1"/>
          </p:cNvPicPr>
          <p:nvPr/>
        </p:nvPicPr>
        <p:blipFill>
          <a:blip r:embed="rId4"/>
          <a:stretch>
            <a:fillRect/>
          </a:stretch>
        </p:blipFill>
        <p:spPr>
          <a:xfrm>
            <a:off x="971600" y="1688822"/>
            <a:ext cx="3286125" cy="2190750"/>
          </a:xfrm>
          <a:prstGeom prst="rect">
            <a:avLst/>
          </a:prstGeom>
        </p:spPr>
      </p:pic>
    </p:spTree>
    <p:extLst>
      <p:ext uri="{BB962C8B-B14F-4D97-AF65-F5344CB8AC3E}">
        <p14:creationId xmlns:p14="http://schemas.microsoft.com/office/powerpoint/2010/main" val="23031149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يلجأ الفرد إلى هذا الأسلوب عندما لا تجدي المحاولات السابقة في إعادة بناء الشخصية، حيث إن الضغوط قد تكون من الحدة بحيث يعجز الشخص عن مواجهتها بالأساليب السابقة</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4644009" y="332656"/>
            <a:ext cx="4464496"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طلب المساعدة من المتخصصين</a:t>
            </a:r>
            <a:endParaRPr lang="en-US" dirty="0"/>
          </a:p>
        </p:txBody>
      </p:sp>
      <p:pic>
        <p:nvPicPr>
          <p:cNvPr id="4" name="Picture 3"/>
          <p:cNvPicPr>
            <a:picLocks noChangeAspect="1"/>
          </p:cNvPicPr>
          <p:nvPr/>
        </p:nvPicPr>
        <p:blipFill>
          <a:blip r:embed="rId4"/>
          <a:stretch>
            <a:fillRect/>
          </a:stretch>
        </p:blipFill>
        <p:spPr>
          <a:xfrm>
            <a:off x="1043608" y="1189329"/>
            <a:ext cx="4695825" cy="3190875"/>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85852" y="2571744"/>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اختيار المدراء</a:t>
              </a:r>
              <a:endParaRPr lang="en-US" sz="2400" dirty="0"/>
            </a:p>
          </p:txBody>
        </p:sp>
      </p:grpSp>
      <p:grpSp>
        <p:nvGrpSpPr>
          <p:cNvPr id="3" name="Group 6"/>
          <p:cNvGrpSpPr>
            <a:grpSpLocks/>
          </p:cNvGrpSpPr>
          <p:nvPr/>
        </p:nvGrpSpPr>
        <p:grpSpPr bwMode="auto">
          <a:xfrm>
            <a:off x="1285852" y="3443282"/>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تطوير نظم الاختيار</a:t>
              </a:r>
              <a:endParaRPr lang="en-US" sz="2400" dirty="0"/>
            </a:p>
          </p:txBody>
        </p:sp>
      </p:grpSp>
      <p:grpSp>
        <p:nvGrpSpPr>
          <p:cNvPr id="6" name="Group 11"/>
          <p:cNvGrpSpPr>
            <a:grpSpLocks/>
          </p:cNvGrpSpPr>
          <p:nvPr/>
        </p:nvGrpSpPr>
        <p:grpSpPr bwMode="auto">
          <a:xfrm>
            <a:off x="1285852" y="4307576"/>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التحسين المستمر</a:t>
              </a:r>
              <a:endParaRPr lang="en-US" sz="2400" dirty="0"/>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المدخل التنظيمي</a:t>
            </a:r>
            <a:endParaRPr lang="zh-CN" altLang="en-US" sz="2800" b="1" dirty="0">
              <a:latin typeface="Microsoft YaHei" pitchFamily="34" charset="-122"/>
              <a:ea typeface="Microsoft YaHei" pitchFamily="34" charset="-122"/>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90638" y="2057400"/>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الخطط التنفيذية</a:t>
              </a:r>
              <a:endParaRPr lang="en-US" sz="2400" dirty="0"/>
            </a:p>
          </p:txBody>
        </p:sp>
      </p:grpSp>
      <p:grpSp>
        <p:nvGrpSpPr>
          <p:cNvPr id="3" name="Group 6"/>
          <p:cNvGrpSpPr>
            <a:grpSpLocks/>
          </p:cNvGrpSpPr>
          <p:nvPr/>
        </p:nvGrpSpPr>
        <p:grpSpPr bwMode="auto">
          <a:xfrm>
            <a:off x="1290638" y="2928938"/>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وضع برامج</a:t>
              </a:r>
              <a:endParaRPr lang="en-US" sz="2400" dirty="0"/>
            </a:p>
          </p:txBody>
        </p:sp>
      </p:grpSp>
      <p:grpSp>
        <p:nvGrpSpPr>
          <p:cNvPr id="6" name="Group 11"/>
          <p:cNvGrpSpPr>
            <a:grpSpLocks/>
          </p:cNvGrpSpPr>
          <p:nvPr/>
        </p:nvGrpSpPr>
        <p:grpSpPr bwMode="auto">
          <a:xfrm>
            <a:off x="1290638" y="3793232"/>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تغيير مواقع العاملين</a:t>
              </a:r>
              <a:endParaRPr lang="en-US" sz="2400" dirty="0"/>
            </a:p>
          </p:txBody>
        </p:sp>
      </p:grpSp>
      <p:grpSp>
        <p:nvGrpSpPr>
          <p:cNvPr id="10" name="Group 15"/>
          <p:cNvGrpSpPr>
            <a:grpSpLocks/>
          </p:cNvGrpSpPr>
          <p:nvPr/>
        </p:nvGrpSpPr>
        <p:grpSpPr bwMode="auto">
          <a:xfrm>
            <a:off x="1290638" y="4673600"/>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وضع المعايير</a:t>
              </a:r>
              <a:endParaRPr lang="en-US" sz="2400" dirty="0"/>
            </a:p>
          </p:txBody>
        </p:sp>
      </p:grpSp>
      <p:sp>
        <p:nvSpPr>
          <p:cNvPr id="24" name="TextBox 13"/>
          <p:cNvSpPr txBox="1">
            <a:spLocks noChangeArrowheads="1"/>
          </p:cNvSpPr>
          <p:nvPr/>
        </p:nvSpPr>
        <p:spPr bwMode="auto">
          <a:xfrm>
            <a:off x="2428860" y="332656"/>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المدخل التنظيمي</a:t>
            </a:r>
            <a:endParaRPr lang="zh-CN" altLang="en-US" sz="2800" b="1" dirty="0">
              <a:latin typeface="Microsoft YaHei" pitchFamily="34" charset="-122"/>
              <a:ea typeface="Microsoft YaHei" pitchFamily="34" charset="-122"/>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428728" y="2357430"/>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العمل مع الاستشاريين</a:t>
              </a:r>
              <a:endParaRPr lang="en-US" sz="2400" dirty="0"/>
            </a:p>
          </p:txBody>
        </p:sp>
      </p:grpSp>
      <p:grpSp>
        <p:nvGrpSpPr>
          <p:cNvPr id="3" name="Group 6"/>
          <p:cNvGrpSpPr>
            <a:grpSpLocks/>
          </p:cNvGrpSpPr>
          <p:nvPr/>
        </p:nvGrpSpPr>
        <p:grpSpPr bwMode="auto">
          <a:xfrm>
            <a:off x="1428728" y="3228968"/>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الروابط الانسانية</a:t>
              </a:r>
              <a:endParaRPr lang="en-US" sz="2400" dirty="0"/>
            </a:p>
          </p:txBody>
        </p:sp>
      </p:grpSp>
      <p:grpSp>
        <p:nvGrpSpPr>
          <p:cNvPr id="6" name="Group 11"/>
          <p:cNvGrpSpPr>
            <a:grpSpLocks/>
          </p:cNvGrpSpPr>
          <p:nvPr/>
        </p:nvGrpSpPr>
        <p:grpSpPr bwMode="auto">
          <a:xfrm>
            <a:off x="1428728" y="4093262"/>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بيئة العمل</a:t>
              </a:r>
              <a:endParaRPr lang="en-US" sz="2400" dirty="0"/>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المدخل التنظيمي</a:t>
            </a:r>
            <a:endParaRPr lang="zh-CN" altLang="en-US" sz="2800" b="1" dirty="0">
              <a:latin typeface="Microsoft YaHei" pitchFamily="34" charset="-122"/>
              <a:ea typeface="Microsoft YaHei" pitchFamily="34" charset="-122"/>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2060848"/>
            <a:ext cx="4071966" cy="4001426"/>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اختيار مدراء أو مشرفين أكفاء ل</a:t>
            </a:r>
            <a:r>
              <a:rPr lang="ar-EG" sz="2700" b="1" dirty="0">
                <a:solidFill>
                  <a:srgbClr val="002060"/>
                </a:solidFill>
              </a:rPr>
              <a:t>ل</a:t>
            </a:r>
            <a:r>
              <a:rPr lang="ar-SA" sz="2700" b="1" dirty="0">
                <a:solidFill>
                  <a:srgbClr val="002060"/>
                </a:solidFill>
              </a:rPr>
              <a:t>إدارة ملمين بالأهداف المطلوب تحقيقها وبأحوال العمل وظروفه، وعارفين بقدرات العاملين الذين تحت إشرافهم</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732031" y="313492"/>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اختيار المدراء</a:t>
            </a:r>
            <a:endParaRPr lang="en-US" dirty="0"/>
          </a:p>
        </p:txBody>
      </p:sp>
      <p:pic>
        <p:nvPicPr>
          <p:cNvPr id="4" name="Picture 3"/>
          <p:cNvPicPr>
            <a:picLocks noChangeAspect="1"/>
          </p:cNvPicPr>
          <p:nvPr/>
        </p:nvPicPr>
        <p:blipFill>
          <a:blip r:embed="rId4"/>
          <a:stretch>
            <a:fillRect/>
          </a:stretch>
        </p:blipFill>
        <p:spPr>
          <a:xfrm>
            <a:off x="467544" y="2204864"/>
            <a:ext cx="3810000" cy="3713394"/>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1916832"/>
            <a:ext cx="4143974" cy="3713394"/>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تطوير نظم اختيار وتعيين الموظفين التي تتعرف إلى كفاءتهم على تحمل أعباء العمل المطلوب، وقياس قدرتهم على تحمل الضغوط الناجمة منه</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372201" y="313492"/>
            <a:ext cx="2736304"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تطوير نظم الاختيار</a:t>
            </a:r>
            <a:endParaRPr lang="en-US" dirty="0"/>
          </a:p>
        </p:txBody>
      </p:sp>
      <p:pic>
        <p:nvPicPr>
          <p:cNvPr id="9" name="Picture 2" descr="http://sattioes.com/images/selec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69" y="2344779"/>
            <a:ext cx="36957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2060848"/>
            <a:ext cx="4071966" cy="4001426"/>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التحسين المستمر لجميع العوامل ذات العلاقة بضغوط العمل ضمن خطة واضحة يعتقد أغلب العاملين أنها تخدم مصالحهم الشخصية ومصلحة</a:t>
            </a:r>
            <a:r>
              <a:rPr lang="ar-EG" sz="2700" b="1" dirty="0">
                <a:solidFill>
                  <a:srgbClr val="002060"/>
                </a:solidFill>
              </a:rPr>
              <a:t> المؤسسة.</a:t>
            </a:r>
            <a:endParaRPr lang="en-US" sz="2700" b="1" dirty="0">
              <a:solidFill>
                <a:srgbClr val="002060"/>
              </a:solidFill>
            </a:endParaRPr>
          </a:p>
        </p:txBody>
      </p:sp>
      <p:sp>
        <p:nvSpPr>
          <p:cNvPr id="26" name="TextBox 13"/>
          <p:cNvSpPr txBox="1">
            <a:spLocks noChangeArrowheads="1"/>
          </p:cNvSpPr>
          <p:nvPr/>
        </p:nvSpPr>
        <p:spPr bwMode="auto">
          <a:xfrm>
            <a:off x="6588225" y="260648"/>
            <a:ext cx="252028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التحسين المستمر</a:t>
            </a:r>
            <a:endParaRPr lang="en-US" dirty="0"/>
          </a:p>
        </p:txBody>
      </p:sp>
      <p:pic>
        <p:nvPicPr>
          <p:cNvPr id="4" name="Picture 3"/>
          <p:cNvPicPr>
            <a:picLocks noChangeAspect="1"/>
          </p:cNvPicPr>
          <p:nvPr/>
        </p:nvPicPr>
        <p:blipFill>
          <a:blip r:embed="rId4"/>
          <a:stretch>
            <a:fillRect/>
          </a:stretch>
        </p:blipFill>
        <p:spPr>
          <a:xfrm>
            <a:off x="486269" y="2378315"/>
            <a:ext cx="3660084" cy="3366492"/>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4"/>
            <a:ext cx="9144000" cy="6858000"/>
          </a:xfrm>
          <a:prstGeom prst="rect">
            <a:avLst/>
          </a:prstGeom>
        </p:spPr>
      </p:pic>
      <p:sp>
        <p:nvSpPr>
          <p:cNvPr id="3" name="Freeform 2"/>
          <p:cNvSpPr/>
          <p:nvPr/>
        </p:nvSpPr>
        <p:spPr>
          <a:xfrm>
            <a:off x="4572000" y="1916832"/>
            <a:ext cx="4071966" cy="3744437"/>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وضع خطط تنفيذية يمكن اتباعها لإحداث تغييرات لها علاقة بتخفيف ضغوط العمل على العاملين وإطلاع العاملين عليها</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732031" y="313492"/>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الخطط التنفيذية</a:t>
            </a:r>
            <a:endParaRPr lang="en-US" dirty="0"/>
          </a:p>
        </p:txBody>
      </p:sp>
      <p:pic>
        <p:nvPicPr>
          <p:cNvPr id="4" name="Picture 3"/>
          <p:cNvPicPr>
            <a:picLocks noChangeAspect="1"/>
          </p:cNvPicPr>
          <p:nvPr/>
        </p:nvPicPr>
        <p:blipFill>
          <a:blip r:embed="rId4">
            <a:clrChange>
              <a:clrFrom>
                <a:srgbClr val="FCFEFB"/>
              </a:clrFrom>
              <a:clrTo>
                <a:srgbClr val="FCFEFB">
                  <a:alpha val="0"/>
                </a:srgbClr>
              </a:clrTo>
            </a:clrChange>
          </a:blip>
          <a:stretch>
            <a:fillRect/>
          </a:stretch>
        </p:blipFill>
        <p:spPr>
          <a:xfrm>
            <a:off x="539552" y="1916831"/>
            <a:ext cx="3810000" cy="3744438"/>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499992" y="1916832"/>
            <a:ext cx="4143974" cy="414544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وضع برامج متطورة لتدريب العاملين لتقليص الشعور بضغط العمل لشعورهم بالنمو والتقدم المهني</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732031" y="313492"/>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وضع برامج</a:t>
            </a:r>
            <a:endParaRPr lang="en-US" dirty="0"/>
          </a:p>
        </p:txBody>
      </p:sp>
      <p:pic>
        <p:nvPicPr>
          <p:cNvPr id="4" name="Picture 3"/>
          <p:cNvPicPr>
            <a:picLocks noChangeAspect="1"/>
          </p:cNvPicPr>
          <p:nvPr/>
        </p:nvPicPr>
        <p:blipFill>
          <a:blip r:embed="rId4"/>
          <a:stretch>
            <a:fillRect/>
          </a:stretch>
        </p:blipFill>
        <p:spPr>
          <a:xfrm>
            <a:off x="222070" y="1916832"/>
            <a:ext cx="4050196" cy="4024194"/>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17" name="Folded Corner 16"/>
          <p:cNvSpPr/>
          <p:nvPr/>
        </p:nvSpPr>
        <p:spPr bwMode="auto">
          <a:xfrm>
            <a:off x="2483768" y="2204120"/>
            <a:ext cx="6300192" cy="3313112"/>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8" name="Rectangle 17"/>
          <p:cNvSpPr/>
          <p:nvPr/>
        </p:nvSpPr>
        <p:spPr>
          <a:xfrm>
            <a:off x="2483769" y="2949922"/>
            <a:ext cx="6156176" cy="1631206"/>
          </a:xfrm>
          <a:prstGeom prst="rect">
            <a:avLst/>
          </a:prstGeom>
        </p:spPr>
        <p:txBody>
          <a:bodyPr wrap="square" lIns="91430" tIns="45715" rIns="91430" bIns="45715">
            <a:spAutoFit/>
          </a:bodyPr>
          <a:lstStyle/>
          <a:p>
            <a:pPr algn="justLow" rtl="1"/>
            <a:r>
              <a:rPr lang="ar-SA" sz="2500" b="1" dirty="0">
                <a:solidFill>
                  <a:schemeClr val="accent2">
                    <a:lumMod val="50000"/>
                  </a:schemeClr>
                </a:solidFill>
              </a:rPr>
              <a:t>يتلخص الهدف العام للبرنامج فى غرس المفاهيم والطرق والآليات اللازمة لبناء الشخصية الإيجابية ، بهدف صقل شخصية الفرد وجعلها اكثر جاذبية وتأثيرا وتفاعلا لبناء علاقات جيدة مع الذات ومع الآخرين </a:t>
            </a:r>
          </a:p>
        </p:txBody>
      </p:sp>
      <p:pic>
        <p:nvPicPr>
          <p:cNvPr id="2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659" y="4089832"/>
            <a:ext cx="1936519" cy="21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331640" y="228600"/>
            <a:ext cx="6480720" cy="722334"/>
          </a:xfrm>
          <a:prstGeom prst="roundRect">
            <a:avLst/>
          </a:prstGeom>
          <a:solidFill>
            <a:srgbClr val="00B0F0"/>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tx2">
                    <a:lumMod val="50000"/>
                  </a:schemeClr>
                </a:solidFill>
              </a:rPr>
              <a:t>الهدف العام للبرنامج التدريبي </a:t>
            </a:r>
          </a:p>
        </p:txBody>
      </p:sp>
    </p:spTree>
    <p:extLst>
      <p:ext uri="{BB962C8B-B14F-4D97-AF65-F5344CB8AC3E}">
        <p14:creationId xmlns:p14="http://schemas.microsoft.com/office/powerpoint/2010/main" val="15691819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2420888"/>
            <a:ext cx="4071966" cy="3600930"/>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تغيير مواقع العاملين الذين يرى المدير أنهم يعانون من ضغط العمل لتطعيم البيئة بروح التفاؤل واكتساب ثقافة الرضا</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084169" y="313492"/>
            <a:ext cx="3024336"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تغيير مواقع العاملين</a:t>
            </a:r>
            <a:endParaRPr lang="en-US" dirty="0"/>
          </a:p>
        </p:txBody>
      </p:sp>
      <p:pic>
        <p:nvPicPr>
          <p:cNvPr id="4" name="Picture 3"/>
          <p:cNvPicPr>
            <a:picLocks noChangeAspect="1"/>
          </p:cNvPicPr>
          <p:nvPr/>
        </p:nvPicPr>
        <p:blipFill>
          <a:blip r:embed="rId4"/>
          <a:stretch>
            <a:fillRect/>
          </a:stretch>
        </p:blipFill>
        <p:spPr>
          <a:xfrm>
            <a:off x="356815" y="2420888"/>
            <a:ext cx="3567113" cy="360093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1988840"/>
            <a:ext cx="4071966" cy="4073434"/>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وضع معايير واضحة ودقيقة لتقديم الحوافز المادية والمعنوية المختلفة ليشعر العاملون بالعدل وأن أداءهم وجودة عملهم محل تقييم موضوعي من قبل المسؤولين وبالتالي سيتقلص شعورهم بالظلم وضغط العمل.</a:t>
            </a:r>
            <a:endParaRPr lang="en-US" sz="2700" b="1" dirty="0">
              <a:solidFill>
                <a:srgbClr val="002060"/>
              </a:solidFill>
            </a:endParaRPr>
          </a:p>
        </p:txBody>
      </p:sp>
      <p:sp>
        <p:nvSpPr>
          <p:cNvPr id="26" name="TextBox 13"/>
          <p:cNvSpPr txBox="1">
            <a:spLocks noChangeArrowheads="1"/>
          </p:cNvSpPr>
          <p:nvPr/>
        </p:nvSpPr>
        <p:spPr bwMode="auto">
          <a:xfrm>
            <a:off x="6732031" y="313492"/>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وضع المعايير</a:t>
            </a:r>
            <a:endParaRPr lang="en-US" dirty="0"/>
          </a:p>
        </p:txBody>
      </p:sp>
      <p:pic>
        <p:nvPicPr>
          <p:cNvPr id="4" name="Picture 3"/>
          <p:cNvPicPr>
            <a:picLocks noChangeAspect="1"/>
          </p:cNvPicPr>
          <p:nvPr/>
        </p:nvPicPr>
        <p:blipFill>
          <a:blip r:embed="rId4"/>
          <a:stretch>
            <a:fillRect/>
          </a:stretch>
        </p:blipFill>
        <p:spPr>
          <a:xfrm>
            <a:off x="392460" y="2144791"/>
            <a:ext cx="3810000" cy="3761532"/>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1988840"/>
            <a:ext cx="4071966" cy="4073434"/>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الاستعانة بالاستشاريين لجمع المعلومات عن مصادر ضغوط العمل الخاصة في </a:t>
            </a:r>
            <a:r>
              <a:rPr lang="ar-EG" sz="2700" b="1" dirty="0">
                <a:solidFill>
                  <a:srgbClr val="002060"/>
                </a:solidFill>
              </a:rPr>
              <a:t>المؤسسة </a:t>
            </a:r>
            <a:r>
              <a:rPr lang="ar-SA" sz="2700" b="1" dirty="0">
                <a:solidFill>
                  <a:srgbClr val="002060"/>
                </a:solidFill>
              </a:rPr>
              <a:t>وتحليلها، مع إتاحة الفرصة للعاملين بالاجتماع بهم ومناقشتهم.</a:t>
            </a:r>
            <a:endParaRPr lang="en-US" sz="2700" b="1" dirty="0">
              <a:solidFill>
                <a:srgbClr val="002060"/>
              </a:solidFill>
            </a:endParaRPr>
          </a:p>
        </p:txBody>
      </p:sp>
      <p:sp>
        <p:nvSpPr>
          <p:cNvPr id="26" name="TextBox 13"/>
          <p:cNvSpPr txBox="1">
            <a:spLocks noChangeArrowheads="1"/>
          </p:cNvSpPr>
          <p:nvPr/>
        </p:nvSpPr>
        <p:spPr bwMode="auto">
          <a:xfrm>
            <a:off x="5796136" y="313492"/>
            <a:ext cx="3308587"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العمل مع الاستشاريين</a:t>
            </a:r>
            <a:endParaRPr lang="en-US" dirty="0"/>
          </a:p>
        </p:txBody>
      </p:sp>
      <p:pic>
        <p:nvPicPr>
          <p:cNvPr id="4" name="Picture 3"/>
          <p:cNvPicPr>
            <a:picLocks noChangeAspect="1"/>
          </p:cNvPicPr>
          <p:nvPr/>
        </p:nvPicPr>
        <p:blipFill>
          <a:blip r:embed="rId4"/>
          <a:stretch>
            <a:fillRect/>
          </a:stretch>
        </p:blipFill>
        <p:spPr>
          <a:xfrm>
            <a:off x="390525" y="1988840"/>
            <a:ext cx="3790950" cy="4073434"/>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499992" y="1772816"/>
            <a:ext cx="4143974" cy="4289458"/>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توثيق الروابط الإنسانية بين المدير وفريق العمل الذي يعمل تحت إدارته بحيث تقوم علاقة ودية تقوم على المشاركة والمساندة في توجيه اقتراحات لحل المشكلات التي تواجههم والتعرف إلى مفاتيح شخصياتهم</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444209" y="313492"/>
            <a:ext cx="2664296"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الروابط الانسانية</a:t>
            </a:r>
            <a:endParaRPr lang="en-US" dirty="0"/>
          </a:p>
        </p:txBody>
      </p:sp>
      <p:pic>
        <p:nvPicPr>
          <p:cNvPr id="4" name="Picture 3"/>
          <p:cNvPicPr>
            <a:picLocks noChangeAspect="1"/>
          </p:cNvPicPr>
          <p:nvPr/>
        </p:nvPicPr>
        <p:blipFill>
          <a:blip r:embed="rId4"/>
          <a:stretch>
            <a:fillRect/>
          </a:stretch>
        </p:blipFill>
        <p:spPr>
          <a:xfrm>
            <a:off x="467544" y="1807096"/>
            <a:ext cx="3316390" cy="4266588"/>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1916832"/>
            <a:ext cx="4071966" cy="4001426"/>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تحسين بيئة العمل المادية والمعنوية باستخدام التقنيات الحديثة التي تسهل من عبء العمل وتقلله،  والاهتمام بقواعد الأمن والسلامة وأجهزتها، مع وضع وسائل لتلطيف الهواء وتنقيته وإزالة الغبار.</a:t>
            </a:r>
            <a:endParaRPr lang="en-US" sz="2700" b="1" dirty="0">
              <a:solidFill>
                <a:srgbClr val="002060"/>
              </a:solidFill>
            </a:endParaRPr>
          </a:p>
        </p:txBody>
      </p:sp>
      <p:sp>
        <p:nvSpPr>
          <p:cNvPr id="26" name="TextBox 13"/>
          <p:cNvSpPr txBox="1">
            <a:spLocks noChangeArrowheads="1"/>
          </p:cNvSpPr>
          <p:nvPr/>
        </p:nvSpPr>
        <p:spPr bwMode="auto">
          <a:xfrm>
            <a:off x="6732031" y="313492"/>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بيئة العمل</a:t>
            </a:r>
            <a:endParaRPr lang="en-US" dirty="0"/>
          </a:p>
        </p:txBody>
      </p:sp>
      <p:pic>
        <p:nvPicPr>
          <p:cNvPr id="4" name="Picture 3"/>
          <p:cNvPicPr>
            <a:picLocks noChangeAspect="1"/>
          </p:cNvPicPr>
          <p:nvPr/>
        </p:nvPicPr>
        <p:blipFill>
          <a:blip r:embed="rId4"/>
          <a:stretch>
            <a:fillRect/>
          </a:stretch>
        </p:blipFill>
        <p:spPr>
          <a:xfrm>
            <a:off x="539552" y="1916832"/>
            <a:ext cx="3714750" cy="4001426"/>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a:spLocks noChangeArrowheads="1"/>
          </p:cNvSpPr>
          <p:nvPr/>
        </p:nvSpPr>
        <p:spPr bwMode="auto">
          <a:xfrm>
            <a:off x="1000100" y="571480"/>
            <a:ext cx="6357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eaLnBrk="1" hangingPunct="1"/>
            <a:r>
              <a:rPr lang="ar-SA" sz="2800" dirty="0" smtClean="0">
                <a:ea typeface="Microsoft YaHei" pitchFamily="34" charset="-122"/>
                <a:cs typeface="AL-Mohanad Bold" pitchFamily="2" charset="-78"/>
              </a:rPr>
              <a:t>وختامـا تقبلوا تحياتي والسلام عليكم ورحمة الله وبركاته</a:t>
            </a:r>
            <a:endParaRPr lang="zh-CN" altLang="en-US" sz="2800" dirty="0">
              <a:ea typeface="Microsoft YaHei" pitchFamily="34" charset="-122"/>
              <a:cs typeface="AL-Mohanad Bold" pitchFamily="2" charset="-78"/>
            </a:endParaRPr>
          </a:p>
        </p:txBody>
      </p:sp>
      <p:graphicFrame>
        <p:nvGraphicFramePr>
          <p:cNvPr id="7" name="رسم تخطيطي 6"/>
          <p:cNvGraphicFramePr/>
          <p:nvPr/>
        </p:nvGraphicFramePr>
        <p:xfrm>
          <a:off x="1643042" y="2285992"/>
          <a:ext cx="5274310" cy="4214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17" name="Folded Corner 16"/>
          <p:cNvSpPr/>
          <p:nvPr/>
        </p:nvSpPr>
        <p:spPr bwMode="auto">
          <a:xfrm>
            <a:off x="755576" y="2564904"/>
            <a:ext cx="8028384" cy="2448272"/>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8" name="Rectangle 17"/>
          <p:cNvSpPr/>
          <p:nvPr/>
        </p:nvSpPr>
        <p:spPr>
          <a:xfrm>
            <a:off x="755577" y="2636912"/>
            <a:ext cx="7884368" cy="2400647"/>
          </a:xfrm>
          <a:prstGeom prst="rect">
            <a:avLst/>
          </a:prstGeom>
        </p:spPr>
        <p:txBody>
          <a:bodyPr wrap="square" lIns="91430" tIns="45715" rIns="91430" bIns="45715">
            <a:spAutoFit/>
          </a:bodyPr>
          <a:lstStyle/>
          <a:p>
            <a:pPr marL="342900" indent="-342900" algn="justLow" rtl="1">
              <a:buFont typeface="Wingdings" panose="05000000000000000000" pitchFamily="2" charset="2"/>
              <a:buChar char="ü"/>
            </a:pPr>
            <a:r>
              <a:rPr lang="ar-SA" sz="2500" b="1" dirty="0" smtClean="0">
                <a:solidFill>
                  <a:schemeClr val="accent2">
                    <a:lumMod val="50000"/>
                  </a:schemeClr>
                </a:solidFill>
              </a:rPr>
              <a:t>تعريف </a:t>
            </a:r>
            <a:r>
              <a:rPr lang="ar-SA" sz="2500" b="1" dirty="0">
                <a:solidFill>
                  <a:schemeClr val="accent2">
                    <a:lumMod val="50000"/>
                  </a:schemeClr>
                </a:solidFill>
              </a:rPr>
              <a:t>المشاركين بالمبادىء والاساسيات وصفات الشخصية الناجحة .</a:t>
            </a:r>
          </a:p>
          <a:p>
            <a:pPr marL="342900" indent="-342900" algn="justLow" rtl="1">
              <a:buFont typeface="Wingdings" panose="05000000000000000000" pitchFamily="2" charset="2"/>
              <a:buChar char="ü"/>
            </a:pPr>
            <a:r>
              <a:rPr lang="ar-SA" sz="2500" b="1" dirty="0" smtClean="0">
                <a:solidFill>
                  <a:schemeClr val="accent2">
                    <a:lumMod val="50000"/>
                  </a:schemeClr>
                </a:solidFill>
              </a:rPr>
              <a:t>تزويد </a:t>
            </a:r>
            <a:r>
              <a:rPr lang="ar-SA" sz="2500" b="1" dirty="0">
                <a:solidFill>
                  <a:schemeClr val="accent2">
                    <a:lumMod val="50000"/>
                  </a:schemeClr>
                </a:solidFill>
              </a:rPr>
              <a:t>المشاركين بالخطوات العملية لصناعة الشخصية الايجابية 0</a:t>
            </a:r>
          </a:p>
          <a:p>
            <a:pPr marL="342900" indent="-342900" algn="justLow" rtl="1">
              <a:buFont typeface="Wingdings" panose="05000000000000000000" pitchFamily="2" charset="2"/>
              <a:buChar char="ü"/>
            </a:pPr>
            <a:r>
              <a:rPr lang="ar-SA" sz="2500" b="1" dirty="0" smtClean="0">
                <a:solidFill>
                  <a:schemeClr val="accent2">
                    <a:lumMod val="50000"/>
                  </a:schemeClr>
                </a:solidFill>
              </a:rPr>
              <a:t>معرفة </a:t>
            </a:r>
            <a:r>
              <a:rPr lang="ar-SA" sz="2500" b="1" dirty="0">
                <a:solidFill>
                  <a:schemeClr val="accent2">
                    <a:lumMod val="50000"/>
                  </a:schemeClr>
                </a:solidFill>
              </a:rPr>
              <a:t>تقنيات بناء الثقة بالنفس 0</a:t>
            </a:r>
          </a:p>
          <a:p>
            <a:pPr marL="342900" indent="-342900" algn="justLow" rtl="1">
              <a:buFont typeface="Wingdings" panose="05000000000000000000" pitchFamily="2" charset="2"/>
              <a:buChar char="ü"/>
            </a:pPr>
            <a:r>
              <a:rPr lang="ar-SA" sz="2500" b="1" dirty="0" smtClean="0">
                <a:solidFill>
                  <a:schemeClr val="accent2">
                    <a:lumMod val="50000"/>
                  </a:schemeClr>
                </a:solidFill>
              </a:rPr>
              <a:t>رفع </a:t>
            </a:r>
            <a:r>
              <a:rPr lang="ar-SA" sz="2500" b="1" dirty="0">
                <a:solidFill>
                  <a:schemeClr val="accent2">
                    <a:lumMod val="50000"/>
                  </a:schemeClr>
                </a:solidFill>
              </a:rPr>
              <a:t>اداء المشاركين من خلال تهيئة بيئة عمل ايجابية ومنتجة وناجحة 0</a:t>
            </a:r>
          </a:p>
          <a:p>
            <a:pPr marL="342900" indent="-342900" algn="justLow" rtl="1">
              <a:buFont typeface="Wingdings" panose="05000000000000000000" pitchFamily="2" charset="2"/>
              <a:buChar char="ü"/>
            </a:pPr>
            <a:r>
              <a:rPr lang="ar-SA" sz="2500" b="1" dirty="0" smtClean="0">
                <a:solidFill>
                  <a:schemeClr val="accent2">
                    <a:lumMod val="50000"/>
                  </a:schemeClr>
                </a:solidFill>
              </a:rPr>
              <a:t>تزويد </a:t>
            </a:r>
            <a:r>
              <a:rPr lang="ar-SA" sz="2500" b="1" dirty="0">
                <a:solidFill>
                  <a:schemeClr val="accent2">
                    <a:lumMod val="50000"/>
                  </a:schemeClr>
                </a:solidFill>
              </a:rPr>
              <a:t>المشاركين بمفاتيح النجاح في العمل 0</a:t>
            </a:r>
          </a:p>
          <a:p>
            <a:pPr marL="342900" indent="-342900" algn="justLow" rtl="1">
              <a:buFont typeface="Wingdings" panose="05000000000000000000" pitchFamily="2" charset="2"/>
              <a:buChar char="ü"/>
            </a:pPr>
            <a:r>
              <a:rPr lang="ar-SA" sz="2500" b="1" dirty="0" smtClean="0">
                <a:solidFill>
                  <a:schemeClr val="accent2">
                    <a:lumMod val="50000"/>
                  </a:schemeClr>
                </a:solidFill>
              </a:rPr>
              <a:t>رفع </a:t>
            </a:r>
            <a:r>
              <a:rPr lang="ar-SA" sz="2500" b="1" dirty="0">
                <a:solidFill>
                  <a:schemeClr val="accent2">
                    <a:lumMod val="50000"/>
                  </a:schemeClr>
                </a:solidFill>
              </a:rPr>
              <a:t>اداء المشاركين من خلال اكسابهم استراتيجيات التعامل مع الضغوط </a:t>
            </a:r>
          </a:p>
        </p:txBody>
      </p:sp>
      <p:pic>
        <p:nvPicPr>
          <p:cNvPr id="2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13" y="5002703"/>
            <a:ext cx="1574478" cy="171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71800" y="1507441"/>
            <a:ext cx="6012160" cy="769431"/>
          </a:xfrm>
          <a:prstGeom prst="rect">
            <a:avLst/>
          </a:prstGeom>
        </p:spPr>
        <p:txBody>
          <a:bodyPr wrap="square" lIns="91430" tIns="45715" rIns="91430" bIns="45715">
            <a:spAutoFit/>
          </a:bodyPr>
          <a:lstStyle/>
          <a:p>
            <a:pPr algn="justLow" rtl="1"/>
            <a:r>
              <a:rPr lang="ar-EG" sz="2200" b="1" dirty="0">
                <a:solidFill>
                  <a:srgbClr val="C00000"/>
                </a:solidFill>
              </a:rPr>
              <a:t>بنهاية هذا البرنامج التدريبي نتوقع أن المشاركون قد حققوا النتائج الآتية (بمشيئة الله ) </a:t>
            </a:r>
          </a:p>
        </p:txBody>
      </p:sp>
      <p:sp>
        <p:nvSpPr>
          <p:cNvPr id="8" name="Rounded Rectangle 7"/>
          <p:cNvSpPr/>
          <p:nvPr/>
        </p:nvSpPr>
        <p:spPr>
          <a:xfrm>
            <a:off x="755576" y="228600"/>
            <a:ext cx="7632848" cy="722334"/>
          </a:xfrm>
          <a:prstGeom prst="roundRect">
            <a:avLst/>
          </a:prstGeom>
          <a:solidFill>
            <a:srgbClr val="00B0F0"/>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tx2">
                    <a:lumMod val="50000"/>
                  </a:schemeClr>
                </a:solidFill>
              </a:rPr>
              <a:t>الأهداف التفصيلية للبرنامج التدريبي </a:t>
            </a:r>
          </a:p>
        </p:txBody>
      </p:sp>
    </p:spTree>
    <p:extLst>
      <p:ext uri="{BB962C8B-B14F-4D97-AF65-F5344CB8AC3E}">
        <p14:creationId xmlns:p14="http://schemas.microsoft.com/office/powerpoint/2010/main" val="28628043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1857375"/>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1714500"/>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081088" y="2530559"/>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smtClean="0">
                <a:solidFill>
                  <a:schemeClr val="bg1"/>
                </a:solidFill>
                <a:latin typeface="Microsoft YaHei" pitchFamily="34" charset="-122"/>
                <a:ea typeface="Microsoft YaHei" pitchFamily="34" charset="-122"/>
              </a:rPr>
              <a:t>معنى الإيجابية</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031272"/>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t>هي حالة في النفس تجعل صاحبها مهمومًا بأمر ما شرعي، ويرى أنه مسئول عنه تجاه الآخرين مسئولية أدبية نابعة من ذاته، ولا يألو جهدًا في العمل له، والسعي من أجله</a:t>
            </a:r>
            <a:r>
              <a:rPr lang="ar-EG" sz="3200" kern="1200" dirty="0" smtClean="0"/>
              <a:t>.</a:t>
            </a:r>
            <a:endParaRPr lang="en-US" sz="3200" kern="1200" dirty="0"/>
          </a:p>
        </p:txBody>
      </p:sp>
      <p:sp>
        <p:nvSpPr>
          <p:cNvPr id="26" name="TextBox 13"/>
          <p:cNvSpPr txBox="1">
            <a:spLocks noChangeArrowheads="1"/>
          </p:cNvSpPr>
          <p:nvPr/>
        </p:nvSpPr>
        <p:spPr bwMode="auto">
          <a:xfrm>
            <a:off x="1691680" y="332656"/>
            <a:ext cx="4376737" cy="628955"/>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تعريف الايجابية</a:t>
            </a:r>
            <a:endParaRPr lang="ar-EG" altLang="zh-CN" sz="3200" b="1" dirty="0">
              <a:solidFill>
                <a:srgbClr val="002060"/>
              </a:solidFill>
              <a:latin typeface="Microsoft YaHei" pitchFamily="34" charset="-122"/>
              <a:ea typeface="Microsoft YaHei" pitchFamily="34" charset="-122"/>
            </a:endParaRPr>
          </a:p>
        </p:txBody>
      </p:sp>
      <p:pic>
        <p:nvPicPr>
          <p:cNvPr id="4" name="Picture 3"/>
          <p:cNvPicPr>
            <a:picLocks noChangeAspect="1"/>
          </p:cNvPicPr>
          <p:nvPr/>
        </p:nvPicPr>
        <p:blipFill>
          <a:blip r:embed="rId4"/>
          <a:stretch>
            <a:fillRect/>
          </a:stretch>
        </p:blipFill>
        <p:spPr>
          <a:xfrm>
            <a:off x="2555776" y="1628800"/>
            <a:ext cx="3226990" cy="2207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aphicFrame>
        <p:nvGraphicFramePr>
          <p:cNvPr id="25" name="Diagram 24"/>
          <p:cNvGraphicFramePr/>
          <p:nvPr>
            <p:extLst>
              <p:ext uri="{D42A27DB-BD31-4B8C-83A1-F6EECF244321}">
                <p14:modId xmlns:p14="http://schemas.microsoft.com/office/powerpoint/2010/main" val="2442924878"/>
              </p:ext>
            </p:extLst>
          </p:nvPr>
        </p:nvGraphicFramePr>
        <p:xfrm>
          <a:off x="755576" y="2389336"/>
          <a:ext cx="785818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extBox 13"/>
          <p:cNvSpPr txBox="1">
            <a:spLocks noChangeArrowheads="1"/>
          </p:cNvSpPr>
          <p:nvPr/>
        </p:nvSpPr>
        <p:spPr bwMode="auto">
          <a:xfrm>
            <a:off x="1619672" y="332656"/>
            <a:ext cx="4376737" cy="628955"/>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ويعرفها البعض على أنها</a:t>
            </a:r>
            <a:endParaRPr lang="ar-EG" altLang="zh-CN" sz="3200" b="1" dirty="0">
              <a:solidFill>
                <a:srgbClr val="002060"/>
              </a:solidFill>
              <a:latin typeface="Microsoft YaHei" pitchFamily="34" charset="-122"/>
              <a:ea typeface="Microsoft YaHei" pitchFamily="34" charset="-122"/>
            </a:endParaRPr>
          </a:p>
        </p:txBody>
      </p:sp>
      <p:pic>
        <p:nvPicPr>
          <p:cNvPr id="2" name="Picture 1"/>
          <p:cNvPicPr>
            <a:picLocks noChangeAspect="1"/>
          </p:cNvPicPr>
          <p:nvPr/>
        </p:nvPicPr>
        <p:blipFill>
          <a:blip r:embed="rId9"/>
          <a:stretch>
            <a:fillRect/>
          </a:stretch>
        </p:blipFill>
        <p:spPr>
          <a:xfrm>
            <a:off x="2221229" y="1340768"/>
            <a:ext cx="3837446" cy="2571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357290" y="2571744"/>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200" b="1" dirty="0" smtClean="0">
                  <a:solidFill>
                    <a:schemeClr val="bg1"/>
                  </a:solidFill>
                  <a:latin typeface="Simplified Arabic" panose="02020603050405020304" pitchFamily="18" charset="-78"/>
                  <a:ea typeface="Microsoft YaHei" pitchFamily="34" charset="-122"/>
                  <a:cs typeface="Simplified Arabic" panose="02020603050405020304" pitchFamily="18" charset="-78"/>
                </a:rPr>
                <a:t>مؤمن ياسين</a:t>
              </a:r>
              <a:endParaRPr lang="zh-CN" altLang="en-US" sz="2200" b="1" dirty="0">
                <a:solidFill>
                  <a:schemeClr val="bg1"/>
                </a:solidFill>
                <a:latin typeface="Simplified Arabic" panose="02020603050405020304" pitchFamily="18" charset="-78"/>
                <a:ea typeface="Microsoft YaHei" pitchFamily="34" charset="-122"/>
                <a:cs typeface="Simplified Arabic" panose="02020603050405020304" pitchFamily="18" charset="-78"/>
              </a:endParaRPr>
            </a:p>
          </p:txBody>
        </p:sp>
      </p:grpSp>
      <p:grpSp>
        <p:nvGrpSpPr>
          <p:cNvPr id="3" name="Group 6"/>
          <p:cNvGrpSpPr>
            <a:grpSpLocks/>
          </p:cNvGrpSpPr>
          <p:nvPr/>
        </p:nvGrpSpPr>
        <p:grpSpPr bwMode="auto">
          <a:xfrm>
            <a:off x="1357290" y="3443282"/>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1860550" y="198"/>
              <a:ext cx="284162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EG" altLang="zh-CN" sz="2200" b="1" dirty="0" smtClean="0">
                  <a:solidFill>
                    <a:schemeClr val="bg1"/>
                  </a:solidFill>
                  <a:latin typeface="Simplified Arabic" panose="02020603050405020304" pitchFamily="18" charset="-78"/>
                  <a:cs typeface="Simplified Arabic" panose="02020603050405020304" pitchFamily="18" charset="-78"/>
                </a:rPr>
                <a:t>مؤمن آل فرعون</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grpSp>
        <p:nvGrpSpPr>
          <p:cNvPr id="6" name="Group 11"/>
          <p:cNvGrpSpPr>
            <a:grpSpLocks/>
          </p:cNvGrpSpPr>
          <p:nvPr/>
        </p:nvGrpSpPr>
        <p:grpSpPr bwMode="auto">
          <a:xfrm>
            <a:off x="1357290" y="4307576"/>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200" b="1" dirty="0" smtClean="0">
                  <a:solidFill>
                    <a:schemeClr val="bg1"/>
                  </a:solidFill>
                  <a:latin typeface="Simplified Arabic" panose="02020603050405020304" pitchFamily="18" charset="-78"/>
                  <a:cs typeface="Simplified Arabic" panose="02020603050405020304" pitchFamily="18" charset="-78"/>
                </a:rPr>
                <a:t>إيجابية هدهد</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grpSp>
        <p:nvGrpSpPr>
          <p:cNvPr id="10" name="Group 15"/>
          <p:cNvGrpSpPr>
            <a:grpSpLocks/>
          </p:cNvGrpSpPr>
          <p:nvPr/>
        </p:nvGrpSpPr>
        <p:grpSpPr bwMode="auto">
          <a:xfrm>
            <a:off x="1357290" y="5187944"/>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200" b="1" dirty="0" smtClean="0">
                  <a:solidFill>
                    <a:schemeClr val="bg1"/>
                  </a:solidFill>
                  <a:latin typeface="Simplified Arabic" panose="02020603050405020304" pitchFamily="18" charset="-78"/>
                  <a:cs typeface="Simplified Arabic" panose="02020603050405020304" pitchFamily="18" charset="-78"/>
                </a:rPr>
                <a:t>إيجابية النبي (صلى الله عليه وسلم)</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sp>
        <p:nvSpPr>
          <p:cNvPr id="24" name="TextBox 13"/>
          <p:cNvSpPr txBox="1">
            <a:spLocks noChangeArrowheads="1"/>
          </p:cNvSpPr>
          <p:nvPr/>
        </p:nvSpPr>
        <p:spPr bwMode="auto">
          <a:xfrm>
            <a:off x="4286248" y="1214422"/>
            <a:ext cx="4376737" cy="561885"/>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a:lnSpc>
                <a:spcPct val="120000"/>
              </a:lnSpc>
              <a:spcBef>
                <a:spcPct val="50000"/>
              </a:spcBef>
            </a:pPr>
            <a:r>
              <a:rPr lang="ar-EG" altLang="zh-CN" sz="2800" b="1" dirty="0" smtClean="0">
                <a:latin typeface="Microsoft YaHei" pitchFamily="34" charset="-122"/>
                <a:ea typeface="Microsoft YaHei" pitchFamily="34" charset="-122"/>
              </a:rPr>
              <a:t>أمثلة من القرآن على الإيجابية</a:t>
            </a:r>
            <a:endParaRPr lang="ar-EG" altLang="zh-CN" sz="2800" b="1" dirty="0">
              <a:latin typeface="Microsoft YaHei" pitchFamily="34" charset="-122"/>
              <a:ea typeface="Microsoft YaHei" pitchFamily="34" charset="-122"/>
            </a:endParaRPr>
          </a:p>
        </p:txBody>
      </p:sp>
      <p:pic>
        <p:nvPicPr>
          <p:cNvPr id="25" name="Picture 24" descr="http://el-wasat.com/portal/upload/images/138866318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24" y="848278"/>
            <a:ext cx="2249805" cy="1500602"/>
          </a:xfrm>
          <a:prstGeom prst="rect">
            <a:avLst/>
          </a:prstGeom>
          <a:ln>
            <a:noFill/>
          </a:ln>
          <a:effectLst>
            <a:softEdge rad="112500"/>
          </a:effec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pic>
        <p:nvPicPr>
          <p:cNvPr id="6" name="Picture 5" descr="http://www.basaer-online.com/wp-content/uploads/2012/03/images_articles2012_4-trbwya_bepositiv.jpg"/>
          <p:cNvPicPr/>
          <p:nvPr/>
        </p:nvPicPr>
        <p:blipFill>
          <a:blip r:embed="rId4">
            <a:extLst>
              <a:ext uri="{28A0092B-C50C-407E-A947-70E740481C1C}">
                <a14:useLocalDpi xmlns:a14="http://schemas.microsoft.com/office/drawing/2010/main" val="0"/>
              </a:ext>
            </a:extLst>
          </a:blip>
          <a:srcRect/>
          <a:stretch>
            <a:fillRect/>
          </a:stretch>
        </p:blipFill>
        <p:spPr bwMode="auto">
          <a:xfrm>
            <a:off x="1142976" y="1071546"/>
            <a:ext cx="6819925" cy="4448192"/>
          </a:xfrm>
          <a:prstGeom prst="rect">
            <a:avLst/>
          </a:prstGeom>
          <a:ln>
            <a:noFill/>
          </a:ln>
          <a:effectLst>
            <a:softEdge rad="112500"/>
          </a:effectLst>
        </p:spPr>
      </p:pic>
    </p:spTree>
    <p:extLst>
      <p:ext uri="{BB962C8B-B14F-4D97-AF65-F5344CB8AC3E}">
        <p14:creationId xmlns:p14="http://schemas.microsoft.com/office/powerpoint/2010/main" val="3862414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4"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0">
                <a:srgbClr val="00B0F0">
                  <a:alpha val="68000"/>
                </a:srgbClr>
              </a:gs>
              <a:gs pos="100000">
                <a:srgbClr val="0070C0">
                  <a:alpha val="88000"/>
                </a:srgbClr>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7" name="Picture 3" descr="C:\TDDOWNLOA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4800" b="1" dirty="0" smtClean="0">
              <a:solidFill>
                <a:schemeClr val="bg1"/>
              </a:solidFill>
            </a:endParaRPr>
          </a:p>
          <a:p>
            <a:pPr marL="0" indent="0" algn="ctr" eaLnBrk="1" hangingPunct="1"/>
            <a:endParaRPr lang="en-US" sz="1600" b="1" dirty="0" smtClean="0">
              <a:solidFill>
                <a:schemeClr val="bg1"/>
              </a:solidFill>
            </a:endParaRPr>
          </a:p>
          <a:p>
            <a:pPr marL="0" indent="0" algn="ctr" rtl="1" eaLnBrk="1" hangingPunct="1">
              <a:buNone/>
            </a:pPr>
            <a:r>
              <a:rPr lang="ar-EG" altLang="zh-CN" sz="5000" b="1" dirty="0">
                <a:solidFill>
                  <a:schemeClr val="bg1"/>
                </a:solidFill>
              </a:rPr>
              <a:t>طرف واحد أم طرفان؟</a:t>
            </a:r>
            <a:endParaRPr lang="ar-EG" altLang="en-US" sz="5000" b="1" dirty="0">
              <a:solidFill>
                <a:schemeClr val="bg1"/>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4" name="Rectangle 3"/>
          <p:cNvSpPr/>
          <p:nvPr/>
        </p:nvSpPr>
        <p:spPr>
          <a:xfrm>
            <a:off x="1785918" y="928670"/>
            <a:ext cx="4355207"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rtl="1"/>
            <a:r>
              <a:rPr lang="ar-EG" sz="3200" b="1" dirty="0">
                <a:solidFill>
                  <a:srgbClr val="002060"/>
                </a:solidFill>
              </a:rPr>
              <a:t>طرف واحد أم طرفان</a:t>
            </a:r>
            <a:r>
              <a:rPr lang="ar-EG" sz="3200" b="1" dirty="0" smtClean="0">
                <a:solidFill>
                  <a:srgbClr val="002060"/>
                </a:solidFill>
              </a:rPr>
              <a:t>؟ (تمرين)</a:t>
            </a:r>
            <a:endParaRPr lang="ar-EG" sz="3200" b="1" dirty="0">
              <a:solidFill>
                <a:srgbClr val="002060"/>
              </a:solidFill>
            </a:endParaRPr>
          </a:p>
        </p:txBody>
      </p:sp>
      <p:sp>
        <p:nvSpPr>
          <p:cNvPr id="7" name="Rectangle 3"/>
          <p:cNvSpPr>
            <a:spLocks noChangeArrowheads="1"/>
          </p:cNvSpPr>
          <p:nvPr/>
        </p:nvSpPr>
        <p:spPr bwMode="auto">
          <a:xfrm>
            <a:off x="3143240" y="1897059"/>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الاتصال</a:t>
            </a:r>
            <a:endParaRPr lang="ar-EG" altLang="zh-CN" sz="2400" b="1" dirty="0">
              <a:solidFill>
                <a:srgbClr val="002060"/>
              </a:solidFill>
              <a:ea typeface="幼圆" pitchFamily="1" charset="-122"/>
            </a:endParaRPr>
          </a:p>
        </p:txBody>
      </p:sp>
      <p:sp>
        <p:nvSpPr>
          <p:cNvPr id="8" name="Rectangle 4"/>
          <p:cNvSpPr>
            <a:spLocks noChangeArrowheads="1"/>
          </p:cNvSpPr>
          <p:nvPr/>
        </p:nvSpPr>
        <p:spPr bwMode="auto">
          <a:xfrm>
            <a:off x="3143240" y="2928934"/>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فهم </a:t>
            </a:r>
            <a:r>
              <a:rPr lang="ar-EG" altLang="zh-CN" sz="2400" b="1" dirty="0">
                <a:solidFill>
                  <a:srgbClr val="002060"/>
                </a:solidFill>
                <a:ea typeface="幼圆" pitchFamily="1" charset="-122"/>
              </a:rPr>
              <a:t>الآخرين</a:t>
            </a:r>
            <a:endParaRPr lang="zh-CN" altLang="en-US" sz="2400" b="1" dirty="0">
              <a:solidFill>
                <a:srgbClr val="002060"/>
              </a:solidFill>
              <a:ea typeface="幼圆" pitchFamily="1" charset="-122"/>
            </a:endParaRPr>
          </a:p>
        </p:txBody>
      </p:sp>
      <p:sp>
        <p:nvSpPr>
          <p:cNvPr id="9" name="Rectangle 5"/>
          <p:cNvSpPr>
            <a:spLocks noChangeArrowheads="1"/>
          </p:cNvSpPr>
          <p:nvPr/>
        </p:nvSpPr>
        <p:spPr bwMode="auto">
          <a:xfrm>
            <a:off x="3143240" y="3960809"/>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القدرة </a:t>
            </a:r>
            <a:r>
              <a:rPr lang="ar-EG" altLang="zh-CN" sz="2400" b="1" dirty="0">
                <a:solidFill>
                  <a:srgbClr val="002060"/>
                </a:solidFill>
                <a:ea typeface="幼圆" pitchFamily="1" charset="-122"/>
              </a:rPr>
              <a:t>على توصيل المعلومات بدقة للآخرين</a:t>
            </a:r>
            <a:endParaRPr lang="zh-CN" altLang="en-US" sz="2400" b="1" dirty="0">
              <a:solidFill>
                <a:srgbClr val="002060"/>
              </a:solidFill>
              <a:ea typeface="幼圆" pitchFamily="1" charset="-122"/>
            </a:endParaRPr>
          </a:p>
        </p:txBody>
      </p:sp>
      <p:sp>
        <p:nvSpPr>
          <p:cNvPr id="10" name="Rectangle 6"/>
          <p:cNvSpPr>
            <a:spLocks noChangeArrowheads="1"/>
          </p:cNvSpPr>
          <p:nvPr/>
        </p:nvSpPr>
        <p:spPr bwMode="auto">
          <a:xfrm>
            <a:off x="3143240" y="4992684"/>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مهارة </a:t>
            </a:r>
            <a:r>
              <a:rPr lang="ar-EG" altLang="zh-CN" sz="2400" b="1" dirty="0">
                <a:solidFill>
                  <a:srgbClr val="002060"/>
                </a:solidFill>
                <a:ea typeface="幼圆" pitchFamily="1" charset="-122"/>
              </a:rPr>
              <a:t>الاستماع</a:t>
            </a:r>
            <a:endParaRPr lang="zh-CN" altLang="en-US" sz="2400" b="1" dirty="0">
              <a:solidFill>
                <a:srgbClr val="002060"/>
              </a:solidFill>
              <a:ea typeface="幼圆" pitchFamily="1" charset="-122"/>
            </a:endParaRPr>
          </a:p>
        </p:txBody>
      </p:sp>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a:off x="6500826" y="428604"/>
            <a:ext cx="2221328" cy="1359554"/>
          </a:xfrm>
          <a:prstGeom prst="rect">
            <a:avLst/>
          </a:prstGeom>
        </p:spPr>
      </p:pic>
      <p:pic>
        <p:nvPicPr>
          <p:cNvPr id="16" name="Picture 15"/>
          <p:cNvPicPr>
            <a:picLocks noChangeAspect="1"/>
          </p:cNvPicPr>
          <p:nvPr/>
        </p:nvPicPr>
        <p:blipFill>
          <a:blip r:embed="rId5"/>
          <a:stretch>
            <a:fillRect/>
          </a:stretch>
        </p:blipFill>
        <p:spPr>
          <a:xfrm>
            <a:off x="778111" y="2096048"/>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1043608" y="4437112"/>
            <a:ext cx="1284326"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20 دقيقة</a:t>
            </a:r>
            <a:endParaRPr lang="ar-EG" sz="2800" b="1" dirty="0">
              <a:solidFill>
                <a:srgbClr val="002060"/>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friday_retro_banner.jpg"/>
          <p:cNvPicPr>
            <a:picLocks noChangeAspect="1"/>
          </p:cNvPicPr>
          <p:nvPr/>
        </p:nvPicPr>
        <p:blipFill>
          <a:blip r:embed="rId2"/>
          <a:stretch>
            <a:fillRect/>
          </a:stretch>
        </p:blipFill>
        <p:spPr>
          <a:xfrm>
            <a:off x="1142976" y="857232"/>
            <a:ext cx="5500726" cy="4991100"/>
          </a:xfrm>
          <a:prstGeom prst="rect">
            <a:avLst/>
          </a:prstGeom>
        </p:spPr>
      </p:pic>
      <p:sp>
        <p:nvSpPr>
          <p:cNvPr id="5" name="مربع نص 4"/>
          <p:cNvSpPr txBox="1"/>
          <p:nvPr/>
        </p:nvSpPr>
        <p:spPr>
          <a:xfrm rot="21322133">
            <a:off x="1304364" y="4186906"/>
            <a:ext cx="4643470" cy="646331"/>
          </a:xfrm>
          <a:prstGeom prst="rect">
            <a:avLst/>
          </a:prstGeom>
          <a:noFill/>
        </p:spPr>
        <p:txBody>
          <a:bodyPr wrap="square" rtlCol="1">
            <a:spAutoFit/>
          </a:bodyPr>
          <a:lstStyle/>
          <a:p>
            <a:r>
              <a:rPr lang="ar-SA" sz="3600" dirty="0" smtClean="0">
                <a:solidFill>
                  <a:srgbClr val="7030A0"/>
                </a:solidFill>
                <a:effectLst>
                  <a:outerShdw blurRad="38100" dist="38100" dir="2700000" algn="tl">
                    <a:srgbClr val="000000">
                      <a:alpha val="43137"/>
                    </a:srgbClr>
                  </a:outerShdw>
                </a:effectLst>
                <a:latin typeface="GE Cap Medium" pitchFamily="18" charset="-78"/>
                <a:ea typeface="GE Cap Medium" pitchFamily="18" charset="-78"/>
                <a:cs typeface="GE Cap Medium" pitchFamily="18" charset="-78"/>
              </a:rPr>
              <a:t>السلام عليكم ورحمـة الله وبركاته</a:t>
            </a:r>
            <a:endParaRPr lang="ar-SA" sz="3600" dirty="0">
              <a:solidFill>
                <a:srgbClr val="7030A0"/>
              </a:solidFill>
              <a:effectLst>
                <a:outerShdw blurRad="38100" dist="38100" dir="2700000" algn="tl">
                  <a:srgbClr val="000000">
                    <a:alpha val="43137"/>
                  </a:srgbClr>
                </a:outerShdw>
              </a:effectLst>
              <a:latin typeface="GE Cap Medium" pitchFamily="18" charset="-78"/>
              <a:ea typeface="GE Cap Medium" pitchFamily="18" charset="-78"/>
              <a:cs typeface="GE Cap Medium" pitchFamily="18"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2377231"/>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2234356"/>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081088" y="3050415"/>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smtClean="0">
                <a:solidFill>
                  <a:schemeClr val="bg1"/>
                </a:solidFill>
                <a:latin typeface="Microsoft YaHei" pitchFamily="34" charset="-122"/>
                <a:ea typeface="Microsoft YaHei" pitchFamily="34" charset="-122"/>
              </a:rPr>
              <a:t>الإيجابية في بيئة العمل</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85852" y="1772816"/>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solidFill>
                  <a:srgbClr val="002060"/>
                </a:solidFill>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rgbClr val="002060"/>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rtl="1"/>
              <a:r>
                <a:rPr lang="ar-SA" sz="2000" b="1" dirty="0" smtClean="0">
                  <a:solidFill>
                    <a:srgbClr val="002060"/>
                  </a:solidFill>
                </a:rPr>
                <a:t>أن تتقبل العمل مع أشخاص سلبيين، دون أن تتأثر بهم وتصبح موظفاً سلبياً</a:t>
              </a:r>
              <a:endParaRPr lang="en-US" sz="2000" b="1" dirty="0">
                <a:solidFill>
                  <a:srgbClr val="002060"/>
                </a:solidFill>
              </a:endParaRPr>
            </a:p>
          </p:txBody>
        </p:sp>
      </p:grpSp>
      <p:grpSp>
        <p:nvGrpSpPr>
          <p:cNvPr id="3" name="Group 6"/>
          <p:cNvGrpSpPr>
            <a:grpSpLocks/>
          </p:cNvGrpSpPr>
          <p:nvPr/>
        </p:nvGrpSpPr>
        <p:grpSpPr bwMode="auto">
          <a:xfrm>
            <a:off x="1285852" y="2644354"/>
            <a:ext cx="6567510" cy="546100"/>
            <a:chOff x="0" y="0"/>
            <a:chExt cx="6567510"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solidFill>
                    <a:srgbClr val="002060"/>
                  </a:solidFill>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rgbClr val="002060"/>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209528" y="198"/>
              <a:ext cx="6357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rtl="1"/>
              <a:r>
                <a:rPr lang="ar-SA" sz="2400" b="1" dirty="0" smtClean="0">
                  <a:solidFill>
                    <a:srgbClr val="002060"/>
                  </a:solidFill>
                </a:rPr>
                <a:t>أن تحافظ على علاقات عمل إيجابية راقية مع رئيسك في العمل</a:t>
              </a:r>
              <a:endParaRPr lang="en-US" sz="2400" b="1" dirty="0">
                <a:solidFill>
                  <a:srgbClr val="002060"/>
                </a:solidFill>
              </a:endParaRPr>
            </a:p>
          </p:txBody>
        </p:sp>
      </p:grpSp>
      <p:grpSp>
        <p:nvGrpSpPr>
          <p:cNvPr id="6" name="Group 11"/>
          <p:cNvGrpSpPr>
            <a:grpSpLocks/>
          </p:cNvGrpSpPr>
          <p:nvPr/>
        </p:nvGrpSpPr>
        <p:grpSpPr bwMode="auto">
          <a:xfrm>
            <a:off x="1285852" y="3508648"/>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solidFill>
                  <a:srgbClr val="002060"/>
                </a:solidFill>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rgbClr val="002060"/>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000" dirty="0" smtClean="0">
                  <a:solidFill>
                    <a:srgbClr val="002060"/>
                  </a:solidFill>
                </a:rPr>
                <a:t>أن تسعى إلى تصحيح أي خلل في العلاقات الإنسانية يحدث بينك وبين الآخرين </a:t>
              </a:r>
              <a:endParaRPr lang="zh-CN" altLang="en-US" sz="2000" dirty="0">
                <a:solidFill>
                  <a:srgbClr val="002060"/>
                </a:solidFill>
                <a:latin typeface="Simplified Arabic" panose="02020603050405020304" pitchFamily="18" charset="-78"/>
                <a:cs typeface="Simplified Arabic" panose="02020603050405020304" pitchFamily="18" charset="-78"/>
              </a:endParaRPr>
            </a:p>
          </p:txBody>
        </p:sp>
      </p:grpSp>
      <p:sp>
        <p:nvSpPr>
          <p:cNvPr id="24" name="TextBox 13"/>
          <p:cNvSpPr txBox="1">
            <a:spLocks noChangeArrowheads="1"/>
          </p:cNvSpPr>
          <p:nvPr/>
        </p:nvSpPr>
        <p:spPr bwMode="auto">
          <a:xfrm>
            <a:off x="2428860" y="260648"/>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SA" sz="2800" b="1" dirty="0" smtClean="0"/>
              <a:t>التحديات في مجال العلاقات الإنسانية</a:t>
            </a:r>
            <a:endParaRPr lang="zh-CN" altLang="en-US" sz="2800" b="1" dirty="0">
              <a:latin typeface="Microsoft YaHei" pitchFamily="34" charset="-122"/>
              <a:ea typeface="Microsoft YaHei" pitchFamily="34" charset="-122"/>
            </a:endParaRPr>
          </a:p>
        </p:txBody>
      </p:sp>
      <p:pic>
        <p:nvPicPr>
          <p:cNvPr id="10" name="Picture 9"/>
          <p:cNvPicPr>
            <a:picLocks noChangeAspect="1"/>
          </p:cNvPicPr>
          <p:nvPr/>
        </p:nvPicPr>
        <p:blipFill>
          <a:blip r:embed="rId4"/>
          <a:stretch>
            <a:fillRect/>
          </a:stretch>
        </p:blipFill>
        <p:spPr>
          <a:xfrm>
            <a:off x="35496" y="4245052"/>
            <a:ext cx="4320480" cy="2568324"/>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7384"/>
            <a:ext cx="9144000" cy="6858000"/>
          </a:xfrm>
          <a:prstGeom prst="rect">
            <a:avLst/>
          </a:prstGeom>
        </p:spPr>
      </p:pic>
      <p:grpSp>
        <p:nvGrpSpPr>
          <p:cNvPr id="2" name="Group 2"/>
          <p:cNvGrpSpPr>
            <a:grpSpLocks/>
          </p:cNvGrpSpPr>
          <p:nvPr/>
        </p:nvGrpSpPr>
        <p:grpSpPr bwMode="auto">
          <a:xfrm>
            <a:off x="1285852" y="3212976"/>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rtl="1"/>
              <a:r>
                <a:rPr lang="ar-SA" sz="2400" b="1" dirty="0" smtClean="0"/>
                <a:t>تحويل الشك الذاتي إلى احترام للذات</a:t>
              </a:r>
              <a:endParaRPr lang="en-US" sz="2400" b="1" dirty="0"/>
            </a:p>
          </p:txBody>
        </p:sp>
      </p:grpSp>
      <p:grpSp>
        <p:nvGrpSpPr>
          <p:cNvPr id="3" name="Group 6"/>
          <p:cNvGrpSpPr>
            <a:grpSpLocks/>
          </p:cNvGrpSpPr>
          <p:nvPr/>
        </p:nvGrpSpPr>
        <p:grpSpPr bwMode="auto">
          <a:xfrm>
            <a:off x="1285852" y="4084514"/>
            <a:ext cx="6567510" cy="546100"/>
            <a:chOff x="0" y="0"/>
            <a:chExt cx="6567510"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209528" y="198"/>
              <a:ext cx="6357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rtl="1"/>
              <a:r>
                <a:rPr lang="ar-SA" sz="2400" b="1" dirty="0" smtClean="0"/>
                <a:t>تحويل العقبات والأفكار إلى فرص وأفعال</a:t>
              </a:r>
              <a:endParaRPr lang="en-US" sz="2400" b="1" dirty="0"/>
            </a:p>
          </p:txBody>
        </p:sp>
      </p:grpSp>
      <p:grpSp>
        <p:nvGrpSpPr>
          <p:cNvPr id="6" name="Group 11"/>
          <p:cNvGrpSpPr>
            <a:grpSpLocks/>
          </p:cNvGrpSpPr>
          <p:nvPr/>
        </p:nvGrpSpPr>
        <p:grpSpPr bwMode="auto">
          <a:xfrm>
            <a:off x="1285852" y="4948808"/>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000" b="1" dirty="0" smtClean="0"/>
                <a:t>مواجهة الإحباطات، والتغلب عليها، مع تحقيق السعادة في الحياة العملية</a:t>
              </a:r>
              <a:endParaRPr lang="zh-CN" altLang="en-US" sz="2000" b="1" dirty="0">
                <a:solidFill>
                  <a:schemeClr val="bg1"/>
                </a:solidFill>
                <a:latin typeface="Simplified Arabic" panose="02020603050405020304" pitchFamily="18" charset="-78"/>
                <a:cs typeface="Simplified Arabic" panose="02020603050405020304" pitchFamily="18" charset="-78"/>
              </a:endParaRPr>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SA" sz="2800" b="1" dirty="0" smtClean="0"/>
              <a:t>أهمية التفكير الايجابي في بيئة العمل</a:t>
            </a:r>
            <a:endParaRPr lang="zh-CN" altLang="en-US" sz="2800" b="1" dirty="0">
              <a:latin typeface="Microsoft YaHei" pitchFamily="34" charset="-122"/>
              <a:ea typeface="Microsoft YaHei" pitchFamily="34" charset="-122"/>
            </a:endParaRPr>
          </a:p>
        </p:txBody>
      </p:sp>
      <p:pic>
        <p:nvPicPr>
          <p:cNvPr id="10" name="Picture 9"/>
          <p:cNvPicPr>
            <a:picLocks noChangeAspect="1"/>
          </p:cNvPicPr>
          <p:nvPr/>
        </p:nvPicPr>
        <p:blipFill>
          <a:blip r:embed="rId4"/>
          <a:stretch>
            <a:fillRect/>
          </a:stretch>
        </p:blipFill>
        <p:spPr>
          <a:xfrm>
            <a:off x="2690220" y="1316583"/>
            <a:ext cx="3753988" cy="16900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pic>
        <p:nvPicPr>
          <p:cNvPr id="4" name="Picture 3" descr="http://2.bp.blogspot.com/-X72aHeU_iho/T-CADEGoI7I/AAAAAAAABQI/sY0d9s23oUA/s400/como+funciona+la+ley+de+atraccion+para+manifestar+dinero%5B1%5D.jpg"/>
          <p:cNvPicPr/>
          <p:nvPr/>
        </p:nvPicPr>
        <p:blipFill>
          <a:blip r:embed="rId4">
            <a:extLst>
              <a:ext uri="{28A0092B-C50C-407E-A947-70E740481C1C}">
                <a14:useLocalDpi xmlns:a14="http://schemas.microsoft.com/office/drawing/2010/main" val="0"/>
              </a:ext>
            </a:extLst>
          </a:blip>
          <a:srcRect/>
          <a:stretch>
            <a:fillRect/>
          </a:stretch>
        </p:blipFill>
        <p:spPr bwMode="auto">
          <a:xfrm>
            <a:off x="2000232" y="1643050"/>
            <a:ext cx="5048272" cy="3743342"/>
          </a:xfrm>
          <a:prstGeom prst="rect">
            <a:avLst/>
          </a:prstGeom>
          <a:ln>
            <a:noFill/>
          </a:ln>
          <a:effectLst>
            <a:softEdge rad="112500"/>
          </a:effectLst>
        </p:spPr>
      </p:pic>
    </p:spTree>
    <p:extLst>
      <p:ext uri="{BB962C8B-B14F-4D97-AF65-F5344CB8AC3E}">
        <p14:creationId xmlns:p14="http://schemas.microsoft.com/office/powerpoint/2010/main" val="3862414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0">
                <a:srgbClr val="00B0F0">
                  <a:alpha val="68000"/>
                </a:srgbClr>
              </a:gs>
              <a:gs pos="100000">
                <a:srgbClr val="0070C0">
                  <a:alpha val="88000"/>
                </a:srgbClr>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7" name="Picture 3" descr="C:\TDDOWNLOA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4800" b="1" dirty="0" smtClean="0">
              <a:solidFill>
                <a:schemeClr val="bg1"/>
              </a:solidFill>
            </a:endParaRPr>
          </a:p>
          <a:p>
            <a:pPr marL="0" indent="0" algn="ctr" eaLnBrk="1" hangingPunct="1"/>
            <a:endParaRPr lang="en-US" sz="1600" b="1" dirty="0" smtClean="0">
              <a:solidFill>
                <a:schemeClr val="bg1"/>
              </a:solidFill>
            </a:endParaRPr>
          </a:p>
          <a:p>
            <a:pPr marL="0" indent="0" algn="ctr" rtl="1" eaLnBrk="1" hangingPunct="1">
              <a:buNone/>
            </a:pPr>
            <a:r>
              <a:rPr lang="ar-EG" altLang="zh-CN" sz="5000" b="1" dirty="0">
                <a:solidFill>
                  <a:schemeClr val="bg1"/>
                </a:solidFill>
              </a:rPr>
              <a:t>نفايات نووية</a:t>
            </a:r>
            <a:endParaRPr lang="ar-EG" altLang="en-US" sz="5000" b="1" dirty="0">
              <a:solidFill>
                <a:schemeClr val="bg1"/>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Rectangle 5"/>
          <p:cNvSpPr/>
          <p:nvPr/>
        </p:nvSpPr>
        <p:spPr>
          <a:xfrm>
            <a:off x="2786050" y="857232"/>
            <a:ext cx="3095089"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r" rtl="1"/>
            <a:r>
              <a:rPr lang="ar-EG" sz="3200" b="1" dirty="0">
                <a:solidFill>
                  <a:srgbClr val="002060"/>
                </a:solidFill>
              </a:rPr>
              <a:t>نفايات </a:t>
            </a:r>
            <a:r>
              <a:rPr lang="ar-EG" sz="3200" b="1" dirty="0" smtClean="0">
                <a:solidFill>
                  <a:srgbClr val="002060"/>
                </a:solidFill>
              </a:rPr>
              <a:t>نووية (تمرين)</a:t>
            </a:r>
            <a:endParaRPr lang="ar-EG" sz="3200" b="1" dirty="0">
              <a:solidFill>
                <a:srgbClr val="002060"/>
              </a:solidFill>
            </a:endParaRPr>
          </a:p>
        </p:txBody>
      </p:sp>
      <p:sp>
        <p:nvSpPr>
          <p:cNvPr id="7" name="Rectangle 3"/>
          <p:cNvSpPr>
            <a:spLocks noChangeArrowheads="1"/>
          </p:cNvSpPr>
          <p:nvPr/>
        </p:nvSpPr>
        <p:spPr bwMode="auto">
          <a:xfrm>
            <a:off x="3000364" y="1857364"/>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حل </a:t>
            </a:r>
            <a:r>
              <a:rPr lang="ar-EG" altLang="zh-CN" sz="2400" b="1" dirty="0">
                <a:solidFill>
                  <a:srgbClr val="002060"/>
                </a:solidFill>
                <a:ea typeface="幼圆" pitchFamily="1" charset="-122"/>
              </a:rPr>
              <a:t>المشكلات</a:t>
            </a:r>
          </a:p>
        </p:txBody>
      </p:sp>
      <p:sp>
        <p:nvSpPr>
          <p:cNvPr id="8" name="Rectangle 4"/>
          <p:cNvSpPr>
            <a:spLocks noChangeArrowheads="1"/>
          </p:cNvSpPr>
          <p:nvPr/>
        </p:nvSpPr>
        <p:spPr bwMode="auto">
          <a:xfrm>
            <a:off x="3000364" y="2505486"/>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الإبداع</a:t>
            </a:r>
            <a:endParaRPr lang="zh-CN" altLang="en-US" sz="2400" b="1" dirty="0">
              <a:solidFill>
                <a:srgbClr val="002060"/>
              </a:solidFill>
              <a:ea typeface="幼圆" pitchFamily="1" charset="-122"/>
            </a:endParaRPr>
          </a:p>
        </p:txBody>
      </p:sp>
      <p:sp>
        <p:nvSpPr>
          <p:cNvPr id="9" name="Rectangle 5"/>
          <p:cNvSpPr>
            <a:spLocks noChangeArrowheads="1"/>
          </p:cNvSpPr>
          <p:nvPr/>
        </p:nvSpPr>
        <p:spPr bwMode="auto">
          <a:xfrm>
            <a:off x="3000364" y="3153558"/>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تعاون </a:t>
            </a:r>
            <a:r>
              <a:rPr lang="ar-EG" altLang="zh-CN" sz="2400" b="1" dirty="0">
                <a:solidFill>
                  <a:srgbClr val="002060"/>
                </a:solidFill>
                <a:ea typeface="幼圆" pitchFamily="1" charset="-122"/>
              </a:rPr>
              <a:t>أفراد الفريق</a:t>
            </a:r>
            <a:endParaRPr lang="zh-CN" altLang="en-US" sz="2400" b="1" dirty="0">
              <a:solidFill>
                <a:srgbClr val="002060"/>
              </a:solidFill>
              <a:ea typeface="幼圆" pitchFamily="1" charset="-122"/>
            </a:endParaRPr>
          </a:p>
        </p:txBody>
      </p:sp>
      <p:sp>
        <p:nvSpPr>
          <p:cNvPr id="10" name="Rectangle 6"/>
          <p:cNvSpPr>
            <a:spLocks noChangeArrowheads="1"/>
          </p:cNvSpPr>
          <p:nvPr/>
        </p:nvSpPr>
        <p:spPr bwMode="auto">
          <a:xfrm>
            <a:off x="3000364" y="3801630"/>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الاتصال </a:t>
            </a:r>
            <a:r>
              <a:rPr lang="ar-EG" altLang="zh-CN" sz="2400" b="1" dirty="0">
                <a:solidFill>
                  <a:srgbClr val="002060"/>
                </a:solidFill>
                <a:ea typeface="幼圆" pitchFamily="1" charset="-122"/>
              </a:rPr>
              <a:t>بين الأفراد</a:t>
            </a:r>
            <a:endParaRPr lang="zh-CN" altLang="en-US" sz="2400" b="1" dirty="0">
              <a:solidFill>
                <a:srgbClr val="002060"/>
              </a:solidFill>
              <a:ea typeface="幼圆" pitchFamily="1" charset="-122"/>
            </a:endParaRPr>
          </a:p>
        </p:txBody>
      </p:sp>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a:off x="6572264" y="500042"/>
            <a:ext cx="2221328" cy="1359554"/>
          </a:xfrm>
          <a:prstGeom prst="rect">
            <a:avLst/>
          </a:prstGeom>
        </p:spPr>
      </p:pic>
      <p:pic>
        <p:nvPicPr>
          <p:cNvPr id="16" name="Picture 15"/>
          <p:cNvPicPr>
            <a:picLocks noChangeAspect="1"/>
          </p:cNvPicPr>
          <p:nvPr/>
        </p:nvPicPr>
        <p:blipFill>
          <a:blip r:embed="rId5"/>
          <a:stretch>
            <a:fillRect/>
          </a:stretch>
        </p:blipFill>
        <p:spPr>
          <a:xfrm>
            <a:off x="778111" y="2096048"/>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647881" y="4437112"/>
            <a:ext cx="1907895"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45 -60 دقيقة</a:t>
            </a:r>
            <a:endParaRPr lang="ar-EG" sz="2800" b="1" dirty="0">
              <a:solidFill>
                <a:srgbClr val="002060"/>
              </a:solidFill>
            </a:endParaRPr>
          </a:p>
        </p:txBody>
      </p:sp>
      <p:sp>
        <p:nvSpPr>
          <p:cNvPr id="18" name="Rectangle 3"/>
          <p:cNvSpPr>
            <a:spLocks noChangeArrowheads="1"/>
          </p:cNvSpPr>
          <p:nvPr/>
        </p:nvSpPr>
        <p:spPr bwMode="auto">
          <a:xfrm>
            <a:off x="3000364" y="4448883"/>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القيادة</a:t>
            </a:r>
            <a:endParaRPr lang="ar-EG" altLang="zh-CN" sz="2400" b="1" dirty="0">
              <a:solidFill>
                <a:srgbClr val="002060"/>
              </a:solidFill>
              <a:ea typeface="幼圆" pitchFamily="1" charset="-122"/>
            </a:endParaRPr>
          </a:p>
        </p:txBody>
      </p:sp>
      <p:sp>
        <p:nvSpPr>
          <p:cNvPr id="19" name="Rectangle 4"/>
          <p:cNvSpPr>
            <a:spLocks noChangeArrowheads="1"/>
          </p:cNvSpPr>
          <p:nvPr/>
        </p:nvSpPr>
        <p:spPr bwMode="auto">
          <a:xfrm>
            <a:off x="3000364" y="5097005"/>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التخطيط</a:t>
            </a:r>
            <a:endParaRPr lang="zh-CN" altLang="en-US" sz="2400" b="1" dirty="0">
              <a:solidFill>
                <a:srgbClr val="002060"/>
              </a:solidFill>
              <a:ea typeface="幼圆" pitchFamily="1" charset="-122"/>
            </a:endParaRPr>
          </a:p>
        </p:txBody>
      </p:sp>
      <p:sp>
        <p:nvSpPr>
          <p:cNvPr id="20" name="Rectangle 5"/>
          <p:cNvSpPr>
            <a:spLocks noChangeArrowheads="1"/>
          </p:cNvSpPr>
          <p:nvPr/>
        </p:nvSpPr>
        <p:spPr bwMode="auto">
          <a:xfrm>
            <a:off x="3000364" y="5745077"/>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إدارة </a:t>
            </a:r>
            <a:r>
              <a:rPr lang="ar-EG" altLang="zh-CN" sz="2400" b="1" dirty="0">
                <a:solidFill>
                  <a:srgbClr val="002060"/>
                </a:solidFill>
                <a:ea typeface="幼圆" pitchFamily="1" charset="-122"/>
              </a:rPr>
              <a:t>الوقت</a:t>
            </a:r>
            <a:endParaRPr lang="zh-CN" altLang="en-US" sz="2400" b="1" dirty="0">
              <a:solidFill>
                <a:srgbClr val="002060"/>
              </a:solidFill>
              <a:ea typeface="幼圆" pitchFamily="1" charset="-122"/>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2233215"/>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2090340"/>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081088" y="2906399"/>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smtClean="0">
                <a:solidFill>
                  <a:schemeClr val="bg1"/>
                </a:solidFill>
                <a:latin typeface="Microsoft YaHei" pitchFamily="34" charset="-122"/>
                <a:ea typeface="Microsoft YaHei" pitchFamily="34" charset="-122"/>
              </a:rPr>
              <a:t>صفات الشخصية الإيجابية</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90638" y="2498948"/>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الايمان بالله سبحانه وتعالي ، والاستعانه به والتوكل عليه</a:t>
              </a:r>
              <a:endParaRPr lang="zh-CN" altLang="en-US" sz="2200" b="1" dirty="0">
                <a:solidFill>
                  <a:schemeClr val="bg1"/>
                </a:solidFill>
                <a:latin typeface="Simplified Arabic" panose="02020603050405020304" pitchFamily="18" charset="-78"/>
                <a:ea typeface="Microsoft YaHei" pitchFamily="34" charset="-122"/>
                <a:cs typeface="Simplified Arabic" panose="02020603050405020304" pitchFamily="18" charset="-78"/>
              </a:endParaRPr>
            </a:p>
          </p:txBody>
        </p:sp>
      </p:grpSp>
      <p:grpSp>
        <p:nvGrpSpPr>
          <p:cNvPr id="3" name="Group 6"/>
          <p:cNvGrpSpPr>
            <a:grpSpLocks/>
          </p:cNvGrpSpPr>
          <p:nvPr/>
        </p:nvGrpSpPr>
        <p:grpSpPr bwMode="auto">
          <a:xfrm>
            <a:off x="1290638" y="3370486"/>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1860550" y="198"/>
              <a:ext cx="2841625"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SA" sz="2400" b="1" dirty="0" smtClean="0"/>
                <a:t>القيم العليا</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grpSp>
        <p:nvGrpSpPr>
          <p:cNvPr id="6" name="Group 11"/>
          <p:cNvGrpSpPr>
            <a:grpSpLocks/>
          </p:cNvGrpSpPr>
          <p:nvPr/>
        </p:nvGrpSpPr>
        <p:grpSpPr bwMode="auto">
          <a:xfrm>
            <a:off x="1290638" y="4234780"/>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الرؤيا الواضحة</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grpSp>
        <p:nvGrpSpPr>
          <p:cNvPr id="10" name="Group 15"/>
          <p:cNvGrpSpPr>
            <a:grpSpLocks/>
          </p:cNvGrpSpPr>
          <p:nvPr/>
        </p:nvGrpSpPr>
        <p:grpSpPr bwMode="auto">
          <a:xfrm>
            <a:off x="1290638" y="5115148"/>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الاعتقاد والتوقع الايجابي</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sp>
        <p:nvSpPr>
          <p:cNvPr id="24" name="TextBox 13"/>
          <p:cNvSpPr txBox="1">
            <a:spLocks noChangeArrowheads="1"/>
          </p:cNvSpPr>
          <p:nvPr/>
        </p:nvSpPr>
        <p:spPr bwMode="auto">
          <a:xfrm>
            <a:off x="2428860" y="260648"/>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صفات الشخصية الإيجابية</a:t>
            </a:r>
            <a:endParaRPr lang="zh-CN" altLang="en-US" sz="2800" b="1" dirty="0">
              <a:latin typeface="Microsoft YaHei" pitchFamily="34" charset="-122"/>
              <a:ea typeface="Microsoft YaHei" pitchFamily="34" charset="-122"/>
            </a:endParaRPr>
          </a:p>
        </p:txBody>
      </p:sp>
      <p:pic>
        <p:nvPicPr>
          <p:cNvPr id="15" name="Picture 14"/>
          <p:cNvPicPr>
            <a:picLocks noChangeAspect="1"/>
          </p:cNvPicPr>
          <p:nvPr/>
        </p:nvPicPr>
        <p:blipFill>
          <a:blip r:embed="rId4"/>
          <a:stretch>
            <a:fillRect/>
          </a:stretch>
        </p:blipFill>
        <p:spPr>
          <a:xfrm>
            <a:off x="3151188" y="1012220"/>
            <a:ext cx="2619375" cy="1345975"/>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90638" y="2492896"/>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التركيز علي الحل عند مواجهة الصعوبات</a:t>
              </a:r>
              <a:endParaRPr lang="zh-CN" altLang="en-US" sz="2200" b="1" dirty="0">
                <a:solidFill>
                  <a:schemeClr val="bg1"/>
                </a:solidFill>
                <a:latin typeface="Simplified Arabic" panose="02020603050405020304" pitchFamily="18" charset="-78"/>
                <a:ea typeface="Microsoft YaHei" pitchFamily="34" charset="-122"/>
                <a:cs typeface="Simplified Arabic" panose="02020603050405020304" pitchFamily="18" charset="-78"/>
              </a:endParaRPr>
            </a:p>
          </p:txBody>
        </p:sp>
      </p:grpSp>
      <p:grpSp>
        <p:nvGrpSpPr>
          <p:cNvPr id="3" name="Group 6"/>
          <p:cNvGrpSpPr>
            <a:grpSpLocks/>
          </p:cNvGrpSpPr>
          <p:nvPr/>
        </p:nvGrpSpPr>
        <p:grpSpPr bwMode="auto">
          <a:xfrm>
            <a:off x="1290638" y="3364434"/>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423842" y="198"/>
              <a:ext cx="557216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الاستفادة من التحديات والصعوبات</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grpSp>
        <p:nvGrpSpPr>
          <p:cNvPr id="6" name="Group 11"/>
          <p:cNvGrpSpPr>
            <a:grpSpLocks/>
          </p:cNvGrpSpPr>
          <p:nvPr/>
        </p:nvGrpSpPr>
        <p:grpSpPr bwMode="auto">
          <a:xfrm>
            <a:off x="1290638" y="4228728"/>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لا يدع التحديات والصعوبات تؤثر علي أركان حياته</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grpSp>
        <p:nvGrpSpPr>
          <p:cNvPr id="10" name="Group 15"/>
          <p:cNvGrpSpPr>
            <a:grpSpLocks/>
          </p:cNvGrpSpPr>
          <p:nvPr/>
        </p:nvGrpSpPr>
        <p:grpSpPr bwMode="auto">
          <a:xfrm>
            <a:off x="1290638" y="5109096"/>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sz="2400" b="1" dirty="0" smtClean="0"/>
                <a:t>واثق </a:t>
              </a:r>
              <a:r>
                <a:rPr lang="ar-SA" sz="2400" b="1" dirty="0" smtClean="0"/>
                <a:t>من نفسه يحب التغيير وخوض المخاطر</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صفات الشخصية الإيجابية</a:t>
            </a:r>
            <a:endParaRPr lang="zh-CN" altLang="en-US" sz="2800" b="1" dirty="0">
              <a:latin typeface="Microsoft YaHei" pitchFamily="34" charset="-122"/>
              <a:ea typeface="Microsoft YaHei" pitchFamily="34" charset="-122"/>
            </a:endParaRPr>
          </a:p>
        </p:txBody>
      </p:sp>
      <p:pic>
        <p:nvPicPr>
          <p:cNvPr id="25" name="Picture 24"/>
          <p:cNvPicPr>
            <a:picLocks noChangeAspect="1"/>
          </p:cNvPicPr>
          <p:nvPr/>
        </p:nvPicPr>
        <p:blipFill>
          <a:blip r:embed="rId4"/>
          <a:stretch>
            <a:fillRect/>
          </a:stretch>
        </p:blipFill>
        <p:spPr>
          <a:xfrm>
            <a:off x="3151188" y="1012220"/>
            <a:ext cx="2619375" cy="1345975"/>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85852" y="3595538"/>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يعيش بالأمل والكفاح والصبر</a:t>
              </a:r>
              <a:endParaRPr lang="zh-CN" altLang="en-US" sz="2200" b="1" dirty="0">
                <a:solidFill>
                  <a:schemeClr val="bg1"/>
                </a:solidFill>
                <a:latin typeface="Simplified Arabic" panose="02020603050405020304" pitchFamily="18" charset="-78"/>
                <a:ea typeface="Microsoft YaHei" pitchFamily="34" charset="-122"/>
                <a:cs typeface="Simplified Arabic" panose="02020603050405020304" pitchFamily="18" charset="-78"/>
              </a:endParaRPr>
            </a:p>
          </p:txBody>
        </p:sp>
      </p:grpSp>
      <p:grpSp>
        <p:nvGrpSpPr>
          <p:cNvPr id="3" name="Group 6"/>
          <p:cNvGrpSpPr>
            <a:grpSpLocks/>
          </p:cNvGrpSpPr>
          <p:nvPr/>
        </p:nvGrpSpPr>
        <p:grpSpPr bwMode="auto">
          <a:xfrm>
            <a:off x="1285852" y="4467076"/>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852470" y="198"/>
              <a:ext cx="500066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SA" sz="2400" b="1" dirty="0" smtClean="0"/>
                <a:t>اجتماعي ويحب مساعدة ال</a:t>
              </a:r>
              <a:r>
                <a:rPr lang="ar-EG" sz="2400" b="1" dirty="0" smtClean="0"/>
                <a:t>آ</a:t>
              </a:r>
              <a:r>
                <a:rPr lang="ar-SA" sz="2400" b="1" dirty="0" smtClean="0"/>
                <a:t>خرين</a:t>
              </a:r>
              <a:endParaRPr lang="zh-CN" altLang="en-US" sz="2200" b="1" dirty="0">
                <a:solidFill>
                  <a:schemeClr val="bg1"/>
                </a:solidFill>
                <a:latin typeface="Simplified Arabic" panose="02020603050405020304" pitchFamily="18" charset="-78"/>
                <a:cs typeface="Simplified Arabic" panose="02020603050405020304" pitchFamily="18" charset="-78"/>
              </a:endParaRPr>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صفات الشخصية الإيجابية</a:t>
            </a:r>
            <a:endParaRPr lang="zh-CN" altLang="en-US" sz="2800" b="1" dirty="0">
              <a:latin typeface="Microsoft YaHei" pitchFamily="34" charset="-122"/>
              <a:ea typeface="Microsoft YaHei" pitchFamily="34" charset="-122"/>
            </a:endParaRPr>
          </a:p>
        </p:txBody>
      </p:sp>
      <p:pic>
        <p:nvPicPr>
          <p:cNvPr id="15" name="Picture 14"/>
          <p:cNvPicPr>
            <a:picLocks noChangeAspect="1"/>
          </p:cNvPicPr>
          <p:nvPr/>
        </p:nvPicPr>
        <p:blipFill>
          <a:blip r:embed="rId4"/>
          <a:stretch>
            <a:fillRect/>
          </a:stretch>
        </p:blipFill>
        <p:spPr>
          <a:xfrm>
            <a:off x="2546719" y="1209835"/>
            <a:ext cx="4040990" cy="20764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childTnLst>
                          </p:cTn>
                        </p:par>
                        <p:par>
                          <p:cTn id="17" fill="hold">
                            <p:stCondLst>
                              <p:cond delay="800"/>
                            </p:stCondLst>
                            <p:childTnLst>
                              <p:par>
                                <p:cTn id="18" presetID="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1380608820_283.gif"/>
          <p:cNvPicPr>
            <a:picLocks noChangeAspect="1"/>
          </p:cNvPicPr>
          <p:nvPr/>
        </p:nvPicPr>
        <p:blipFill>
          <a:blip r:embed="rId3"/>
          <a:stretch>
            <a:fillRect/>
          </a:stretch>
        </p:blipFill>
        <p:spPr>
          <a:xfrm>
            <a:off x="285720" y="2428868"/>
            <a:ext cx="1166819" cy="2243883"/>
          </a:xfrm>
          <a:prstGeom prst="rect">
            <a:avLst/>
          </a:prstGeom>
        </p:spPr>
      </p:pic>
      <p:sp>
        <p:nvSpPr>
          <p:cNvPr id="8" name="مستطيل مستدير الزوايا 7"/>
          <p:cNvSpPr/>
          <p:nvPr/>
        </p:nvSpPr>
        <p:spPr>
          <a:xfrm>
            <a:off x="2786082" y="367152"/>
            <a:ext cx="5072098" cy="620491"/>
          </a:xfrm>
          <a:prstGeom prst="roundRect">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ar-SA" sz="3200" dirty="0" smtClean="0">
                <a:solidFill>
                  <a:schemeClr val="bg1"/>
                </a:solidFill>
                <a:effectLst>
                  <a:outerShdw blurRad="38100" dist="38100" dir="2700000" algn="tl">
                    <a:srgbClr val="000000">
                      <a:alpha val="43137"/>
                    </a:srgbClr>
                  </a:outerShdw>
                </a:effectLst>
                <a:latin typeface="Times New Roman"/>
                <a:cs typeface="AL-Mohanad Bold" pitchFamily="2" charset="-78"/>
              </a:rPr>
              <a:t>الاسم</a:t>
            </a:r>
            <a:endParaRPr lang="ar-SA" dirty="0">
              <a:solidFill>
                <a:schemeClr val="bg1"/>
              </a:solidFill>
              <a:effectLst>
                <a:outerShdw blurRad="38100" dist="38100" dir="2700000" algn="tl">
                  <a:srgbClr val="000000">
                    <a:alpha val="43137"/>
                  </a:srgbClr>
                </a:outerShdw>
              </a:effectLst>
              <a:cs typeface="AL-Mohanad Bold" pitchFamily="2" charset="-78"/>
            </a:endParaRPr>
          </a:p>
        </p:txBody>
      </p:sp>
      <p:sp>
        <p:nvSpPr>
          <p:cNvPr id="9" name="مستطيل مستدير الزوايا 8"/>
          <p:cNvSpPr/>
          <p:nvPr/>
        </p:nvSpPr>
        <p:spPr>
          <a:xfrm>
            <a:off x="2000264" y="1142984"/>
            <a:ext cx="6500826" cy="587833"/>
          </a:xfrm>
          <a:prstGeom prst="roundRect">
            <a:avLst/>
          </a:prstGeom>
        </p:spPr>
        <p:style>
          <a:lnRef idx="0">
            <a:schemeClr val="dk1"/>
          </a:lnRef>
          <a:fillRef idx="3">
            <a:schemeClr val="dk1"/>
          </a:fillRef>
          <a:effectRef idx="3">
            <a:schemeClr val="dk1"/>
          </a:effectRef>
          <a:fontRef idx="minor">
            <a:schemeClr val="lt1"/>
          </a:fontRef>
        </p:style>
        <p:txBody>
          <a:bodyPr rtlCol="1" anchor="ctr"/>
          <a:lstStyle/>
          <a:p>
            <a:pPr algn="ctr"/>
            <a:r>
              <a:rPr lang="ar-SA" sz="2400" dirty="0" err="1" smtClean="0">
                <a:effectLst>
                  <a:outerShdw blurRad="38100" dist="38100" dir="2700000" algn="tl">
                    <a:srgbClr val="000000">
                      <a:alpha val="43137"/>
                    </a:srgbClr>
                  </a:outerShdw>
                </a:effectLst>
                <a:latin typeface="Times New Roman"/>
                <a:ea typeface="Times New Roman"/>
                <a:cs typeface="AL-Mohanad Bold" pitchFamily="2" charset="-78"/>
              </a:rPr>
              <a:t>الاعتمادات</a:t>
            </a:r>
            <a:endParaRPr lang="ar-SA" sz="1400" dirty="0">
              <a:solidFill>
                <a:schemeClr val="bg1"/>
              </a:solidFill>
              <a:effectLst>
                <a:outerShdw blurRad="38100" dist="38100" dir="2700000" algn="tl">
                  <a:srgbClr val="000000">
                    <a:alpha val="43137"/>
                  </a:srgbClr>
                </a:outerShdw>
              </a:effectLst>
              <a:cs typeface="AL-Mohanad Bold" pitchFamily="2" charset="-78"/>
            </a:endParaRPr>
          </a:p>
        </p:txBody>
      </p:sp>
      <p:sp>
        <p:nvSpPr>
          <p:cNvPr id="10" name="مستطيل مستدير الزوايا 9"/>
          <p:cNvSpPr/>
          <p:nvPr/>
        </p:nvSpPr>
        <p:spPr>
          <a:xfrm>
            <a:off x="2009788" y="1802255"/>
            <a:ext cx="6490630" cy="555175"/>
          </a:xfrm>
          <a:prstGeom prst="roundRect">
            <a:avLst/>
          </a:prstGeom>
          <a:solidFill>
            <a:schemeClr val="accent2">
              <a:lumMod val="75000"/>
            </a:schemeClr>
          </a:solidFill>
        </p:spPr>
        <p:style>
          <a:lnRef idx="1">
            <a:schemeClr val="accent2"/>
          </a:lnRef>
          <a:fillRef idx="3">
            <a:schemeClr val="accent2"/>
          </a:fillRef>
          <a:effectRef idx="2">
            <a:schemeClr val="accent2"/>
          </a:effectRef>
          <a:fontRef idx="minor">
            <a:schemeClr val="lt1"/>
          </a:fontRef>
        </p:style>
        <p:txBody>
          <a:bodyPr rtlCol="1" anchor="ctr"/>
          <a:lstStyle/>
          <a:p>
            <a:pPr lvl="0" algn="ctr"/>
            <a:r>
              <a:rPr lang="ar-SA" sz="2400" dirty="0" err="1" smtClean="0">
                <a:effectLst>
                  <a:outerShdw blurRad="38100" dist="38100" dir="2700000" algn="tl">
                    <a:srgbClr val="000000">
                      <a:alpha val="43137"/>
                    </a:srgbClr>
                  </a:outerShdw>
                </a:effectLst>
                <a:latin typeface="Times New Roman"/>
                <a:ea typeface="Times New Roman"/>
                <a:cs typeface="AL-Mohanad Bold" pitchFamily="2" charset="-78"/>
              </a:rPr>
              <a:t>الاعتمادات</a:t>
            </a:r>
            <a:r>
              <a:rPr lang="ar-SA" sz="2400" dirty="0" smtClean="0">
                <a:effectLst>
                  <a:outerShdw blurRad="38100" dist="38100" dir="2700000" algn="tl">
                    <a:srgbClr val="000000">
                      <a:alpha val="43137"/>
                    </a:srgbClr>
                  </a:outerShdw>
                </a:effectLst>
                <a:latin typeface="Times New Roman"/>
                <a:ea typeface="Times New Roman"/>
                <a:cs typeface="AL-Mohanad Bold" pitchFamily="2" charset="-78"/>
              </a:rPr>
              <a:t> </a:t>
            </a:r>
            <a:endParaRPr lang="en-US" sz="2400" dirty="0" smtClean="0">
              <a:effectLst>
                <a:outerShdw blurRad="38100" dist="38100" dir="2700000" algn="tl">
                  <a:srgbClr val="000000">
                    <a:alpha val="43137"/>
                  </a:srgbClr>
                </a:outerShdw>
              </a:effectLst>
              <a:latin typeface="Times New Roman"/>
              <a:ea typeface="Times New Roman"/>
              <a:cs typeface="AL-Mohanad Bold" pitchFamily="2" charset="-78"/>
            </a:endParaRPr>
          </a:p>
        </p:txBody>
      </p:sp>
      <p:sp>
        <p:nvSpPr>
          <p:cNvPr id="12" name="مستطيل مستدير الزوايا 11"/>
          <p:cNvSpPr/>
          <p:nvPr/>
        </p:nvSpPr>
        <p:spPr>
          <a:xfrm>
            <a:off x="2000264" y="2451319"/>
            <a:ext cx="6500826" cy="763367"/>
          </a:xfrm>
          <a:prstGeom prst="roundRect">
            <a:avLst/>
          </a:prstGeom>
          <a:solidFill>
            <a:schemeClr val="accent4">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400" dirty="0" err="1" smtClean="0">
                <a:effectLst>
                  <a:outerShdw blurRad="38100" dist="38100" dir="2700000" algn="tl">
                    <a:srgbClr val="000000">
                      <a:alpha val="43137"/>
                    </a:srgbClr>
                  </a:outerShdw>
                </a:effectLst>
                <a:latin typeface="Times New Roman"/>
                <a:ea typeface="Times New Roman"/>
                <a:cs typeface="AL-Mohanad Bold" pitchFamily="2" charset="-78"/>
              </a:rPr>
              <a:t>الاعتمادات</a:t>
            </a:r>
            <a:endParaRPr lang="en-US" sz="2400" dirty="0" smtClean="0">
              <a:effectLst>
                <a:outerShdw blurRad="38100" dist="38100" dir="2700000" algn="tl">
                  <a:srgbClr val="000000">
                    <a:alpha val="43137"/>
                  </a:srgbClr>
                </a:outerShdw>
              </a:effectLst>
              <a:latin typeface="Times New Roman"/>
              <a:ea typeface="Times New Roman"/>
              <a:cs typeface="AL-Mohanad Bold" pitchFamily="2" charset="-78"/>
            </a:endParaRPr>
          </a:p>
        </p:txBody>
      </p:sp>
      <p:sp>
        <p:nvSpPr>
          <p:cNvPr id="13" name="مستطيل مستدير الزوايا 12"/>
          <p:cNvSpPr/>
          <p:nvPr/>
        </p:nvSpPr>
        <p:spPr>
          <a:xfrm>
            <a:off x="2000264" y="3308575"/>
            <a:ext cx="6500826" cy="571504"/>
          </a:xfrm>
          <a:prstGeom prst="round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800" dirty="0" err="1" smtClean="0">
                <a:effectLst>
                  <a:outerShdw blurRad="38100" dist="38100" dir="2700000" algn="tl">
                    <a:srgbClr val="000000">
                      <a:alpha val="43137"/>
                    </a:srgbClr>
                  </a:outerShdw>
                </a:effectLst>
                <a:latin typeface="Times New Roman"/>
                <a:ea typeface="Times New Roman"/>
                <a:cs typeface="AL-Mohanad Bold" pitchFamily="2" charset="-78"/>
              </a:rPr>
              <a:t>الاعتمادات</a:t>
            </a:r>
            <a:endParaRPr lang="ar-SA" sz="2800" dirty="0">
              <a:solidFill>
                <a:schemeClr val="bg1"/>
              </a:solidFill>
              <a:effectLst>
                <a:outerShdw blurRad="38100" dist="38100" dir="2700000" algn="tl">
                  <a:srgbClr val="000000">
                    <a:alpha val="43137"/>
                  </a:srgbClr>
                </a:outerShdw>
              </a:effectLst>
              <a:cs typeface="AL-Mohanad Bold" pitchFamily="2" charset="-78"/>
            </a:endParaRPr>
          </a:p>
        </p:txBody>
      </p:sp>
      <p:sp>
        <p:nvSpPr>
          <p:cNvPr id="14" name="مستطيل مستدير الزوايا 13"/>
          <p:cNvSpPr/>
          <p:nvPr/>
        </p:nvSpPr>
        <p:spPr>
          <a:xfrm>
            <a:off x="2000264" y="3951517"/>
            <a:ext cx="6500826" cy="571504"/>
          </a:xfrm>
          <a:prstGeom prst="roundRect">
            <a:avLst/>
          </a:prstGeom>
          <a:solidFill>
            <a:schemeClr val="accent6">
              <a:lumMod val="75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800" dirty="0" err="1" smtClean="0">
                <a:effectLst>
                  <a:outerShdw blurRad="38100" dist="38100" dir="2700000" algn="tl">
                    <a:srgbClr val="000000">
                      <a:alpha val="43137"/>
                    </a:srgbClr>
                  </a:outerShdw>
                </a:effectLst>
                <a:latin typeface="Times New Roman"/>
                <a:ea typeface="Times New Roman"/>
                <a:cs typeface="AL-Mohanad Bold" pitchFamily="2" charset="-78"/>
              </a:rPr>
              <a:t>الاعتمادات</a:t>
            </a:r>
            <a:endParaRPr lang="ar-SA" sz="2800" dirty="0">
              <a:solidFill>
                <a:schemeClr val="bg1"/>
              </a:solidFill>
              <a:effectLst>
                <a:outerShdw blurRad="38100" dist="38100" dir="2700000" algn="tl">
                  <a:srgbClr val="000000">
                    <a:alpha val="43137"/>
                  </a:srgbClr>
                </a:outerShdw>
              </a:effectLst>
              <a:cs typeface="AL-Mohanad Bold" pitchFamily="2" charset="-78"/>
            </a:endParaRPr>
          </a:p>
        </p:txBody>
      </p:sp>
      <p:sp>
        <p:nvSpPr>
          <p:cNvPr id="15" name="مستطيل مستدير الزوايا 14"/>
          <p:cNvSpPr/>
          <p:nvPr/>
        </p:nvSpPr>
        <p:spPr>
          <a:xfrm>
            <a:off x="2000264" y="4610788"/>
            <a:ext cx="6500826" cy="571504"/>
          </a:xfrm>
          <a:prstGeom prst="roundRect">
            <a:avLst/>
          </a:prstGeom>
          <a:solidFill>
            <a:srgbClr val="92D050"/>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800" dirty="0" err="1" smtClean="0">
                <a:effectLst>
                  <a:outerShdw blurRad="38100" dist="38100" dir="2700000" algn="tl">
                    <a:srgbClr val="000000">
                      <a:alpha val="43137"/>
                    </a:srgbClr>
                  </a:outerShdw>
                </a:effectLst>
                <a:latin typeface="Times New Roman"/>
                <a:ea typeface="Times New Roman"/>
                <a:cs typeface="AL-Mohanad Bold" pitchFamily="2" charset="-78"/>
              </a:rPr>
              <a:t>الاعتمادات</a:t>
            </a:r>
            <a:endParaRPr lang="ar-SA" sz="2800" dirty="0">
              <a:solidFill>
                <a:schemeClr val="bg1"/>
              </a:solidFill>
              <a:effectLst>
                <a:outerShdw blurRad="38100" dist="38100" dir="2700000" algn="tl">
                  <a:srgbClr val="000000">
                    <a:alpha val="43137"/>
                  </a:srgbClr>
                </a:outerShdw>
              </a:effectLst>
              <a:cs typeface="AL-Mohanad Bold" pitchFamily="2" charset="-78"/>
            </a:endParaRPr>
          </a:p>
        </p:txBody>
      </p:sp>
      <p:sp>
        <p:nvSpPr>
          <p:cNvPr id="16" name="مستطيل مستدير الزوايا 15"/>
          <p:cNvSpPr/>
          <p:nvPr/>
        </p:nvSpPr>
        <p:spPr>
          <a:xfrm>
            <a:off x="2000264" y="5270058"/>
            <a:ext cx="6500826" cy="730709"/>
          </a:xfrm>
          <a:prstGeom prst="roundRect">
            <a:avLst/>
          </a:prstGeom>
          <a:solidFill>
            <a:schemeClr val="accent1">
              <a:lumMod val="50000"/>
            </a:schemeClr>
          </a:solidFill>
        </p:spPr>
        <p:style>
          <a:lnRef idx="1">
            <a:schemeClr val="accent4"/>
          </a:lnRef>
          <a:fillRef idx="3">
            <a:schemeClr val="accent4"/>
          </a:fillRef>
          <a:effectRef idx="2">
            <a:schemeClr val="accent4"/>
          </a:effectRef>
          <a:fontRef idx="minor">
            <a:schemeClr val="lt1"/>
          </a:fontRef>
        </p:style>
        <p:txBody>
          <a:bodyPr rtlCol="1" anchor="ctr"/>
          <a:lstStyle/>
          <a:p>
            <a:pPr lvl="0" algn="ctr"/>
            <a:r>
              <a:rPr lang="ar-SA" sz="2400" dirty="0" err="1" smtClean="0">
                <a:effectLst>
                  <a:outerShdw blurRad="38100" dist="38100" dir="2700000" algn="tl">
                    <a:srgbClr val="000000">
                      <a:alpha val="43137"/>
                    </a:srgbClr>
                  </a:outerShdw>
                </a:effectLst>
                <a:latin typeface="Times New Roman"/>
                <a:ea typeface="Times New Roman"/>
                <a:cs typeface="AL-Mohanad Bold" pitchFamily="2" charset="-78"/>
              </a:rPr>
              <a:t>الاعتمادات</a:t>
            </a:r>
            <a:endParaRPr lang="ar-SA" sz="2400" dirty="0">
              <a:solidFill>
                <a:schemeClr val="bg1"/>
              </a:solidFill>
              <a:effectLst>
                <a:outerShdw blurRad="38100" dist="38100" dir="2700000" algn="tl">
                  <a:srgbClr val="000000">
                    <a:alpha val="43137"/>
                  </a:srgbClr>
                </a:outerShdw>
              </a:effectLst>
              <a:cs typeface="AL-Mohanad Bold"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4" name="Freeform 3"/>
          <p:cNvSpPr/>
          <p:nvPr/>
        </p:nvSpPr>
        <p:spPr>
          <a:xfrm>
            <a:off x="785786" y="3959264"/>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lvl="0" algn="justLow" defTabSz="1200150" rtl="1">
              <a:lnSpc>
                <a:spcPct val="90000"/>
              </a:lnSpc>
              <a:spcBef>
                <a:spcPct val="0"/>
              </a:spcBef>
              <a:spcAft>
                <a:spcPct val="35000"/>
              </a:spcAft>
            </a:pPr>
            <a:r>
              <a:rPr lang="ar-SA" sz="2700" b="1" kern="1200" dirty="0" smtClean="0">
                <a:solidFill>
                  <a:srgbClr val="002060"/>
                </a:solidFill>
              </a:rPr>
              <a:t>الشخصية الايجابية شخصية مؤمنة بالله عز وجل وتتوكل عليه حق التوكل والاستعانه به في كل الأوقات ، وقد قال الله سبحانه وتعالي في القران الكريم "فاذا عزمت فتوكل علي الله، ان الله يحب المتوكلين".</a:t>
            </a:r>
            <a:endParaRPr lang="en-US" sz="2700" b="1" kern="1200" dirty="0">
              <a:solidFill>
                <a:srgbClr val="002060"/>
              </a:solidFill>
            </a:endParaRPr>
          </a:p>
        </p:txBody>
      </p:sp>
      <p:sp>
        <p:nvSpPr>
          <p:cNvPr id="26" name="TextBox 13"/>
          <p:cNvSpPr txBox="1">
            <a:spLocks noChangeArrowheads="1"/>
          </p:cNvSpPr>
          <p:nvPr/>
        </p:nvSpPr>
        <p:spPr bwMode="auto">
          <a:xfrm>
            <a:off x="1331640" y="227314"/>
            <a:ext cx="7813171"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lnSpc>
                <a:spcPct val="120000"/>
              </a:lnSpc>
              <a:spcBef>
                <a:spcPct val="50000"/>
              </a:spcBef>
            </a:pPr>
            <a:r>
              <a:rPr lang="ar-SA" sz="3200" b="1" dirty="0" smtClean="0">
                <a:solidFill>
                  <a:srgbClr val="C00000"/>
                </a:solidFill>
              </a:rPr>
              <a:t>الايمان بالله سبحانه وتعالي ، والاستعانه به والتوكل عليه</a:t>
            </a:r>
            <a:endParaRPr lang="zh-CN" altLang="en-US" sz="3200" b="1" dirty="0">
              <a:solidFill>
                <a:srgbClr val="C00000"/>
              </a:solidFill>
              <a:latin typeface="Simplified Arabic" panose="02020603050405020304" pitchFamily="18" charset="-78"/>
              <a:ea typeface="Microsoft YaHei" pitchFamily="34" charset="-122"/>
              <a:cs typeface="Simplified Arabic" panose="02020603050405020304" pitchFamily="18" charset="-78"/>
            </a:endParaRPr>
          </a:p>
        </p:txBody>
      </p:sp>
      <p:pic>
        <p:nvPicPr>
          <p:cNvPr id="2" name="Picture 1"/>
          <p:cNvPicPr>
            <a:picLocks noChangeAspect="1"/>
          </p:cNvPicPr>
          <p:nvPr/>
        </p:nvPicPr>
        <p:blipFill>
          <a:blip r:embed="rId4"/>
          <a:stretch>
            <a:fillRect/>
          </a:stretch>
        </p:blipFill>
        <p:spPr>
          <a:xfrm>
            <a:off x="2743200" y="1340768"/>
            <a:ext cx="3657600" cy="2428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11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7459"/>
            <a:ext cx="9144000" cy="6858000"/>
          </a:xfrm>
          <a:prstGeom prst="rect">
            <a:avLst/>
          </a:prstGeom>
        </p:spPr>
      </p:pic>
      <p:sp>
        <p:nvSpPr>
          <p:cNvPr id="3" name="Freeform 2"/>
          <p:cNvSpPr/>
          <p:nvPr/>
        </p:nvSpPr>
        <p:spPr>
          <a:xfrm>
            <a:off x="785786" y="3881551"/>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الشخصية الناجحة تعيش بقيم عليا مهما كانت المؤثرات أو الاغراءات فتجدها تبتعد عن السلوكيات السلبية مثل الكذب والغبية والنميمة والفتنة والاستغلال، بل تتميز هذه الشخصية بالصدق والأمانة وحب الخير للناس والعطاء </a:t>
            </a:r>
            <a:r>
              <a:rPr lang="ar-SA" sz="2700" b="1" dirty="0" smtClean="0">
                <a:solidFill>
                  <a:srgbClr val="002060"/>
                </a:solidFill>
              </a:rPr>
              <a:t>والكرم</a:t>
            </a:r>
            <a:endParaRPr lang="en-US" sz="2700" b="1" dirty="0">
              <a:solidFill>
                <a:srgbClr val="002060"/>
              </a:solidFill>
            </a:endParaRPr>
          </a:p>
        </p:txBody>
      </p:sp>
      <p:sp>
        <p:nvSpPr>
          <p:cNvPr id="26" name="TextBox 13"/>
          <p:cNvSpPr txBox="1">
            <a:spLocks noChangeArrowheads="1"/>
          </p:cNvSpPr>
          <p:nvPr/>
        </p:nvSpPr>
        <p:spPr bwMode="auto">
          <a:xfrm>
            <a:off x="4788024" y="260648"/>
            <a:ext cx="4376737"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القيم العليا</a:t>
            </a:r>
            <a:endParaRPr lang="zh-CN" altLang="en-US" dirty="0"/>
          </a:p>
        </p:txBody>
      </p:sp>
      <p:pic>
        <p:nvPicPr>
          <p:cNvPr id="4" name="Picture 3"/>
          <p:cNvPicPr>
            <a:picLocks noChangeAspect="1"/>
          </p:cNvPicPr>
          <p:nvPr/>
        </p:nvPicPr>
        <p:blipFill>
          <a:blip r:embed="rId4"/>
          <a:stretch>
            <a:fillRect/>
          </a:stretch>
        </p:blipFill>
        <p:spPr>
          <a:xfrm>
            <a:off x="2411760" y="1119187"/>
            <a:ext cx="4320480" cy="25978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025567"/>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الشخصية الناجحة تعرف جيدا ما تريد علي المدي القصير والمتوسط والبعيد ، وتعرف لماذا تريده ومتي تريده وكيف تستطيع أن تحصل عليه باستخدام كافه مصادرها وامكانياتها ، وتخطط للتنفيذ بمرونة تامة حتي تحصل علي </a:t>
            </a:r>
            <a:r>
              <a:rPr lang="ar-SA" sz="2700" b="1" dirty="0" smtClean="0">
                <a:solidFill>
                  <a:srgbClr val="002060"/>
                </a:solidFill>
              </a:rPr>
              <a:t>أهدافها</a:t>
            </a:r>
            <a:endParaRPr lang="en-US" sz="2700" b="1" dirty="0">
              <a:solidFill>
                <a:srgbClr val="002060"/>
              </a:solidFill>
            </a:endParaRPr>
          </a:p>
        </p:txBody>
      </p:sp>
      <p:sp>
        <p:nvSpPr>
          <p:cNvPr id="26" name="TextBox 13"/>
          <p:cNvSpPr txBox="1">
            <a:spLocks noChangeArrowheads="1"/>
          </p:cNvSpPr>
          <p:nvPr/>
        </p:nvSpPr>
        <p:spPr bwMode="auto">
          <a:xfrm>
            <a:off x="4716016" y="260648"/>
            <a:ext cx="4376737"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الرؤيا الواضحة</a:t>
            </a:r>
            <a:endParaRPr lang="zh-CN" altLang="en-US" dirty="0"/>
          </a:p>
        </p:txBody>
      </p:sp>
      <p:pic>
        <p:nvPicPr>
          <p:cNvPr id="4" name="Picture 3"/>
          <p:cNvPicPr>
            <a:picLocks noChangeAspect="1"/>
          </p:cNvPicPr>
          <p:nvPr/>
        </p:nvPicPr>
        <p:blipFill>
          <a:blip r:embed="rId4"/>
          <a:stretch>
            <a:fillRect/>
          </a:stretch>
        </p:blipFill>
        <p:spPr>
          <a:xfrm>
            <a:off x="2483768" y="1203627"/>
            <a:ext cx="3838575" cy="2562225"/>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175288"/>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وهذا الاعتقاد والتوقع مرتبط ارتباطا وثيقا بايمانة بالله سبحانه وتعالي ومعرفته أن الله سبحانه وتعالي لا يضيع أجر من أحسن </a:t>
            </a:r>
            <a:r>
              <a:rPr lang="ar-SA" sz="2700" b="1" dirty="0" smtClean="0">
                <a:solidFill>
                  <a:srgbClr val="002060"/>
                </a:solidFill>
              </a:rPr>
              <a:t>عملا</a:t>
            </a:r>
            <a:endParaRPr lang="en-US" sz="2700" b="1" dirty="0">
              <a:solidFill>
                <a:srgbClr val="002060"/>
              </a:solidFill>
            </a:endParaRPr>
          </a:p>
        </p:txBody>
      </p:sp>
      <p:sp>
        <p:nvSpPr>
          <p:cNvPr id="26" name="TextBox 13"/>
          <p:cNvSpPr txBox="1">
            <a:spLocks noChangeArrowheads="1"/>
          </p:cNvSpPr>
          <p:nvPr/>
        </p:nvSpPr>
        <p:spPr bwMode="auto">
          <a:xfrm>
            <a:off x="4788024" y="260648"/>
            <a:ext cx="4376737"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الاعتقاد والتوقع الايجابي</a:t>
            </a:r>
            <a:endParaRPr lang="zh-CN" altLang="en-US" dirty="0"/>
          </a:p>
        </p:txBody>
      </p:sp>
      <p:pic>
        <p:nvPicPr>
          <p:cNvPr id="4" name="Picture 3"/>
          <p:cNvPicPr>
            <a:picLocks noChangeAspect="1"/>
          </p:cNvPicPr>
          <p:nvPr/>
        </p:nvPicPr>
        <p:blipFill>
          <a:blip r:embed="rId4"/>
          <a:stretch>
            <a:fillRect/>
          </a:stretch>
        </p:blipFill>
        <p:spPr>
          <a:xfrm>
            <a:off x="2483768" y="1285875"/>
            <a:ext cx="4176464" cy="2431157"/>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422864"/>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فهو يركز علي الحل والاحتمالات ويعرف جديا أن كل مشكلة مهما كانت لها حل روحاني ، لذلك فهو يأخذ الأمور ببساطة ويفسرها </a:t>
            </a:r>
            <a:r>
              <a:rPr lang="ar-EG" sz="2700" b="1" dirty="0" smtClean="0">
                <a:solidFill>
                  <a:srgbClr val="002060"/>
                </a:solidFill>
              </a:rPr>
              <a:t> </a:t>
            </a:r>
            <a:r>
              <a:rPr lang="ar-SA" sz="2700" b="1" dirty="0" smtClean="0">
                <a:solidFill>
                  <a:srgbClr val="002060"/>
                </a:solidFill>
              </a:rPr>
              <a:t>لنفسه </a:t>
            </a:r>
            <a:r>
              <a:rPr lang="ar-SA" sz="2700" b="1" dirty="0">
                <a:solidFill>
                  <a:srgbClr val="002060"/>
                </a:solidFill>
              </a:rPr>
              <a:t>بطريقة </a:t>
            </a:r>
            <a:r>
              <a:rPr lang="ar-SA" sz="2700" b="1" dirty="0" smtClean="0">
                <a:solidFill>
                  <a:srgbClr val="002060"/>
                </a:solidFill>
              </a:rPr>
              <a:t>ايجابية</a:t>
            </a:r>
            <a:endParaRPr lang="en-US" sz="2700" b="1" dirty="0">
              <a:solidFill>
                <a:srgbClr val="002060"/>
              </a:solidFill>
            </a:endParaRPr>
          </a:p>
        </p:txBody>
      </p:sp>
      <p:sp>
        <p:nvSpPr>
          <p:cNvPr id="26" name="TextBox 13"/>
          <p:cNvSpPr txBox="1">
            <a:spLocks noChangeArrowheads="1"/>
          </p:cNvSpPr>
          <p:nvPr/>
        </p:nvSpPr>
        <p:spPr bwMode="auto">
          <a:xfrm>
            <a:off x="3347865" y="299322"/>
            <a:ext cx="576064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التركيز علي الحل عند مواجهة الصعوبات</a:t>
            </a:r>
            <a:endParaRPr lang="zh-CN" altLang="en-US" dirty="0"/>
          </a:p>
        </p:txBody>
      </p:sp>
      <p:pic>
        <p:nvPicPr>
          <p:cNvPr id="4" name="Picture 3"/>
          <p:cNvPicPr>
            <a:picLocks noChangeAspect="1"/>
          </p:cNvPicPr>
          <p:nvPr/>
        </p:nvPicPr>
        <p:blipFill>
          <a:blip r:embed="rId4"/>
          <a:stretch>
            <a:fillRect/>
          </a:stretch>
        </p:blipFill>
        <p:spPr>
          <a:xfrm>
            <a:off x="2555776" y="1253983"/>
            <a:ext cx="4032448" cy="2895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350856"/>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الشخصية الناجحة ليست فقط تركز علي الحل بل وتستفيد من اي تحد تواجهه وتستخدمه في التخطيط للمستقبل ، ولذلك فهي تحول التحديات الي مهارات وخبرات قوية وتجارب يستند </a:t>
            </a:r>
            <a:r>
              <a:rPr lang="ar-SA" sz="2700" b="1" dirty="0" smtClean="0">
                <a:solidFill>
                  <a:srgbClr val="002060"/>
                </a:solidFill>
              </a:rPr>
              <a:t>اليها</a:t>
            </a:r>
            <a:endParaRPr lang="en-US" sz="2700" b="1" dirty="0">
              <a:solidFill>
                <a:srgbClr val="002060"/>
              </a:solidFill>
            </a:endParaRPr>
          </a:p>
        </p:txBody>
      </p:sp>
      <p:sp>
        <p:nvSpPr>
          <p:cNvPr id="26" name="TextBox 13"/>
          <p:cNvSpPr txBox="1">
            <a:spLocks noChangeArrowheads="1"/>
          </p:cNvSpPr>
          <p:nvPr/>
        </p:nvSpPr>
        <p:spPr bwMode="auto">
          <a:xfrm>
            <a:off x="4283969" y="260648"/>
            <a:ext cx="4824536"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الاستفادة من التحديات والصعوبات</a:t>
            </a:r>
            <a:endParaRPr lang="zh-CN" altLang="en-US" dirty="0"/>
          </a:p>
        </p:txBody>
      </p:sp>
      <p:pic>
        <p:nvPicPr>
          <p:cNvPr id="4" name="Picture 3"/>
          <p:cNvPicPr>
            <a:picLocks noChangeAspect="1"/>
          </p:cNvPicPr>
          <p:nvPr/>
        </p:nvPicPr>
        <p:blipFill>
          <a:blip r:embed="rId4"/>
          <a:stretch>
            <a:fillRect/>
          </a:stretch>
        </p:blipFill>
        <p:spPr>
          <a:xfrm>
            <a:off x="2426668" y="1412776"/>
            <a:ext cx="4377580" cy="2669282"/>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65264" y="4535329"/>
            <a:ext cx="8499224" cy="1269936"/>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فهو يضع التحدي في اطاره الطبيعي والحقيقي ولا يعطيه قوة أكثر مما </a:t>
            </a:r>
            <a:r>
              <a:rPr lang="ar-SA" sz="2700" b="1" dirty="0" smtClean="0">
                <a:solidFill>
                  <a:srgbClr val="002060"/>
                </a:solidFill>
              </a:rPr>
              <a:t>يستحقها ، وبذلك </a:t>
            </a:r>
            <a:r>
              <a:rPr lang="ar-SA" sz="2700" b="1" dirty="0">
                <a:solidFill>
                  <a:srgbClr val="002060"/>
                </a:solidFill>
              </a:rPr>
              <a:t>يعيش حياته باتزان تام ويركز علي الحل في نفس </a:t>
            </a:r>
            <a:r>
              <a:rPr lang="ar-SA" sz="2700" b="1" dirty="0" smtClean="0">
                <a:solidFill>
                  <a:srgbClr val="002060"/>
                </a:solidFill>
              </a:rPr>
              <a:t>الوقت</a:t>
            </a:r>
            <a:endParaRPr lang="en-US" sz="2700" b="1" dirty="0">
              <a:solidFill>
                <a:srgbClr val="002060"/>
              </a:solidFill>
            </a:endParaRPr>
          </a:p>
        </p:txBody>
      </p:sp>
      <p:sp>
        <p:nvSpPr>
          <p:cNvPr id="26" name="TextBox 13"/>
          <p:cNvSpPr txBox="1">
            <a:spLocks noChangeArrowheads="1"/>
          </p:cNvSpPr>
          <p:nvPr/>
        </p:nvSpPr>
        <p:spPr bwMode="auto">
          <a:xfrm>
            <a:off x="2267744" y="260648"/>
            <a:ext cx="6881627"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لا يدع التحديات والصعوبات تؤثر علي أركان حياته</a:t>
            </a:r>
            <a:endParaRPr lang="zh-CN" altLang="en-US" dirty="0"/>
          </a:p>
        </p:txBody>
      </p:sp>
      <p:pic>
        <p:nvPicPr>
          <p:cNvPr id="4" name="Picture 3"/>
          <p:cNvPicPr>
            <a:picLocks noChangeAspect="1"/>
          </p:cNvPicPr>
          <p:nvPr/>
        </p:nvPicPr>
        <p:blipFill>
          <a:blip r:embed="rId4"/>
          <a:stretch>
            <a:fillRect/>
          </a:stretch>
        </p:blipFill>
        <p:spPr>
          <a:xfrm>
            <a:off x="1547664" y="1484784"/>
            <a:ext cx="5838825" cy="2752725"/>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7384"/>
            <a:ext cx="9144000" cy="6858000"/>
          </a:xfrm>
          <a:prstGeom prst="rect">
            <a:avLst/>
          </a:prstGeom>
        </p:spPr>
      </p:pic>
      <p:sp>
        <p:nvSpPr>
          <p:cNvPr id="3" name="Freeform 2"/>
          <p:cNvSpPr/>
          <p:nvPr/>
        </p:nvSpPr>
        <p:spPr>
          <a:xfrm>
            <a:off x="785786" y="4391312"/>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فهو يعرف ما يريد من أهداف ويخطط لتنفيذها ويضع كافة الاحتمالات لها ويضعها في الفعل ، وهو يقيم ويعدل في خطته وفي نفس الوقت يتعلم من </a:t>
            </a:r>
            <a:r>
              <a:rPr lang="ar-SA" sz="2700" b="1" dirty="0" smtClean="0">
                <a:solidFill>
                  <a:srgbClr val="002060"/>
                </a:solidFill>
              </a:rPr>
              <a:t>أخطائه</a:t>
            </a:r>
            <a:endParaRPr lang="en-US" sz="2700" b="1" dirty="0">
              <a:solidFill>
                <a:srgbClr val="002060"/>
              </a:solidFill>
            </a:endParaRPr>
          </a:p>
        </p:txBody>
      </p:sp>
      <p:sp>
        <p:nvSpPr>
          <p:cNvPr id="26" name="TextBox 13"/>
          <p:cNvSpPr txBox="1">
            <a:spLocks noChangeArrowheads="1"/>
          </p:cNvSpPr>
          <p:nvPr/>
        </p:nvSpPr>
        <p:spPr bwMode="auto">
          <a:xfrm>
            <a:off x="3059833" y="260648"/>
            <a:ext cx="6048672"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واثق </a:t>
            </a:r>
            <a:r>
              <a:rPr lang="ar-SA" dirty="0"/>
              <a:t>من نفسه يحب التغيير وخوض المخاطر</a:t>
            </a:r>
            <a:endParaRPr lang="zh-CN" altLang="en-US" dirty="0"/>
          </a:p>
        </p:txBody>
      </p:sp>
      <p:pic>
        <p:nvPicPr>
          <p:cNvPr id="4" name="Picture 3"/>
          <p:cNvPicPr>
            <a:picLocks noChangeAspect="1"/>
          </p:cNvPicPr>
          <p:nvPr/>
        </p:nvPicPr>
        <p:blipFill>
          <a:blip r:embed="rId4"/>
          <a:stretch>
            <a:fillRect/>
          </a:stretch>
        </p:blipFill>
        <p:spPr>
          <a:xfrm>
            <a:off x="2339752" y="1309687"/>
            <a:ext cx="4464496" cy="2911401"/>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535328"/>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فان الشخصية الناجحة مكافحة الي أبعد حدود ، فلا تمل ولا تيأس ولا تكل مهما كانت الظروف والمؤثرات أو التحديات ، عندما تستنفد كل الوسائل الممكنة فهي تصبر صبرا جميلا لكل ما قد يحدث من صعوبات</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4731767" y="248859"/>
            <a:ext cx="4376737"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يعيش بالأمل والكفاح والصبر</a:t>
            </a:r>
            <a:endParaRPr lang="zh-CN" altLang="en-US" dirty="0"/>
          </a:p>
        </p:txBody>
      </p:sp>
      <p:pic>
        <p:nvPicPr>
          <p:cNvPr id="4" name="Picture 3"/>
          <p:cNvPicPr>
            <a:picLocks noChangeAspect="1"/>
          </p:cNvPicPr>
          <p:nvPr/>
        </p:nvPicPr>
        <p:blipFill>
          <a:blip r:embed="rId4"/>
          <a:stretch>
            <a:fillRect/>
          </a:stretch>
        </p:blipFill>
        <p:spPr>
          <a:xfrm>
            <a:off x="2411760" y="1433898"/>
            <a:ext cx="4320480" cy="2923524"/>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495" y="0"/>
            <a:ext cx="9144000" cy="6858000"/>
          </a:xfrm>
          <a:prstGeom prst="rect">
            <a:avLst/>
          </a:prstGeom>
        </p:spPr>
      </p:pic>
      <p:sp>
        <p:nvSpPr>
          <p:cNvPr id="3" name="Freeform 2"/>
          <p:cNvSpPr/>
          <p:nvPr/>
        </p:nvSpPr>
        <p:spPr>
          <a:xfrm>
            <a:off x="785786" y="4535328"/>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فهو يحب الناس ويتمتع بمساعدتهم فيقوم بتقديم يد العون لهم بكافة الطرق سواء كان ذلك بالأموال أو الوقت أو </a:t>
            </a:r>
            <a:r>
              <a:rPr lang="ar-SA" sz="2700" b="1" dirty="0" smtClean="0">
                <a:solidFill>
                  <a:srgbClr val="002060"/>
                </a:solidFill>
              </a:rPr>
              <a:t>التعليم</a:t>
            </a:r>
            <a:endParaRPr lang="en-US" sz="2700" b="1" dirty="0">
              <a:solidFill>
                <a:srgbClr val="002060"/>
              </a:solidFill>
            </a:endParaRPr>
          </a:p>
        </p:txBody>
      </p:sp>
      <p:sp>
        <p:nvSpPr>
          <p:cNvPr id="26" name="TextBox 13"/>
          <p:cNvSpPr txBox="1">
            <a:spLocks noChangeArrowheads="1"/>
          </p:cNvSpPr>
          <p:nvPr/>
        </p:nvSpPr>
        <p:spPr bwMode="auto">
          <a:xfrm>
            <a:off x="4499993" y="260648"/>
            <a:ext cx="4608512"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اجتماعي ويحب مساعدة ال</a:t>
            </a:r>
            <a:r>
              <a:rPr lang="ar-EG" dirty="0"/>
              <a:t>آ</a:t>
            </a:r>
            <a:r>
              <a:rPr lang="ar-SA" dirty="0"/>
              <a:t>خرين</a:t>
            </a:r>
            <a:endParaRPr lang="zh-CN" altLang="en-US" dirty="0"/>
          </a:p>
        </p:txBody>
      </p:sp>
      <p:pic>
        <p:nvPicPr>
          <p:cNvPr id="4" name="Picture 3"/>
          <p:cNvPicPr>
            <a:picLocks noChangeAspect="1"/>
          </p:cNvPicPr>
          <p:nvPr/>
        </p:nvPicPr>
        <p:blipFill>
          <a:blip r:embed="rId4"/>
          <a:stretch>
            <a:fillRect/>
          </a:stretch>
        </p:blipFill>
        <p:spPr>
          <a:xfrm>
            <a:off x="2180655" y="1484784"/>
            <a:ext cx="4638675" cy="2847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28638" y="3714752"/>
            <a:ext cx="7186634" cy="42862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a:noAutofit/>
          </a:bodyPr>
          <a:lstStyle/>
          <a:p>
            <a:pPr algn="ctr"/>
            <a:r>
              <a:rPr lang="ar-SA" sz="2400" dirty="0" smtClean="0">
                <a:cs typeface="AL-Mohanad Bold" pitchFamily="2" charset="-78"/>
              </a:rPr>
              <a:t> </a:t>
            </a:r>
            <a:endParaRPr lang="ar-SA" sz="2400" dirty="0">
              <a:cs typeface="AL-Mohanad Bold" pitchFamily="2" charset="-78"/>
            </a:endParaRPr>
          </a:p>
        </p:txBody>
      </p:sp>
      <p:pic>
        <p:nvPicPr>
          <p:cNvPr id="4" name="صورة 3" descr="friday_retro_banner.jpg"/>
          <p:cNvPicPr>
            <a:picLocks noChangeAspect="1"/>
          </p:cNvPicPr>
          <p:nvPr/>
        </p:nvPicPr>
        <p:blipFill>
          <a:blip r:embed="rId3"/>
          <a:stretch>
            <a:fillRect/>
          </a:stretch>
        </p:blipFill>
        <p:spPr>
          <a:xfrm>
            <a:off x="1357290" y="285728"/>
            <a:ext cx="5643602" cy="3000396"/>
          </a:xfrm>
          <a:prstGeom prst="rect">
            <a:avLst/>
          </a:prstGeom>
        </p:spPr>
      </p:pic>
      <p:sp>
        <p:nvSpPr>
          <p:cNvPr id="5" name="مستطيل 4"/>
          <p:cNvSpPr/>
          <p:nvPr/>
        </p:nvSpPr>
        <p:spPr>
          <a:xfrm rot="21407461">
            <a:off x="2639958" y="2167680"/>
            <a:ext cx="2842183"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L-Mohanad Bold" pitchFamily="2" charset="-78"/>
              </a:rPr>
              <a:t>الدورات التي قدمتها</a:t>
            </a:r>
            <a:endParaRPr lang="ar-SA"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L-Mohanad Bold" pitchFamily="2" charset="-78"/>
            </a:endParaRPr>
          </a:p>
        </p:txBody>
      </p:sp>
      <p:sp>
        <p:nvSpPr>
          <p:cNvPr id="7" name="عنوان 1"/>
          <p:cNvSpPr txBox="1">
            <a:spLocks/>
          </p:cNvSpPr>
          <p:nvPr/>
        </p:nvSpPr>
        <p:spPr>
          <a:xfrm>
            <a:off x="528638" y="4286256"/>
            <a:ext cx="7186634" cy="428628"/>
          </a:xfrm>
          <a:prstGeom prst="rect">
            <a:avLst/>
          </a:prstGeom>
          <a:solidFill>
            <a:schemeClr val="accent3">
              <a:lumMod val="50000"/>
            </a:schemeClr>
          </a:solidFill>
          <a:ln w="317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vert="horz" anchor="ctr">
            <a:normAutofit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2400" b="0" i="0" u="none" strike="noStrike" kern="1200" cap="none" spc="0" normalizeH="0" baseline="0" noProof="0" dirty="0" smtClean="0">
                <a:ln>
                  <a:noFill/>
                </a:ln>
                <a:solidFill>
                  <a:schemeClr val="lt1"/>
                </a:solidFill>
                <a:effectLst/>
                <a:uLnTx/>
                <a:uFillTx/>
                <a:latin typeface="+mn-lt"/>
                <a:ea typeface="+mn-ea"/>
                <a:cs typeface="AL-Mohanad Bold" pitchFamily="2" charset="-78"/>
              </a:rPr>
              <a:t> </a:t>
            </a:r>
            <a:endParaRPr kumimoji="0" lang="ar-SA" sz="2400" b="0" i="0" u="none" strike="noStrike" kern="1200" cap="none" spc="0" normalizeH="0" baseline="0" noProof="0" dirty="0">
              <a:ln>
                <a:noFill/>
              </a:ln>
              <a:solidFill>
                <a:schemeClr val="lt1"/>
              </a:solidFill>
              <a:effectLst/>
              <a:uLnTx/>
              <a:uFillTx/>
              <a:latin typeface="+mn-lt"/>
              <a:ea typeface="+mn-ea"/>
              <a:cs typeface="AL-Mohanad Bold" pitchFamily="2" charset="-78"/>
            </a:endParaRPr>
          </a:p>
        </p:txBody>
      </p:sp>
      <p:sp>
        <p:nvSpPr>
          <p:cNvPr id="8" name="عنوان 1"/>
          <p:cNvSpPr txBox="1">
            <a:spLocks/>
          </p:cNvSpPr>
          <p:nvPr/>
        </p:nvSpPr>
        <p:spPr>
          <a:xfrm>
            <a:off x="500034" y="4786322"/>
            <a:ext cx="7186634" cy="428628"/>
          </a:xfrm>
          <a:prstGeom prst="rect">
            <a:avLst/>
          </a:prstGeom>
          <a:solidFill>
            <a:srgbClr val="7D0E80"/>
          </a:solidFill>
          <a:ln w="317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vert="horz" anchor="ctr">
            <a:normAutofit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2400" b="0" i="0" u="none" strike="noStrike" kern="1200" cap="none" spc="0" normalizeH="0" baseline="0" noProof="0" dirty="0" smtClean="0">
                <a:ln>
                  <a:noFill/>
                </a:ln>
                <a:solidFill>
                  <a:schemeClr val="lt1"/>
                </a:solidFill>
                <a:effectLst/>
                <a:uLnTx/>
                <a:uFillTx/>
                <a:latin typeface="+mn-lt"/>
                <a:ea typeface="+mn-ea"/>
                <a:cs typeface="AL-Mohanad Bold" pitchFamily="2" charset="-78"/>
              </a:rPr>
              <a:t> </a:t>
            </a:r>
            <a:endParaRPr kumimoji="0" lang="ar-SA" sz="2400" b="0" i="0" u="none" strike="noStrike" kern="1200" cap="none" spc="0" normalizeH="0" baseline="0" noProof="0" dirty="0">
              <a:ln>
                <a:noFill/>
              </a:ln>
              <a:solidFill>
                <a:schemeClr val="lt1"/>
              </a:solidFill>
              <a:effectLst/>
              <a:uLnTx/>
              <a:uFillTx/>
              <a:latin typeface="+mn-lt"/>
              <a:ea typeface="+mn-ea"/>
              <a:cs typeface="AL-Mohanad Bold" pitchFamily="2" charset="-78"/>
            </a:endParaRPr>
          </a:p>
        </p:txBody>
      </p:sp>
      <p:sp>
        <p:nvSpPr>
          <p:cNvPr id="9" name="عنوان 1"/>
          <p:cNvSpPr txBox="1">
            <a:spLocks/>
          </p:cNvSpPr>
          <p:nvPr/>
        </p:nvSpPr>
        <p:spPr>
          <a:xfrm>
            <a:off x="500034" y="5286388"/>
            <a:ext cx="7186634" cy="428628"/>
          </a:xfrm>
          <a:prstGeom prst="rect">
            <a:avLst/>
          </a:prstGeom>
          <a:solidFill>
            <a:schemeClr val="accent1">
              <a:lumMod val="50000"/>
            </a:schemeClr>
          </a:solidFill>
          <a:ln w="317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vert="horz" anchor="ctr">
            <a:normAutofit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2400" b="0" i="0" u="none" strike="noStrike" kern="1200" cap="none" spc="0" normalizeH="0" baseline="0" noProof="0" dirty="0" smtClean="0">
                <a:ln>
                  <a:noFill/>
                </a:ln>
                <a:solidFill>
                  <a:schemeClr val="lt1"/>
                </a:solidFill>
                <a:effectLst/>
                <a:uLnTx/>
                <a:uFillTx/>
                <a:latin typeface="+mn-lt"/>
                <a:ea typeface="+mn-ea"/>
                <a:cs typeface="AL-Mohanad Bold" pitchFamily="2" charset="-78"/>
              </a:rPr>
              <a:t> </a:t>
            </a:r>
            <a:endParaRPr kumimoji="0" lang="ar-SA" sz="2400" b="0" i="0" u="none" strike="noStrike" kern="1200" cap="none" spc="0" normalizeH="0" baseline="0" noProof="0" dirty="0">
              <a:ln>
                <a:noFill/>
              </a:ln>
              <a:solidFill>
                <a:schemeClr val="lt1"/>
              </a:solidFill>
              <a:effectLst/>
              <a:uLnTx/>
              <a:uFillTx/>
              <a:latin typeface="+mn-lt"/>
              <a:ea typeface="+mn-ea"/>
              <a:cs typeface="AL-Mohanad Bold" pitchFamily="2" charset="-78"/>
            </a:endParaRPr>
          </a:p>
        </p:txBody>
      </p:sp>
      <p:sp>
        <p:nvSpPr>
          <p:cNvPr id="10" name="عنوان 1"/>
          <p:cNvSpPr txBox="1">
            <a:spLocks/>
          </p:cNvSpPr>
          <p:nvPr/>
        </p:nvSpPr>
        <p:spPr>
          <a:xfrm>
            <a:off x="500034" y="5857892"/>
            <a:ext cx="7186634" cy="428628"/>
          </a:xfrm>
          <a:prstGeom prst="rect">
            <a:avLst/>
          </a:prstGeom>
          <a:solidFill>
            <a:schemeClr val="accent2">
              <a:lumMod val="50000"/>
            </a:schemeClr>
          </a:solidFill>
          <a:ln w="317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vert="horz" anchor="ctr">
            <a:normAutofit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2400" b="0" i="0" u="none" strike="noStrike" kern="1200" cap="none" spc="0" normalizeH="0" baseline="0" noProof="0" dirty="0" smtClean="0">
                <a:ln>
                  <a:noFill/>
                </a:ln>
                <a:solidFill>
                  <a:schemeClr val="lt1"/>
                </a:solidFill>
                <a:effectLst/>
                <a:uLnTx/>
                <a:uFillTx/>
                <a:latin typeface="+mn-lt"/>
                <a:ea typeface="+mn-ea"/>
                <a:cs typeface="AL-Mohanad Bold" pitchFamily="2" charset="-78"/>
              </a:rPr>
              <a:t> </a:t>
            </a:r>
            <a:endParaRPr kumimoji="0" lang="ar-SA" sz="2400" b="0" i="0" u="none" strike="noStrike" kern="1200" cap="none" spc="0" normalizeH="0" baseline="0" noProof="0" dirty="0">
              <a:ln>
                <a:noFill/>
              </a:ln>
              <a:solidFill>
                <a:schemeClr val="lt1"/>
              </a:solidFill>
              <a:effectLst/>
              <a:uLnTx/>
              <a:uFillTx/>
              <a:latin typeface="+mn-lt"/>
              <a:ea typeface="+mn-ea"/>
              <a:cs typeface="AL-Mohanad Bold"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pic>
        <p:nvPicPr>
          <p:cNvPr id="6" name="Picture 5" descr="http://www.weziwezi.com/news/wp-content/uploads/2013/08/positive-thinking.jpg"/>
          <p:cNvPicPr/>
          <p:nvPr/>
        </p:nvPicPr>
        <p:blipFill>
          <a:blip r:embed="rId4">
            <a:extLst>
              <a:ext uri="{28A0092B-C50C-407E-A947-70E740481C1C}">
                <a14:useLocalDpi xmlns:a14="http://schemas.microsoft.com/office/drawing/2010/main" val="0"/>
              </a:ext>
            </a:extLst>
          </a:blip>
          <a:srcRect/>
          <a:stretch>
            <a:fillRect/>
          </a:stretch>
        </p:blipFill>
        <p:spPr bwMode="auto">
          <a:xfrm>
            <a:off x="1281045" y="908720"/>
            <a:ext cx="6459308" cy="5377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24143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0">
                <a:srgbClr val="00B0F0">
                  <a:alpha val="68000"/>
                </a:srgbClr>
              </a:gs>
              <a:gs pos="100000">
                <a:srgbClr val="0070C0">
                  <a:alpha val="88000"/>
                </a:srgbClr>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7" name="Picture 3" descr="C:\TDDOWNLOA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4800" b="1" dirty="0" smtClean="0">
              <a:solidFill>
                <a:schemeClr val="bg1"/>
              </a:solidFill>
            </a:endParaRPr>
          </a:p>
          <a:p>
            <a:pPr marL="0" indent="0" algn="ctr" eaLnBrk="1" hangingPunct="1"/>
            <a:endParaRPr lang="en-US" sz="1600" b="1" dirty="0" smtClean="0">
              <a:solidFill>
                <a:schemeClr val="bg1"/>
              </a:solidFill>
            </a:endParaRPr>
          </a:p>
          <a:p>
            <a:pPr marL="0" indent="0" algn="ctr" rtl="1" eaLnBrk="1" hangingPunct="1">
              <a:buNone/>
            </a:pPr>
            <a:r>
              <a:rPr lang="ar-EG" altLang="zh-CN" sz="5000" b="1" dirty="0" smtClean="0">
                <a:solidFill>
                  <a:schemeClr val="bg1"/>
                </a:solidFill>
              </a:rPr>
              <a:t>تمارين</a:t>
            </a:r>
            <a:endParaRPr lang="ar-EG" altLang="en-US" sz="5000" b="1" dirty="0">
              <a:solidFill>
                <a:schemeClr val="bg1"/>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2449239"/>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2306364"/>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142976" y="2806418"/>
            <a:ext cx="69818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smtClean="0">
                <a:solidFill>
                  <a:schemeClr val="bg1"/>
                </a:solidFill>
                <a:latin typeface="Microsoft YaHei" pitchFamily="34" charset="-122"/>
                <a:ea typeface="Microsoft YaHei" pitchFamily="34" charset="-122"/>
              </a:rPr>
              <a:t>خطوات صناعة الشخصية الإيجابية</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90638" y="2057400"/>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solidFill>
                  <a:srgbClr val="002060"/>
                </a:solidFill>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rgbClr val="002060"/>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solidFill>
                    <a:srgbClr val="002060"/>
                  </a:solidFill>
                </a:rPr>
                <a:t>أولاً : فهم وتحليل الموقف</a:t>
              </a:r>
              <a:endParaRPr lang="en-US" sz="2400" dirty="0">
                <a:solidFill>
                  <a:srgbClr val="002060"/>
                </a:solidFill>
              </a:endParaRPr>
            </a:p>
          </p:txBody>
        </p:sp>
      </p:grpSp>
      <p:grpSp>
        <p:nvGrpSpPr>
          <p:cNvPr id="3" name="Group 6"/>
          <p:cNvGrpSpPr>
            <a:grpSpLocks/>
          </p:cNvGrpSpPr>
          <p:nvPr/>
        </p:nvGrpSpPr>
        <p:grpSpPr bwMode="auto">
          <a:xfrm>
            <a:off x="1290638" y="2928938"/>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solidFill>
                    <a:srgbClr val="002060"/>
                  </a:solidFill>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rgbClr val="002060"/>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solidFill>
                    <a:srgbClr val="002060"/>
                  </a:solidFill>
                </a:rPr>
                <a:t>ثانياً: العلاقة بين الشخصية والموقف الإيجابي</a:t>
              </a:r>
              <a:endParaRPr lang="en-US" sz="2400" dirty="0">
                <a:solidFill>
                  <a:srgbClr val="002060"/>
                </a:solidFill>
              </a:endParaRPr>
            </a:p>
          </p:txBody>
        </p:sp>
      </p:grpSp>
      <p:grpSp>
        <p:nvGrpSpPr>
          <p:cNvPr id="6" name="Group 11"/>
          <p:cNvGrpSpPr>
            <a:grpSpLocks/>
          </p:cNvGrpSpPr>
          <p:nvPr/>
        </p:nvGrpSpPr>
        <p:grpSpPr bwMode="auto">
          <a:xfrm>
            <a:off x="1290638" y="3793232"/>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solidFill>
                  <a:srgbClr val="002060"/>
                </a:solidFill>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rgbClr val="002060"/>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solidFill>
                    <a:srgbClr val="002060"/>
                  </a:solidFill>
                </a:rPr>
                <a:t>ثالثاً: قوة جاذبية الموقف الإيجابي</a:t>
              </a:r>
              <a:endParaRPr lang="en-US" sz="2400" dirty="0">
                <a:solidFill>
                  <a:srgbClr val="002060"/>
                </a:solidFill>
              </a:endParaRPr>
            </a:p>
          </p:txBody>
        </p:sp>
      </p:grpSp>
      <p:grpSp>
        <p:nvGrpSpPr>
          <p:cNvPr id="10" name="Group 15"/>
          <p:cNvGrpSpPr>
            <a:grpSpLocks/>
          </p:cNvGrpSpPr>
          <p:nvPr/>
        </p:nvGrpSpPr>
        <p:grpSpPr bwMode="auto">
          <a:xfrm>
            <a:off x="1290638" y="4673600"/>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solidFill>
                    <a:srgbClr val="002060"/>
                  </a:solidFill>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rgbClr val="002060"/>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solidFill>
                    <a:srgbClr val="002060"/>
                  </a:solidFill>
                </a:rPr>
                <a:t>رابعا: هل يستطيع أحد مصادرة موقفك الإيجابي ؟</a:t>
              </a:r>
              <a:endParaRPr lang="en-US" sz="2400" dirty="0">
                <a:solidFill>
                  <a:srgbClr val="002060"/>
                </a:solidFill>
              </a:endParaRPr>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خطوات صناعة الشخصية الإيجابية</a:t>
            </a:r>
            <a:endParaRPr lang="zh-CN" altLang="en-US" sz="2800" b="1" dirty="0">
              <a:latin typeface="Microsoft YaHei" pitchFamily="34" charset="-122"/>
              <a:ea typeface="Microsoft YaHei" pitchFamily="34" charset="-122"/>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90638" y="2057400"/>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خامساً: الحاجة إلى تجديد المواقف</a:t>
              </a:r>
              <a:endParaRPr lang="en-US" sz="2400" dirty="0"/>
            </a:p>
          </p:txBody>
        </p:sp>
      </p:grpSp>
      <p:grpSp>
        <p:nvGrpSpPr>
          <p:cNvPr id="3" name="Group 6"/>
          <p:cNvGrpSpPr>
            <a:grpSpLocks/>
          </p:cNvGrpSpPr>
          <p:nvPr/>
        </p:nvGrpSpPr>
        <p:grpSpPr bwMode="auto">
          <a:xfrm>
            <a:off x="1290638" y="2928938"/>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423842" y="198"/>
              <a:ext cx="5572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سادساً: كيفية تعديل وتكييف الموقف</a:t>
              </a:r>
              <a:endParaRPr lang="en-US" sz="2400" dirty="0"/>
            </a:p>
          </p:txBody>
        </p:sp>
      </p:grpSp>
      <p:grpSp>
        <p:nvGrpSpPr>
          <p:cNvPr id="6" name="Group 11"/>
          <p:cNvGrpSpPr>
            <a:grpSpLocks/>
          </p:cNvGrpSpPr>
          <p:nvPr/>
        </p:nvGrpSpPr>
        <p:grpSpPr bwMode="auto">
          <a:xfrm>
            <a:off x="1290638" y="3793232"/>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سابعاً: العلاقة بين الموقف والعمل</a:t>
              </a:r>
              <a:endParaRPr lang="en-US" sz="2400" dirty="0"/>
            </a:p>
          </p:txBody>
        </p:sp>
      </p:grpSp>
      <p:grpSp>
        <p:nvGrpSpPr>
          <p:cNvPr id="10" name="Group 15"/>
          <p:cNvGrpSpPr>
            <a:grpSpLocks/>
          </p:cNvGrpSpPr>
          <p:nvPr/>
        </p:nvGrpSpPr>
        <p:grpSpPr bwMode="auto">
          <a:xfrm>
            <a:off x="1290638" y="4673600"/>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ثامناً: ما موقفك من العمل مع أشخاص متعددي الأعراق؟</a:t>
              </a:r>
              <a:endParaRPr lang="en-US" sz="2400" dirty="0"/>
            </a:p>
          </p:txBody>
        </p:sp>
      </p:grpSp>
      <p:sp>
        <p:nvSpPr>
          <p:cNvPr id="24" name="TextBox 13"/>
          <p:cNvSpPr txBox="1">
            <a:spLocks noChangeArrowheads="1"/>
          </p:cNvSpPr>
          <p:nvPr/>
        </p:nvSpPr>
        <p:spPr bwMode="auto">
          <a:xfrm>
            <a:off x="2428860" y="332656"/>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خطوات صناعة الشخصية الإيجابية</a:t>
            </a:r>
            <a:endParaRPr lang="zh-CN" altLang="en-US" sz="2800" b="1" dirty="0">
              <a:latin typeface="Microsoft YaHei" pitchFamily="34" charset="-122"/>
              <a:ea typeface="Microsoft YaHei" pitchFamily="34" charset="-122"/>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85852" y="2714620"/>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تاسعاً: موقفك يحدد مدى نجاحك في عملك</a:t>
              </a:r>
              <a:endParaRPr lang="en-US" sz="2400" dirty="0"/>
            </a:p>
          </p:txBody>
        </p:sp>
      </p:grpSp>
      <p:grpSp>
        <p:nvGrpSpPr>
          <p:cNvPr id="3" name="Group 6"/>
          <p:cNvGrpSpPr>
            <a:grpSpLocks/>
          </p:cNvGrpSpPr>
          <p:nvPr/>
        </p:nvGrpSpPr>
        <p:grpSpPr bwMode="auto">
          <a:xfrm>
            <a:off x="1285852" y="3586158"/>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852470" y="198"/>
              <a:ext cx="5000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عاشراً: الموقف والقيادة في العمل</a:t>
              </a:r>
              <a:endParaRPr lang="en-US" sz="2400" dirty="0"/>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خطوات صناعة الشخصية الإيجابية</a:t>
            </a:r>
            <a:endParaRPr lang="zh-CN" altLang="en-US" sz="2800" b="1" dirty="0">
              <a:latin typeface="Microsoft YaHei" pitchFamily="34" charset="-122"/>
              <a:ea typeface="Microsoft YaHei" pitchFamily="34" charset="-122"/>
            </a:endParaRPr>
          </a:p>
        </p:txBody>
      </p:sp>
      <p:grpSp>
        <p:nvGrpSpPr>
          <p:cNvPr id="16" name="Group 2"/>
          <p:cNvGrpSpPr>
            <a:grpSpLocks/>
          </p:cNvGrpSpPr>
          <p:nvPr/>
        </p:nvGrpSpPr>
        <p:grpSpPr bwMode="auto">
          <a:xfrm>
            <a:off x="1285852" y="4429132"/>
            <a:ext cx="6562725" cy="546100"/>
            <a:chOff x="0" y="0"/>
            <a:chExt cx="6562725" cy="546100"/>
          </a:xfrm>
        </p:grpSpPr>
        <p:sp>
          <p:nvSpPr>
            <p:cNvPr id="1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وأخيراً : كيف تتمكن من المحافظة على موقفك الإيجابي؟</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childTnLst>
                          </p:cTn>
                        </p:par>
                        <p:par>
                          <p:cTn id="17" fill="hold">
                            <p:stCondLst>
                              <p:cond delay="800"/>
                            </p:stCondLst>
                            <p:childTnLst>
                              <p:par>
                                <p:cTn id="18" presetID="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1300"/>
                            </p:stCondLst>
                            <p:childTnLst>
                              <p:par>
                                <p:cTn id="23" presetID="31" presetClass="entr" presetSubtype="0" fill="hold" nodeType="afterEffect">
                                  <p:stCondLst>
                                    <p:cond delay="0"/>
                                  </p:stCondLst>
                                  <p:iterate type="lt">
                                    <p:tmPct val="5000"/>
                                  </p:iterate>
                                  <p:childTnLst>
                                    <p:set>
                                      <p:cBhvr>
                                        <p:cTn id="24" dur="1" fill="hold">
                                          <p:stCondLst>
                                            <p:cond delay="0"/>
                                          </p:stCondLst>
                                        </p:cTn>
                                        <p:tgtEl>
                                          <p:spTgt spid="16"/>
                                        </p:tgtEl>
                                        <p:attrNameLst>
                                          <p:attrName>style.visibility</p:attrName>
                                        </p:attrNameLst>
                                      </p:cBhvr>
                                      <p:to>
                                        <p:strVal val="visible"/>
                                      </p:to>
                                    </p:set>
                                    <p:anim calcmode="lin" valueType="num">
                                      <p:cBhvr>
                                        <p:cTn id="25" dur="600" fill="hold"/>
                                        <p:tgtEl>
                                          <p:spTgt spid="16"/>
                                        </p:tgtEl>
                                        <p:attrNameLst>
                                          <p:attrName>ppt_w</p:attrName>
                                        </p:attrNameLst>
                                      </p:cBhvr>
                                      <p:tavLst>
                                        <p:tav tm="0">
                                          <p:val>
                                            <p:fltVal val="0"/>
                                          </p:val>
                                        </p:tav>
                                        <p:tav tm="100000">
                                          <p:val>
                                            <p:strVal val="#ppt_w"/>
                                          </p:val>
                                        </p:tav>
                                      </p:tavLst>
                                    </p:anim>
                                    <p:anim calcmode="lin" valueType="num">
                                      <p:cBhvr>
                                        <p:cTn id="26" dur="600" fill="hold"/>
                                        <p:tgtEl>
                                          <p:spTgt spid="16"/>
                                        </p:tgtEl>
                                        <p:attrNameLst>
                                          <p:attrName>ppt_h</p:attrName>
                                        </p:attrNameLst>
                                      </p:cBhvr>
                                      <p:tavLst>
                                        <p:tav tm="0">
                                          <p:val>
                                            <p:fltVal val="0"/>
                                          </p:val>
                                        </p:tav>
                                        <p:tav tm="100000">
                                          <p:val>
                                            <p:strVal val="#ppt_h"/>
                                          </p:val>
                                        </p:tav>
                                      </p:tavLst>
                                    </p:anim>
                                    <p:anim calcmode="lin" valueType="num">
                                      <p:cBhvr>
                                        <p:cTn id="27" dur="600" fill="hold"/>
                                        <p:tgtEl>
                                          <p:spTgt spid="16"/>
                                        </p:tgtEl>
                                        <p:attrNameLst>
                                          <p:attrName>style.rotation</p:attrName>
                                        </p:attrNameLst>
                                      </p:cBhvr>
                                      <p:tavLst>
                                        <p:tav tm="0">
                                          <p:val>
                                            <p:fltVal val="90"/>
                                          </p:val>
                                        </p:tav>
                                        <p:tav tm="100000">
                                          <p:val>
                                            <p:fltVal val="0"/>
                                          </p:val>
                                        </p:tav>
                                      </p:tavLst>
                                    </p:anim>
                                    <p:animEffect transition="in" filter="fade">
                                      <p:cBhvr>
                                        <p:cTn id="28" dur="6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214559"/>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عندما تنظر إلى الأمور فإن عقلك يركز على أمر ما كما تفعل آلة التصوير، فإذا ما ركزت على الجوانب السلبية في حياتك؛ فسوف تتبنى غالباً موقفاً سلبياً في حياتك، وإذا ما ركزت على الجوانب الإيجابية والأخبار الطيبة سوف تتخذ غالباً مواقف إيجابية في </a:t>
            </a:r>
            <a:r>
              <a:rPr lang="ar-SA" sz="2700" b="1" dirty="0" smtClean="0">
                <a:solidFill>
                  <a:srgbClr val="002060"/>
                </a:solidFill>
              </a:rPr>
              <a:t>حياتك</a:t>
            </a:r>
            <a:endParaRPr lang="en-US" sz="2700" b="1" dirty="0">
              <a:solidFill>
                <a:srgbClr val="002060"/>
              </a:solidFill>
            </a:endParaRPr>
          </a:p>
        </p:txBody>
      </p:sp>
      <p:sp>
        <p:nvSpPr>
          <p:cNvPr id="26" name="TextBox 13"/>
          <p:cNvSpPr txBox="1">
            <a:spLocks noChangeArrowheads="1"/>
          </p:cNvSpPr>
          <p:nvPr/>
        </p:nvSpPr>
        <p:spPr bwMode="auto">
          <a:xfrm>
            <a:off x="4731767" y="332656"/>
            <a:ext cx="4376737"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أولاً : فهم وتحليل الموقف</a:t>
            </a:r>
            <a:endParaRPr lang="en-US" dirty="0"/>
          </a:p>
        </p:txBody>
      </p:sp>
      <p:grpSp>
        <p:nvGrpSpPr>
          <p:cNvPr id="6" name="Group 6"/>
          <p:cNvGrpSpPr>
            <a:grpSpLocks/>
          </p:cNvGrpSpPr>
          <p:nvPr/>
        </p:nvGrpSpPr>
        <p:grpSpPr bwMode="auto">
          <a:xfrm>
            <a:off x="1714480" y="4286256"/>
            <a:ext cx="6562725" cy="546100"/>
            <a:chOff x="0" y="0"/>
            <a:chExt cx="6562725" cy="546100"/>
          </a:xfrm>
        </p:grpSpPr>
        <p:grpSp>
          <p:nvGrpSpPr>
            <p:cNvPr id="7" name="Group 7"/>
            <p:cNvGrpSpPr>
              <a:grpSpLocks/>
            </p:cNvGrpSpPr>
            <p:nvPr/>
          </p:nvGrpSpPr>
          <p:grpSpPr bwMode="auto">
            <a:xfrm>
              <a:off x="0" y="0"/>
              <a:ext cx="6562725" cy="546100"/>
              <a:chOff x="0" y="0"/>
              <a:chExt cx="6561756" cy="546060"/>
            </a:xfrm>
          </p:grpSpPr>
          <p:sp>
            <p:nvSpPr>
              <p:cNvPr id="9"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0"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8" name="Rectangle 13"/>
            <p:cNvSpPr>
              <a:spLocks noChangeArrowheads="1"/>
            </p:cNvSpPr>
            <p:nvPr/>
          </p:nvSpPr>
          <p:spPr bwMode="auto">
            <a:xfrm>
              <a:off x="852470" y="198"/>
              <a:ext cx="5000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ماهو الموقف الإيجابي ؟؟</a:t>
              </a:r>
              <a:endParaRPr lang="en-US" sz="2400" dirty="0"/>
            </a:p>
          </p:txBody>
        </p:sp>
      </p:grpSp>
      <p:grpSp>
        <p:nvGrpSpPr>
          <p:cNvPr id="11" name="Group 2"/>
          <p:cNvGrpSpPr>
            <a:grpSpLocks/>
          </p:cNvGrpSpPr>
          <p:nvPr/>
        </p:nvGrpSpPr>
        <p:grpSpPr bwMode="auto">
          <a:xfrm>
            <a:off x="1714480" y="5072074"/>
            <a:ext cx="6562725" cy="546100"/>
            <a:chOff x="0" y="0"/>
            <a:chExt cx="6562725" cy="546100"/>
          </a:xfrm>
        </p:grpSpPr>
        <p:sp>
          <p:nvSpPr>
            <p:cNvPr id="12"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3"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4"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ما أثر الموقف الإيجابي ؟؟</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200"/>
                                  </p:stCondLst>
                                  <p:iterate type="lt">
                                    <p:tmPct val="5000"/>
                                  </p:iterate>
                                  <p:childTnLst>
                                    <p:set>
                                      <p:cBhvr>
                                        <p:cTn id="10" dur="1" fill="hold">
                                          <p:stCondLst>
                                            <p:cond delay="0"/>
                                          </p:stCondLst>
                                        </p:cTn>
                                        <p:tgtEl>
                                          <p:spTgt spid="6"/>
                                        </p:tgtEl>
                                        <p:attrNameLst>
                                          <p:attrName>style.visibility</p:attrName>
                                        </p:attrNameLst>
                                      </p:cBhvr>
                                      <p:to>
                                        <p:strVal val="visible"/>
                                      </p:to>
                                    </p:set>
                                    <p:anim calcmode="lin" valueType="num">
                                      <p:cBhvr>
                                        <p:cTn id="11" dur="600" fill="hold"/>
                                        <p:tgtEl>
                                          <p:spTgt spid="6"/>
                                        </p:tgtEl>
                                        <p:attrNameLst>
                                          <p:attrName>ppt_w</p:attrName>
                                        </p:attrNameLst>
                                      </p:cBhvr>
                                      <p:tavLst>
                                        <p:tav tm="0">
                                          <p:val>
                                            <p:fltVal val="0"/>
                                          </p:val>
                                        </p:tav>
                                        <p:tav tm="100000">
                                          <p:val>
                                            <p:strVal val="#ppt_w"/>
                                          </p:val>
                                        </p:tav>
                                      </p:tavLst>
                                    </p:anim>
                                    <p:anim calcmode="lin" valueType="num">
                                      <p:cBhvr>
                                        <p:cTn id="12" dur="600" fill="hold"/>
                                        <p:tgtEl>
                                          <p:spTgt spid="6"/>
                                        </p:tgtEl>
                                        <p:attrNameLst>
                                          <p:attrName>ppt_h</p:attrName>
                                        </p:attrNameLst>
                                      </p:cBhvr>
                                      <p:tavLst>
                                        <p:tav tm="0">
                                          <p:val>
                                            <p:fltVal val="0"/>
                                          </p:val>
                                        </p:tav>
                                        <p:tav tm="100000">
                                          <p:val>
                                            <p:strVal val="#ppt_h"/>
                                          </p:val>
                                        </p:tav>
                                      </p:tavLst>
                                    </p:anim>
                                    <p:anim calcmode="lin" valueType="num">
                                      <p:cBhvr>
                                        <p:cTn id="13" dur="600" fill="hold"/>
                                        <p:tgtEl>
                                          <p:spTgt spid="6"/>
                                        </p:tgtEl>
                                        <p:attrNameLst>
                                          <p:attrName>style.rotation</p:attrName>
                                        </p:attrNameLst>
                                      </p:cBhvr>
                                      <p:tavLst>
                                        <p:tav tm="0">
                                          <p:val>
                                            <p:fltVal val="90"/>
                                          </p:val>
                                        </p:tav>
                                        <p:tav tm="100000">
                                          <p:val>
                                            <p:fltVal val="0"/>
                                          </p:val>
                                        </p:tav>
                                      </p:tavLst>
                                    </p:anim>
                                    <p:animEffect transition="in" filter="fade">
                                      <p:cBhvr>
                                        <p:cTn id="14" dur="600"/>
                                        <p:tgtEl>
                                          <p:spTgt spid="6"/>
                                        </p:tgtEl>
                                      </p:cBhvr>
                                    </p:animEffect>
                                  </p:childTnLst>
                                </p:cTn>
                              </p:par>
                            </p:childTnLst>
                          </p:cTn>
                        </p:par>
                        <p:par>
                          <p:cTn id="15" fill="hold">
                            <p:stCondLst>
                              <p:cond delay="8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11"/>
                                        </p:tgtEl>
                                        <p:attrNameLst>
                                          <p:attrName>style.visibility</p:attrName>
                                        </p:attrNameLst>
                                      </p:cBhvr>
                                      <p:to>
                                        <p:strVal val="visible"/>
                                      </p:to>
                                    </p:set>
                                    <p:anim calcmode="lin" valueType="num">
                                      <p:cBhvr>
                                        <p:cTn id="18" dur="600" fill="hold"/>
                                        <p:tgtEl>
                                          <p:spTgt spid="11"/>
                                        </p:tgtEl>
                                        <p:attrNameLst>
                                          <p:attrName>ppt_w</p:attrName>
                                        </p:attrNameLst>
                                      </p:cBhvr>
                                      <p:tavLst>
                                        <p:tav tm="0">
                                          <p:val>
                                            <p:fltVal val="0"/>
                                          </p:val>
                                        </p:tav>
                                        <p:tav tm="100000">
                                          <p:val>
                                            <p:strVal val="#ppt_w"/>
                                          </p:val>
                                        </p:tav>
                                      </p:tavLst>
                                    </p:anim>
                                    <p:anim calcmode="lin" valueType="num">
                                      <p:cBhvr>
                                        <p:cTn id="19" dur="600" fill="hold"/>
                                        <p:tgtEl>
                                          <p:spTgt spid="11"/>
                                        </p:tgtEl>
                                        <p:attrNameLst>
                                          <p:attrName>ppt_h</p:attrName>
                                        </p:attrNameLst>
                                      </p:cBhvr>
                                      <p:tavLst>
                                        <p:tav tm="0">
                                          <p:val>
                                            <p:fltVal val="0"/>
                                          </p:val>
                                        </p:tav>
                                        <p:tav tm="100000">
                                          <p:val>
                                            <p:strVal val="#ppt_h"/>
                                          </p:val>
                                        </p:tav>
                                      </p:tavLst>
                                    </p:anim>
                                    <p:anim calcmode="lin" valueType="num">
                                      <p:cBhvr>
                                        <p:cTn id="20" dur="600" fill="hold"/>
                                        <p:tgtEl>
                                          <p:spTgt spid="11"/>
                                        </p:tgtEl>
                                        <p:attrNameLst>
                                          <p:attrName>style.rotation</p:attrName>
                                        </p:attrNameLst>
                                      </p:cBhvr>
                                      <p:tavLst>
                                        <p:tav tm="0">
                                          <p:val>
                                            <p:fltVal val="90"/>
                                          </p:val>
                                        </p:tav>
                                        <p:tav tm="100000">
                                          <p:val>
                                            <p:fltVal val="0"/>
                                          </p:val>
                                        </p:tav>
                                      </p:tavLst>
                                    </p:anim>
                                    <p:animEffect transition="in" filter="fade">
                                      <p:cBhvr>
                                        <p:cTn id="21" dur="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860032" y="2714622"/>
            <a:ext cx="3783934"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إنه التعبير الخارجي للحالة العقلية التي تركز بشكل أساسي على الأمور الإيجابية</a:t>
            </a:r>
            <a:r>
              <a:rPr lang="en-US" sz="2700" b="1" dirty="0">
                <a:solidFill>
                  <a:srgbClr val="002060"/>
                </a:solidFill>
              </a:rPr>
              <a:t>.</a:t>
            </a:r>
          </a:p>
        </p:txBody>
      </p:sp>
      <p:sp>
        <p:nvSpPr>
          <p:cNvPr id="26" name="TextBox 13"/>
          <p:cNvSpPr txBox="1">
            <a:spLocks noChangeArrowheads="1"/>
          </p:cNvSpPr>
          <p:nvPr/>
        </p:nvSpPr>
        <p:spPr bwMode="auto">
          <a:xfrm>
            <a:off x="4731767" y="332656"/>
            <a:ext cx="4376737"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ماهو الموقف الإيجابي ؟؟</a:t>
            </a:r>
            <a:endParaRPr lang="en-US" dirty="0"/>
          </a:p>
        </p:txBody>
      </p:sp>
      <p:pic>
        <p:nvPicPr>
          <p:cNvPr id="4" name="Picture 3"/>
          <p:cNvPicPr>
            <a:picLocks noChangeAspect="1"/>
          </p:cNvPicPr>
          <p:nvPr/>
        </p:nvPicPr>
        <p:blipFill>
          <a:blip r:embed="rId4">
            <a:clrChange>
              <a:clrFrom>
                <a:srgbClr val="FEFEFE"/>
              </a:clrFrom>
              <a:clrTo>
                <a:srgbClr val="FEFEFE">
                  <a:alpha val="0"/>
                </a:srgbClr>
              </a:clrTo>
            </a:clrChange>
          </a:blip>
          <a:stretch>
            <a:fillRect/>
          </a:stretch>
        </p:blipFill>
        <p:spPr>
          <a:xfrm>
            <a:off x="909816" y="2132856"/>
            <a:ext cx="2983250" cy="298325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034913"/>
            <a:ext cx="7858180" cy="2957756"/>
          </a:xfrm>
          <a:custGeom>
            <a:avLst/>
            <a:gdLst>
              <a:gd name="connsiteX0" fmla="*/ 0 w 7858180"/>
              <a:gd name="connsiteY0" fmla="*/ 0 h 2957756"/>
              <a:gd name="connsiteX1" fmla="*/ 7858180 w 7858180"/>
              <a:gd name="connsiteY1" fmla="*/ 0 h 2957756"/>
              <a:gd name="connsiteX2" fmla="*/ 7858180 w 7858180"/>
              <a:gd name="connsiteY2" fmla="*/ 2957756 h 2957756"/>
              <a:gd name="connsiteX3" fmla="*/ 0 w 7858180"/>
              <a:gd name="connsiteY3" fmla="*/ 2957756 h 2957756"/>
              <a:gd name="connsiteX4" fmla="*/ 0 w 7858180"/>
              <a:gd name="connsiteY4" fmla="*/ 0 h 295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2957756">
                <a:moveTo>
                  <a:pt x="0" y="0"/>
                </a:moveTo>
                <a:lnTo>
                  <a:pt x="7858180" y="0"/>
                </a:lnTo>
                <a:lnTo>
                  <a:pt x="7858180" y="2957756"/>
                </a:lnTo>
                <a:lnTo>
                  <a:pt x="0" y="2957756"/>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يعطي </a:t>
            </a:r>
            <a:r>
              <a:rPr lang="ar-SA" sz="2700" b="1" dirty="0">
                <a:solidFill>
                  <a:srgbClr val="002060"/>
                </a:solidFill>
              </a:rPr>
              <a:t>الشخص الشجاعة لمواجهة المشكلات واتخاذ القرارات</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وضع </a:t>
            </a:r>
            <a:r>
              <a:rPr lang="ar-SA" sz="2700" b="1" dirty="0">
                <a:solidFill>
                  <a:srgbClr val="002060"/>
                </a:solidFill>
              </a:rPr>
              <a:t>عقلي يركز على الإبداع والابتكار</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يمد </a:t>
            </a:r>
            <a:r>
              <a:rPr lang="ar-SA" sz="2700" b="1" dirty="0">
                <a:solidFill>
                  <a:srgbClr val="002060"/>
                </a:solidFill>
              </a:rPr>
              <a:t>صاحبه بالقدرة على عمل تعديل وتكييف في الموقف السلبي</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الاستقرار </a:t>
            </a:r>
            <a:r>
              <a:rPr lang="ar-SA" sz="2700" b="1" dirty="0">
                <a:solidFill>
                  <a:srgbClr val="002060"/>
                </a:solidFill>
              </a:rPr>
              <a:t>النفسي والصحي</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يكوَّن </a:t>
            </a:r>
            <a:r>
              <a:rPr lang="ar-SA" sz="2700" b="1" dirty="0">
                <a:solidFill>
                  <a:srgbClr val="002060"/>
                </a:solidFill>
              </a:rPr>
              <a:t>لديك طموحات كبيرة تسعى لتحقيقها</a:t>
            </a:r>
            <a:r>
              <a:rPr lang="en-US" sz="2700" b="1" dirty="0">
                <a:solidFill>
                  <a:srgbClr val="002060"/>
                </a:solidFill>
              </a:rPr>
              <a:t>.</a:t>
            </a:r>
          </a:p>
        </p:txBody>
      </p:sp>
      <p:sp>
        <p:nvSpPr>
          <p:cNvPr id="26" name="TextBox 13"/>
          <p:cNvSpPr txBox="1">
            <a:spLocks noChangeArrowheads="1"/>
          </p:cNvSpPr>
          <p:nvPr/>
        </p:nvSpPr>
        <p:spPr bwMode="auto">
          <a:xfrm>
            <a:off x="4731767" y="313492"/>
            <a:ext cx="4376737" cy="68326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ما أثر الموقف الإيجابي ؟؟</a:t>
            </a:r>
            <a:endParaRPr lang="en-US"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714622"/>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تعرف الشخصية على أنها مزيج فريد من السمات الجسمانية </a:t>
            </a:r>
            <a:r>
              <a:rPr lang="ar-EG" sz="2700" b="1" dirty="0" smtClean="0">
                <a:solidFill>
                  <a:srgbClr val="002060"/>
                </a:solidFill>
              </a:rPr>
              <a:t/>
            </a:r>
            <a:br>
              <a:rPr lang="ar-EG" sz="2700" b="1" dirty="0" smtClean="0">
                <a:solidFill>
                  <a:srgbClr val="002060"/>
                </a:solidFill>
              </a:rPr>
            </a:br>
            <a:r>
              <a:rPr lang="ar-SA" sz="2700" b="1" dirty="0" smtClean="0">
                <a:solidFill>
                  <a:srgbClr val="002060"/>
                </a:solidFill>
              </a:rPr>
              <a:t>والعقلية </a:t>
            </a:r>
            <a:r>
              <a:rPr lang="ar-SA" sz="2700" b="1" dirty="0">
                <a:solidFill>
                  <a:srgbClr val="002060"/>
                </a:solidFill>
              </a:rPr>
              <a:t>لدى شخص ما، ويجدر بالذكر أن شخصية الفرد توجد </a:t>
            </a:r>
            <a:r>
              <a:rPr lang="ar-EG" sz="2700" b="1" dirty="0" smtClean="0">
                <a:solidFill>
                  <a:srgbClr val="002060"/>
                </a:solidFill>
              </a:rPr>
              <a:t/>
            </a:r>
            <a:br>
              <a:rPr lang="ar-EG" sz="2700" b="1" dirty="0" smtClean="0">
                <a:solidFill>
                  <a:srgbClr val="002060"/>
                </a:solidFill>
              </a:rPr>
            </a:br>
            <a:r>
              <a:rPr lang="ar-SA" sz="2700" b="1" dirty="0" smtClean="0">
                <a:solidFill>
                  <a:srgbClr val="002060"/>
                </a:solidFill>
              </a:rPr>
              <a:t>في </a:t>
            </a:r>
            <a:r>
              <a:rPr lang="ar-SA" sz="2700" b="1" dirty="0">
                <a:solidFill>
                  <a:srgbClr val="002060"/>
                </a:solidFill>
              </a:rPr>
              <a:t>عقول </a:t>
            </a:r>
            <a:r>
              <a:rPr lang="ar-SA" sz="2700" b="1" dirty="0" smtClean="0">
                <a:solidFill>
                  <a:srgbClr val="002060"/>
                </a:solidFill>
              </a:rPr>
              <a:t>الآخرين</a:t>
            </a:r>
            <a:endParaRPr lang="en-US" sz="2700" b="1" dirty="0">
              <a:solidFill>
                <a:srgbClr val="002060"/>
              </a:solidFill>
            </a:endParaRPr>
          </a:p>
        </p:txBody>
      </p:sp>
      <p:sp>
        <p:nvSpPr>
          <p:cNvPr id="26" name="TextBox 13"/>
          <p:cNvSpPr txBox="1">
            <a:spLocks noChangeArrowheads="1"/>
          </p:cNvSpPr>
          <p:nvPr/>
        </p:nvSpPr>
        <p:spPr bwMode="auto">
          <a:xfrm>
            <a:off x="2915817" y="313492"/>
            <a:ext cx="6192688"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ثانياً: العلاقة بين الشخصية والموقف الإيجابي</a:t>
            </a:r>
            <a:endParaRPr lang="en-US" dirty="0"/>
          </a:p>
        </p:txBody>
      </p:sp>
      <p:grpSp>
        <p:nvGrpSpPr>
          <p:cNvPr id="6" name="Group 6"/>
          <p:cNvGrpSpPr>
            <a:grpSpLocks/>
          </p:cNvGrpSpPr>
          <p:nvPr/>
        </p:nvGrpSpPr>
        <p:grpSpPr bwMode="auto">
          <a:xfrm>
            <a:off x="1643042" y="4786322"/>
            <a:ext cx="6562725" cy="546100"/>
            <a:chOff x="0" y="0"/>
            <a:chExt cx="6562725" cy="546100"/>
          </a:xfrm>
        </p:grpSpPr>
        <p:grpSp>
          <p:nvGrpSpPr>
            <p:cNvPr id="7" name="Group 7"/>
            <p:cNvGrpSpPr>
              <a:grpSpLocks/>
            </p:cNvGrpSpPr>
            <p:nvPr/>
          </p:nvGrpSpPr>
          <p:grpSpPr bwMode="auto">
            <a:xfrm>
              <a:off x="0" y="0"/>
              <a:ext cx="6562725" cy="546100"/>
              <a:chOff x="0" y="0"/>
              <a:chExt cx="6561756" cy="546060"/>
            </a:xfrm>
          </p:grpSpPr>
          <p:sp>
            <p:nvSpPr>
              <p:cNvPr id="9"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0"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8" name="Rectangle 13"/>
            <p:cNvSpPr>
              <a:spLocks noChangeArrowheads="1"/>
            </p:cNvSpPr>
            <p:nvPr/>
          </p:nvSpPr>
          <p:spPr bwMode="auto">
            <a:xfrm>
              <a:off x="852470" y="198"/>
              <a:ext cx="5000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rtl="1"/>
              <a:r>
                <a:rPr lang="ar-SA" sz="2400" b="1" dirty="0" smtClean="0"/>
                <a:t>ما دور الموقف الإيجابي في بناء الشخصية</a:t>
              </a:r>
              <a:r>
                <a:rPr lang="ar-EG" sz="2400" b="1" dirty="0" smtClean="0"/>
                <a:t> ؟؟</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200"/>
                                  </p:stCondLst>
                                  <p:iterate type="lt">
                                    <p:tmPct val="5000"/>
                                  </p:iterate>
                                  <p:childTnLst>
                                    <p:set>
                                      <p:cBhvr>
                                        <p:cTn id="10" dur="1" fill="hold">
                                          <p:stCondLst>
                                            <p:cond delay="0"/>
                                          </p:stCondLst>
                                        </p:cTn>
                                        <p:tgtEl>
                                          <p:spTgt spid="6"/>
                                        </p:tgtEl>
                                        <p:attrNameLst>
                                          <p:attrName>style.visibility</p:attrName>
                                        </p:attrNameLst>
                                      </p:cBhvr>
                                      <p:to>
                                        <p:strVal val="visible"/>
                                      </p:to>
                                    </p:set>
                                    <p:anim calcmode="lin" valueType="num">
                                      <p:cBhvr>
                                        <p:cTn id="11" dur="600" fill="hold"/>
                                        <p:tgtEl>
                                          <p:spTgt spid="6"/>
                                        </p:tgtEl>
                                        <p:attrNameLst>
                                          <p:attrName>ppt_w</p:attrName>
                                        </p:attrNameLst>
                                      </p:cBhvr>
                                      <p:tavLst>
                                        <p:tav tm="0">
                                          <p:val>
                                            <p:fltVal val="0"/>
                                          </p:val>
                                        </p:tav>
                                        <p:tav tm="100000">
                                          <p:val>
                                            <p:strVal val="#ppt_w"/>
                                          </p:val>
                                        </p:tav>
                                      </p:tavLst>
                                    </p:anim>
                                    <p:anim calcmode="lin" valueType="num">
                                      <p:cBhvr>
                                        <p:cTn id="12" dur="600" fill="hold"/>
                                        <p:tgtEl>
                                          <p:spTgt spid="6"/>
                                        </p:tgtEl>
                                        <p:attrNameLst>
                                          <p:attrName>ppt_h</p:attrName>
                                        </p:attrNameLst>
                                      </p:cBhvr>
                                      <p:tavLst>
                                        <p:tav tm="0">
                                          <p:val>
                                            <p:fltVal val="0"/>
                                          </p:val>
                                        </p:tav>
                                        <p:tav tm="100000">
                                          <p:val>
                                            <p:strVal val="#ppt_h"/>
                                          </p:val>
                                        </p:tav>
                                      </p:tavLst>
                                    </p:anim>
                                    <p:anim calcmode="lin" valueType="num">
                                      <p:cBhvr>
                                        <p:cTn id="13" dur="600" fill="hold"/>
                                        <p:tgtEl>
                                          <p:spTgt spid="6"/>
                                        </p:tgtEl>
                                        <p:attrNameLst>
                                          <p:attrName>style.rotation</p:attrName>
                                        </p:attrNameLst>
                                      </p:cBhvr>
                                      <p:tavLst>
                                        <p:tav tm="0">
                                          <p:val>
                                            <p:fltVal val="90"/>
                                          </p:val>
                                        </p:tav>
                                        <p:tav tm="100000">
                                          <p:val>
                                            <p:fltVal val="0"/>
                                          </p:val>
                                        </p:tav>
                                      </p:tavLst>
                                    </p:anim>
                                    <p:animEffect transition="in" filter="fade">
                                      <p:cBhvr>
                                        <p:cTn id="14"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26 ‫‬.jpg"/>
          <p:cNvPicPr>
            <a:picLocks noChangeAspect="1"/>
          </p:cNvPicPr>
          <p:nvPr/>
        </p:nvPicPr>
        <p:blipFill>
          <a:blip r:embed="rId2"/>
          <a:stretch>
            <a:fillRect/>
          </a:stretch>
        </p:blipFill>
        <p:spPr>
          <a:xfrm>
            <a:off x="2143108" y="571480"/>
            <a:ext cx="4214842" cy="2804786"/>
          </a:xfrm>
          <a:prstGeom prst="rect">
            <a:avLst/>
          </a:prstGeom>
        </p:spPr>
      </p:pic>
      <p:pic>
        <p:nvPicPr>
          <p:cNvPr id="5" name="صورة 4" descr="23923.png"/>
          <p:cNvPicPr>
            <a:picLocks noChangeAspect="1"/>
          </p:cNvPicPr>
          <p:nvPr/>
        </p:nvPicPr>
        <p:blipFill>
          <a:blip r:embed="rId3"/>
          <a:stretch>
            <a:fillRect/>
          </a:stretch>
        </p:blipFill>
        <p:spPr>
          <a:xfrm>
            <a:off x="2928926" y="3544427"/>
            <a:ext cx="2571742" cy="267065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034913"/>
            <a:ext cx="7858180" cy="2957756"/>
          </a:xfrm>
          <a:custGeom>
            <a:avLst/>
            <a:gdLst>
              <a:gd name="connsiteX0" fmla="*/ 0 w 7858180"/>
              <a:gd name="connsiteY0" fmla="*/ 0 h 2957756"/>
              <a:gd name="connsiteX1" fmla="*/ 7858180 w 7858180"/>
              <a:gd name="connsiteY1" fmla="*/ 0 h 2957756"/>
              <a:gd name="connsiteX2" fmla="*/ 7858180 w 7858180"/>
              <a:gd name="connsiteY2" fmla="*/ 2957756 h 2957756"/>
              <a:gd name="connsiteX3" fmla="*/ 0 w 7858180"/>
              <a:gd name="connsiteY3" fmla="*/ 2957756 h 2957756"/>
              <a:gd name="connsiteX4" fmla="*/ 0 w 7858180"/>
              <a:gd name="connsiteY4" fmla="*/ 0 h 295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2957756">
                <a:moveTo>
                  <a:pt x="0" y="0"/>
                </a:moveTo>
                <a:lnTo>
                  <a:pt x="7858180" y="0"/>
                </a:lnTo>
                <a:lnTo>
                  <a:pt x="7858180" y="2957756"/>
                </a:lnTo>
                <a:lnTo>
                  <a:pt x="0" y="2957756"/>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يحول </a:t>
            </a:r>
            <a:r>
              <a:rPr lang="ar-SA" sz="2700" b="1" dirty="0">
                <a:solidFill>
                  <a:srgbClr val="002060"/>
                </a:solidFill>
              </a:rPr>
              <a:t>الشخصية المملة إلى شخصية مثيرة</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يجعل </a:t>
            </a:r>
            <a:r>
              <a:rPr lang="ar-SA" sz="2700" b="1" dirty="0">
                <a:solidFill>
                  <a:srgbClr val="002060"/>
                </a:solidFill>
              </a:rPr>
              <a:t>الشخص أكثر جاذبية</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جذب </a:t>
            </a:r>
            <a:r>
              <a:rPr lang="ar-SA" sz="2700" b="1" dirty="0">
                <a:solidFill>
                  <a:srgbClr val="002060"/>
                </a:solidFill>
              </a:rPr>
              <a:t>انتباه الآخرين للسمات المتفوقة لشخص ما</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مع </a:t>
            </a:r>
            <a:r>
              <a:rPr lang="ar-SA" sz="2700" b="1" dirty="0">
                <a:solidFill>
                  <a:srgbClr val="002060"/>
                </a:solidFill>
              </a:rPr>
              <a:t>توالي المواقف الإيجابية يكتسب الشخص صورة أكثر إشراقاً </a:t>
            </a:r>
            <a:r>
              <a:rPr lang="ar-SA" sz="2700" b="1" dirty="0" smtClean="0">
                <a:solidFill>
                  <a:srgbClr val="002060"/>
                </a:solidFill>
              </a:rPr>
              <a:t>وجاذبية</a:t>
            </a:r>
            <a:r>
              <a:rPr lang="ar-EG" sz="2700" b="1" dirty="0" smtClean="0">
                <a:solidFill>
                  <a:srgbClr val="002060"/>
                </a:solidFill>
              </a:rPr>
              <a:t> </a:t>
            </a:r>
            <a:r>
              <a:rPr lang="ar-SA" sz="2700" b="1" dirty="0">
                <a:solidFill>
                  <a:srgbClr val="002060"/>
                </a:solidFill>
              </a:rPr>
              <a:t>في نظر الآخرين</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امتلاك </a:t>
            </a:r>
            <a:r>
              <a:rPr lang="ar-SA" sz="2700" b="1" dirty="0">
                <a:solidFill>
                  <a:srgbClr val="002060"/>
                </a:solidFill>
              </a:rPr>
              <a:t>شخصية جذابة وساحرة</a:t>
            </a:r>
            <a:r>
              <a:rPr lang="en-US" sz="2700" b="1" dirty="0">
                <a:solidFill>
                  <a:srgbClr val="002060"/>
                </a:solidFill>
              </a:rPr>
              <a:t>.</a:t>
            </a:r>
          </a:p>
        </p:txBody>
      </p:sp>
      <p:sp>
        <p:nvSpPr>
          <p:cNvPr id="26" name="TextBox 13"/>
          <p:cNvSpPr txBox="1">
            <a:spLocks noChangeArrowheads="1"/>
          </p:cNvSpPr>
          <p:nvPr/>
        </p:nvSpPr>
        <p:spPr bwMode="auto">
          <a:xfrm>
            <a:off x="2915817" y="332656"/>
            <a:ext cx="6192688"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ما دور الموقف الإيجابي في بناء الشخصية</a:t>
            </a:r>
            <a:r>
              <a:rPr lang="ar-EG" dirty="0"/>
              <a:t> ؟؟</a:t>
            </a:r>
            <a:endParaRPr lang="en-US"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714622"/>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إن الشخص قد لا يبدو جميلاً أو وسيماً، ولكن نظرته للأمور بشكل إيجابي تزيد من إعجاب الآخرين به</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تؤثر المواقف الإيجابية على عملك بشكل خاص وحياتك </a:t>
            </a:r>
            <a:r>
              <a:rPr lang="ar-EG" sz="2700" b="1" dirty="0" smtClean="0">
                <a:solidFill>
                  <a:srgbClr val="002060"/>
                </a:solidFill>
              </a:rPr>
              <a:t/>
            </a:r>
            <a:br>
              <a:rPr lang="ar-EG" sz="2700" b="1" dirty="0" smtClean="0">
                <a:solidFill>
                  <a:srgbClr val="002060"/>
                </a:solidFill>
              </a:rPr>
            </a:br>
            <a:r>
              <a:rPr lang="ar-SA" sz="2700" b="1" dirty="0" smtClean="0">
                <a:solidFill>
                  <a:srgbClr val="002060"/>
                </a:solidFill>
              </a:rPr>
              <a:t>بشكل </a:t>
            </a:r>
            <a:r>
              <a:rPr lang="ar-SA" sz="2700" b="1" dirty="0">
                <a:solidFill>
                  <a:srgbClr val="002060"/>
                </a:solidFill>
              </a:rPr>
              <a:t>عام</a:t>
            </a:r>
            <a:r>
              <a:rPr lang="en-US" sz="2700" b="1" dirty="0">
                <a:solidFill>
                  <a:srgbClr val="002060"/>
                </a:solidFill>
              </a:rPr>
              <a:t> .</a:t>
            </a:r>
          </a:p>
        </p:txBody>
      </p:sp>
      <p:sp>
        <p:nvSpPr>
          <p:cNvPr id="26" name="TextBox 13"/>
          <p:cNvSpPr txBox="1">
            <a:spLocks noChangeArrowheads="1"/>
          </p:cNvSpPr>
          <p:nvPr/>
        </p:nvSpPr>
        <p:spPr bwMode="auto">
          <a:xfrm>
            <a:off x="4283968" y="332656"/>
            <a:ext cx="4808785"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ثالثاً: قوة جاذبية الموقف الإيجابي</a:t>
            </a:r>
            <a:endParaRPr lang="en-US" dirty="0"/>
          </a:p>
        </p:txBody>
      </p:sp>
      <p:grpSp>
        <p:nvGrpSpPr>
          <p:cNvPr id="6" name="Group 6"/>
          <p:cNvGrpSpPr>
            <a:grpSpLocks/>
          </p:cNvGrpSpPr>
          <p:nvPr/>
        </p:nvGrpSpPr>
        <p:grpSpPr bwMode="auto">
          <a:xfrm>
            <a:off x="1643042" y="4786322"/>
            <a:ext cx="6562725" cy="546100"/>
            <a:chOff x="0" y="0"/>
            <a:chExt cx="6562725" cy="546100"/>
          </a:xfrm>
        </p:grpSpPr>
        <p:grpSp>
          <p:nvGrpSpPr>
            <p:cNvPr id="7" name="Group 7"/>
            <p:cNvGrpSpPr>
              <a:grpSpLocks/>
            </p:cNvGrpSpPr>
            <p:nvPr/>
          </p:nvGrpSpPr>
          <p:grpSpPr bwMode="auto">
            <a:xfrm>
              <a:off x="0" y="0"/>
              <a:ext cx="6562725" cy="546100"/>
              <a:chOff x="0" y="0"/>
              <a:chExt cx="6561756" cy="546060"/>
            </a:xfrm>
          </p:grpSpPr>
          <p:sp>
            <p:nvSpPr>
              <p:cNvPr id="9"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0"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8" name="Rectangle 13"/>
            <p:cNvSpPr>
              <a:spLocks noChangeArrowheads="1"/>
            </p:cNvSpPr>
            <p:nvPr/>
          </p:nvSpPr>
          <p:spPr bwMode="auto">
            <a:xfrm>
              <a:off x="852470" y="198"/>
              <a:ext cx="5000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ما </a:t>
              </a:r>
              <a:r>
                <a:rPr lang="ar-SA" sz="2400" b="1" dirty="0" smtClean="0"/>
                <a:t>مميزات الموقف الإيجابي</a:t>
              </a:r>
              <a:r>
                <a:rPr lang="ar-EG" sz="2400" b="1" dirty="0" smtClean="0"/>
                <a:t> ؟؟</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200"/>
                                  </p:stCondLst>
                                  <p:iterate type="lt">
                                    <p:tmPct val="5000"/>
                                  </p:iterate>
                                  <p:childTnLst>
                                    <p:set>
                                      <p:cBhvr>
                                        <p:cTn id="10" dur="1" fill="hold">
                                          <p:stCondLst>
                                            <p:cond delay="0"/>
                                          </p:stCondLst>
                                        </p:cTn>
                                        <p:tgtEl>
                                          <p:spTgt spid="6"/>
                                        </p:tgtEl>
                                        <p:attrNameLst>
                                          <p:attrName>style.visibility</p:attrName>
                                        </p:attrNameLst>
                                      </p:cBhvr>
                                      <p:to>
                                        <p:strVal val="visible"/>
                                      </p:to>
                                    </p:set>
                                    <p:anim calcmode="lin" valueType="num">
                                      <p:cBhvr>
                                        <p:cTn id="11" dur="600" fill="hold"/>
                                        <p:tgtEl>
                                          <p:spTgt spid="6"/>
                                        </p:tgtEl>
                                        <p:attrNameLst>
                                          <p:attrName>ppt_w</p:attrName>
                                        </p:attrNameLst>
                                      </p:cBhvr>
                                      <p:tavLst>
                                        <p:tav tm="0">
                                          <p:val>
                                            <p:fltVal val="0"/>
                                          </p:val>
                                        </p:tav>
                                        <p:tav tm="100000">
                                          <p:val>
                                            <p:strVal val="#ppt_w"/>
                                          </p:val>
                                        </p:tav>
                                      </p:tavLst>
                                    </p:anim>
                                    <p:anim calcmode="lin" valueType="num">
                                      <p:cBhvr>
                                        <p:cTn id="12" dur="600" fill="hold"/>
                                        <p:tgtEl>
                                          <p:spTgt spid="6"/>
                                        </p:tgtEl>
                                        <p:attrNameLst>
                                          <p:attrName>ppt_h</p:attrName>
                                        </p:attrNameLst>
                                      </p:cBhvr>
                                      <p:tavLst>
                                        <p:tav tm="0">
                                          <p:val>
                                            <p:fltVal val="0"/>
                                          </p:val>
                                        </p:tav>
                                        <p:tav tm="100000">
                                          <p:val>
                                            <p:strVal val="#ppt_h"/>
                                          </p:val>
                                        </p:tav>
                                      </p:tavLst>
                                    </p:anim>
                                    <p:anim calcmode="lin" valueType="num">
                                      <p:cBhvr>
                                        <p:cTn id="13" dur="600" fill="hold"/>
                                        <p:tgtEl>
                                          <p:spTgt spid="6"/>
                                        </p:tgtEl>
                                        <p:attrNameLst>
                                          <p:attrName>style.rotation</p:attrName>
                                        </p:attrNameLst>
                                      </p:cBhvr>
                                      <p:tavLst>
                                        <p:tav tm="0">
                                          <p:val>
                                            <p:fltVal val="90"/>
                                          </p:val>
                                        </p:tav>
                                        <p:tav tm="100000">
                                          <p:val>
                                            <p:fltVal val="0"/>
                                          </p:val>
                                        </p:tav>
                                      </p:tavLst>
                                    </p:anim>
                                    <p:animEffect transition="in" filter="fade">
                                      <p:cBhvr>
                                        <p:cTn id="14"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788024" y="2643191"/>
            <a:ext cx="3855942" cy="1814720"/>
          </a:xfrm>
          <a:custGeom>
            <a:avLst/>
            <a:gdLst>
              <a:gd name="connsiteX0" fmla="*/ 0 w 7858180"/>
              <a:gd name="connsiteY0" fmla="*/ 0 h 1814720"/>
              <a:gd name="connsiteX1" fmla="*/ 7858180 w 7858180"/>
              <a:gd name="connsiteY1" fmla="*/ 0 h 1814720"/>
              <a:gd name="connsiteX2" fmla="*/ 7858180 w 7858180"/>
              <a:gd name="connsiteY2" fmla="*/ 1814720 h 1814720"/>
              <a:gd name="connsiteX3" fmla="*/ 0 w 7858180"/>
              <a:gd name="connsiteY3" fmla="*/ 1814720 h 1814720"/>
              <a:gd name="connsiteX4" fmla="*/ 0 w 7858180"/>
              <a:gd name="connsiteY4" fmla="*/ 0 h 181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814720">
                <a:moveTo>
                  <a:pt x="0" y="0"/>
                </a:moveTo>
                <a:lnTo>
                  <a:pt x="7858180" y="0"/>
                </a:lnTo>
                <a:lnTo>
                  <a:pt x="7858180" y="1814720"/>
                </a:lnTo>
                <a:lnTo>
                  <a:pt x="0" y="1814720"/>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يثير </a:t>
            </a:r>
            <a:r>
              <a:rPr lang="ar-SA" sz="2700" b="1" dirty="0">
                <a:solidFill>
                  <a:srgbClr val="002060"/>
                </a:solidFill>
              </a:rPr>
              <a:t>الحماس في النفس</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يحفز </a:t>
            </a:r>
            <a:r>
              <a:rPr lang="ar-SA" sz="2700" b="1" dirty="0">
                <a:solidFill>
                  <a:srgbClr val="002060"/>
                </a:solidFill>
              </a:rPr>
              <a:t>على الإبداع</a:t>
            </a:r>
            <a:r>
              <a:rPr lang="en-US" sz="2700" b="1" dirty="0">
                <a:solidFill>
                  <a:srgbClr val="002060"/>
                </a:solidFill>
              </a:rPr>
              <a:t>.</a:t>
            </a:r>
          </a:p>
          <a:p>
            <a:pPr marL="457200" indent="-457200" algn="r"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التفاؤل </a:t>
            </a:r>
            <a:r>
              <a:rPr lang="ar-SA" sz="2700" b="1" dirty="0">
                <a:solidFill>
                  <a:srgbClr val="002060"/>
                </a:solidFill>
              </a:rPr>
              <a:t>يؤدي إلى الخير</a:t>
            </a:r>
            <a:r>
              <a:rPr lang="en-US" sz="2700" b="1" dirty="0">
                <a:solidFill>
                  <a:srgbClr val="002060"/>
                </a:solidFill>
              </a:rPr>
              <a:t>.</a:t>
            </a:r>
          </a:p>
        </p:txBody>
      </p:sp>
      <p:sp>
        <p:nvSpPr>
          <p:cNvPr id="26" name="TextBox 13"/>
          <p:cNvSpPr txBox="1">
            <a:spLocks noChangeArrowheads="1"/>
          </p:cNvSpPr>
          <p:nvPr/>
        </p:nvSpPr>
        <p:spPr bwMode="auto">
          <a:xfrm>
            <a:off x="4427985" y="332656"/>
            <a:ext cx="468052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ما </a:t>
            </a:r>
            <a:r>
              <a:rPr lang="ar-SA" dirty="0"/>
              <a:t>مميزات الموقف الإيجابي</a:t>
            </a:r>
            <a:r>
              <a:rPr lang="ar-EG" dirty="0"/>
              <a:t> ؟؟</a:t>
            </a:r>
            <a:endParaRPr lang="en-US" dirty="0"/>
          </a:p>
        </p:txBody>
      </p:sp>
      <p:pic>
        <p:nvPicPr>
          <p:cNvPr id="11" name="Picture 2" descr="http://www.traidnt.net/vb/attachments/666844d1349019532-%D8%B7%C2%AE%D8%B7%C2%A7%D8%B8%E2%80%9E%D8%B8%D9%B9%D8%B7%C2%A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49289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714622"/>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هذا الأمر وارد خصوصاً عندما تتورط في صراع مع الآخرين، فإنك تعرض نفسك لخطر فقدان الموقف الإيجابي، وإذا حدث هذا الأمر فأنت تتعرض لسرقة موقفك الإيجابي</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2495513" y="260648"/>
            <a:ext cx="6612992"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رابعا: هل يستطيع أحد مصادرة موقفك الإيجابي ؟</a:t>
            </a:r>
            <a:endParaRPr lang="zh-CN" altLang="en-US" dirty="0"/>
          </a:p>
        </p:txBody>
      </p:sp>
      <p:grpSp>
        <p:nvGrpSpPr>
          <p:cNvPr id="6" name="Group 6"/>
          <p:cNvGrpSpPr>
            <a:grpSpLocks/>
          </p:cNvGrpSpPr>
          <p:nvPr/>
        </p:nvGrpSpPr>
        <p:grpSpPr bwMode="auto">
          <a:xfrm>
            <a:off x="1643042" y="4786322"/>
            <a:ext cx="6562725" cy="546100"/>
            <a:chOff x="0" y="0"/>
            <a:chExt cx="6562725" cy="546100"/>
          </a:xfrm>
        </p:grpSpPr>
        <p:grpSp>
          <p:nvGrpSpPr>
            <p:cNvPr id="7" name="Group 7"/>
            <p:cNvGrpSpPr>
              <a:grpSpLocks/>
            </p:cNvGrpSpPr>
            <p:nvPr/>
          </p:nvGrpSpPr>
          <p:grpSpPr bwMode="auto">
            <a:xfrm>
              <a:off x="0" y="0"/>
              <a:ext cx="6562725" cy="546100"/>
              <a:chOff x="0" y="0"/>
              <a:chExt cx="6561756" cy="546060"/>
            </a:xfrm>
          </p:grpSpPr>
          <p:sp>
            <p:nvSpPr>
              <p:cNvPr id="9"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0"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8" name="Rectangle 13"/>
            <p:cNvSpPr>
              <a:spLocks noChangeArrowheads="1"/>
            </p:cNvSpPr>
            <p:nvPr/>
          </p:nvSpPr>
          <p:spPr bwMode="auto">
            <a:xfrm>
              <a:off x="852470" y="198"/>
              <a:ext cx="5000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ماذا علي أن أفعل ؟؟</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200"/>
                                  </p:stCondLst>
                                  <p:iterate type="lt">
                                    <p:tmPct val="5000"/>
                                  </p:iterate>
                                  <p:childTnLst>
                                    <p:set>
                                      <p:cBhvr>
                                        <p:cTn id="10" dur="1" fill="hold">
                                          <p:stCondLst>
                                            <p:cond delay="0"/>
                                          </p:stCondLst>
                                        </p:cTn>
                                        <p:tgtEl>
                                          <p:spTgt spid="6"/>
                                        </p:tgtEl>
                                        <p:attrNameLst>
                                          <p:attrName>style.visibility</p:attrName>
                                        </p:attrNameLst>
                                      </p:cBhvr>
                                      <p:to>
                                        <p:strVal val="visible"/>
                                      </p:to>
                                    </p:set>
                                    <p:anim calcmode="lin" valueType="num">
                                      <p:cBhvr>
                                        <p:cTn id="11" dur="600" fill="hold"/>
                                        <p:tgtEl>
                                          <p:spTgt spid="6"/>
                                        </p:tgtEl>
                                        <p:attrNameLst>
                                          <p:attrName>ppt_w</p:attrName>
                                        </p:attrNameLst>
                                      </p:cBhvr>
                                      <p:tavLst>
                                        <p:tav tm="0">
                                          <p:val>
                                            <p:fltVal val="0"/>
                                          </p:val>
                                        </p:tav>
                                        <p:tav tm="100000">
                                          <p:val>
                                            <p:strVal val="#ppt_w"/>
                                          </p:val>
                                        </p:tav>
                                      </p:tavLst>
                                    </p:anim>
                                    <p:anim calcmode="lin" valueType="num">
                                      <p:cBhvr>
                                        <p:cTn id="12" dur="600" fill="hold"/>
                                        <p:tgtEl>
                                          <p:spTgt spid="6"/>
                                        </p:tgtEl>
                                        <p:attrNameLst>
                                          <p:attrName>ppt_h</p:attrName>
                                        </p:attrNameLst>
                                      </p:cBhvr>
                                      <p:tavLst>
                                        <p:tav tm="0">
                                          <p:val>
                                            <p:fltVal val="0"/>
                                          </p:val>
                                        </p:tav>
                                        <p:tav tm="100000">
                                          <p:val>
                                            <p:strVal val="#ppt_h"/>
                                          </p:val>
                                        </p:tav>
                                      </p:tavLst>
                                    </p:anim>
                                    <p:anim calcmode="lin" valueType="num">
                                      <p:cBhvr>
                                        <p:cTn id="13" dur="600" fill="hold"/>
                                        <p:tgtEl>
                                          <p:spTgt spid="6"/>
                                        </p:tgtEl>
                                        <p:attrNameLst>
                                          <p:attrName>style.rotation</p:attrName>
                                        </p:attrNameLst>
                                      </p:cBhvr>
                                      <p:tavLst>
                                        <p:tav tm="0">
                                          <p:val>
                                            <p:fltVal val="90"/>
                                          </p:val>
                                        </p:tav>
                                        <p:tav tm="100000">
                                          <p:val>
                                            <p:fltVal val="0"/>
                                          </p:val>
                                        </p:tav>
                                      </p:tavLst>
                                    </p:anim>
                                    <p:animEffect transition="in" filter="fade">
                                      <p:cBhvr>
                                        <p:cTn id="14"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428875"/>
            <a:ext cx="7858180" cy="2800325"/>
          </a:xfrm>
          <a:custGeom>
            <a:avLst/>
            <a:gdLst>
              <a:gd name="connsiteX0" fmla="*/ 0 w 7858180"/>
              <a:gd name="connsiteY0" fmla="*/ 0 h 2243353"/>
              <a:gd name="connsiteX1" fmla="*/ 7858180 w 7858180"/>
              <a:gd name="connsiteY1" fmla="*/ 0 h 2243353"/>
              <a:gd name="connsiteX2" fmla="*/ 7858180 w 7858180"/>
              <a:gd name="connsiteY2" fmla="*/ 2243353 h 2243353"/>
              <a:gd name="connsiteX3" fmla="*/ 0 w 7858180"/>
              <a:gd name="connsiteY3" fmla="*/ 2243353 h 2243353"/>
              <a:gd name="connsiteX4" fmla="*/ 0 w 7858180"/>
              <a:gd name="connsiteY4" fmla="*/ 0 h 2243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2243353">
                <a:moveTo>
                  <a:pt x="0" y="0"/>
                </a:moveTo>
                <a:lnTo>
                  <a:pt x="7858180" y="0"/>
                </a:lnTo>
                <a:lnTo>
                  <a:pt x="7858180" y="2243353"/>
                </a:lnTo>
                <a:lnTo>
                  <a:pt x="0" y="2243353"/>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حاول </a:t>
            </a:r>
            <a:r>
              <a:rPr lang="ar-SA" sz="2700" b="1" dirty="0">
                <a:solidFill>
                  <a:srgbClr val="002060"/>
                </a:solidFill>
              </a:rPr>
              <a:t>أن تحل الصراع بأقصى سرعة ممكنة حتى لا يتطور الأمر</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عندما </a:t>
            </a:r>
            <a:r>
              <a:rPr lang="ar-SA" sz="2700" b="1" dirty="0">
                <a:solidFill>
                  <a:srgbClr val="002060"/>
                </a:solidFill>
              </a:rPr>
              <a:t>يتصرف معك شخص بطريقة لا أخلاقية أظهر له أنك أكبر من أن ترد عليه</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ابتعد </a:t>
            </a:r>
            <a:r>
              <a:rPr lang="ar-SA" sz="2700" b="1" dirty="0">
                <a:solidFill>
                  <a:srgbClr val="002060"/>
                </a:solidFill>
              </a:rPr>
              <a:t>عن الشخص الذي بينك وبينه صراع، بمعنى تحاش وتجنب الأشخاص الذين تدخل معهم في صراع دائم</a:t>
            </a:r>
            <a:r>
              <a:rPr lang="en-US" sz="2700" b="1" dirty="0">
                <a:solidFill>
                  <a:srgbClr val="002060"/>
                </a:solidFill>
              </a:rPr>
              <a:t>.</a:t>
            </a:r>
          </a:p>
        </p:txBody>
      </p:sp>
      <p:sp>
        <p:nvSpPr>
          <p:cNvPr id="26" name="TextBox 13"/>
          <p:cNvSpPr txBox="1">
            <a:spLocks noChangeArrowheads="1"/>
          </p:cNvSpPr>
          <p:nvPr/>
        </p:nvSpPr>
        <p:spPr bwMode="auto">
          <a:xfrm>
            <a:off x="2123729" y="313492"/>
            <a:ext cx="6984776"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ماذا علي أن أفعل عند مصادرة موقفي الايجابي؟؟</a:t>
            </a:r>
            <a:endParaRPr lang="en-US"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714622"/>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تتأثر مواقفنا بشكل مستمر بعوامل متنوعة، وهذا يتطلب منا وقفة لتجديد أو تعديل موقفنا وإصلاح ما تلف منها</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3707905" y="332656"/>
            <a:ext cx="540060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خامساً: الحاجة إلى تجديد المواقف</a:t>
            </a:r>
            <a:r>
              <a:rPr lang="ar-EG" dirty="0"/>
              <a:t>ك</a:t>
            </a:r>
            <a:endParaRPr lang="en-US" dirty="0"/>
          </a:p>
        </p:txBody>
      </p:sp>
      <p:grpSp>
        <p:nvGrpSpPr>
          <p:cNvPr id="6" name="Group 6"/>
          <p:cNvGrpSpPr>
            <a:grpSpLocks/>
          </p:cNvGrpSpPr>
          <p:nvPr/>
        </p:nvGrpSpPr>
        <p:grpSpPr bwMode="auto">
          <a:xfrm>
            <a:off x="1643042" y="4786322"/>
            <a:ext cx="6562725" cy="546100"/>
            <a:chOff x="0" y="0"/>
            <a:chExt cx="6562725" cy="546100"/>
          </a:xfrm>
        </p:grpSpPr>
        <p:grpSp>
          <p:nvGrpSpPr>
            <p:cNvPr id="7" name="Group 7"/>
            <p:cNvGrpSpPr>
              <a:grpSpLocks/>
            </p:cNvGrpSpPr>
            <p:nvPr/>
          </p:nvGrpSpPr>
          <p:grpSpPr bwMode="auto">
            <a:xfrm>
              <a:off x="0" y="0"/>
              <a:ext cx="6562725" cy="546100"/>
              <a:chOff x="0" y="0"/>
              <a:chExt cx="6561756" cy="546060"/>
            </a:xfrm>
          </p:grpSpPr>
          <p:sp>
            <p:nvSpPr>
              <p:cNvPr id="9"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0"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8" name="Rectangle 13"/>
            <p:cNvSpPr>
              <a:spLocks noChangeArrowheads="1"/>
            </p:cNvSpPr>
            <p:nvPr/>
          </p:nvSpPr>
          <p:spPr bwMode="auto">
            <a:xfrm>
              <a:off x="852470" y="198"/>
              <a:ext cx="5000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ماهي العوامل ؟؟</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200"/>
                                  </p:stCondLst>
                                  <p:iterate type="lt">
                                    <p:tmPct val="5000"/>
                                  </p:iterate>
                                  <p:childTnLst>
                                    <p:set>
                                      <p:cBhvr>
                                        <p:cTn id="10" dur="1" fill="hold">
                                          <p:stCondLst>
                                            <p:cond delay="0"/>
                                          </p:stCondLst>
                                        </p:cTn>
                                        <p:tgtEl>
                                          <p:spTgt spid="6"/>
                                        </p:tgtEl>
                                        <p:attrNameLst>
                                          <p:attrName>style.visibility</p:attrName>
                                        </p:attrNameLst>
                                      </p:cBhvr>
                                      <p:to>
                                        <p:strVal val="visible"/>
                                      </p:to>
                                    </p:set>
                                    <p:anim calcmode="lin" valueType="num">
                                      <p:cBhvr>
                                        <p:cTn id="11" dur="600" fill="hold"/>
                                        <p:tgtEl>
                                          <p:spTgt spid="6"/>
                                        </p:tgtEl>
                                        <p:attrNameLst>
                                          <p:attrName>ppt_w</p:attrName>
                                        </p:attrNameLst>
                                      </p:cBhvr>
                                      <p:tavLst>
                                        <p:tav tm="0">
                                          <p:val>
                                            <p:fltVal val="0"/>
                                          </p:val>
                                        </p:tav>
                                        <p:tav tm="100000">
                                          <p:val>
                                            <p:strVal val="#ppt_w"/>
                                          </p:val>
                                        </p:tav>
                                      </p:tavLst>
                                    </p:anim>
                                    <p:anim calcmode="lin" valueType="num">
                                      <p:cBhvr>
                                        <p:cTn id="12" dur="600" fill="hold"/>
                                        <p:tgtEl>
                                          <p:spTgt spid="6"/>
                                        </p:tgtEl>
                                        <p:attrNameLst>
                                          <p:attrName>ppt_h</p:attrName>
                                        </p:attrNameLst>
                                      </p:cBhvr>
                                      <p:tavLst>
                                        <p:tav tm="0">
                                          <p:val>
                                            <p:fltVal val="0"/>
                                          </p:val>
                                        </p:tav>
                                        <p:tav tm="100000">
                                          <p:val>
                                            <p:strVal val="#ppt_h"/>
                                          </p:val>
                                        </p:tav>
                                      </p:tavLst>
                                    </p:anim>
                                    <p:anim calcmode="lin" valueType="num">
                                      <p:cBhvr>
                                        <p:cTn id="13" dur="600" fill="hold"/>
                                        <p:tgtEl>
                                          <p:spTgt spid="6"/>
                                        </p:tgtEl>
                                        <p:attrNameLst>
                                          <p:attrName>style.rotation</p:attrName>
                                        </p:attrNameLst>
                                      </p:cBhvr>
                                      <p:tavLst>
                                        <p:tav tm="0">
                                          <p:val>
                                            <p:fltVal val="90"/>
                                          </p:val>
                                        </p:tav>
                                        <p:tav tm="100000">
                                          <p:val>
                                            <p:fltVal val="0"/>
                                          </p:val>
                                        </p:tav>
                                      </p:tavLst>
                                    </p:anim>
                                    <p:animEffect transition="in" filter="fade">
                                      <p:cBhvr>
                                        <p:cTn id="14"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1772817"/>
            <a:ext cx="7858180" cy="2899412"/>
          </a:xfrm>
          <a:custGeom>
            <a:avLst/>
            <a:gdLst>
              <a:gd name="connsiteX0" fmla="*/ 0 w 7858180"/>
              <a:gd name="connsiteY0" fmla="*/ 0 h 2243353"/>
              <a:gd name="connsiteX1" fmla="*/ 7858180 w 7858180"/>
              <a:gd name="connsiteY1" fmla="*/ 0 h 2243353"/>
              <a:gd name="connsiteX2" fmla="*/ 7858180 w 7858180"/>
              <a:gd name="connsiteY2" fmla="*/ 2243353 h 2243353"/>
              <a:gd name="connsiteX3" fmla="*/ 0 w 7858180"/>
              <a:gd name="connsiteY3" fmla="*/ 2243353 h 2243353"/>
              <a:gd name="connsiteX4" fmla="*/ 0 w 7858180"/>
              <a:gd name="connsiteY4" fmla="*/ 0 h 2243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2243353">
                <a:moveTo>
                  <a:pt x="0" y="0"/>
                </a:moveTo>
                <a:lnTo>
                  <a:pt x="7858180" y="0"/>
                </a:lnTo>
                <a:lnTo>
                  <a:pt x="7858180" y="2243353"/>
                </a:lnTo>
                <a:lnTo>
                  <a:pt x="0" y="2243353"/>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الصدمات </a:t>
            </a:r>
            <a:r>
              <a:rPr lang="ar-SA" sz="2700" b="1" dirty="0">
                <a:solidFill>
                  <a:srgbClr val="002060"/>
                </a:solidFill>
              </a:rPr>
              <a:t>البيئية سواء كانت عائلية أو مالية، وربما يكون بعضها </a:t>
            </a:r>
            <a:r>
              <a:rPr lang="ar-SA" sz="2700" b="1" dirty="0" smtClean="0">
                <a:solidFill>
                  <a:srgbClr val="002060"/>
                </a:solidFill>
              </a:rPr>
              <a:t>مفروضًا </a:t>
            </a:r>
            <a:r>
              <a:rPr lang="ar-SA" sz="2700" b="1" dirty="0">
                <a:solidFill>
                  <a:srgbClr val="002060"/>
                </a:solidFill>
              </a:rPr>
              <a:t>عليك لا محالة</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المشاكل </a:t>
            </a:r>
            <a:r>
              <a:rPr lang="ar-SA" sz="2700" b="1" dirty="0">
                <a:solidFill>
                  <a:srgbClr val="002060"/>
                </a:solidFill>
              </a:rPr>
              <a:t>الناجمة عن تقييم الذات؛ والتي تنشأ من نظرة نقص إلى الذات أو احتقارها</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الميل </a:t>
            </a:r>
            <a:r>
              <a:rPr lang="ar-SA" sz="2700" b="1" dirty="0">
                <a:solidFill>
                  <a:srgbClr val="002060"/>
                </a:solidFill>
              </a:rPr>
              <a:t>الداخلي نحو المواقف السلبية، وهو ميل داخلي إلى المواقف السلبية وقد يكون ناتج المدنية للمجتمعات</a:t>
            </a:r>
            <a:r>
              <a:rPr lang="en-US" sz="2700" b="1" dirty="0">
                <a:solidFill>
                  <a:srgbClr val="002060"/>
                </a:solidFill>
              </a:rPr>
              <a:t>.</a:t>
            </a:r>
          </a:p>
        </p:txBody>
      </p:sp>
      <p:sp>
        <p:nvSpPr>
          <p:cNvPr id="26" name="TextBox 13"/>
          <p:cNvSpPr txBox="1">
            <a:spLocks noChangeArrowheads="1"/>
          </p:cNvSpPr>
          <p:nvPr/>
        </p:nvSpPr>
        <p:spPr bwMode="auto">
          <a:xfrm>
            <a:off x="4731767" y="332656"/>
            <a:ext cx="4376737"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العوامل التي تؤثر في مواقفنا</a:t>
            </a:r>
            <a:endParaRPr lang="en-US" dirty="0"/>
          </a:p>
        </p:txBody>
      </p:sp>
      <p:grpSp>
        <p:nvGrpSpPr>
          <p:cNvPr id="6" name="Group 6"/>
          <p:cNvGrpSpPr>
            <a:grpSpLocks/>
          </p:cNvGrpSpPr>
          <p:nvPr/>
        </p:nvGrpSpPr>
        <p:grpSpPr bwMode="auto">
          <a:xfrm>
            <a:off x="1000100" y="4786322"/>
            <a:ext cx="7786742" cy="1200671"/>
            <a:chOff x="-142876" y="0"/>
            <a:chExt cx="6858048" cy="695783"/>
          </a:xfrm>
        </p:grpSpPr>
        <p:grpSp>
          <p:nvGrpSpPr>
            <p:cNvPr id="7" name="Group 7"/>
            <p:cNvGrpSpPr>
              <a:grpSpLocks/>
            </p:cNvGrpSpPr>
            <p:nvPr/>
          </p:nvGrpSpPr>
          <p:grpSpPr bwMode="auto">
            <a:xfrm>
              <a:off x="0" y="0"/>
              <a:ext cx="6562725" cy="546100"/>
              <a:chOff x="0" y="0"/>
              <a:chExt cx="6561756" cy="546060"/>
            </a:xfrm>
          </p:grpSpPr>
          <p:sp>
            <p:nvSpPr>
              <p:cNvPr id="9"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0"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8" name="Rectangle 13"/>
            <p:cNvSpPr>
              <a:spLocks noChangeArrowheads="1"/>
            </p:cNvSpPr>
            <p:nvPr/>
          </p:nvSpPr>
          <p:spPr bwMode="auto">
            <a:xfrm>
              <a:off x="-142876" y="198"/>
              <a:ext cx="6858048" cy="69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rtl="1"/>
              <a:r>
                <a:rPr lang="ar-SA" sz="2300" b="1" dirty="0" smtClean="0"/>
                <a:t>لذا على الشخص أن يعرف حجم التعديل على الموقف الذي يحتاج إليه</a:t>
              </a:r>
              <a:endParaRPr lang="ar-EG" sz="2300" b="1" dirty="0" smtClean="0"/>
            </a:p>
            <a:p>
              <a:pPr lvl="0" algn="ctr" rtl="1"/>
              <a:r>
                <a:rPr lang="ar-SA" sz="2300" b="1" dirty="0" smtClean="0"/>
                <a:t> حتى يخطط له بشكل سليم</a:t>
              </a:r>
              <a:r>
                <a:rPr lang="en-US" sz="2300" b="1" dirty="0" smtClean="0"/>
                <a:t>.</a:t>
              </a:r>
            </a:p>
            <a:p>
              <a:pPr algn="ctr" rtl="1"/>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200"/>
                                  </p:stCondLst>
                                  <p:iterate type="lt">
                                    <p:tmPct val="5000"/>
                                  </p:iterate>
                                  <p:childTnLst>
                                    <p:set>
                                      <p:cBhvr>
                                        <p:cTn id="10" dur="1" fill="hold">
                                          <p:stCondLst>
                                            <p:cond delay="0"/>
                                          </p:stCondLst>
                                        </p:cTn>
                                        <p:tgtEl>
                                          <p:spTgt spid="6"/>
                                        </p:tgtEl>
                                        <p:attrNameLst>
                                          <p:attrName>style.visibility</p:attrName>
                                        </p:attrNameLst>
                                      </p:cBhvr>
                                      <p:to>
                                        <p:strVal val="visible"/>
                                      </p:to>
                                    </p:set>
                                    <p:anim calcmode="lin" valueType="num">
                                      <p:cBhvr>
                                        <p:cTn id="11" dur="600" fill="hold"/>
                                        <p:tgtEl>
                                          <p:spTgt spid="6"/>
                                        </p:tgtEl>
                                        <p:attrNameLst>
                                          <p:attrName>ppt_w</p:attrName>
                                        </p:attrNameLst>
                                      </p:cBhvr>
                                      <p:tavLst>
                                        <p:tav tm="0">
                                          <p:val>
                                            <p:fltVal val="0"/>
                                          </p:val>
                                        </p:tav>
                                        <p:tav tm="100000">
                                          <p:val>
                                            <p:strVal val="#ppt_w"/>
                                          </p:val>
                                        </p:tav>
                                      </p:tavLst>
                                    </p:anim>
                                    <p:anim calcmode="lin" valueType="num">
                                      <p:cBhvr>
                                        <p:cTn id="12" dur="600" fill="hold"/>
                                        <p:tgtEl>
                                          <p:spTgt spid="6"/>
                                        </p:tgtEl>
                                        <p:attrNameLst>
                                          <p:attrName>ppt_h</p:attrName>
                                        </p:attrNameLst>
                                      </p:cBhvr>
                                      <p:tavLst>
                                        <p:tav tm="0">
                                          <p:val>
                                            <p:fltVal val="0"/>
                                          </p:val>
                                        </p:tav>
                                        <p:tav tm="100000">
                                          <p:val>
                                            <p:strVal val="#ppt_h"/>
                                          </p:val>
                                        </p:tav>
                                      </p:tavLst>
                                    </p:anim>
                                    <p:anim calcmode="lin" valueType="num">
                                      <p:cBhvr>
                                        <p:cTn id="13" dur="600" fill="hold"/>
                                        <p:tgtEl>
                                          <p:spTgt spid="6"/>
                                        </p:tgtEl>
                                        <p:attrNameLst>
                                          <p:attrName>style.rotation</p:attrName>
                                        </p:attrNameLst>
                                      </p:cBhvr>
                                      <p:tavLst>
                                        <p:tav tm="0">
                                          <p:val>
                                            <p:fltVal val="90"/>
                                          </p:val>
                                        </p:tav>
                                        <p:tav tm="100000">
                                          <p:val>
                                            <p:fltVal val="0"/>
                                          </p:val>
                                        </p:tav>
                                      </p:tavLst>
                                    </p:anim>
                                    <p:animEffect transition="in" filter="fade">
                                      <p:cBhvr>
                                        <p:cTn id="14"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357421"/>
            <a:ext cx="7858180" cy="2386262"/>
          </a:xfrm>
          <a:custGeom>
            <a:avLst/>
            <a:gdLst>
              <a:gd name="connsiteX0" fmla="*/ 0 w 7858180"/>
              <a:gd name="connsiteY0" fmla="*/ 0 h 2386262"/>
              <a:gd name="connsiteX1" fmla="*/ 7858180 w 7858180"/>
              <a:gd name="connsiteY1" fmla="*/ 0 h 2386262"/>
              <a:gd name="connsiteX2" fmla="*/ 7858180 w 7858180"/>
              <a:gd name="connsiteY2" fmla="*/ 2386262 h 2386262"/>
              <a:gd name="connsiteX3" fmla="*/ 0 w 7858180"/>
              <a:gd name="connsiteY3" fmla="*/ 2386262 h 2386262"/>
              <a:gd name="connsiteX4" fmla="*/ 0 w 7858180"/>
              <a:gd name="connsiteY4" fmla="*/ 0 h 238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2386262">
                <a:moveTo>
                  <a:pt x="0" y="0"/>
                </a:moveTo>
                <a:lnTo>
                  <a:pt x="7858180" y="0"/>
                </a:lnTo>
                <a:lnTo>
                  <a:pt x="7858180" y="2386262"/>
                </a:lnTo>
                <a:lnTo>
                  <a:pt x="0" y="238626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استخدام الفكاهة عند النظر إلى المشكلة، وعدم اعتبار المشكلة نهاية العالم</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ركز على العناصر الإيجابية في حياتك، وقلل من العناصر السلبية</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حدد أهدافك في حياتك، يعطيك تحركًا ثابتًا ومتزنًا</a:t>
            </a:r>
            <a:r>
              <a:rPr lang="en-US" sz="2700" b="1" dirty="0">
                <a:solidFill>
                  <a:srgbClr val="002060"/>
                </a:solidFill>
              </a:rPr>
              <a:t>.</a:t>
            </a:r>
          </a:p>
        </p:txBody>
      </p:sp>
      <p:sp>
        <p:nvSpPr>
          <p:cNvPr id="26" name="TextBox 13"/>
          <p:cNvSpPr txBox="1">
            <a:spLocks noChangeArrowheads="1"/>
          </p:cNvSpPr>
          <p:nvPr/>
        </p:nvSpPr>
        <p:spPr bwMode="auto">
          <a:xfrm>
            <a:off x="3995936" y="332656"/>
            <a:ext cx="5112569"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سادساً: كيفية تعديل وتكييف الموقف</a:t>
            </a:r>
            <a:endParaRPr lang="en-US"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428875"/>
            <a:ext cx="7858180" cy="2243353"/>
          </a:xfrm>
          <a:custGeom>
            <a:avLst/>
            <a:gdLst>
              <a:gd name="connsiteX0" fmla="*/ 0 w 7858180"/>
              <a:gd name="connsiteY0" fmla="*/ 0 h 2243353"/>
              <a:gd name="connsiteX1" fmla="*/ 7858180 w 7858180"/>
              <a:gd name="connsiteY1" fmla="*/ 0 h 2243353"/>
              <a:gd name="connsiteX2" fmla="*/ 7858180 w 7858180"/>
              <a:gd name="connsiteY2" fmla="*/ 2243353 h 2243353"/>
              <a:gd name="connsiteX3" fmla="*/ 0 w 7858180"/>
              <a:gd name="connsiteY3" fmla="*/ 2243353 h 2243353"/>
              <a:gd name="connsiteX4" fmla="*/ 0 w 7858180"/>
              <a:gd name="connsiteY4" fmla="*/ 0 h 2243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2243353">
                <a:moveTo>
                  <a:pt x="0" y="0"/>
                </a:moveTo>
                <a:lnTo>
                  <a:pt x="7858180" y="0"/>
                </a:lnTo>
                <a:lnTo>
                  <a:pt x="7858180" y="2243353"/>
                </a:lnTo>
                <a:lnTo>
                  <a:pt x="0" y="2243353"/>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العمل بجوار شخص إيجابي يجعل العمل أكثر متعة</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العمل مع أناس إيجابيين يساعد على نسيان المصاعب والمشاكل</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المواقف الإيجابية للعاملين تزيد من الروح المعنوية التي لها دور في إنجاز العمل</a:t>
            </a:r>
            <a:r>
              <a:rPr lang="en-US" sz="2700" b="1" dirty="0">
                <a:solidFill>
                  <a:srgbClr val="002060"/>
                </a:solidFill>
              </a:rPr>
              <a:t>.</a:t>
            </a:r>
          </a:p>
        </p:txBody>
      </p:sp>
      <p:sp>
        <p:nvSpPr>
          <p:cNvPr id="26" name="TextBox 13"/>
          <p:cNvSpPr txBox="1">
            <a:spLocks noChangeArrowheads="1"/>
          </p:cNvSpPr>
          <p:nvPr/>
        </p:nvSpPr>
        <p:spPr bwMode="auto">
          <a:xfrm>
            <a:off x="4283968" y="313492"/>
            <a:ext cx="4808785"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سابعاً: العلاقة بين الموقف والعمل</a:t>
            </a:r>
            <a:endParaRPr lang="en-US"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2714622"/>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من المهم أن تحاول بناء علاقات جديدة مع الموظفين من الثقافات المتعددة، واتخاذ مواقف إيجابية في التعامل معهم</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1547665" y="332656"/>
            <a:ext cx="756084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ثامناً: ما موقفك من العمل مع أشخاص متعددي الأعراق؟</a:t>
            </a:r>
            <a:endParaRPr lang="en-US"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1 ‫‬.jpg"/>
          <p:cNvPicPr>
            <a:picLocks noChangeAspect="1"/>
          </p:cNvPicPr>
          <p:nvPr/>
        </p:nvPicPr>
        <p:blipFill>
          <a:blip r:embed="rId2"/>
          <a:stretch>
            <a:fillRect/>
          </a:stretch>
        </p:blipFill>
        <p:spPr>
          <a:xfrm>
            <a:off x="1714480" y="1214422"/>
            <a:ext cx="4714908" cy="461105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3419872" y="1757142"/>
            <a:ext cx="5193884" cy="749356"/>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يعتمد النجاح في وظيفتك على عاملين هما</a:t>
            </a:r>
            <a:r>
              <a:rPr lang="ar-SA" sz="2700" b="1" dirty="0" smtClean="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3491881" y="313492"/>
            <a:ext cx="5616624"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تاسعاً: موقفك يحدد مدى نجاحك في عملك</a:t>
            </a:r>
            <a:endParaRPr lang="en-US" dirty="0"/>
          </a:p>
        </p:txBody>
      </p:sp>
      <p:sp>
        <p:nvSpPr>
          <p:cNvPr id="7" name="Rectangle 6"/>
          <p:cNvSpPr>
            <a:spLocks noChangeArrowheads="1"/>
          </p:cNvSpPr>
          <p:nvPr/>
        </p:nvSpPr>
        <p:spPr bwMode="auto">
          <a:xfrm>
            <a:off x="1619672" y="3991281"/>
            <a:ext cx="6418020"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مهارات العمل والنواحي الفنية أو الحرفية لوظيفتك</a:t>
            </a:r>
          </a:p>
        </p:txBody>
      </p:sp>
      <p:sp>
        <p:nvSpPr>
          <p:cNvPr id="8" name="Rectangle 7"/>
          <p:cNvSpPr>
            <a:spLocks noChangeArrowheads="1"/>
          </p:cNvSpPr>
          <p:nvPr/>
        </p:nvSpPr>
        <p:spPr bwMode="auto">
          <a:xfrm>
            <a:off x="1619672" y="4868391"/>
            <a:ext cx="6418020"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العلاقات الإنسانية ومدى قوة اتصالك بالآخرين </a:t>
            </a: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3557341"/>
            <a:ext cx="7858180"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موقف القائد الإيجابي ينعكس على التابعين، والعكس صحيح</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سياسة بناء علاقات إنسانية متينة لتحفيز الأتباع ورفع معنوياتهم</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a:solidFill>
                  <a:srgbClr val="002060"/>
                </a:solidFill>
              </a:rPr>
              <a:t>مبدأ التفاحة المتعفنة ومناصحة وإصلاح الموظف السلبي</a:t>
            </a:r>
            <a:r>
              <a:rPr lang="en-US" sz="2700" b="1" dirty="0">
                <a:solidFill>
                  <a:srgbClr val="002060"/>
                </a:solidFill>
              </a:rPr>
              <a:t>.</a:t>
            </a:r>
          </a:p>
        </p:txBody>
      </p:sp>
      <p:sp>
        <p:nvSpPr>
          <p:cNvPr id="26" name="TextBox 13"/>
          <p:cNvSpPr txBox="1">
            <a:spLocks noChangeArrowheads="1"/>
          </p:cNvSpPr>
          <p:nvPr/>
        </p:nvSpPr>
        <p:spPr bwMode="auto">
          <a:xfrm>
            <a:off x="4355977" y="332656"/>
            <a:ext cx="4752528"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عاشراً: الموقف والقيادة في العمل</a:t>
            </a:r>
            <a:endParaRPr lang="en-US" dirty="0"/>
          </a:p>
        </p:txBody>
      </p:sp>
      <p:sp>
        <p:nvSpPr>
          <p:cNvPr id="6" name="Rectangle 5"/>
          <p:cNvSpPr/>
          <p:nvPr/>
        </p:nvSpPr>
        <p:spPr>
          <a:xfrm>
            <a:off x="6143636" y="2000240"/>
            <a:ext cx="2525814" cy="466281"/>
          </a:xfrm>
          <a:prstGeom prst="rect">
            <a:avLst/>
          </a:pr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القادة يسعون إلى</a:t>
            </a:r>
            <a:r>
              <a:rPr lang="ar-EG" sz="2700" b="1" dirty="0">
                <a:solidFill>
                  <a:srgbClr val="002060"/>
                </a:solidFill>
              </a:rPr>
              <a:t>:</a:t>
            </a:r>
            <a:r>
              <a:rPr lang="ar-SA" sz="2700" b="1" dirty="0">
                <a:solidFill>
                  <a:srgbClr val="002060"/>
                </a:solidFill>
              </a:rPr>
              <a:t> </a:t>
            </a:r>
            <a:endParaRPr lang="en-US" sz="2700" b="1" dirty="0">
              <a:solidFill>
                <a:srgbClr val="002060"/>
              </a:solidFill>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67544" y="2714622"/>
            <a:ext cx="8494664" cy="1671859"/>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عليك </a:t>
            </a:r>
            <a:r>
              <a:rPr lang="ar-SA" sz="2700" b="1" dirty="0">
                <a:solidFill>
                  <a:srgbClr val="002060"/>
                </a:solidFill>
              </a:rPr>
              <a:t>بالتأني إلى أن تكتسب موقفاً إيجابياً بعيداً عن التهور والعجلة</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حدد </a:t>
            </a:r>
            <a:r>
              <a:rPr lang="ar-SA" sz="2700" b="1" dirty="0">
                <a:solidFill>
                  <a:srgbClr val="002060"/>
                </a:solidFill>
              </a:rPr>
              <a:t>أفضل حل للمشكلة، وذلك بعرض خيارات وبدائل لحل المشكلة</a:t>
            </a:r>
            <a:r>
              <a:rPr lang="en-US" sz="2700" b="1" dirty="0">
                <a:solidFill>
                  <a:srgbClr val="002060"/>
                </a:solidFill>
              </a:rPr>
              <a:t>.</a:t>
            </a:r>
          </a:p>
          <a:p>
            <a:pPr marL="457200" indent="-457200" algn="justLow" defTabSz="1200150" rtl="1">
              <a:lnSpc>
                <a:spcPct val="90000"/>
              </a:lnSpc>
              <a:spcBef>
                <a:spcPct val="0"/>
              </a:spcBef>
              <a:spcAft>
                <a:spcPct val="35000"/>
              </a:spcAft>
              <a:buFont typeface="Wingdings" panose="05000000000000000000" pitchFamily="2" charset="2"/>
              <a:buChar char="Ø"/>
            </a:pPr>
            <a:r>
              <a:rPr lang="ar-SA" sz="2700" b="1" dirty="0" smtClean="0">
                <a:solidFill>
                  <a:srgbClr val="002060"/>
                </a:solidFill>
              </a:rPr>
              <a:t>تقبُّل </a:t>
            </a:r>
            <a:r>
              <a:rPr lang="ar-SA" sz="2700" b="1" dirty="0">
                <a:solidFill>
                  <a:srgbClr val="002060"/>
                </a:solidFill>
              </a:rPr>
              <a:t>الحل الذي وصلت إليه بصدر رحب</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1475656" y="313492"/>
            <a:ext cx="7632849"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وأخيراً : كيف تتمكن من المحافظة على موقفك الإيجابي؟</a:t>
            </a:r>
            <a:endParaRPr lang="en-US"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0">
                <a:srgbClr val="00B0F0">
                  <a:alpha val="68000"/>
                </a:srgbClr>
              </a:gs>
              <a:gs pos="100000">
                <a:srgbClr val="0070C0">
                  <a:alpha val="88000"/>
                </a:srgbClr>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7" name="Picture 3" descr="C:\TDDOWNLOA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4800" b="1" dirty="0" smtClean="0">
              <a:solidFill>
                <a:schemeClr val="bg1"/>
              </a:solidFill>
            </a:endParaRPr>
          </a:p>
          <a:p>
            <a:pPr marL="0" indent="0" algn="ctr" eaLnBrk="1" hangingPunct="1"/>
            <a:endParaRPr lang="en-US" sz="1600" b="1" dirty="0" smtClean="0">
              <a:solidFill>
                <a:schemeClr val="bg1"/>
              </a:solidFill>
            </a:endParaRPr>
          </a:p>
          <a:p>
            <a:pPr marL="0" indent="0" algn="ctr" rtl="1" eaLnBrk="1" hangingPunct="1">
              <a:buNone/>
            </a:pPr>
            <a:r>
              <a:rPr lang="ar-EG" altLang="zh-CN" sz="5000" b="1" dirty="0" smtClean="0">
                <a:solidFill>
                  <a:schemeClr val="bg1"/>
                </a:solidFill>
              </a:rPr>
              <a:t>تمارين</a:t>
            </a:r>
            <a:endParaRPr lang="ar-EG" altLang="en-US" sz="5000" b="1" dirty="0">
              <a:solidFill>
                <a:schemeClr val="bg1"/>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2305223"/>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2162348"/>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142976" y="2948154"/>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smtClean="0">
                <a:solidFill>
                  <a:schemeClr val="bg1"/>
                </a:solidFill>
                <a:latin typeface="Microsoft YaHei" pitchFamily="34" charset="-122"/>
                <a:ea typeface="Microsoft YaHei" pitchFamily="34" charset="-122"/>
              </a:rPr>
              <a:t>تقنيات بناء الثقة بالنفس</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357290" y="1714488"/>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الصورة الذاتية</a:t>
              </a:r>
              <a:endParaRPr lang="en-US" sz="2400" dirty="0"/>
            </a:p>
          </p:txBody>
        </p:sp>
      </p:grpSp>
      <p:grpSp>
        <p:nvGrpSpPr>
          <p:cNvPr id="3" name="Group 6"/>
          <p:cNvGrpSpPr>
            <a:grpSpLocks/>
          </p:cNvGrpSpPr>
          <p:nvPr/>
        </p:nvGrpSpPr>
        <p:grpSpPr bwMode="auto">
          <a:xfrm>
            <a:off x="1357290" y="2586026"/>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حب وتقدير الذات</a:t>
              </a:r>
              <a:endParaRPr lang="en-US" sz="2400" dirty="0"/>
            </a:p>
          </p:txBody>
        </p:sp>
      </p:grpSp>
      <p:grpSp>
        <p:nvGrpSpPr>
          <p:cNvPr id="6" name="Group 11"/>
          <p:cNvGrpSpPr>
            <a:grpSpLocks/>
          </p:cNvGrpSpPr>
          <p:nvPr/>
        </p:nvGrpSpPr>
        <p:grpSpPr bwMode="auto">
          <a:xfrm>
            <a:off x="1357290" y="3450320"/>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الثقة فيما تملك ما دمت بالفعل تملكه</a:t>
              </a:r>
              <a:endParaRPr lang="en-US" sz="2400" dirty="0"/>
            </a:p>
          </p:txBody>
        </p:sp>
      </p:grpSp>
      <p:grpSp>
        <p:nvGrpSpPr>
          <p:cNvPr id="10" name="Group 15"/>
          <p:cNvGrpSpPr>
            <a:grpSpLocks/>
          </p:cNvGrpSpPr>
          <p:nvPr/>
        </p:nvGrpSpPr>
        <p:grpSpPr bwMode="auto">
          <a:xfrm>
            <a:off x="1357290" y="4330688"/>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تقوية الشخصية والمعلومات</a:t>
              </a:r>
              <a:endParaRPr lang="en-US" sz="2400" dirty="0"/>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تقنيات بناء الثقة بالنفس</a:t>
            </a:r>
            <a:endParaRPr lang="zh-CN" altLang="en-US" sz="2800" b="1" dirty="0">
              <a:latin typeface="Microsoft YaHei" pitchFamily="34" charset="-122"/>
              <a:ea typeface="Microsoft YaHei" pitchFamily="34" charset="-122"/>
            </a:endParaRPr>
          </a:p>
        </p:txBody>
      </p:sp>
      <p:grpSp>
        <p:nvGrpSpPr>
          <p:cNvPr id="25" name="Group 2"/>
          <p:cNvGrpSpPr>
            <a:grpSpLocks/>
          </p:cNvGrpSpPr>
          <p:nvPr/>
        </p:nvGrpSpPr>
        <p:grpSpPr bwMode="auto">
          <a:xfrm>
            <a:off x="1352504" y="5157790"/>
            <a:ext cx="6562725" cy="546100"/>
            <a:chOff x="0" y="0"/>
            <a:chExt cx="6562725" cy="546100"/>
          </a:xfrm>
        </p:grpSpPr>
        <p:sp>
          <p:nvSpPr>
            <p:cNvPr id="26"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7"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28"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القدرة على مواجهة المشكلات</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1700"/>
                            </p:stCondLst>
                            <p:childTnLst>
                              <p:par>
                                <p:cTn id="35" presetID="31" presetClass="entr" presetSubtype="0" fill="hold" nodeType="afterEffect">
                                  <p:stCondLst>
                                    <p:cond delay="0"/>
                                  </p:stCondLst>
                                  <p:iterate type="lt">
                                    <p:tmPct val="5000"/>
                                  </p:iterate>
                                  <p:childTnLst>
                                    <p:set>
                                      <p:cBhvr>
                                        <p:cTn id="36" dur="1" fill="hold">
                                          <p:stCondLst>
                                            <p:cond delay="0"/>
                                          </p:stCondLst>
                                        </p:cTn>
                                        <p:tgtEl>
                                          <p:spTgt spid="25"/>
                                        </p:tgtEl>
                                        <p:attrNameLst>
                                          <p:attrName>style.visibility</p:attrName>
                                        </p:attrNameLst>
                                      </p:cBhvr>
                                      <p:to>
                                        <p:strVal val="visible"/>
                                      </p:to>
                                    </p:set>
                                    <p:anim calcmode="lin" valueType="num">
                                      <p:cBhvr>
                                        <p:cTn id="37" dur="600" fill="hold"/>
                                        <p:tgtEl>
                                          <p:spTgt spid="25"/>
                                        </p:tgtEl>
                                        <p:attrNameLst>
                                          <p:attrName>ppt_w</p:attrName>
                                        </p:attrNameLst>
                                      </p:cBhvr>
                                      <p:tavLst>
                                        <p:tav tm="0">
                                          <p:val>
                                            <p:fltVal val="0"/>
                                          </p:val>
                                        </p:tav>
                                        <p:tav tm="100000">
                                          <p:val>
                                            <p:strVal val="#ppt_w"/>
                                          </p:val>
                                        </p:tav>
                                      </p:tavLst>
                                    </p:anim>
                                    <p:anim calcmode="lin" valueType="num">
                                      <p:cBhvr>
                                        <p:cTn id="38" dur="600" fill="hold"/>
                                        <p:tgtEl>
                                          <p:spTgt spid="25"/>
                                        </p:tgtEl>
                                        <p:attrNameLst>
                                          <p:attrName>ppt_h</p:attrName>
                                        </p:attrNameLst>
                                      </p:cBhvr>
                                      <p:tavLst>
                                        <p:tav tm="0">
                                          <p:val>
                                            <p:fltVal val="0"/>
                                          </p:val>
                                        </p:tav>
                                        <p:tav tm="100000">
                                          <p:val>
                                            <p:strVal val="#ppt_h"/>
                                          </p:val>
                                        </p:tav>
                                      </p:tavLst>
                                    </p:anim>
                                    <p:anim calcmode="lin" valueType="num">
                                      <p:cBhvr>
                                        <p:cTn id="39" dur="600" fill="hold"/>
                                        <p:tgtEl>
                                          <p:spTgt spid="25"/>
                                        </p:tgtEl>
                                        <p:attrNameLst>
                                          <p:attrName>style.rotation</p:attrName>
                                        </p:attrNameLst>
                                      </p:cBhvr>
                                      <p:tavLst>
                                        <p:tav tm="0">
                                          <p:val>
                                            <p:fltVal val="90"/>
                                          </p:val>
                                        </p:tav>
                                        <p:tav tm="100000">
                                          <p:val>
                                            <p:fltVal val="0"/>
                                          </p:val>
                                        </p:tav>
                                      </p:tavLst>
                                    </p:anim>
                                    <p:animEffect transition="in" filter="fade">
                                      <p:cBhvr>
                                        <p:cTn id="40" dur="6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1916832"/>
            <a:ext cx="4071966" cy="3813281"/>
          </a:xfrm>
          <a:custGeom>
            <a:avLst/>
            <a:gdLst>
              <a:gd name="connsiteX0" fmla="*/ 0 w 7858180"/>
              <a:gd name="connsiteY0" fmla="*/ 0 h 1671859"/>
              <a:gd name="connsiteX1" fmla="*/ 7858180 w 7858180"/>
              <a:gd name="connsiteY1" fmla="*/ 0 h 1671859"/>
              <a:gd name="connsiteX2" fmla="*/ 7858180 w 7858180"/>
              <a:gd name="connsiteY2" fmla="*/ 1671859 h 1671859"/>
              <a:gd name="connsiteX3" fmla="*/ 0 w 7858180"/>
              <a:gd name="connsiteY3" fmla="*/ 1671859 h 1671859"/>
              <a:gd name="connsiteX4" fmla="*/ 0 w 7858180"/>
              <a:gd name="connsiteY4" fmla="*/ 0 h 1671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71859">
                <a:moveTo>
                  <a:pt x="0" y="0"/>
                </a:moveTo>
                <a:lnTo>
                  <a:pt x="7858180" y="0"/>
                </a:lnTo>
                <a:lnTo>
                  <a:pt x="7858180" y="1671859"/>
                </a:lnTo>
                <a:lnTo>
                  <a:pt x="0" y="167185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justLow" defTabSz="1200150" rtl="1">
              <a:lnSpc>
                <a:spcPct val="90000"/>
              </a:lnSpc>
              <a:spcBef>
                <a:spcPct val="0"/>
              </a:spcBef>
              <a:spcAft>
                <a:spcPct val="35000"/>
              </a:spcAft>
            </a:pPr>
            <a:r>
              <a:rPr lang="ar-SA" sz="2700" b="1" dirty="0">
                <a:solidFill>
                  <a:srgbClr val="002060"/>
                </a:solidFill>
              </a:rPr>
              <a:t>بداية صناعة الذات تبدأ من الذات نفسها،وصناعة الثقة تبدأ من تصورك أنت عن نفسك؛ فعليك حتى تبني شخصية قوية واثقة أن يكون تصورك عن نفسك إيجابيًّا</a:t>
            </a:r>
            <a:r>
              <a:rPr lang="en-US" sz="2700" b="1" dirty="0">
                <a:solidFill>
                  <a:srgbClr val="002060"/>
                </a:solidFill>
              </a:rPr>
              <a:t>.</a:t>
            </a:r>
          </a:p>
        </p:txBody>
      </p:sp>
      <p:sp>
        <p:nvSpPr>
          <p:cNvPr id="26" name="TextBox 13"/>
          <p:cNvSpPr txBox="1">
            <a:spLocks noChangeArrowheads="1"/>
          </p:cNvSpPr>
          <p:nvPr/>
        </p:nvSpPr>
        <p:spPr bwMode="auto">
          <a:xfrm>
            <a:off x="6303403" y="332656"/>
            <a:ext cx="2805101"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الصورة الذاتية</a:t>
            </a:r>
            <a:endParaRPr lang="en-US" dirty="0"/>
          </a:p>
        </p:txBody>
      </p:sp>
      <p:pic>
        <p:nvPicPr>
          <p:cNvPr id="6" name="Picture 5" descr="http://www.dream-camp.com/wp-content/uploads/2011/07/4a6844f165501.jpg"/>
          <p:cNvPicPr/>
          <p:nvPr/>
        </p:nvPicPr>
        <p:blipFill>
          <a:blip r:embed="rId4">
            <a:extLst>
              <a:ext uri="{28A0092B-C50C-407E-A947-70E740481C1C}">
                <a14:useLocalDpi xmlns:a14="http://schemas.microsoft.com/office/drawing/2010/main" val="0"/>
              </a:ext>
            </a:extLst>
          </a:blip>
          <a:srcRect/>
          <a:stretch>
            <a:fillRect/>
          </a:stretch>
        </p:blipFill>
        <p:spPr bwMode="auto">
          <a:xfrm>
            <a:off x="467544" y="1772816"/>
            <a:ext cx="3618734" cy="4305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1916832"/>
            <a:ext cx="4071966" cy="3713394"/>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justLow" defTabSz="1200150" rtl="1">
              <a:lnSpc>
                <a:spcPct val="90000"/>
              </a:lnSpc>
              <a:spcBef>
                <a:spcPct val="0"/>
              </a:spcBef>
              <a:spcAft>
                <a:spcPct val="35000"/>
              </a:spcAft>
            </a:pPr>
            <a:r>
              <a:rPr lang="ar-SA" sz="2700" b="1" dirty="0">
                <a:solidFill>
                  <a:srgbClr val="002060"/>
                </a:solidFill>
              </a:rPr>
              <a:t>يجب أن تنظر قليلًا لنفسك بأنك تستحق الأفضل،وبأن مَن هم أفضل منك تعلموا كيف يحبون أنفسهم فاستطاعوا أن يهبوها الكثير.. </a:t>
            </a:r>
            <a:endParaRPr lang="en-US" sz="2700" b="1" dirty="0">
              <a:solidFill>
                <a:srgbClr val="002060"/>
              </a:solidFill>
            </a:endParaRPr>
          </a:p>
        </p:txBody>
      </p:sp>
      <p:sp>
        <p:nvSpPr>
          <p:cNvPr id="26" name="TextBox 13"/>
          <p:cNvSpPr txBox="1">
            <a:spLocks noChangeArrowheads="1"/>
          </p:cNvSpPr>
          <p:nvPr/>
        </p:nvSpPr>
        <p:spPr bwMode="auto">
          <a:xfrm>
            <a:off x="6372201" y="332656"/>
            <a:ext cx="2736304"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حب وتقدير الذات</a:t>
            </a:r>
            <a:endParaRPr lang="en-US" dirty="0"/>
          </a:p>
        </p:txBody>
      </p:sp>
      <p:pic>
        <p:nvPicPr>
          <p:cNvPr id="4" name="Picture 3"/>
          <p:cNvPicPr>
            <a:picLocks noChangeAspect="1"/>
          </p:cNvPicPr>
          <p:nvPr/>
        </p:nvPicPr>
        <p:blipFill>
          <a:blip r:embed="rId4"/>
          <a:stretch>
            <a:fillRect/>
          </a:stretch>
        </p:blipFill>
        <p:spPr>
          <a:xfrm>
            <a:off x="557808" y="2039979"/>
            <a:ext cx="3456384" cy="3467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572000" y="1772817"/>
            <a:ext cx="4071966" cy="4072046"/>
          </a:xfrm>
          <a:custGeom>
            <a:avLst/>
            <a:gdLst>
              <a:gd name="connsiteX0" fmla="*/ 0 w 7858180"/>
              <a:gd name="connsiteY0" fmla="*/ 0 h 2243353"/>
              <a:gd name="connsiteX1" fmla="*/ 7858180 w 7858180"/>
              <a:gd name="connsiteY1" fmla="*/ 0 h 2243353"/>
              <a:gd name="connsiteX2" fmla="*/ 7858180 w 7858180"/>
              <a:gd name="connsiteY2" fmla="*/ 2243353 h 2243353"/>
              <a:gd name="connsiteX3" fmla="*/ 0 w 7858180"/>
              <a:gd name="connsiteY3" fmla="*/ 2243353 h 2243353"/>
              <a:gd name="connsiteX4" fmla="*/ 0 w 7858180"/>
              <a:gd name="connsiteY4" fmla="*/ 0 h 2243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2243353">
                <a:moveTo>
                  <a:pt x="0" y="0"/>
                </a:moveTo>
                <a:lnTo>
                  <a:pt x="7858180" y="0"/>
                </a:lnTo>
                <a:lnTo>
                  <a:pt x="7858180" y="2243353"/>
                </a:lnTo>
                <a:lnTo>
                  <a:pt x="0" y="2243353"/>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justLow" defTabSz="1200150" rtl="1">
              <a:lnSpc>
                <a:spcPct val="90000"/>
              </a:lnSpc>
              <a:spcBef>
                <a:spcPct val="0"/>
              </a:spcBef>
              <a:spcAft>
                <a:spcPct val="35000"/>
              </a:spcAft>
            </a:pPr>
            <a:r>
              <a:rPr lang="ar-SA" sz="2700" b="1" dirty="0">
                <a:solidFill>
                  <a:srgbClr val="002060"/>
                </a:solidFill>
              </a:rPr>
              <a:t>حاول التركيز على قدراتك ومهاراتك الذاتية</a:t>
            </a:r>
            <a:r>
              <a:rPr lang="ar-EG" sz="2700" b="1" dirty="0">
                <a:solidFill>
                  <a:srgbClr val="002060"/>
                </a:solidFill>
              </a:rPr>
              <a:t> </a:t>
            </a:r>
            <a:r>
              <a:rPr lang="ar-SA" sz="2700" b="1" dirty="0">
                <a:solidFill>
                  <a:srgbClr val="002060"/>
                </a:solidFill>
              </a:rPr>
              <a:t>ومعلوماتك وهواياتك،وتمرّن على إبرازها أمام الآخرين والافتخار بذاتك</a:t>
            </a:r>
            <a:r>
              <a:rPr lang="en-US" sz="2700" b="1" dirty="0">
                <a:solidFill>
                  <a:srgbClr val="002060"/>
                </a:solidFill>
              </a:rPr>
              <a:t>..</a:t>
            </a:r>
            <a:r>
              <a:rPr lang="ar-SA" sz="2700" b="1" dirty="0">
                <a:solidFill>
                  <a:srgbClr val="002060"/>
                </a:solidFill>
              </a:rPr>
              <a:t>ففكر فيما تملك وما تقدمه، ولا تسرف في التفكير بالآخرين وانتقاداتهم</a:t>
            </a:r>
            <a:r>
              <a:rPr lang="en-US" sz="2700" b="1" dirty="0">
                <a:solidFill>
                  <a:srgbClr val="002060"/>
                </a:solidFill>
              </a:rPr>
              <a:t>.</a:t>
            </a:r>
          </a:p>
        </p:txBody>
      </p:sp>
      <p:sp>
        <p:nvSpPr>
          <p:cNvPr id="26" name="TextBox 13"/>
          <p:cNvSpPr txBox="1">
            <a:spLocks noChangeArrowheads="1"/>
          </p:cNvSpPr>
          <p:nvPr/>
        </p:nvSpPr>
        <p:spPr bwMode="auto">
          <a:xfrm>
            <a:off x="4139952" y="313492"/>
            <a:ext cx="496855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الثقة فيما تملك ما دمت بالفعل تملكه</a:t>
            </a:r>
            <a:endParaRPr lang="en-US" dirty="0"/>
          </a:p>
        </p:txBody>
      </p:sp>
      <p:pic>
        <p:nvPicPr>
          <p:cNvPr id="4" name="Picture 3"/>
          <p:cNvPicPr>
            <a:picLocks noChangeAspect="1"/>
          </p:cNvPicPr>
          <p:nvPr/>
        </p:nvPicPr>
        <p:blipFill>
          <a:blip r:embed="rId4"/>
          <a:stretch>
            <a:fillRect/>
          </a:stretch>
        </p:blipFill>
        <p:spPr>
          <a:xfrm>
            <a:off x="547716" y="1772815"/>
            <a:ext cx="3524250" cy="40720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499992" y="1772816"/>
            <a:ext cx="4143974" cy="4433145"/>
          </a:xfrm>
          <a:custGeom>
            <a:avLst/>
            <a:gdLst>
              <a:gd name="connsiteX0" fmla="*/ 0 w 7858180"/>
              <a:gd name="connsiteY0" fmla="*/ 0 h 1606369"/>
              <a:gd name="connsiteX1" fmla="*/ 7858180 w 7858180"/>
              <a:gd name="connsiteY1" fmla="*/ 0 h 1606369"/>
              <a:gd name="connsiteX2" fmla="*/ 7858180 w 7858180"/>
              <a:gd name="connsiteY2" fmla="*/ 1606369 h 1606369"/>
              <a:gd name="connsiteX3" fmla="*/ 0 w 7858180"/>
              <a:gd name="connsiteY3" fmla="*/ 1606369 h 1606369"/>
              <a:gd name="connsiteX4" fmla="*/ 0 w 7858180"/>
              <a:gd name="connsiteY4" fmla="*/ 0 h 160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606369">
                <a:moveTo>
                  <a:pt x="0" y="0"/>
                </a:moveTo>
                <a:lnTo>
                  <a:pt x="7858180" y="0"/>
                </a:lnTo>
                <a:lnTo>
                  <a:pt x="7858180" y="1606369"/>
                </a:lnTo>
                <a:lnTo>
                  <a:pt x="0" y="1606369"/>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justLow" defTabSz="1200150" rtl="1">
              <a:lnSpc>
                <a:spcPct val="90000"/>
              </a:lnSpc>
              <a:spcBef>
                <a:spcPct val="0"/>
              </a:spcBef>
              <a:spcAft>
                <a:spcPct val="35000"/>
              </a:spcAft>
            </a:pPr>
            <a:r>
              <a:rPr lang="ar-SA" sz="2700" b="1" dirty="0">
                <a:solidFill>
                  <a:srgbClr val="002060"/>
                </a:solidFill>
              </a:rPr>
              <a:t>احرص حتى على قراءة عناوين الأخبار في الجريدة، أو على شريط الأخبار في التليفزيون، وحاولأن يكون لديك ثقافة عامة عما حولك،بالإضافة لتقوية نفسك في مجالك</a:t>
            </a:r>
            <a:endParaRPr lang="en-US" sz="2700" b="1" dirty="0">
              <a:solidFill>
                <a:srgbClr val="002060"/>
              </a:solidFill>
            </a:endParaRPr>
          </a:p>
        </p:txBody>
      </p:sp>
      <p:sp>
        <p:nvSpPr>
          <p:cNvPr id="26" name="TextBox 13"/>
          <p:cNvSpPr txBox="1">
            <a:spLocks noChangeArrowheads="1"/>
          </p:cNvSpPr>
          <p:nvPr/>
        </p:nvSpPr>
        <p:spPr bwMode="auto">
          <a:xfrm>
            <a:off x="5143473" y="332656"/>
            <a:ext cx="3965032"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تقوية الشخصية والمعلومات</a:t>
            </a:r>
            <a:endParaRPr lang="en-US" dirty="0"/>
          </a:p>
        </p:txBody>
      </p:sp>
      <p:pic>
        <p:nvPicPr>
          <p:cNvPr id="6" name="Picture 5" descr="http://tebasel.com/mag/wp-content/uploads/%D8%AA%D9%88%D8%A7%D8%B2%D9%86-%D8%A7%D9%84%D8%B4%D8%AE%D8%B5%D9%8A%D8%A9-256x300.jpg"/>
          <p:cNvPicPr/>
          <p:nvPr/>
        </p:nvPicPr>
        <p:blipFill>
          <a:blip r:embed="rId4">
            <a:extLst>
              <a:ext uri="{28A0092B-C50C-407E-A947-70E740481C1C}">
                <a14:useLocalDpi xmlns:a14="http://schemas.microsoft.com/office/drawing/2010/main" val="0"/>
              </a:ext>
            </a:extLst>
          </a:blip>
          <a:srcRect/>
          <a:stretch>
            <a:fillRect/>
          </a:stretch>
        </p:blipFill>
        <p:spPr bwMode="auto">
          <a:xfrm>
            <a:off x="570934" y="1776833"/>
            <a:ext cx="3429024" cy="4429127"/>
          </a:xfrm>
          <a:prstGeom prst="rect">
            <a:avLst/>
          </a:prstGeom>
          <a:ln>
            <a:noFill/>
          </a:ln>
          <a:effectLst>
            <a:softEdge rad="112500"/>
          </a:effec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0" y="0"/>
            <a:ext cx="9144000" cy="6858000"/>
          </a:xfrm>
          <a:prstGeom prst="rect">
            <a:avLst/>
          </a:prstGeom>
        </p:spPr>
      </p:pic>
      <p:sp>
        <p:nvSpPr>
          <p:cNvPr id="42" name="Rounded Rectangle 41"/>
          <p:cNvSpPr/>
          <p:nvPr/>
        </p:nvSpPr>
        <p:spPr>
          <a:xfrm>
            <a:off x="2286000" y="228600"/>
            <a:ext cx="4572000" cy="722334"/>
          </a:xfrm>
          <a:prstGeom prst="roundRect">
            <a:avLst/>
          </a:prstGeom>
          <a:solidFill>
            <a:srgbClr val="00B0F0"/>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tx2">
                    <a:lumMod val="50000"/>
                  </a:schemeClr>
                </a:solidFill>
              </a:rPr>
              <a:t>الاتفاقيات </a:t>
            </a:r>
          </a:p>
        </p:txBody>
      </p:sp>
      <p:sp>
        <p:nvSpPr>
          <p:cNvPr id="43" name="AutoShape 7"/>
          <p:cNvSpPr>
            <a:spLocks noChangeArrowheads="1"/>
          </p:cNvSpPr>
          <p:nvPr/>
        </p:nvSpPr>
        <p:spPr bwMode="auto">
          <a:xfrm>
            <a:off x="6621810" y="1247657"/>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smtClean="0">
                <a:latin typeface="Verdana" panose="020B0604030504040204" pitchFamily="34" charset="0"/>
                <a:ea typeface="HY헤드라인M" pitchFamily="2" charset="-127"/>
              </a:rPr>
              <a:t>الابتسامة طوال الوقت </a:t>
            </a:r>
            <a:endParaRPr lang="ar-SA" b="1" dirty="0">
              <a:latin typeface="Verdana" panose="020B0604030504040204" pitchFamily="34" charset="0"/>
              <a:ea typeface="HY헤드라인M" pitchFamily="2" charset="-127"/>
            </a:endParaRPr>
          </a:p>
        </p:txBody>
      </p:sp>
      <p:sp>
        <p:nvSpPr>
          <p:cNvPr id="44" name="AutoShape 7"/>
          <p:cNvSpPr>
            <a:spLocks noChangeArrowheads="1"/>
          </p:cNvSpPr>
          <p:nvPr/>
        </p:nvSpPr>
        <p:spPr bwMode="auto">
          <a:xfrm>
            <a:off x="1973610" y="1247657"/>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a:latin typeface="Verdana" panose="020B0604030504040204" pitchFamily="34" charset="0"/>
                <a:ea typeface="HY헤드라인M" pitchFamily="2" charset="-127"/>
              </a:rPr>
              <a:t>الحضور </a:t>
            </a:r>
            <a:r>
              <a:rPr lang="ar-EG" b="1" dirty="0" smtClean="0">
                <a:latin typeface="Verdana" panose="020B0604030504040204" pitchFamily="34" charset="0"/>
                <a:ea typeface="HY헤드라인M" pitchFamily="2" charset="-127"/>
              </a:rPr>
              <a:t>والانصراف</a:t>
            </a:r>
          </a:p>
          <a:p>
            <a:pPr algn="ctr"/>
            <a:r>
              <a:rPr lang="ar-EG" b="1" dirty="0" smtClean="0">
                <a:latin typeface="Verdana" panose="020B0604030504040204" pitchFamily="34" charset="0"/>
                <a:ea typeface="HY헤드라인M" pitchFamily="2" charset="-127"/>
              </a:rPr>
              <a:t> </a:t>
            </a:r>
            <a:r>
              <a:rPr lang="ar-EG" b="1" dirty="0">
                <a:latin typeface="Verdana" panose="020B0604030504040204" pitchFamily="34" charset="0"/>
                <a:ea typeface="HY헤드라인M" pitchFamily="2" charset="-127"/>
              </a:rPr>
              <a:t>في الوقت المحدد</a:t>
            </a:r>
            <a:endParaRPr lang="ar-SA" b="1" dirty="0">
              <a:latin typeface="Verdana" panose="020B0604030504040204" pitchFamily="34" charset="0"/>
              <a:ea typeface="HY헤드라인M" pitchFamily="2" charset="-127"/>
            </a:endParaRPr>
          </a:p>
        </p:txBody>
      </p:sp>
      <p:sp>
        <p:nvSpPr>
          <p:cNvPr id="45" name="AutoShape 7"/>
          <p:cNvSpPr>
            <a:spLocks noChangeArrowheads="1"/>
          </p:cNvSpPr>
          <p:nvPr/>
        </p:nvSpPr>
        <p:spPr bwMode="auto">
          <a:xfrm>
            <a:off x="6611480" y="2361374"/>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rtl="1"/>
            <a:r>
              <a:rPr lang="ar-EG" b="1" dirty="0" smtClean="0">
                <a:latin typeface="Verdana" panose="020B0604030504040204" pitchFamily="34" charset="0"/>
                <a:ea typeface="HY헤드라인M" pitchFamily="2" charset="-127"/>
              </a:rPr>
              <a:t>تقبل جميع </a:t>
            </a:r>
          </a:p>
          <a:p>
            <a:pPr algn="ctr" rtl="1"/>
            <a:r>
              <a:rPr lang="ar-EG" b="1" dirty="0" smtClean="0">
                <a:latin typeface="Verdana" panose="020B0604030504040204" pitchFamily="34" charset="0"/>
                <a:ea typeface="HY헤드라인M" pitchFamily="2" charset="-127"/>
              </a:rPr>
              <a:t>الآراء </a:t>
            </a:r>
            <a:r>
              <a:rPr lang="ar-EG" b="1" dirty="0">
                <a:latin typeface="Verdana" panose="020B0604030504040204" pitchFamily="34" charset="0"/>
                <a:ea typeface="HY헤드라인M" pitchFamily="2" charset="-127"/>
              </a:rPr>
              <a:t>بصدر رحب</a:t>
            </a:r>
            <a:endParaRPr lang="ar-SA" b="1" dirty="0">
              <a:latin typeface="Verdana" panose="020B0604030504040204" pitchFamily="34" charset="0"/>
              <a:ea typeface="HY헤드라인M" pitchFamily="2" charset="-127"/>
            </a:endParaRPr>
          </a:p>
        </p:txBody>
      </p:sp>
      <p:sp>
        <p:nvSpPr>
          <p:cNvPr id="46" name="AutoShape 7"/>
          <p:cNvSpPr>
            <a:spLocks noChangeArrowheads="1"/>
          </p:cNvSpPr>
          <p:nvPr/>
        </p:nvSpPr>
        <p:spPr bwMode="auto">
          <a:xfrm>
            <a:off x="1963280" y="2361374"/>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a:latin typeface="Verdana" panose="020B0604030504040204" pitchFamily="34" charset="0"/>
                <a:ea typeface="HY헤드라인M" pitchFamily="2" charset="-127"/>
              </a:rPr>
              <a:t>التفاعل مع المجموعة</a:t>
            </a:r>
            <a:endParaRPr lang="ar-SA" b="1" dirty="0">
              <a:latin typeface="Verdana" panose="020B0604030504040204" pitchFamily="34" charset="0"/>
              <a:ea typeface="HY헤드라인M" pitchFamily="2" charset="-127"/>
            </a:endParaRPr>
          </a:p>
        </p:txBody>
      </p:sp>
      <p:sp>
        <p:nvSpPr>
          <p:cNvPr id="47" name="AutoShape 7"/>
          <p:cNvSpPr>
            <a:spLocks noChangeArrowheads="1"/>
          </p:cNvSpPr>
          <p:nvPr/>
        </p:nvSpPr>
        <p:spPr bwMode="auto">
          <a:xfrm>
            <a:off x="6601150" y="3475091"/>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a:latin typeface="Verdana" panose="020B0604030504040204" pitchFamily="34" charset="0"/>
                <a:ea typeface="HY헤드라인M" pitchFamily="2" charset="-127"/>
              </a:rPr>
              <a:t>المحمول مغلق </a:t>
            </a:r>
            <a:endParaRPr lang="ar-SA" b="1" dirty="0">
              <a:latin typeface="Verdana" panose="020B0604030504040204" pitchFamily="34" charset="0"/>
              <a:ea typeface="HY헤드라인M" pitchFamily="2" charset="-127"/>
            </a:endParaRPr>
          </a:p>
        </p:txBody>
      </p:sp>
      <p:sp>
        <p:nvSpPr>
          <p:cNvPr id="48" name="AutoShape 7"/>
          <p:cNvSpPr>
            <a:spLocks noChangeArrowheads="1"/>
          </p:cNvSpPr>
          <p:nvPr/>
        </p:nvSpPr>
        <p:spPr bwMode="auto">
          <a:xfrm>
            <a:off x="1952950" y="3475091"/>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a:latin typeface="Verdana" panose="020B0604030504040204" pitchFamily="34" charset="0"/>
                <a:ea typeface="HY헤드라인M" pitchFamily="2" charset="-127"/>
              </a:rPr>
              <a:t>تنفيذ جميع التمارين</a:t>
            </a:r>
            <a:endParaRPr lang="ar-SA" b="1" dirty="0">
              <a:latin typeface="Verdana" panose="020B0604030504040204" pitchFamily="34" charset="0"/>
              <a:ea typeface="HY헤드라인M" pitchFamily="2" charset="-127"/>
            </a:endParaRPr>
          </a:p>
        </p:txBody>
      </p:sp>
      <p:sp>
        <p:nvSpPr>
          <p:cNvPr id="49" name="AutoShape 7"/>
          <p:cNvSpPr>
            <a:spLocks noChangeArrowheads="1"/>
          </p:cNvSpPr>
          <p:nvPr/>
        </p:nvSpPr>
        <p:spPr bwMode="auto">
          <a:xfrm>
            <a:off x="6590820" y="4588808"/>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a:latin typeface="Verdana" panose="020B0604030504040204" pitchFamily="34" charset="0"/>
                <a:ea typeface="HY헤드라인M" pitchFamily="2" charset="-127"/>
              </a:rPr>
              <a:t>المحافظة على الانظباط </a:t>
            </a:r>
            <a:endParaRPr lang="ar-SA" b="1" dirty="0">
              <a:latin typeface="Verdana" panose="020B0604030504040204" pitchFamily="34" charset="0"/>
              <a:ea typeface="HY헤드라인M" pitchFamily="2" charset="-127"/>
            </a:endParaRPr>
          </a:p>
        </p:txBody>
      </p:sp>
      <p:sp>
        <p:nvSpPr>
          <p:cNvPr id="50" name="AutoShape 7"/>
          <p:cNvSpPr>
            <a:spLocks noChangeArrowheads="1"/>
          </p:cNvSpPr>
          <p:nvPr/>
        </p:nvSpPr>
        <p:spPr bwMode="auto">
          <a:xfrm>
            <a:off x="1942620" y="4588808"/>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a:latin typeface="Verdana" panose="020B0604030504040204" pitchFamily="34" charset="0"/>
                <a:ea typeface="HY헤드라인M" pitchFamily="2" charset="-127"/>
              </a:rPr>
              <a:t>تقبل قرارات المدرب </a:t>
            </a:r>
            <a:endParaRPr lang="ar-SA" b="1" dirty="0">
              <a:latin typeface="Verdana" panose="020B0604030504040204" pitchFamily="34" charset="0"/>
              <a:ea typeface="HY헤드라인M" pitchFamily="2" charset="-127"/>
            </a:endParaRPr>
          </a:p>
        </p:txBody>
      </p:sp>
      <p:sp>
        <p:nvSpPr>
          <p:cNvPr id="51" name="AutoShape 7"/>
          <p:cNvSpPr>
            <a:spLocks noChangeArrowheads="1"/>
          </p:cNvSpPr>
          <p:nvPr/>
        </p:nvSpPr>
        <p:spPr bwMode="auto">
          <a:xfrm>
            <a:off x="6580490" y="5702525"/>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a:latin typeface="Verdana" panose="020B0604030504040204" pitchFamily="34" charset="0"/>
                <a:ea typeface="HY헤드라인M" pitchFamily="2" charset="-127"/>
              </a:rPr>
              <a:t>حسن الظن </a:t>
            </a:r>
            <a:endParaRPr lang="ar-EG" b="1" dirty="0" smtClean="0">
              <a:latin typeface="Verdana" panose="020B0604030504040204" pitchFamily="34" charset="0"/>
              <a:ea typeface="HY헤드라인M" pitchFamily="2" charset="-127"/>
            </a:endParaRPr>
          </a:p>
          <a:p>
            <a:pPr algn="ctr"/>
            <a:r>
              <a:rPr lang="ar-EG" b="1" dirty="0" smtClean="0">
                <a:latin typeface="Verdana" panose="020B0604030504040204" pitchFamily="34" charset="0"/>
                <a:ea typeface="HY헤드라인M" pitchFamily="2" charset="-127"/>
              </a:rPr>
              <a:t>والثقة </a:t>
            </a:r>
            <a:r>
              <a:rPr lang="ar-EG" b="1" dirty="0">
                <a:latin typeface="Verdana" panose="020B0604030504040204" pitchFamily="34" charset="0"/>
                <a:ea typeface="HY헤드라인M" pitchFamily="2" charset="-127"/>
              </a:rPr>
              <a:t>المتبادلة</a:t>
            </a:r>
            <a:endParaRPr lang="ar-SA" b="1" dirty="0">
              <a:latin typeface="Verdana" panose="020B0604030504040204" pitchFamily="34" charset="0"/>
              <a:ea typeface="HY헤드라인M" pitchFamily="2" charset="-127"/>
            </a:endParaRPr>
          </a:p>
        </p:txBody>
      </p:sp>
      <p:sp>
        <p:nvSpPr>
          <p:cNvPr id="52" name="AutoShape 7"/>
          <p:cNvSpPr>
            <a:spLocks noChangeArrowheads="1"/>
          </p:cNvSpPr>
          <p:nvPr/>
        </p:nvSpPr>
        <p:spPr bwMode="auto">
          <a:xfrm>
            <a:off x="1932290" y="5702525"/>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b="1" dirty="0" smtClean="0">
                <a:latin typeface="Verdana" panose="020B0604030504040204" pitchFamily="34" charset="0"/>
                <a:ea typeface="HY헤드라인M" pitchFamily="2" charset="-127"/>
              </a:rPr>
              <a:t>الحب بين المجموعات</a:t>
            </a:r>
            <a:endParaRPr lang="ar-SA" b="1" dirty="0">
              <a:latin typeface="Verdana" panose="020B0604030504040204" pitchFamily="34" charset="0"/>
              <a:ea typeface="HY헤드라인M" pitchFamily="2" charset="-127"/>
            </a:endParaRPr>
          </a:p>
        </p:txBody>
      </p:sp>
      <p:pic>
        <p:nvPicPr>
          <p:cNvPr id="54" name="Picture 3" descr="F:\دينى\work\صور\إدارة الوقت.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060" y="8382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6" name="Picture 5" descr="F:\دينى\work\صور\اختلاف مشارب.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40" y="1981200"/>
            <a:ext cx="110716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7" name="Picture 6" descr="F:\دينى\work\صور\15460_IPhone_Lock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2004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9" name="Picture 8" descr="F:\دينى\work\صور\imagت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0080" y="43053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0" name="Picture 9" descr="F:\دينى\work\صور\84848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40" y="42672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 name="Picture 10" descr="F:\دينى\work\صور\zan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4940" y="5391702"/>
            <a:ext cx="1143000" cy="11614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2" name="Picture 11" descr="F:\دينى\work\صور\Love-Is-Love_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094" y="5391702"/>
            <a:ext cx="1045652" cy="1165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5" name="صورة 24" descr="6 ‫(3)‬.jpg"/>
          <p:cNvPicPr>
            <a:picLocks noChangeAspect="1"/>
          </p:cNvPicPr>
          <p:nvPr/>
        </p:nvPicPr>
        <p:blipFill>
          <a:blip r:embed="rId10"/>
          <a:stretch>
            <a:fillRect/>
          </a:stretch>
        </p:blipFill>
        <p:spPr>
          <a:xfrm>
            <a:off x="5286380" y="1142984"/>
            <a:ext cx="1190623" cy="10001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6" name="صورة 25" descr="8 ‫‬.jpg"/>
          <p:cNvPicPr>
            <a:picLocks noChangeAspect="1"/>
          </p:cNvPicPr>
          <p:nvPr/>
        </p:nvPicPr>
        <p:blipFill>
          <a:blip r:embed="rId11"/>
          <a:stretch>
            <a:fillRect/>
          </a:stretch>
        </p:blipFill>
        <p:spPr>
          <a:xfrm>
            <a:off x="5286380" y="2285992"/>
            <a:ext cx="1214252" cy="7905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7" name="صورة 26" descr="15 ‫(4)‬.jpg"/>
          <p:cNvPicPr>
            <a:picLocks noChangeAspect="1"/>
          </p:cNvPicPr>
          <p:nvPr/>
        </p:nvPicPr>
        <p:blipFill>
          <a:blip r:embed="rId12"/>
          <a:stretch>
            <a:fillRect/>
          </a:stretch>
        </p:blipFill>
        <p:spPr>
          <a:xfrm>
            <a:off x="714348" y="3288317"/>
            <a:ext cx="942974" cy="9140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5844959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1000" fill="hold"/>
                                        <p:tgtEl>
                                          <p:spTgt spid="44"/>
                                        </p:tgtEl>
                                        <p:attrNameLst>
                                          <p:attrName>ppt_w</p:attrName>
                                        </p:attrNameLst>
                                      </p:cBhvr>
                                      <p:tavLst>
                                        <p:tav tm="0">
                                          <p:val>
                                            <p:fltVal val="0"/>
                                          </p:val>
                                        </p:tav>
                                        <p:tav tm="100000">
                                          <p:val>
                                            <p:strVal val="#ppt_w"/>
                                          </p:val>
                                        </p:tav>
                                      </p:tavLst>
                                    </p:anim>
                                    <p:anim calcmode="lin" valueType="num">
                                      <p:cBhvr>
                                        <p:cTn id="16" dur="1000" fill="hold"/>
                                        <p:tgtEl>
                                          <p:spTgt spid="44"/>
                                        </p:tgtEl>
                                        <p:attrNameLst>
                                          <p:attrName>ppt_h</p:attrName>
                                        </p:attrNameLst>
                                      </p:cBhvr>
                                      <p:tavLst>
                                        <p:tav tm="0">
                                          <p:val>
                                            <p:fltVal val="0"/>
                                          </p:val>
                                        </p:tav>
                                        <p:tav tm="100000">
                                          <p:val>
                                            <p:strVal val="#ppt_h"/>
                                          </p:val>
                                        </p:tav>
                                      </p:tavLst>
                                    </p:anim>
                                    <p:anim calcmode="lin" valueType="num">
                                      <p:cBhvr>
                                        <p:cTn id="17" dur="1000" fill="hold"/>
                                        <p:tgtEl>
                                          <p:spTgt spid="44"/>
                                        </p:tgtEl>
                                        <p:attrNameLst>
                                          <p:attrName>style.rotation</p:attrName>
                                        </p:attrNameLst>
                                      </p:cBhvr>
                                      <p:tavLst>
                                        <p:tav tm="0">
                                          <p:val>
                                            <p:fltVal val="90"/>
                                          </p:val>
                                        </p:tav>
                                        <p:tav tm="100000">
                                          <p:val>
                                            <p:fltVal val="0"/>
                                          </p:val>
                                        </p:tav>
                                      </p:tavLst>
                                    </p:anim>
                                    <p:animEffect transition="in" filter="fade">
                                      <p:cBhvr>
                                        <p:cTn id="18" dur="1000"/>
                                        <p:tgtEl>
                                          <p:spTgt spid="44"/>
                                        </p:tgtEl>
                                      </p:cBhvr>
                                    </p:animEffect>
                                  </p:childTnLst>
                                </p:cTn>
                              </p:par>
                              <p:par>
                                <p:cTn id="19" presetID="3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1000" fill="hold"/>
                                        <p:tgtEl>
                                          <p:spTgt spid="54"/>
                                        </p:tgtEl>
                                        <p:attrNameLst>
                                          <p:attrName>ppt_w</p:attrName>
                                        </p:attrNameLst>
                                      </p:cBhvr>
                                      <p:tavLst>
                                        <p:tav tm="0">
                                          <p:val>
                                            <p:fltVal val="0"/>
                                          </p:val>
                                        </p:tav>
                                        <p:tav tm="100000">
                                          <p:val>
                                            <p:strVal val="#ppt_w"/>
                                          </p:val>
                                        </p:tav>
                                      </p:tavLst>
                                    </p:anim>
                                    <p:anim calcmode="lin" valueType="num">
                                      <p:cBhvr>
                                        <p:cTn id="22" dur="1000" fill="hold"/>
                                        <p:tgtEl>
                                          <p:spTgt spid="54"/>
                                        </p:tgtEl>
                                        <p:attrNameLst>
                                          <p:attrName>ppt_h</p:attrName>
                                        </p:attrNameLst>
                                      </p:cBhvr>
                                      <p:tavLst>
                                        <p:tav tm="0">
                                          <p:val>
                                            <p:fltVal val="0"/>
                                          </p:val>
                                        </p:tav>
                                        <p:tav tm="100000">
                                          <p:val>
                                            <p:strVal val="#ppt_h"/>
                                          </p:val>
                                        </p:tav>
                                      </p:tavLst>
                                    </p:anim>
                                    <p:anim calcmode="lin" valueType="num">
                                      <p:cBhvr>
                                        <p:cTn id="23" dur="1000" fill="hold"/>
                                        <p:tgtEl>
                                          <p:spTgt spid="54"/>
                                        </p:tgtEl>
                                        <p:attrNameLst>
                                          <p:attrName>style.rotation</p:attrName>
                                        </p:attrNameLst>
                                      </p:cBhvr>
                                      <p:tavLst>
                                        <p:tav tm="0">
                                          <p:val>
                                            <p:fltVal val="90"/>
                                          </p:val>
                                        </p:tav>
                                        <p:tav tm="100000">
                                          <p:val>
                                            <p:fltVal val="0"/>
                                          </p:val>
                                        </p:tav>
                                      </p:tavLst>
                                    </p:anim>
                                    <p:animEffect transition="in" filter="fade">
                                      <p:cBhvr>
                                        <p:cTn id="24" dur="10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1000" fill="hold"/>
                                        <p:tgtEl>
                                          <p:spTgt spid="45"/>
                                        </p:tgtEl>
                                        <p:attrNameLst>
                                          <p:attrName>ppt_w</p:attrName>
                                        </p:attrNameLst>
                                      </p:cBhvr>
                                      <p:tavLst>
                                        <p:tav tm="0">
                                          <p:val>
                                            <p:fltVal val="0"/>
                                          </p:val>
                                        </p:tav>
                                        <p:tav tm="100000">
                                          <p:val>
                                            <p:strVal val="#ppt_w"/>
                                          </p:val>
                                        </p:tav>
                                      </p:tavLst>
                                    </p:anim>
                                    <p:anim calcmode="lin" valueType="num">
                                      <p:cBhvr>
                                        <p:cTn id="30" dur="1000" fill="hold"/>
                                        <p:tgtEl>
                                          <p:spTgt spid="45"/>
                                        </p:tgtEl>
                                        <p:attrNameLst>
                                          <p:attrName>ppt_h</p:attrName>
                                        </p:attrNameLst>
                                      </p:cBhvr>
                                      <p:tavLst>
                                        <p:tav tm="0">
                                          <p:val>
                                            <p:fltVal val="0"/>
                                          </p:val>
                                        </p:tav>
                                        <p:tav tm="100000">
                                          <p:val>
                                            <p:strVal val="#ppt_h"/>
                                          </p:val>
                                        </p:tav>
                                      </p:tavLst>
                                    </p:anim>
                                    <p:anim calcmode="lin" valueType="num">
                                      <p:cBhvr>
                                        <p:cTn id="31" dur="1000" fill="hold"/>
                                        <p:tgtEl>
                                          <p:spTgt spid="45"/>
                                        </p:tgtEl>
                                        <p:attrNameLst>
                                          <p:attrName>style.rotation</p:attrName>
                                        </p:attrNameLst>
                                      </p:cBhvr>
                                      <p:tavLst>
                                        <p:tav tm="0">
                                          <p:val>
                                            <p:fltVal val="90"/>
                                          </p:val>
                                        </p:tav>
                                        <p:tav tm="100000">
                                          <p:val>
                                            <p:fltVal val="0"/>
                                          </p:val>
                                        </p:tav>
                                      </p:tavLst>
                                    </p:anim>
                                    <p:animEffect transition="in" filter="fade">
                                      <p:cBhvr>
                                        <p:cTn id="32" dur="10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1000" fill="hold"/>
                                        <p:tgtEl>
                                          <p:spTgt spid="46"/>
                                        </p:tgtEl>
                                        <p:attrNameLst>
                                          <p:attrName>ppt_w</p:attrName>
                                        </p:attrNameLst>
                                      </p:cBhvr>
                                      <p:tavLst>
                                        <p:tav tm="0">
                                          <p:val>
                                            <p:fltVal val="0"/>
                                          </p:val>
                                        </p:tav>
                                        <p:tav tm="100000">
                                          <p:val>
                                            <p:strVal val="#ppt_w"/>
                                          </p:val>
                                        </p:tav>
                                      </p:tavLst>
                                    </p:anim>
                                    <p:anim calcmode="lin" valueType="num">
                                      <p:cBhvr>
                                        <p:cTn id="38" dur="1000" fill="hold"/>
                                        <p:tgtEl>
                                          <p:spTgt spid="46"/>
                                        </p:tgtEl>
                                        <p:attrNameLst>
                                          <p:attrName>ppt_h</p:attrName>
                                        </p:attrNameLst>
                                      </p:cBhvr>
                                      <p:tavLst>
                                        <p:tav tm="0">
                                          <p:val>
                                            <p:fltVal val="0"/>
                                          </p:val>
                                        </p:tav>
                                        <p:tav tm="100000">
                                          <p:val>
                                            <p:strVal val="#ppt_h"/>
                                          </p:val>
                                        </p:tav>
                                      </p:tavLst>
                                    </p:anim>
                                    <p:anim calcmode="lin" valueType="num">
                                      <p:cBhvr>
                                        <p:cTn id="39" dur="1000" fill="hold"/>
                                        <p:tgtEl>
                                          <p:spTgt spid="46"/>
                                        </p:tgtEl>
                                        <p:attrNameLst>
                                          <p:attrName>style.rotation</p:attrName>
                                        </p:attrNameLst>
                                      </p:cBhvr>
                                      <p:tavLst>
                                        <p:tav tm="0">
                                          <p:val>
                                            <p:fltVal val="90"/>
                                          </p:val>
                                        </p:tav>
                                        <p:tav tm="100000">
                                          <p:val>
                                            <p:fltVal val="0"/>
                                          </p:val>
                                        </p:tav>
                                      </p:tavLst>
                                    </p:anim>
                                    <p:animEffect transition="in" filter="fade">
                                      <p:cBhvr>
                                        <p:cTn id="40" dur="1000"/>
                                        <p:tgtEl>
                                          <p:spTgt spid="46"/>
                                        </p:tgtEl>
                                      </p:cBhvr>
                                    </p:animEffect>
                                  </p:childTnLst>
                                </p:cTn>
                              </p:par>
                              <p:par>
                                <p:cTn id="41" presetID="3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1000" fill="hold"/>
                                        <p:tgtEl>
                                          <p:spTgt spid="56"/>
                                        </p:tgtEl>
                                        <p:attrNameLst>
                                          <p:attrName>ppt_w</p:attrName>
                                        </p:attrNameLst>
                                      </p:cBhvr>
                                      <p:tavLst>
                                        <p:tav tm="0">
                                          <p:val>
                                            <p:fltVal val="0"/>
                                          </p:val>
                                        </p:tav>
                                        <p:tav tm="100000">
                                          <p:val>
                                            <p:strVal val="#ppt_w"/>
                                          </p:val>
                                        </p:tav>
                                      </p:tavLst>
                                    </p:anim>
                                    <p:anim calcmode="lin" valueType="num">
                                      <p:cBhvr>
                                        <p:cTn id="44" dur="1000" fill="hold"/>
                                        <p:tgtEl>
                                          <p:spTgt spid="56"/>
                                        </p:tgtEl>
                                        <p:attrNameLst>
                                          <p:attrName>ppt_h</p:attrName>
                                        </p:attrNameLst>
                                      </p:cBhvr>
                                      <p:tavLst>
                                        <p:tav tm="0">
                                          <p:val>
                                            <p:fltVal val="0"/>
                                          </p:val>
                                        </p:tav>
                                        <p:tav tm="100000">
                                          <p:val>
                                            <p:strVal val="#ppt_h"/>
                                          </p:val>
                                        </p:tav>
                                      </p:tavLst>
                                    </p:anim>
                                    <p:anim calcmode="lin" valueType="num">
                                      <p:cBhvr>
                                        <p:cTn id="45" dur="1000" fill="hold"/>
                                        <p:tgtEl>
                                          <p:spTgt spid="56"/>
                                        </p:tgtEl>
                                        <p:attrNameLst>
                                          <p:attrName>style.rotation</p:attrName>
                                        </p:attrNameLst>
                                      </p:cBhvr>
                                      <p:tavLst>
                                        <p:tav tm="0">
                                          <p:val>
                                            <p:fltVal val="90"/>
                                          </p:val>
                                        </p:tav>
                                        <p:tav tm="100000">
                                          <p:val>
                                            <p:fltVal val="0"/>
                                          </p:val>
                                        </p:tav>
                                      </p:tavLst>
                                    </p:anim>
                                    <p:animEffect transition="in" filter="fade">
                                      <p:cBhvr>
                                        <p:cTn id="46" dur="10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1000" fill="hold"/>
                                        <p:tgtEl>
                                          <p:spTgt spid="47"/>
                                        </p:tgtEl>
                                        <p:attrNameLst>
                                          <p:attrName>ppt_w</p:attrName>
                                        </p:attrNameLst>
                                      </p:cBhvr>
                                      <p:tavLst>
                                        <p:tav tm="0">
                                          <p:val>
                                            <p:fltVal val="0"/>
                                          </p:val>
                                        </p:tav>
                                        <p:tav tm="100000">
                                          <p:val>
                                            <p:strVal val="#ppt_w"/>
                                          </p:val>
                                        </p:tav>
                                      </p:tavLst>
                                    </p:anim>
                                    <p:anim calcmode="lin" valueType="num">
                                      <p:cBhvr>
                                        <p:cTn id="52" dur="1000" fill="hold"/>
                                        <p:tgtEl>
                                          <p:spTgt spid="47"/>
                                        </p:tgtEl>
                                        <p:attrNameLst>
                                          <p:attrName>ppt_h</p:attrName>
                                        </p:attrNameLst>
                                      </p:cBhvr>
                                      <p:tavLst>
                                        <p:tav tm="0">
                                          <p:val>
                                            <p:fltVal val="0"/>
                                          </p:val>
                                        </p:tav>
                                        <p:tav tm="100000">
                                          <p:val>
                                            <p:strVal val="#ppt_h"/>
                                          </p:val>
                                        </p:tav>
                                      </p:tavLst>
                                    </p:anim>
                                    <p:anim calcmode="lin" valueType="num">
                                      <p:cBhvr>
                                        <p:cTn id="53" dur="1000" fill="hold"/>
                                        <p:tgtEl>
                                          <p:spTgt spid="47"/>
                                        </p:tgtEl>
                                        <p:attrNameLst>
                                          <p:attrName>style.rotation</p:attrName>
                                        </p:attrNameLst>
                                      </p:cBhvr>
                                      <p:tavLst>
                                        <p:tav tm="0">
                                          <p:val>
                                            <p:fltVal val="90"/>
                                          </p:val>
                                        </p:tav>
                                        <p:tav tm="100000">
                                          <p:val>
                                            <p:fltVal val="0"/>
                                          </p:val>
                                        </p:tav>
                                      </p:tavLst>
                                    </p:anim>
                                    <p:animEffect transition="in" filter="fade">
                                      <p:cBhvr>
                                        <p:cTn id="54" dur="1000"/>
                                        <p:tgtEl>
                                          <p:spTgt spid="47"/>
                                        </p:tgtEl>
                                      </p:cBhvr>
                                    </p:animEffect>
                                  </p:childTnLst>
                                </p:cTn>
                              </p:par>
                              <p:par>
                                <p:cTn id="55" presetID="3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1000" fill="hold"/>
                                        <p:tgtEl>
                                          <p:spTgt spid="57"/>
                                        </p:tgtEl>
                                        <p:attrNameLst>
                                          <p:attrName>ppt_w</p:attrName>
                                        </p:attrNameLst>
                                      </p:cBhvr>
                                      <p:tavLst>
                                        <p:tav tm="0">
                                          <p:val>
                                            <p:fltVal val="0"/>
                                          </p:val>
                                        </p:tav>
                                        <p:tav tm="100000">
                                          <p:val>
                                            <p:strVal val="#ppt_w"/>
                                          </p:val>
                                        </p:tav>
                                      </p:tavLst>
                                    </p:anim>
                                    <p:anim calcmode="lin" valueType="num">
                                      <p:cBhvr>
                                        <p:cTn id="58" dur="1000" fill="hold"/>
                                        <p:tgtEl>
                                          <p:spTgt spid="57"/>
                                        </p:tgtEl>
                                        <p:attrNameLst>
                                          <p:attrName>ppt_h</p:attrName>
                                        </p:attrNameLst>
                                      </p:cBhvr>
                                      <p:tavLst>
                                        <p:tav tm="0">
                                          <p:val>
                                            <p:fltVal val="0"/>
                                          </p:val>
                                        </p:tav>
                                        <p:tav tm="100000">
                                          <p:val>
                                            <p:strVal val="#ppt_h"/>
                                          </p:val>
                                        </p:tav>
                                      </p:tavLst>
                                    </p:anim>
                                    <p:anim calcmode="lin" valueType="num">
                                      <p:cBhvr>
                                        <p:cTn id="59" dur="1000" fill="hold"/>
                                        <p:tgtEl>
                                          <p:spTgt spid="57"/>
                                        </p:tgtEl>
                                        <p:attrNameLst>
                                          <p:attrName>style.rotation</p:attrName>
                                        </p:attrNameLst>
                                      </p:cBhvr>
                                      <p:tavLst>
                                        <p:tav tm="0">
                                          <p:val>
                                            <p:fltVal val="90"/>
                                          </p:val>
                                        </p:tav>
                                        <p:tav tm="100000">
                                          <p:val>
                                            <p:fltVal val="0"/>
                                          </p:val>
                                        </p:tav>
                                      </p:tavLst>
                                    </p:anim>
                                    <p:animEffect transition="in" filter="fade">
                                      <p:cBhvr>
                                        <p:cTn id="60" dur="10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p:cTn id="65" dur="1000" fill="hold"/>
                                        <p:tgtEl>
                                          <p:spTgt spid="48"/>
                                        </p:tgtEl>
                                        <p:attrNameLst>
                                          <p:attrName>ppt_w</p:attrName>
                                        </p:attrNameLst>
                                      </p:cBhvr>
                                      <p:tavLst>
                                        <p:tav tm="0">
                                          <p:val>
                                            <p:fltVal val="0"/>
                                          </p:val>
                                        </p:tav>
                                        <p:tav tm="100000">
                                          <p:val>
                                            <p:strVal val="#ppt_w"/>
                                          </p:val>
                                        </p:tav>
                                      </p:tavLst>
                                    </p:anim>
                                    <p:anim calcmode="lin" valueType="num">
                                      <p:cBhvr>
                                        <p:cTn id="66" dur="1000" fill="hold"/>
                                        <p:tgtEl>
                                          <p:spTgt spid="48"/>
                                        </p:tgtEl>
                                        <p:attrNameLst>
                                          <p:attrName>ppt_h</p:attrName>
                                        </p:attrNameLst>
                                      </p:cBhvr>
                                      <p:tavLst>
                                        <p:tav tm="0">
                                          <p:val>
                                            <p:fltVal val="0"/>
                                          </p:val>
                                        </p:tav>
                                        <p:tav tm="100000">
                                          <p:val>
                                            <p:strVal val="#ppt_h"/>
                                          </p:val>
                                        </p:tav>
                                      </p:tavLst>
                                    </p:anim>
                                    <p:anim calcmode="lin" valueType="num">
                                      <p:cBhvr>
                                        <p:cTn id="67" dur="1000" fill="hold"/>
                                        <p:tgtEl>
                                          <p:spTgt spid="48"/>
                                        </p:tgtEl>
                                        <p:attrNameLst>
                                          <p:attrName>style.rotation</p:attrName>
                                        </p:attrNameLst>
                                      </p:cBhvr>
                                      <p:tavLst>
                                        <p:tav tm="0">
                                          <p:val>
                                            <p:fltVal val="90"/>
                                          </p:val>
                                        </p:tav>
                                        <p:tav tm="100000">
                                          <p:val>
                                            <p:fltVal val="0"/>
                                          </p:val>
                                        </p:tav>
                                      </p:tavLst>
                                    </p:anim>
                                    <p:animEffect transition="in" filter="fade">
                                      <p:cBhvr>
                                        <p:cTn id="68" dur="1000"/>
                                        <p:tgtEl>
                                          <p:spTgt spid="48"/>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p:cTn id="73" dur="1000" fill="hold"/>
                                        <p:tgtEl>
                                          <p:spTgt spid="49"/>
                                        </p:tgtEl>
                                        <p:attrNameLst>
                                          <p:attrName>ppt_w</p:attrName>
                                        </p:attrNameLst>
                                      </p:cBhvr>
                                      <p:tavLst>
                                        <p:tav tm="0">
                                          <p:val>
                                            <p:fltVal val="0"/>
                                          </p:val>
                                        </p:tav>
                                        <p:tav tm="100000">
                                          <p:val>
                                            <p:strVal val="#ppt_w"/>
                                          </p:val>
                                        </p:tav>
                                      </p:tavLst>
                                    </p:anim>
                                    <p:anim calcmode="lin" valueType="num">
                                      <p:cBhvr>
                                        <p:cTn id="74" dur="1000" fill="hold"/>
                                        <p:tgtEl>
                                          <p:spTgt spid="49"/>
                                        </p:tgtEl>
                                        <p:attrNameLst>
                                          <p:attrName>ppt_h</p:attrName>
                                        </p:attrNameLst>
                                      </p:cBhvr>
                                      <p:tavLst>
                                        <p:tav tm="0">
                                          <p:val>
                                            <p:fltVal val="0"/>
                                          </p:val>
                                        </p:tav>
                                        <p:tav tm="100000">
                                          <p:val>
                                            <p:strVal val="#ppt_h"/>
                                          </p:val>
                                        </p:tav>
                                      </p:tavLst>
                                    </p:anim>
                                    <p:anim calcmode="lin" valueType="num">
                                      <p:cBhvr>
                                        <p:cTn id="75" dur="1000" fill="hold"/>
                                        <p:tgtEl>
                                          <p:spTgt spid="49"/>
                                        </p:tgtEl>
                                        <p:attrNameLst>
                                          <p:attrName>style.rotation</p:attrName>
                                        </p:attrNameLst>
                                      </p:cBhvr>
                                      <p:tavLst>
                                        <p:tav tm="0">
                                          <p:val>
                                            <p:fltVal val="90"/>
                                          </p:val>
                                        </p:tav>
                                        <p:tav tm="100000">
                                          <p:val>
                                            <p:fltVal val="0"/>
                                          </p:val>
                                        </p:tav>
                                      </p:tavLst>
                                    </p:anim>
                                    <p:animEffect transition="in" filter="fade">
                                      <p:cBhvr>
                                        <p:cTn id="76" dur="1000"/>
                                        <p:tgtEl>
                                          <p:spTgt spid="49"/>
                                        </p:tgtEl>
                                      </p:cBhvr>
                                    </p:animEffect>
                                  </p:childTnLst>
                                </p:cTn>
                              </p:par>
                              <p:par>
                                <p:cTn id="77" presetID="3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1000" fill="hold"/>
                                        <p:tgtEl>
                                          <p:spTgt spid="59"/>
                                        </p:tgtEl>
                                        <p:attrNameLst>
                                          <p:attrName>ppt_w</p:attrName>
                                        </p:attrNameLst>
                                      </p:cBhvr>
                                      <p:tavLst>
                                        <p:tav tm="0">
                                          <p:val>
                                            <p:fltVal val="0"/>
                                          </p:val>
                                        </p:tav>
                                        <p:tav tm="100000">
                                          <p:val>
                                            <p:strVal val="#ppt_w"/>
                                          </p:val>
                                        </p:tav>
                                      </p:tavLst>
                                    </p:anim>
                                    <p:anim calcmode="lin" valueType="num">
                                      <p:cBhvr>
                                        <p:cTn id="80" dur="1000" fill="hold"/>
                                        <p:tgtEl>
                                          <p:spTgt spid="59"/>
                                        </p:tgtEl>
                                        <p:attrNameLst>
                                          <p:attrName>ppt_h</p:attrName>
                                        </p:attrNameLst>
                                      </p:cBhvr>
                                      <p:tavLst>
                                        <p:tav tm="0">
                                          <p:val>
                                            <p:fltVal val="0"/>
                                          </p:val>
                                        </p:tav>
                                        <p:tav tm="100000">
                                          <p:val>
                                            <p:strVal val="#ppt_h"/>
                                          </p:val>
                                        </p:tav>
                                      </p:tavLst>
                                    </p:anim>
                                    <p:anim calcmode="lin" valueType="num">
                                      <p:cBhvr>
                                        <p:cTn id="81" dur="1000" fill="hold"/>
                                        <p:tgtEl>
                                          <p:spTgt spid="59"/>
                                        </p:tgtEl>
                                        <p:attrNameLst>
                                          <p:attrName>style.rotation</p:attrName>
                                        </p:attrNameLst>
                                      </p:cBhvr>
                                      <p:tavLst>
                                        <p:tav tm="0">
                                          <p:val>
                                            <p:fltVal val="90"/>
                                          </p:val>
                                        </p:tav>
                                        <p:tav tm="100000">
                                          <p:val>
                                            <p:fltVal val="0"/>
                                          </p:val>
                                        </p:tav>
                                      </p:tavLst>
                                    </p:anim>
                                    <p:animEffect transition="in" filter="fade">
                                      <p:cBhvr>
                                        <p:cTn id="82" dur="10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p:cTn id="87" dur="1000" fill="hold"/>
                                        <p:tgtEl>
                                          <p:spTgt spid="50"/>
                                        </p:tgtEl>
                                        <p:attrNameLst>
                                          <p:attrName>ppt_w</p:attrName>
                                        </p:attrNameLst>
                                      </p:cBhvr>
                                      <p:tavLst>
                                        <p:tav tm="0">
                                          <p:val>
                                            <p:fltVal val="0"/>
                                          </p:val>
                                        </p:tav>
                                        <p:tav tm="100000">
                                          <p:val>
                                            <p:strVal val="#ppt_w"/>
                                          </p:val>
                                        </p:tav>
                                      </p:tavLst>
                                    </p:anim>
                                    <p:anim calcmode="lin" valueType="num">
                                      <p:cBhvr>
                                        <p:cTn id="88" dur="1000" fill="hold"/>
                                        <p:tgtEl>
                                          <p:spTgt spid="50"/>
                                        </p:tgtEl>
                                        <p:attrNameLst>
                                          <p:attrName>ppt_h</p:attrName>
                                        </p:attrNameLst>
                                      </p:cBhvr>
                                      <p:tavLst>
                                        <p:tav tm="0">
                                          <p:val>
                                            <p:fltVal val="0"/>
                                          </p:val>
                                        </p:tav>
                                        <p:tav tm="100000">
                                          <p:val>
                                            <p:strVal val="#ppt_h"/>
                                          </p:val>
                                        </p:tav>
                                      </p:tavLst>
                                    </p:anim>
                                    <p:anim calcmode="lin" valueType="num">
                                      <p:cBhvr>
                                        <p:cTn id="89" dur="1000" fill="hold"/>
                                        <p:tgtEl>
                                          <p:spTgt spid="50"/>
                                        </p:tgtEl>
                                        <p:attrNameLst>
                                          <p:attrName>style.rotation</p:attrName>
                                        </p:attrNameLst>
                                      </p:cBhvr>
                                      <p:tavLst>
                                        <p:tav tm="0">
                                          <p:val>
                                            <p:fltVal val="90"/>
                                          </p:val>
                                        </p:tav>
                                        <p:tav tm="100000">
                                          <p:val>
                                            <p:fltVal val="0"/>
                                          </p:val>
                                        </p:tav>
                                      </p:tavLst>
                                    </p:anim>
                                    <p:animEffect transition="in" filter="fade">
                                      <p:cBhvr>
                                        <p:cTn id="90" dur="1000"/>
                                        <p:tgtEl>
                                          <p:spTgt spid="50"/>
                                        </p:tgtEl>
                                      </p:cBhvr>
                                    </p:animEffect>
                                  </p:childTnLst>
                                </p:cTn>
                              </p:par>
                              <p:par>
                                <p:cTn id="91" presetID="31" presetClass="entr" presetSubtype="0"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anim calcmode="lin" valueType="num">
                                      <p:cBhvr>
                                        <p:cTn id="93" dur="1000" fill="hold"/>
                                        <p:tgtEl>
                                          <p:spTgt spid="60"/>
                                        </p:tgtEl>
                                        <p:attrNameLst>
                                          <p:attrName>ppt_w</p:attrName>
                                        </p:attrNameLst>
                                      </p:cBhvr>
                                      <p:tavLst>
                                        <p:tav tm="0">
                                          <p:val>
                                            <p:fltVal val="0"/>
                                          </p:val>
                                        </p:tav>
                                        <p:tav tm="100000">
                                          <p:val>
                                            <p:strVal val="#ppt_w"/>
                                          </p:val>
                                        </p:tav>
                                      </p:tavLst>
                                    </p:anim>
                                    <p:anim calcmode="lin" valueType="num">
                                      <p:cBhvr>
                                        <p:cTn id="94" dur="1000" fill="hold"/>
                                        <p:tgtEl>
                                          <p:spTgt spid="60"/>
                                        </p:tgtEl>
                                        <p:attrNameLst>
                                          <p:attrName>ppt_h</p:attrName>
                                        </p:attrNameLst>
                                      </p:cBhvr>
                                      <p:tavLst>
                                        <p:tav tm="0">
                                          <p:val>
                                            <p:fltVal val="0"/>
                                          </p:val>
                                        </p:tav>
                                        <p:tav tm="100000">
                                          <p:val>
                                            <p:strVal val="#ppt_h"/>
                                          </p:val>
                                        </p:tav>
                                      </p:tavLst>
                                    </p:anim>
                                    <p:anim calcmode="lin" valueType="num">
                                      <p:cBhvr>
                                        <p:cTn id="95" dur="1000" fill="hold"/>
                                        <p:tgtEl>
                                          <p:spTgt spid="60"/>
                                        </p:tgtEl>
                                        <p:attrNameLst>
                                          <p:attrName>style.rotation</p:attrName>
                                        </p:attrNameLst>
                                      </p:cBhvr>
                                      <p:tavLst>
                                        <p:tav tm="0">
                                          <p:val>
                                            <p:fltVal val="90"/>
                                          </p:val>
                                        </p:tav>
                                        <p:tav tm="100000">
                                          <p:val>
                                            <p:fltVal val="0"/>
                                          </p:val>
                                        </p:tav>
                                      </p:tavLst>
                                    </p:anim>
                                    <p:animEffect transition="in" filter="fade">
                                      <p:cBhvr>
                                        <p:cTn id="96" dur="1000"/>
                                        <p:tgtEl>
                                          <p:spTgt spid="60"/>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anim calcmode="lin" valueType="num">
                                      <p:cBhvr>
                                        <p:cTn id="101" dur="1000" fill="hold"/>
                                        <p:tgtEl>
                                          <p:spTgt spid="51"/>
                                        </p:tgtEl>
                                        <p:attrNameLst>
                                          <p:attrName>ppt_w</p:attrName>
                                        </p:attrNameLst>
                                      </p:cBhvr>
                                      <p:tavLst>
                                        <p:tav tm="0">
                                          <p:val>
                                            <p:fltVal val="0"/>
                                          </p:val>
                                        </p:tav>
                                        <p:tav tm="100000">
                                          <p:val>
                                            <p:strVal val="#ppt_w"/>
                                          </p:val>
                                        </p:tav>
                                      </p:tavLst>
                                    </p:anim>
                                    <p:anim calcmode="lin" valueType="num">
                                      <p:cBhvr>
                                        <p:cTn id="102" dur="1000" fill="hold"/>
                                        <p:tgtEl>
                                          <p:spTgt spid="51"/>
                                        </p:tgtEl>
                                        <p:attrNameLst>
                                          <p:attrName>ppt_h</p:attrName>
                                        </p:attrNameLst>
                                      </p:cBhvr>
                                      <p:tavLst>
                                        <p:tav tm="0">
                                          <p:val>
                                            <p:fltVal val="0"/>
                                          </p:val>
                                        </p:tav>
                                        <p:tav tm="100000">
                                          <p:val>
                                            <p:strVal val="#ppt_h"/>
                                          </p:val>
                                        </p:tav>
                                      </p:tavLst>
                                    </p:anim>
                                    <p:anim calcmode="lin" valueType="num">
                                      <p:cBhvr>
                                        <p:cTn id="103" dur="1000" fill="hold"/>
                                        <p:tgtEl>
                                          <p:spTgt spid="51"/>
                                        </p:tgtEl>
                                        <p:attrNameLst>
                                          <p:attrName>style.rotation</p:attrName>
                                        </p:attrNameLst>
                                      </p:cBhvr>
                                      <p:tavLst>
                                        <p:tav tm="0">
                                          <p:val>
                                            <p:fltVal val="90"/>
                                          </p:val>
                                        </p:tav>
                                        <p:tav tm="100000">
                                          <p:val>
                                            <p:fltVal val="0"/>
                                          </p:val>
                                        </p:tav>
                                      </p:tavLst>
                                    </p:anim>
                                    <p:animEffect transition="in" filter="fade">
                                      <p:cBhvr>
                                        <p:cTn id="104" dur="1000"/>
                                        <p:tgtEl>
                                          <p:spTgt spid="51"/>
                                        </p:tgtEl>
                                      </p:cBhvr>
                                    </p:animEffect>
                                  </p:childTnLst>
                                </p:cTn>
                              </p:par>
                              <p:par>
                                <p:cTn id="105" presetID="31" presetClass="entr" presetSubtype="0" fill="hold" nodeType="withEffect">
                                  <p:stCondLst>
                                    <p:cond delay="0"/>
                                  </p:stCondLst>
                                  <p:childTnLst>
                                    <p:set>
                                      <p:cBhvr>
                                        <p:cTn id="106" dur="1" fill="hold">
                                          <p:stCondLst>
                                            <p:cond delay="0"/>
                                          </p:stCondLst>
                                        </p:cTn>
                                        <p:tgtEl>
                                          <p:spTgt spid="61"/>
                                        </p:tgtEl>
                                        <p:attrNameLst>
                                          <p:attrName>style.visibility</p:attrName>
                                        </p:attrNameLst>
                                      </p:cBhvr>
                                      <p:to>
                                        <p:strVal val="visible"/>
                                      </p:to>
                                    </p:set>
                                    <p:anim calcmode="lin" valueType="num">
                                      <p:cBhvr>
                                        <p:cTn id="107" dur="1000" fill="hold"/>
                                        <p:tgtEl>
                                          <p:spTgt spid="61"/>
                                        </p:tgtEl>
                                        <p:attrNameLst>
                                          <p:attrName>ppt_w</p:attrName>
                                        </p:attrNameLst>
                                      </p:cBhvr>
                                      <p:tavLst>
                                        <p:tav tm="0">
                                          <p:val>
                                            <p:fltVal val="0"/>
                                          </p:val>
                                        </p:tav>
                                        <p:tav tm="100000">
                                          <p:val>
                                            <p:strVal val="#ppt_w"/>
                                          </p:val>
                                        </p:tav>
                                      </p:tavLst>
                                    </p:anim>
                                    <p:anim calcmode="lin" valueType="num">
                                      <p:cBhvr>
                                        <p:cTn id="108" dur="1000" fill="hold"/>
                                        <p:tgtEl>
                                          <p:spTgt spid="61"/>
                                        </p:tgtEl>
                                        <p:attrNameLst>
                                          <p:attrName>ppt_h</p:attrName>
                                        </p:attrNameLst>
                                      </p:cBhvr>
                                      <p:tavLst>
                                        <p:tav tm="0">
                                          <p:val>
                                            <p:fltVal val="0"/>
                                          </p:val>
                                        </p:tav>
                                        <p:tav tm="100000">
                                          <p:val>
                                            <p:strVal val="#ppt_h"/>
                                          </p:val>
                                        </p:tav>
                                      </p:tavLst>
                                    </p:anim>
                                    <p:anim calcmode="lin" valueType="num">
                                      <p:cBhvr>
                                        <p:cTn id="109" dur="1000" fill="hold"/>
                                        <p:tgtEl>
                                          <p:spTgt spid="61"/>
                                        </p:tgtEl>
                                        <p:attrNameLst>
                                          <p:attrName>style.rotation</p:attrName>
                                        </p:attrNameLst>
                                      </p:cBhvr>
                                      <p:tavLst>
                                        <p:tav tm="0">
                                          <p:val>
                                            <p:fltVal val="90"/>
                                          </p:val>
                                        </p:tav>
                                        <p:tav tm="100000">
                                          <p:val>
                                            <p:fltVal val="0"/>
                                          </p:val>
                                        </p:tav>
                                      </p:tavLst>
                                    </p:anim>
                                    <p:animEffect transition="in" filter="fade">
                                      <p:cBhvr>
                                        <p:cTn id="110" dur="1000"/>
                                        <p:tgtEl>
                                          <p:spTgt spid="61"/>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childTnLst>
                                    <p:set>
                                      <p:cBhvr>
                                        <p:cTn id="114" dur="1" fill="hold">
                                          <p:stCondLst>
                                            <p:cond delay="0"/>
                                          </p:stCondLst>
                                        </p:cTn>
                                        <p:tgtEl>
                                          <p:spTgt spid="52"/>
                                        </p:tgtEl>
                                        <p:attrNameLst>
                                          <p:attrName>style.visibility</p:attrName>
                                        </p:attrNameLst>
                                      </p:cBhvr>
                                      <p:to>
                                        <p:strVal val="visible"/>
                                      </p:to>
                                    </p:set>
                                    <p:anim calcmode="lin" valueType="num">
                                      <p:cBhvr>
                                        <p:cTn id="115" dur="1000" fill="hold"/>
                                        <p:tgtEl>
                                          <p:spTgt spid="52"/>
                                        </p:tgtEl>
                                        <p:attrNameLst>
                                          <p:attrName>ppt_w</p:attrName>
                                        </p:attrNameLst>
                                      </p:cBhvr>
                                      <p:tavLst>
                                        <p:tav tm="0">
                                          <p:val>
                                            <p:fltVal val="0"/>
                                          </p:val>
                                        </p:tav>
                                        <p:tav tm="100000">
                                          <p:val>
                                            <p:strVal val="#ppt_w"/>
                                          </p:val>
                                        </p:tav>
                                      </p:tavLst>
                                    </p:anim>
                                    <p:anim calcmode="lin" valueType="num">
                                      <p:cBhvr>
                                        <p:cTn id="116" dur="1000" fill="hold"/>
                                        <p:tgtEl>
                                          <p:spTgt spid="52"/>
                                        </p:tgtEl>
                                        <p:attrNameLst>
                                          <p:attrName>ppt_h</p:attrName>
                                        </p:attrNameLst>
                                      </p:cBhvr>
                                      <p:tavLst>
                                        <p:tav tm="0">
                                          <p:val>
                                            <p:fltVal val="0"/>
                                          </p:val>
                                        </p:tav>
                                        <p:tav tm="100000">
                                          <p:val>
                                            <p:strVal val="#ppt_h"/>
                                          </p:val>
                                        </p:tav>
                                      </p:tavLst>
                                    </p:anim>
                                    <p:anim calcmode="lin" valueType="num">
                                      <p:cBhvr>
                                        <p:cTn id="117" dur="1000" fill="hold"/>
                                        <p:tgtEl>
                                          <p:spTgt spid="52"/>
                                        </p:tgtEl>
                                        <p:attrNameLst>
                                          <p:attrName>style.rotation</p:attrName>
                                        </p:attrNameLst>
                                      </p:cBhvr>
                                      <p:tavLst>
                                        <p:tav tm="0">
                                          <p:val>
                                            <p:fltVal val="90"/>
                                          </p:val>
                                        </p:tav>
                                        <p:tav tm="100000">
                                          <p:val>
                                            <p:fltVal val="0"/>
                                          </p:val>
                                        </p:tav>
                                      </p:tavLst>
                                    </p:anim>
                                    <p:animEffect transition="in" filter="fade">
                                      <p:cBhvr>
                                        <p:cTn id="118" dur="1000"/>
                                        <p:tgtEl>
                                          <p:spTgt spid="52"/>
                                        </p:tgtEl>
                                      </p:cBhvr>
                                    </p:animEffect>
                                  </p:childTnLst>
                                </p:cTn>
                              </p:par>
                              <p:par>
                                <p:cTn id="119" presetID="31" presetClass="entr" presetSubtype="0"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 calcmode="lin" valueType="num">
                                      <p:cBhvr>
                                        <p:cTn id="121" dur="1000" fill="hold"/>
                                        <p:tgtEl>
                                          <p:spTgt spid="62"/>
                                        </p:tgtEl>
                                        <p:attrNameLst>
                                          <p:attrName>ppt_w</p:attrName>
                                        </p:attrNameLst>
                                      </p:cBhvr>
                                      <p:tavLst>
                                        <p:tav tm="0">
                                          <p:val>
                                            <p:fltVal val="0"/>
                                          </p:val>
                                        </p:tav>
                                        <p:tav tm="100000">
                                          <p:val>
                                            <p:strVal val="#ppt_w"/>
                                          </p:val>
                                        </p:tav>
                                      </p:tavLst>
                                    </p:anim>
                                    <p:anim calcmode="lin" valueType="num">
                                      <p:cBhvr>
                                        <p:cTn id="122" dur="1000" fill="hold"/>
                                        <p:tgtEl>
                                          <p:spTgt spid="62"/>
                                        </p:tgtEl>
                                        <p:attrNameLst>
                                          <p:attrName>ppt_h</p:attrName>
                                        </p:attrNameLst>
                                      </p:cBhvr>
                                      <p:tavLst>
                                        <p:tav tm="0">
                                          <p:val>
                                            <p:fltVal val="0"/>
                                          </p:val>
                                        </p:tav>
                                        <p:tav tm="100000">
                                          <p:val>
                                            <p:strVal val="#ppt_h"/>
                                          </p:val>
                                        </p:tav>
                                      </p:tavLst>
                                    </p:anim>
                                    <p:anim calcmode="lin" valueType="num">
                                      <p:cBhvr>
                                        <p:cTn id="123" dur="1000" fill="hold"/>
                                        <p:tgtEl>
                                          <p:spTgt spid="62"/>
                                        </p:tgtEl>
                                        <p:attrNameLst>
                                          <p:attrName>style.rotation</p:attrName>
                                        </p:attrNameLst>
                                      </p:cBhvr>
                                      <p:tavLst>
                                        <p:tav tm="0">
                                          <p:val>
                                            <p:fltVal val="90"/>
                                          </p:val>
                                        </p:tav>
                                        <p:tav tm="100000">
                                          <p:val>
                                            <p:fltVal val="0"/>
                                          </p:val>
                                        </p:tav>
                                      </p:tavLst>
                                    </p:anim>
                                    <p:animEffect transition="in" filter="fade">
                                      <p:cBhvr>
                                        <p:cTn id="124"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4499992" y="1628800"/>
            <a:ext cx="4143974" cy="4536503"/>
          </a:xfrm>
          <a:custGeom>
            <a:avLst/>
            <a:gdLst>
              <a:gd name="connsiteX0" fmla="*/ 0 w 7858180"/>
              <a:gd name="connsiteY0" fmla="*/ 0 h 1814720"/>
              <a:gd name="connsiteX1" fmla="*/ 7858180 w 7858180"/>
              <a:gd name="connsiteY1" fmla="*/ 0 h 1814720"/>
              <a:gd name="connsiteX2" fmla="*/ 7858180 w 7858180"/>
              <a:gd name="connsiteY2" fmla="*/ 1814720 h 1814720"/>
              <a:gd name="connsiteX3" fmla="*/ 0 w 7858180"/>
              <a:gd name="connsiteY3" fmla="*/ 1814720 h 1814720"/>
              <a:gd name="connsiteX4" fmla="*/ 0 w 7858180"/>
              <a:gd name="connsiteY4" fmla="*/ 0 h 181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814720">
                <a:moveTo>
                  <a:pt x="0" y="0"/>
                </a:moveTo>
                <a:lnTo>
                  <a:pt x="7858180" y="0"/>
                </a:lnTo>
                <a:lnTo>
                  <a:pt x="7858180" y="1814720"/>
                </a:lnTo>
                <a:lnTo>
                  <a:pt x="0" y="1814720"/>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justLow" defTabSz="1200150" rtl="1">
              <a:lnSpc>
                <a:spcPct val="90000"/>
              </a:lnSpc>
              <a:spcBef>
                <a:spcPct val="0"/>
              </a:spcBef>
              <a:spcAft>
                <a:spcPct val="35000"/>
              </a:spcAft>
            </a:pPr>
            <a:r>
              <a:rPr lang="ar-SA" sz="2700" b="1" dirty="0">
                <a:solidFill>
                  <a:srgbClr val="002060"/>
                </a:solidFill>
              </a:rPr>
              <a:t>إذا بادرت بمواجهة المشكلات تشعر بمكانتك وبقدرتك على المواجهة، وقدرتك على الفعل؛ حتى إن لم تنجح في ذلك أحيانًا</a:t>
            </a:r>
            <a:r>
              <a:rPr lang="en-US" sz="2700" b="1" dirty="0">
                <a:solidFill>
                  <a:srgbClr val="002060"/>
                </a:solidFill>
              </a:rPr>
              <a:t>..</a:t>
            </a:r>
            <a:r>
              <a:rPr lang="ar-SA" sz="2700" b="1" dirty="0">
                <a:solidFill>
                  <a:srgbClr val="002060"/>
                </a:solidFill>
              </a:rPr>
              <a:t>وكلما حققت نجاحًا زادت ثقتك في نفسك</a:t>
            </a:r>
            <a:r>
              <a:rPr lang="en-US" sz="2700" b="1" dirty="0">
                <a:solidFill>
                  <a:srgbClr val="002060"/>
                </a:solidFill>
              </a:rPr>
              <a:t>.</a:t>
            </a:r>
          </a:p>
        </p:txBody>
      </p:sp>
      <p:sp>
        <p:nvSpPr>
          <p:cNvPr id="26" name="TextBox 13"/>
          <p:cNvSpPr txBox="1">
            <a:spLocks noChangeArrowheads="1"/>
          </p:cNvSpPr>
          <p:nvPr/>
        </p:nvSpPr>
        <p:spPr bwMode="auto">
          <a:xfrm>
            <a:off x="4860033" y="332656"/>
            <a:ext cx="4248472"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القدرة على مواجهة المشكلات</a:t>
            </a:r>
            <a:endParaRPr lang="en-US" dirty="0"/>
          </a:p>
        </p:txBody>
      </p:sp>
      <p:pic>
        <p:nvPicPr>
          <p:cNvPr id="4" name="Picture 3"/>
          <p:cNvPicPr>
            <a:picLocks noChangeAspect="1"/>
          </p:cNvPicPr>
          <p:nvPr/>
        </p:nvPicPr>
        <p:blipFill>
          <a:blip r:embed="rId4"/>
          <a:stretch>
            <a:fillRect/>
          </a:stretch>
        </p:blipFill>
        <p:spPr>
          <a:xfrm>
            <a:off x="395536" y="1628800"/>
            <a:ext cx="3744416" cy="4536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4" name="对角圆角矩形 5"/>
          <p:cNvSpPr>
            <a:spLocks/>
          </p:cNvSpPr>
          <p:nvPr/>
        </p:nvSpPr>
        <p:spPr bwMode="auto">
          <a:xfrm rot="21346829">
            <a:off x="1160461" y="1622203"/>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0">
                <a:srgbClr val="00B0F0">
                  <a:alpha val="68000"/>
                </a:srgbClr>
              </a:gs>
              <a:gs pos="100000">
                <a:srgbClr val="0070C0">
                  <a:alpha val="88000"/>
                </a:srgbClr>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7" name="Picture 3" descr="C:\TDDOWNLOA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30117"/>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txBox="1">
            <a:spLocks/>
          </p:cNvSpPr>
          <p:nvPr/>
        </p:nvSpPr>
        <p:spPr bwMode="auto">
          <a:xfrm rot="21361315">
            <a:off x="1376362" y="1904778"/>
            <a:ext cx="64547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ctr" eaLnBrk="1" hangingPunct="1"/>
            <a:endParaRPr lang="en-US" sz="4800" b="1" dirty="0" smtClean="0">
              <a:solidFill>
                <a:schemeClr val="bg1"/>
              </a:solidFill>
            </a:endParaRPr>
          </a:p>
          <a:p>
            <a:pPr marL="0" indent="0" algn="ctr" eaLnBrk="1" hangingPunct="1"/>
            <a:endParaRPr lang="en-US" sz="1600" b="1" dirty="0" smtClean="0">
              <a:solidFill>
                <a:schemeClr val="bg1"/>
              </a:solidFill>
            </a:endParaRPr>
          </a:p>
          <a:p>
            <a:pPr marL="0" indent="0" algn="ctr" rtl="1" eaLnBrk="1" hangingPunct="1">
              <a:buNone/>
            </a:pPr>
            <a:r>
              <a:rPr lang="ar-EG" altLang="zh-CN" sz="5000" b="1" dirty="0">
                <a:solidFill>
                  <a:schemeClr val="bg1"/>
                </a:solidFill>
              </a:rPr>
              <a:t>المؤمن مرآة أخيه</a:t>
            </a:r>
            <a:endParaRPr lang="ar-EG" altLang="en-US" sz="5000" b="1" dirty="0">
              <a:solidFill>
                <a:schemeClr val="bg1"/>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2643174" y="1000108"/>
            <a:ext cx="4091878" cy="58477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rtl="1"/>
            <a:r>
              <a:rPr lang="ar-EG" altLang="zh-CN" sz="3200" b="1" dirty="0" smtClean="0">
                <a:solidFill>
                  <a:srgbClr val="002060"/>
                </a:solidFill>
              </a:rPr>
              <a:t>المؤمن مرآة أخيه (تمرين)</a:t>
            </a:r>
            <a:endParaRPr lang="ar-EG" altLang="en-US" sz="3200" b="1" dirty="0">
              <a:solidFill>
                <a:srgbClr val="002060"/>
              </a:solidFill>
            </a:endParaRPr>
          </a:p>
        </p:txBody>
      </p:sp>
      <p:sp>
        <p:nvSpPr>
          <p:cNvPr id="4" name="Rectangle 3"/>
          <p:cNvSpPr>
            <a:spLocks noChangeArrowheads="1"/>
          </p:cNvSpPr>
          <p:nvPr/>
        </p:nvSpPr>
        <p:spPr bwMode="auto">
          <a:xfrm>
            <a:off x="3779912" y="2060798"/>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معرفة </a:t>
            </a:r>
            <a:r>
              <a:rPr lang="ar-EG" altLang="zh-CN" sz="2400" b="1" dirty="0">
                <a:solidFill>
                  <a:srgbClr val="002060"/>
                </a:solidFill>
                <a:ea typeface="幼圆" pitchFamily="1" charset="-122"/>
              </a:rPr>
              <a:t>الذات</a:t>
            </a:r>
          </a:p>
        </p:txBody>
      </p:sp>
      <p:sp>
        <p:nvSpPr>
          <p:cNvPr id="6" name="Rectangle 4"/>
          <p:cNvSpPr>
            <a:spLocks noChangeArrowheads="1"/>
          </p:cNvSpPr>
          <p:nvPr/>
        </p:nvSpPr>
        <p:spPr bwMode="auto">
          <a:xfrm>
            <a:off x="3779912" y="3092673"/>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تطوير </a:t>
            </a:r>
            <a:r>
              <a:rPr lang="ar-EG" altLang="zh-CN" sz="2400" b="1" dirty="0">
                <a:solidFill>
                  <a:srgbClr val="002060"/>
                </a:solidFill>
                <a:ea typeface="幼圆" pitchFamily="1" charset="-122"/>
              </a:rPr>
              <a:t>الذات</a:t>
            </a:r>
            <a:endParaRPr lang="zh-CN" altLang="en-US" sz="2400" b="1" dirty="0">
              <a:solidFill>
                <a:srgbClr val="002060"/>
              </a:solidFill>
              <a:ea typeface="幼圆" pitchFamily="1" charset="-122"/>
            </a:endParaRPr>
          </a:p>
        </p:txBody>
      </p:sp>
      <p:sp>
        <p:nvSpPr>
          <p:cNvPr id="7" name="Rectangle 5"/>
          <p:cNvSpPr>
            <a:spLocks noChangeArrowheads="1"/>
          </p:cNvSpPr>
          <p:nvPr/>
        </p:nvSpPr>
        <p:spPr bwMode="auto">
          <a:xfrm>
            <a:off x="3779912" y="4124548"/>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الاتصال</a:t>
            </a:r>
            <a:endParaRPr lang="zh-CN" altLang="en-US" sz="2400" b="1" dirty="0">
              <a:solidFill>
                <a:srgbClr val="002060"/>
              </a:solidFill>
              <a:ea typeface="幼圆" pitchFamily="1" charset="-122"/>
            </a:endParaRPr>
          </a:p>
        </p:txBody>
      </p:sp>
      <p:sp>
        <p:nvSpPr>
          <p:cNvPr id="8" name="Rectangle 6"/>
          <p:cNvSpPr>
            <a:spLocks noChangeArrowheads="1"/>
          </p:cNvSpPr>
          <p:nvPr/>
        </p:nvSpPr>
        <p:spPr bwMode="auto">
          <a:xfrm>
            <a:off x="3779912" y="5156423"/>
            <a:ext cx="4392464" cy="504825"/>
          </a:xfrm>
          <a:prstGeom prst="rect">
            <a:avLst/>
          </a:prstGeom>
          <a:ln/>
          <a:extLst/>
        </p:spPr>
        <p:style>
          <a:lnRef idx="3">
            <a:schemeClr val="lt1"/>
          </a:lnRef>
          <a:fillRef idx="1">
            <a:schemeClr val="accent6"/>
          </a:fillRef>
          <a:effectRef idx="1">
            <a:schemeClr val="accent6"/>
          </a:effectRef>
          <a:fontRef idx="minor">
            <a:schemeClr val="lt1"/>
          </a:fontRef>
        </p:style>
        <p:txBody>
          <a:bodyPr wrap="none" anchor="ctr"/>
          <a:lstStyle/>
          <a:p>
            <a:pPr algn="ctr" rtl="1"/>
            <a:r>
              <a:rPr lang="ar-EG" altLang="zh-CN" sz="2400" b="1" dirty="0" smtClean="0">
                <a:solidFill>
                  <a:srgbClr val="002060"/>
                </a:solidFill>
                <a:ea typeface="幼圆" pitchFamily="1" charset="-122"/>
              </a:rPr>
              <a:t>المحاسبة</a:t>
            </a:r>
            <a:endParaRPr lang="zh-CN" altLang="en-US" sz="2400" b="1" dirty="0">
              <a:solidFill>
                <a:srgbClr val="002060"/>
              </a:solidFill>
              <a:ea typeface="幼圆" pitchFamily="1" charset="-122"/>
            </a:endParaRPr>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572264" y="500042"/>
            <a:ext cx="2221328" cy="1359554"/>
          </a:xfrm>
          <a:prstGeom prst="rect">
            <a:avLst/>
          </a:prstGeom>
        </p:spPr>
      </p:pic>
      <p:pic>
        <p:nvPicPr>
          <p:cNvPr id="10" name="Picture 9"/>
          <p:cNvPicPr>
            <a:picLocks noChangeAspect="1"/>
          </p:cNvPicPr>
          <p:nvPr/>
        </p:nvPicPr>
        <p:blipFill>
          <a:blip r:embed="rId5"/>
          <a:stretch>
            <a:fillRect/>
          </a:stretch>
        </p:blipFill>
        <p:spPr>
          <a:xfrm>
            <a:off x="778111" y="2096048"/>
            <a:ext cx="1857375" cy="1809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p:cNvSpPr/>
          <p:nvPr/>
        </p:nvSpPr>
        <p:spPr>
          <a:xfrm>
            <a:off x="791897" y="4437112"/>
            <a:ext cx="1907895"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r>
              <a:rPr lang="ar-EG" sz="2800" b="1" dirty="0" smtClean="0">
                <a:solidFill>
                  <a:srgbClr val="002060"/>
                </a:solidFill>
              </a:rPr>
              <a:t>25 -45 دقيقة</a:t>
            </a:r>
            <a:endParaRPr lang="ar-EG" sz="2800" b="1" dirty="0">
              <a:solidFill>
                <a:srgbClr val="002060"/>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2419747"/>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2276872"/>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142976" y="2919802"/>
            <a:ext cx="69818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SA" sz="4800" b="1" dirty="0" smtClean="0">
                <a:solidFill>
                  <a:schemeClr val="bg1"/>
                </a:solidFill>
              </a:rPr>
              <a:t>تهيئة بيئة عمل إيجابية </a:t>
            </a:r>
            <a:endParaRPr lang="ar-EG" sz="4800" b="1" dirty="0" smtClean="0">
              <a:solidFill>
                <a:schemeClr val="bg1"/>
              </a:solidFill>
            </a:endParaRPr>
          </a:p>
          <a:p>
            <a:pPr algn="ctr" rtl="1"/>
            <a:r>
              <a:rPr lang="ar-SA" sz="4800" b="1" dirty="0" smtClean="0">
                <a:solidFill>
                  <a:schemeClr val="bg1"/>
                </a:solidFill>
              </a:rPr>
              <a:t>ومنتجة وناجحة</a:t>
            </a:r>
            <a:endParaRPr lang="en-US" sz="4800" dirty="0">
              <a:solidFill>
                <a:schemeClr val="bg1"/>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357290" y="2643182"/>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الثقة</a:t>
              </a:r>
              <a:endParaRPr lang="en-US" sz="2400" dirty="0"/>
            </a:p>
          </p:txBody>
        </p:sp>
      </p:grpSp>
      <p:grpSp>
        <p:nvGrpSpPr>
          <p:cNvPr id="3" name="Group 6"/>
          <p:cNvGrpSpPr>
            <a:grpSpLocks/>
          </p:cNvGrpSpPr>
          <p:nvPr/>
        </p:nvGrpSpPr>
        <p:grpSpPr bwMode="auto">
          <a:xfrm>
            <a:off x="1357290" y="3500438"/>
            <a:ext cx="6562725" cy="560382"/>
            <a:chOff x="0" y="-14282"/>
            <a:chExt cx="6562725" cy="560382"/>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714380" y="-14282"/>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المتعة</a:t>
              </a:r>
              <a:endParaRPr lang="en-US" sz="2400" dirty="0"/>
            </a:p>
          </p:txBody>
        </p:sp>
      </p:grpSp>
      <p:grpSp>
        <p:nvGrpSpPr>
          <p:cNvPr id="6" name="Group 11"/>
          <p:cNvGrpSpPr>
            <a:grpSpLocks/>
          </p:cNvGrpSpPr>
          <p:nvPr/>
        </p:nvGrpSpPr>
        <p:grpSpPr bwMode="auto">
          <a:xfrm>
            <a:off x="1357290" y="4379014"/>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الفرصة</a:t>
              </a:r>
              <a:endParaRPr lang="en-US" sz="2400" dirty="0"/>
            </a:p>
          </p:txBody>
        </p:sp>
      </p:grpSp>
      <p:sp>
        <p:nvSpPr>
          <p:cNvPr id="24" name="TextBox 13"/>
          <p:cNvSpPr txBox="1">
            <a:spLocks noChangeArrowheads="1"/>
          </p:cNvSpPr>
          <p:nvPr/>
        </p:nvSpPr>
        <p:spPr bwMode="auto">
          <a:xfrm>
            <a:off x="2214907" y="313492"/>
            <a:ext cx="4805365" cy="523220"/>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SA" sz="2800" b="1" dirty="0" smtClean="0"/>
              <a:t>تهيئة بيئة عمل إيجابية ومنتجة وناجحة</a:t>
            </a:r>
            <a:endParaRPr lang="en-US" sz="2800" dirty="0"/>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586308"/>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حين تمنح المؤسسة الثقة لموظفيها يصبح الموظفون أكثر حرصا على التضحية من أجل خدمة المؤسسة وقت الأزمات.  </a:t>
            </a:r>
            <a:endParaRPr lang="en-US" sz="2700" b="1" dirty="0">
              <a:solidFill>
                <a:srgbClr val="002060"/>
              </a:solidFill>
            </a:endParaRPr>
          </a:p>
        </p:txBody>
      </p:sp>
      <p:sp>
        <p:nvSpPr>
          <p:cNvPr id="26" name="TextBox 13"/>
          <p:cNvSpPr txBox="1">
            <a:spLocks noChangeArrowheads="1"/>
          </p:cNvSpPr>
          <p:nvPr/>
        </p:nvSpPr>
        <p:spPr bwMode="auto">
          <a:xfrm>
            <a:off x="6732240" y="404664"/>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الثقة</a:t>
            </a:r>
            <a:endParaRPr lang="en-US" dirty="0"/>
          </a:p>
        </p:txBody>
      </p:sp>
      <p:pic>
        <p:nvPicPr>
          <p:cNvPr id="4" name="Picture 3"/>
          <p:cNvPicPr>
            <a:picLocks noChangeAspect="1"/>
          </p:cNvPicPr>
          <p:nvPr/>
        </p:nvPicPr>
        <p:blipFill>
          <a:blip r:embed="rId4"/>
          <a:stretch>
            <a:fillRect/>
          </a:stretch>
        </p:blipFill>
        <p:spPr>
          <a:xfrm>
            <a:off x="1619672" y="1331877"/>
            <a:ext cx="3096344" cy="29241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المتعة الحقيقية في العمل حين تشترك أنت و فريقك في حل المشاكل حين حدوثها ليست الضحكات والقهقهات التي تضيع الأوقات.</a:t>
            </a:r>
            <a:endParaRPr lang="en-US" sz="2700" b="1" dirty="0">
              <a:solidFill>
                <a:srgbClr val="002060"/>
              </a:solidFill>
            </a:endParaRPr>
          </a:p>
        </p:txBody>
      </p:sp>
      <p:sp>
        <p:nvSpPr>
          <p:cNvPr id="26" name="TextBox 13"/>
          <p:cNvSpPr txBox="1">
            <a:spLocks noChangeArrowheads="1"/>
          </p:cNvSpPr>
          <p:nvPr/>
        </p:nvSpPr>
        <p:spPr bwMode="auto">
          <a:xfrm>
            <a:off x="6732031" y="332656"/>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المتعة</a:t>
            </a:r>
            <a:endParaRPr lang="en-US" dirty="0"/>
          </a:p>
        </p:txBody>
      </p:sp>
      <p:pic>
        <p:nvPicPr>
          <p:cNvPr id="4" name="Picture 3"/>
          <p:cNvPicPr>
            <a:picLocks noChangeAspect="1"/>
          </p:cNvPicPr>
          <p:nvPr/>
        </p:nvPicPr>
        <p:blipFill>
          <a:blip r:embed="rId4" cstate="print"/>
          <a:stretch>
            <a:fillRect/>
          </a:stretch>
        </p:blipFill>
        <p:spPr>
          <a:xfrm>
            <a:off x="652091" y="934747"/>
            <a:ext cx="5472398" cy="3332952"/>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957" y="0"/>
            <a:ext cx="9144000" cy="6858000"/>
          </a:xfrm>
          <a:prstGeom prst="rect">
            <a:avLst/>
          </a:prstGeom>
        </p:spPr>
      </p:pic>
      <p:sp>
        <p:nvSpPr>
          <p:cNvPr id="3" name="Freeform 2"/>
          <p:cNvSpPr/>
          <p:nvPr/>
        </p:nvSpPr>
        <p:spPr>
          <a:xfrm>
            <a:off x="785786" y="4997843"/>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جمعينا يحتاج لنوع من التحفيز و الذي يساعدنا في تحقيق أهدافنا وأولئك الذين يسجلون حضورهم ويفعلون الشيء ذاته كل يوم  من الأرجح أنهم يبحثون عن فرصة أفضل .</a:t>
            </a:r>
            <a:endParaRPr lang="en-US" sz="2700" b="1" dirty="0">
              <a:solidFill>
                <a:srgbClr val="002060"/>
              </a:solidFill>
            </a:endParaRPr>
          </a:p>
        </p:txBody>
      </p:sp>
      <p:sp>
        <p:nvSpPr>
          <p:cNvPr id="26" name="TextBox 13"/>
          <p:cNvSpPr txBox="1">
            <a:spLocks noChangeArrowheads="1"/>
          </p:cNvSpPr>
          <p:nvPr/>
        </p:nvSpPr>
        <p:spPr bwMode="auto">
          <a:xfrm>
            <a:off x="6732031" y="313492"/>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الفرصة</a:t>
            </a:r>
            <a:endParaRPr lang="en-US" dirty="0"/>
          </a:p>
        </p:txBody>
      </p:sp>
      <p:pic>
        <p:nvPicPr>
          <p:cNvPr id="4" name="Picture 3"/>
          <p:cNvPicPr>
            <a:picLocks noChangeAspect="1"/>
          </p:cNvPicPr>
          <p:nvPr/>
        </p:nvPicPr>
        <p:blipFill rotWithShape="1">
          <a:blip r:embed="rId4"/>
          <a:srcRect b="8365"/>
          <a:stretch/>
        </p:blipFill>
        <p:spPr>
          <a:xfrm>
            <a:off x="1043608" y="1196752"/>
            <a:ext cx="4762500" cy="288032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2305223"/>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2162348"/>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142976" y="2948154"/>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smtClean="0">
                <a:solidFill>
                  <a:schemeClr val="bg1"/>
                </a:solidFill>
                <a:latin typeface="Microsoft YaHei" pitchFamily="34" charset="-122"/>
                <a:ea typeface="Microsoft YaHei" pitchFamily="34" charset="-122"/>
              </a:rPr>
              <a:t>مفاتيح النجاح في العمل</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357290" y="1714488"/>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تعلم أن تحب عملك وتفوق فيه</a:t>
              </a:r>
              <a:endParaRPr lang="en-US" sz="2400" dirty="0"/>
            </a:p>
          </p:txBody>
        </p:sp>
      </p:grpSp>
      <p:grpSp>
        <p:nvGrpSpPr>
          <p:cNvPr id="3" name="Group 6"/>
          <p:cNvGrpSpPr>
            <a:grpSpLocks/>
          </p:cNvGrpSpPr>
          <p:nvPr/>
        </p:nvGrpSpPr>
        <p:grpSpPr bwMode="auto">
          <a:xfrm>
            <a:off x="1357290" y="2586026"/>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4340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قرر بدقة ما الذي تريد أن تفعله في حياتك</a:t>
              </a:r>
              <a:endParaRPr lang="en-US" sz="2400" dirty="0"/>
            </a:p>
          </p:txBody>
        </p:sp>
      </p:grpSp>
      <p:grpSp>
        <p:nvGrpSpPr>
          <p:cNvPr id="6" name="Group 11"/>
          <p:cNvGrpSpPr>
            <a:grpSpLocks/>
          </p:cNvGrpSpPr>
          <p:nvPr/>
        </p:nvGrpSpPr>
        <p:grpSpPr bwMode="auto">
          <a:xfrm>
            <a:off x="1357290" y="3450320"/>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ثابر وجاهد وقاتل حتى تحقق هدفك</a:t>
              </a:r>
              <a:endParaRPr lang="en-US" sz="2400" dirty="0"/>
            </a:p>
          </p:txBody>
        </p:sp>
      </p:grpSp>
      <p:grpSp>
        <p:nvGrpSpPr>
          <p:cNvPr id="10" name="Group 15"/>
          <p:cNvGrpSpPr>
            <a:grpSpLocks/>
          </p:cNvGrpSpPr>
          <p:nvPr/>
        </p:nvGrpSpPr>
        <p:grpSpPr bwMode="auto">
          <a:xfrm>
            <a:off x="1357290" y="4330688"/>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التزم في حياتك بالتعلم ما دمت حيا</a:t>
              </a:r>
              <a:endParaRPr lang="en-US" sz="2400" dirty="0"/>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مفاتيح النجاح في العمل</a:t>
            </a:r>
            <a:endParaRPr lang="zh-CN" altLang="en-US" sz="2800" b="1" dirty="0">
              <a:latin typeface="Microsoft YaHei" pitchFamily="34" charset="-122"/>
              <a:ea typeface="Microsoft YaHei" pitchFamily="34" charset="-122"/>
            </a:endParaRPr>
          </a:p>
        </p:txBody>
      </p:sp>
      <p:grpSp>
        <p:nvGrpSpPr>
          <p:cNvPr id="15" name="Group 2"/>
          <p:cNvGrpSpPr>
            <a:grpSpLocks/>
          </p:cNvGrpSpPr>
          <p:nvPr/>
        </p:nvGrpSpPr>
        <p:grpSpPr bwMode="auto">
          <a:xfrm>
            <a:off x="1352504" y="5157790"/>
            <a:ext cx="6562725" cy="546100"/>
            <a:chOff x="0" y="0"/>
            <a:chExt cx="6562725" cy="546100"/>
          </a:xfrm>
        </p:grpSpPr>
        <p:sp>
          <p:nvSpPr>
            <p:cNvPr id="26"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7"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28"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استثمر وقتك بحكمة وذكاء</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1700"/>
                            </p:stCondLst>
                            <p:childTnLst>
                              <p:par>
                                <p:cTn id="35" presetID="31" presetClass="entr" presetSubtype="0" fill="hold" nodeType="afterEffect">
                                  <p:stCondLst>
                                    <p:cond delay="0"/>
                                  </p:stCondLst>
                                  <p:iterate type="lt">
                                    <p:tmPct val="5000"/>
                                  </p:iterate>
                                  <p:childTnLst>
                                    <p:set>
                                      <p:cBhvr>
                                        <p:cTn id="36" dur="1" fill="hold">
                                          <p:stCondLst>
                                            <p:cond delay="0"/>
                                          </p:stCondLst>
                                        </p:cTn>
                                        <p:tgtEl>
                                          <p:spTgt spid="15"/>
                                        </p:tgtEl>
                                        <p:attrNameLst>
                                          <p:attrName>style.visibility</p:attrName>
                                        </p:attrNameLst>
                                      </p:cBhvr>
                                      <p:to>
                                        <p:strVal val="visible"/>
                                      </p:to>
                                    </p:set>
                                    <p:anim calcmode="lin" valueType="num">
                                      <p:cBhvr>
                                        <p:cTn id="37" dur="600" fill="hold"/>
                                        <p:tgtEl>
                                          <p:spTgt spid="15"/>
                                        </p:tgtEl>
                                        <p:attrNameLst>
                                          <p:attrName>ppt_w</p:attrName>
                                        </p:attrNameLst>
                                      </p:cBhvr>
                                      <p:tavLst>
                                        <p:tav tm="0">
                                          <p:val>
                                            <p:fltVal val="0"/>
                                          </p:val>
                                        </p:tav>
                                        <p:tav tm="100000">
                                          <p:val>
                                            <p:strVal val="#ppt_w"/>
                                          </p:val>
                                        </p:tav>
                                      </p:tavLst>
                                    </p:anim>
                                    <p:anim calcmode="lin" valueType="num">
                                      <p:cBhvr>
                                        <p:cTn id="38" dur="600" fill="hold"/>
                                        <p:tgtEl>
                                          <p:spTgt spid="15"/>
                                        </p:tgtEl>
                                        <p:attrNameLst>
                                          <p:attrName>ppt_h</p:attrName>
                                        </p:attrNameLst>
                                      </p:cBhvr>
                                      <p:tavLst>
                                        <p:tav tm="0">
                                          <p:val>
                                            <p:fltVal val="0"/>
                                          </p:val>
                                        </p:tav>
                                        <p:tav tm="100000">
                                          <p:val>
                                            <p:strVal val="#ppt_h"/>
                                          </p:val>
                                        </p:tav>
                                      </p:tavLst>
                                    </p:anim>
                                    <p:anim calcmode="lin" valueType="num">
                                      <p:cBhvr>
                                        <p:cTn id="39" dur="600" fill="hold"/>
                                        <p:tgtEl>
                                          <p:spTgt spid="15"/>
                                        </p:tgtEl>
                                        <p:attrNameLst>
                                          <p:attrName>style.rotation</p:attrName>
                                        </p:attrNameLst>
                                      </p:cBhvr>
                                      <p:tavLst>
                                        <p:tav tm="0">
                                          <p:val>
                                            <p:fltVal val="90"/>
                                          </p:val>
                                        </p:tav>
                                        <p:tav tm="100000">
                                          <p:val>
                                            <p:fltVal val="0"/>
                                          </p:val>
                                        </p:tav>
                                      </p:tavLst>
                                    </p:anim>
                                    <p:animEffect transition="in" filter="fade">
                                      <p:cBhvr>
                                        <p:cTn id="40" dur="6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graphicFrame>
        <p:nvGraphicFramePr>
          <p:cNvPr id="7" name="Diagram 6"/>
          <p:cNvGraphicFramePr/>
          <p:nvPr>
            <p:extLst>
              <p:ext uri="{D42A27DB-BD31-4B8C-83A1-F6EECF244321}">
                <p14:modId xmlns:p14="http://schemas.microsoft.com/office/powerpoint/2010/main" val="2542163860"/>
              </p:ext>
            </p:extLst>
          </p:nvPr>
        </p:nvGraphicFramePr>
        <p:xfrm>
          <a:off x="611560" y="1166957"/>
          <a:ext cx="7992888" cy="5358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2286000" y="228600"/>
            <a:ext cx="4572000" cy="722334"/>
          </a:xfrm>
          <a:prstGeom prst="roundRect">
            <a:avLst/>
          </a:prstGeom>
          <a:solidFill>
            <a:srgbClr val="00B0F0"/>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tx2">
                    <a:lumMod val="50000"/>
                  </a:schemeClr>
                </a:solidFill>
              </a:rPr>
              <a:t>محاور الدورة</a:t>
            </a:r>
          </a:p>
        </p:txBody>
      </p:sp>
    </p:spTree>
    <p:extLst>
      <p:ext uri="{BB962C8B-B14F-4D97-AF65-F5344CB8AC3E}">
        <p14:creationId xmlns:p14="http://schemas.microsoft.com/office/powerpoint/2010/main" val="27060436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357290" y="1714488"/>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اتبع القادة والناجحين</a:t>
              </a:r>
              <a:endParaRPr lang="en-US" sz="2400" dirty="0"/>
            </a:p>
          </p:txBody>
        </p:sp>
      </p:grpSp>
      <p:grpSp>
        <p:nvGrpSpPr>
          <p:cNvPr id="3" name="Group 6"/>
          <p:cNvGrpSpPr>
            <a:grpSpLocks/>
          </p:cNvGrpSpPr>
          <p:nvPr/>
        </p:nvGrpSpPr>
        <p:grpSpPr bwMode="auto">
          <a:xfrm>
            <a:off x="1357290" y="2586026"/>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كن صادقا أمينا</a:t>
              </a:r>
              <a:endParaRPr lang="en-US" sz="2400" dirty="0"/>
            </a:p>
          </p:txBody>
        </p:sp>
      </p:grpSp>
      <p:grpSp>
        <p:nvGrpSpPr>
          <p:cNvPr id="6" name="Group 11"/>
          <p:cNvGrpSpPr>
            <a:grpSpLocks/>
          </p:cNvGrpSpPr>
          <p:nvPr/>
        </p:nvGrpSpPr>
        <p:grpSpPr bwMode="auto">
          <a:xfrm>
            <a:off x="1357290" y="3450320"/>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استعمل عبقريتك وإبداعك الفطري</a:t>
              </a:r>
              <a:endParaRPr lang="en-US" sz="2400" dirty="0"/>
            </a:p>
          </p:txBody>
        </p:sp>
      </p:grpSp>
      <p:grpSp>
        <p:nvGrpSpPr>
          <p:cNvPr id="10" name="Group 15"/>
          <p:cNvGrpSpPr>
            <a:grpSpLocks/>
          </p:cNvGrpSpPr>
          <p:nvPr/>
        </p:nvGrpSpPr>
        <p:grpSpPr bwMode="auto">
          <a:xfrm>
            <a:off x="1357290" y="4330688"/>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تعامل مع كل من تقابل كما لو كان يساوي مليون دولار</a:t>
              </a:r>
              <a:endParaRPr lang="en-US" sz="2400" dirty="0"/>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مفاتيح النجاح في العمل</a:t>
            </a:r>
            <a:endParaRPr lang="zh-CN" altLang="en-US" sz="2800" b="1" dirty="0">
              <a:latin typeface="Microsoft YaHei" pitchFamily="34" charset="-122"/>
              <a:ea typeface="Microsoft YaHei" pitchFamily="34" charset="-122"/>
            </a:endParaRPr>
          </a:p>
        </p:txBody>
      </p:sp>
      <p:grpSp>
        <p:nvGrpSpPr>
          <p:cNvPr id="15" name="Group 2"/>
          <p:cNvGrpSpPr>
            <a:grpSpLocks/>
          </p:cNvGrpSpPr>
          <p:nvPr/>
        </p:nvGrpSpPr>
        <p:grpSpPr bwMode="auto">
          <a:xfrm>
            <a:off x="1352504" y="5157790"/>
            <a:ext cx="6562725" cy="546100"/>
            <a:chOff x="0" y="0"/>
            <a:chExt cx="6562725" cy="546100"/>
          </a:xfrm>
        </p:grpSpPr>
        <p:sp>
          <p:nvSpPr>
            <p:cNvPr id="26"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7"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28"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SA" sz="2400" b="1" dirty="0" smtClean="0"/>
                <a:t>اعمل بأقصى قوتك وسوف تنجح</a:t>
              </a:r>
              <a:endParaRPr lang="en-US" sz="2400" dirty="0"/>
            </a:p>
          </p:txBody>
        </p:sp>
      </p:gr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1700"/>
                            </p:stCondLst>
                            <p:childTnLst>
                              <p:par>
                                <p:cTn id="35" presetID="31" presetClass="entr" presetSubtype="0" fill="hold" nodeType="afterEffect">
                                  <p:stCondLst>
                                    <p:cond delay="0"/>
                                  </p:stCondLst>
                                  <p:iterate type="lt">
                                    <p:tmPct val="5000"/>
                                  </p:iterate>
                                  <p:childTnLst>
                                    <p:set>
                                      <p:cBhvr>
                                        <p:cTn id="36" dur="1" fill="hold">
                                          <p:stCondLst>
                                            <p:cond delay="0"/>
                                          </p:stCondLst>
                                        </p:cTn>
                                        <p:tgtEl>
                                          <p:spTgt spid="15"/>
                                        </p:tgtEl>
                                        <p:attrNameLst>
                                          <p:attrName>style.visibility</p:attrName>
                                        </p:attrNameLst>
                                      </p:cBhvr>
                                      <p:to>
                                        <p:strVal val="visible"/>
                                      </p:to>
                                    </p:set>
                                    <p:anim calcmode="lin" valueType="num">
                                      <p:cBhvr>
                                        <p:cTn id="37" dur="600" fill="hold"/>
                                        <p:tgtEl>
                                          <p:spTgt spid="15"/>
                                        </p:tgtEl>
                                        <p:attrNameLst>
                                          <p:attrName>ppt_w</p:attrName>
                                        </p:attrNameLst>
                                      </p:cBhvr>
                                      <p:tavLst>
                                        <p:tav tm="0">
                                          <p:val>
                                            <p:fltVal val="0"/>
                                          </p:val>
                                        </p:tav>
                                        <p:tav tm="100000">
                                          <p:val>
                                            <p:strVal val="#ppt_w"/>
                                          </p:val>
                                        </p:tav>
                                      </p:tavLst>
                                    </p:anim>
                                    <p:anim calcmode="lin" valueType="num">
                                      <p:cBhvr>
                                        <p:cTn id="38" dur="600" fill="hold"/>
                                        <p:tgtEl>
                                          <p:spTgt spid="15"/>
                                        </p:tgtEl>
                                        <p:attrNameLst>
                                          <p:attrName>ppt_h</p:attrName>
                                        </p:attrNameLst>
                                      </p:cBhvr>
                                      <p:tavLst>
                                        <p:tav tm="0">
                                          <p:val>
                                            <p:fltVal val="0"/>
                                          </p:val>
                                        </p:tav>
                                        <p:tav tm="100000">
                                          <p:val>
                                            <p:strVal val="#ppt_h"/>
                                          </p:val>
                                        </p:tav>
                                      </p:tavLst>
                                    </p:anim>
                                    <p:anim calcmode="lin" valueType="num">
                                      <p:cBhvr>
                                        <p:cTn id="39" dur="600" fill="hold"/>
                                        <p:tgtEl>
                                          <p:spTgt spid="15"/>
                                        </p:tgtEl>
                                        <p:attrNameLst>
                                          <p:attrName>style.rotation</p:attrName>
                                        </p:attrNameLst>
                                      </p:cBhvr>
                                      <p:tavLst>
                                        <p:tav tm="0">
                                          <p:val>
                                            <p:fltVal val="90"/>
                                          </p:val>
                                        </p:tav>
                                        <p:tav tm="100000">
                                          <p:val>
                                            <p:fltVal val="0"/>
                                          </p:val>
                                        </p:tav>
                                      </p:tavLst>
                                    </p:anim>
                                    <p:animEffect transition="in" filter="fade">
                                      <p:cBhvr>
                                        <p:cTn id="40" dur="6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التزم بأن تكون متميزا ومبهرا في مجالك، فالمأساة أن يقضي عدد كبير من البائعين حياتهم في البيع، دون أن يلتزموا بأن يكونوا من المتفوقين في عملهم. </a:t>
            </a:r>
            <a:endParaRPr lang="en-US" sz="2700" b="1" dirty="0">
              <a:solidFill>
                <a:srgbClr val="002060"/>
              </a:solidFill>
            </a:endParaRPr>
          </a:p>
        </p:txBody>
      </p:sp>
      <p:sp>
        <p:nvSpPr>
          <p:cNvPr id="26" name="TextBox 13"/>
          <p:cNvSpPr txBox="1">
            <a:spLocks noChangeArrowheads="1"/>
          </p:cNvSpPr>
          <p:nvPr/>
        </p:nvSpPr>
        <p:spPr bwMode="auto">
          <a:xfrm>
            <a:off x="4788025" y="313492"/>
            <a:ext cx="432048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تعلم أن تحب عملك وتفوق فيه</a:t>
            </a:r>
            <a:endParaRPr lang="en-US" dirty="0"/>
          </a:p>
        </p:txBody>
      </p:sp>
      <p:pic>
        <p:nvPicPr>
          <p:cNvPr id="4" name="Picture 3"/>
          <p:cNvPicPr>
            <a:picLocks noChangeAspect="1"/>
          </p:cNvPicPr>
          <p:nvPr/>
        </p:nvPicPr>
        <p:blipFill>
          <a:blip r:embed="rId4"/>
          <a:stretch>
            <a:fillRect/>
          </a:stretch>
        </p:blipFill>
        <p:spPr>
          <a:xfrm>
            <a:off x="1619672" y="1374439"/>
            <a:ext cx="5715000" cy="280035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حدد هدفك في هذه الحياة على ظهر هذا الكوكب، ثم حدد ما الثمن الذي أنت على استعداد لدفعه مقابل تحديد هذا الهدف.</a:t>
            </a:r>
            <a:endParaRPr lang="en-US" sz="2700" b="1" dirty="0">
              <a:solidFill>
                <a:srgbClr val="002060"/>
              </a:solidFill>
            </a:endParaRPr>
          </a:p>
        </p:txBody>
      </p:sp>
      <p:sp>
        <p:nvSpPr>
          <p:cNvPr id="26" name="TextBox 13"/>
          <p:cNvSpPr txBox="1">
            <a:spLocks noChangeArrowheads="1"/>
          </p:cNvSpPr>
          <p:nvPr/>
        </p:nvSpPr>
        <p:spPr bwMode="auto">
          <a:xfrm>
            <a:off x="3491881" y="332656"/>
            <a:ext cx="5616624"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قرر بدقة ما الذي تريد أن تفعله في حياتك</a:t>
            </a:r>
            <a:endParaRPr lang="en-US" dirty="0"/>
          </a:p>
        </p:txBody>
      </p:sp>
      <p:pic>
        <p:nvPicPr>
          <p:cNvPr id="4" name="Picture 3"/>
          <p:cNvPicPr>
            <a:picLocks noChangeAspect="1"/>
          </p:cNvPicPr>
          <p:nvPr/>
        </p:nvPicPr>
        <p:blipFill>
          <a:blip r:embed="rId4"/>
          <a:stretch>
            <a:fillRect/>
          </a:stretch>
        </p:blipFill>
        <p:spPr>
          <a:xfrm>
            <a:off x="1144985" y="1617306"/>
            <a:ext cx="3283000" cy="2679998"/>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38334"/>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خطط لتحقيق هدفك بكل قوة وثبات ومثابرة، ابذل الغالي والنفيس، فهذه العزيمة وهذا الإصرار، وصمودك ضد الفشل والإحباط والمشاعر السلبية، كل هذا سيحدد متى ستحقق نجاحك. </a:t>
            </a:r>
            <a:endParaRPr lang="en-US" sz="2700" b="1" dirty="0">
              <a:solidFill>
                <a:srgbClr val="002060"/>
              </a:solidFill>
            </a:endParaRPr>
          </a:p>
        </p:txBody>
      </p:sp>
      <p:sp>
        <p:nvSpPr>
          <p:cNvPr id="26" name="TextBox 13"/>
          <p:cNvSpPr txBox="1">
            <a:spLocks noChangeArrowheads="1"/>
          </p:cNvSpPr>
          <p:nvPr/>
        </p:nvSpPr>
        <p:spPr bwMode="auto">
          <a:xfrm>
            <a:off x="4139952" y="313492"/>
            <a:ext cx="4952801"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ثابر وجاهد وقاتل حتى تحقق هدفك</a:t>
            </a:r>
            <a:endParaRPr lang="en-US" dirty="0"/>
          </a:p>
        </p:txBody>
      </p:sp>
      <p:pic>
        <p:nvPicPr>
          <p:cNvPr id="4" name="Picture 3"/>
          <p:cNvPicPr>
            <a:picLocks noChangeAspect="1"/>
          </p:cNvPicPr>
          <p:nvPr/>
        </p:nvPicPr>
        <p:blipFill>
          <a:blip r:embed="rId4"/>
          <a:stretch>
            <a:fillRect/>
          </a:stretch>
        </p:blipFill>
        <p:spPr>
          <a:xfrm>
            <a:off x="1691680" y="1279410"/>
            <a:ext cx="3190875" cy="306705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اقرأ واستمع لمحاضرات صوتية واحضر مؤتمرات ودورات وتدريبات، فأهم ما تملكه في هذه الحياة هو عقلك وما تضعه فيه، لذا استثمر فيه بدون انقطاع. </a:t>
            </a:r>
            <a:endParaRPr lang="en-US" sz="2700" b="1" dirty="0">
              <a:solidFill>
                <a:srgbClr val="002060"/>
              </a:solidFill>
            </a:endParaRPr>
          </a:p>
        </p:txBody>
      </p:sp>
      <p:sp>
        <p:nvSpPr>
          <p:cNvPr id="26" name="TextBox 13"/>
          <p:cNvSpPr txBox="1">
            <a:spLocks noChangeArrowheads="1"/>
          </p:cNvSpPr>
          <p:nvPr/>
        </p:nvSpPr>
        <p:spPr bwMode="auto">
          <a:xfrm>
            <a:off x="4355977" y="313492"/>
            <a:ext cx="4752528"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التزم في حياتك بالتعلم ما دمت حيا</a:t>
            </a:r>
            <a:endParaRPr lang="en-US" dirty="0"/>
          </a:p>
        </p:txBody>
      </p:sp>
      <p:pic>
        <p:nvPicPr>
          <p:cNvPr id="4" name="Picture 3"/>
          <p:cNvPicPr>
            <a:picLocks noChangeAspect="1"/>
          </p:cNvPicPr>
          <p:nvPr/>
        </p:nvPicPr>
        <p:blipFill>
          <a:blip r:embed="rId4"/>
          <a:stretch>
            <a:fillRect/>
          </a:stretch>
        </p:blipFill>
        <p:spPr>
          <a:xfrm>
            <a:off x="1331640" y="1255939"/>
            <a:ext cx="3838575" cy="3181173"/>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justLow" defTabSz="1200150" rtl="1">
              <a:lnSpc>
                <a:spcPct val="90000"/>
              </a:lnSpc>
              <a:spcBef>
                <a:spcPct val="0"/>
              </a:spcBef>
              <a:spcAft>
                <a:spcPct val="35000"/>
              </a:spcAft>
            </a:pPr>
            <a:r>
              <a:rPr lang="ar-SA" sz="2700" b="1" dirty="0">
                <a:solidFill>
                  <a:srgbClr val="002060"/>
                </a:solidFill>
              </a:rPr>
              <a:t>تأكد أنك لا تضيع دقيقة من عمرك المحدود </a:t>
            </a:r>
            <a:r>
              <a:rPr lang="ar-SA" sz="2700" b="1" dirty="0" smtClean="0">
                <a:solidFill>
                  <a:srgbClr val="002060"/>
                </a:solidFill>
              </a:rPr>
              <a:t>إلا </a:t>
            </a:r>
            <a:r>
              <a:rPr lang="ar-SA" sz="2700" b="1" dirty="0">
                <a:solidFill>
                  <a:srgbClr val="002060"/>
                </a:solidFill>
              </a:rPr>
              <a:t>في أشياء مفيدة ومجالات مثمرة. اسأل نفسك دائما </a:t>
            </a:r>
            <a:r>
              <a:rPr lang="ar-SA" sz="2700" b="1" dirty="0" smtClean="0">
                <a:solidFill>
                  <a:srgbClr val="002060"/>
                </a:solidFill>
              </a:rPr>
              <a:t>هذا السؤال</a:t>
            </a:r>
            <a:r>
              <a:rPr lang="ar-EG" sz="2700" b="1" dirty="0" smtClean="0">
                <a:solidFill>
                  <a:srgbClr val="002060"/>
                </a:solidFill>
              </a:rPr>
              <a:t> </a:t>
            </a:r>
            <a:r>
              <a:rPr lang="en-US" sz="2700" b="1" dirty="0">
                <a:solidFill>
                  <a:srgbClr val="002060"/>
                </a:solidFill>
              </a:rPr>
              <a:t>:</a:t>
            </a:r>
          </a:p>
          <a:p>
            <a:pPr algn="ctr" defTabSz="1200150" rtl="1">
              <a:lnSpc>
                <a:spcPct val="90000"/>
              </a:lnSpc>
              <a:spcBef>
                <a:spcPct val="0"/>
              </a:spcBef>
              <a:spcAft>
                <a:spcPct val="35000"/>
              </a:spcAft>
            </a:pPr>
            <a:r>
              <a:rPr lang="ar-SA" sz="2700" b="1" dirty="0">
                <a:solidFill>
                  <a:srgbClr val="002060"/>
                </a:solidFill>
              </a:rPr>
              <a:t>ما هي أفضل طريقة أقضي بها وقتي ليعود علي بالنفع؟</a:t>
            </a:r>
            <a:endParaRPr lang="en-US" sz="2700" b="1" dirty="0">
              <a:solidFill>
                <a:srgbClr val="002060"/>
              </a:solidFill>
            </a:endParaRPr>
          </a:p>
        </p:txBody>
      </p:sp>
      <p:sp>
        <p:nvSpPr>
          <p:cNvPr id="26" name="TextBox 13"/>
          <p:cNvSpPr txBox="1">
            <a:spLocks noChangeArrowheads="1"/>
          </p:cNvSpPr>
          <p:nvPr/>
        </p:nvSpPr>
        <p:spPr bwMode="auto">
          <a:xfrm>
            <a:off x="5302701" y="313492"/>
            <a:ext cx="3733795"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استثمر وقتك بحكمة وذكاء</a:t>
            </a:r>
            <a:endParaRPr lang="en-US" dirty="0"/>
          </a:p>
        </p:txBody>
      </p:sp>
      <p:pic>
        <p:nvPicPr>
          <p:cNvPr id="4" name="Picture 3"/>
          <p:cNvPicPr>
            <a:picLocks noChangeAspect="1"/>
          </p:cNvPicPr>
          <p:nvPr/>
        </p:nvPicPr>
        <p:blipFill>
          <a:blip r:embed="rId4"/>
          <a:stretch>
            <a:fillRect/>
          </a:stretch>
        </p:blipFill>
        <p:spPr>
          <a:xfrm>
            <a:off x="615547" y="1772816"/>
            <a:ext cx="4021846" cy="2466358"/>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حدد من تراهم ناجحين من الناس في مجال عملك، ثم قرر أن تكون مثلهم. اتبع القادة لا التابعين، اتبع من يصدرون القرارات، لا من ينفذونها. </a:t>
            </a:r>
            <a:endParaRPr lang="en-US" sz="2700" b="1" dirty="0">
              <a:solidFill>
                <a:srgbClr val="002060"/>
              </a:solidFill>
            </a:endParaRPr>
          </a:p>
        </p:txBody>
      </p:sp>
      <p:sp>
        <p:nvSpPr>
          <p:cNvPr id="26" name="TextBox 13"/>
          <p:cNvSpPr txBox="1">
            <a:spLocks noChangeArrowheads="1"/>
          </p:cNvSpPr>
          <p:nvPr/>
        </p:nvSpPr>
        <p:spPr bwMode="auto">
          <a:xfrm>
            <a:off x="5803337" y="332656"/>
            <a:ext cx="3305167"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اتبع القادة والناجحين</a:t>
            </a:r>
            <a:endParaRPr lang="en-US" dirty="0"/>
          </a:p>
        </p:txBody>
      </p:sp>
      <p:pic>
        <p:nvPicPr>
          <p:cNvPr id="4" name="Picture 3"/>
          <p:cNvPicPr>
            <a:picLocks noChangeAspect="1"/>
          </p:cNvPicPr>
          <p:nvPr/>
        </p:nvPicPr>
        <p:blipFill>
          <a:blip r:embed="rId4"/>
          <a:stretch>
            <a:fillRect/>
          </a:stretch>
        </p:blipFill>
        <p:spPr>
          <a:xfrm>
            <a:off x="2267743" y="1128012"/>
            <a:ext cx="4608514" cy="3312368"/>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عندما تأتي للعمل مبكرا، حين لا يراك أحد، وحين تتأخر لتنهي العمل المطلوب منك بعد ساعات الدوام، حين لا يراقبك أحد، فأنت ستشعر بالسعادة والرضا عن نفسك، لأنك أنت تنظر وتراقب نفسك</a:t>
            </a:r>
            <a:r>
              <a:rPr lang="en-US" sz="2700" b="1" dirty="0">
                <a:solidFill>
                  <a:srgbClr val="002060"/>
                </a:solidFill>
              </a:rPr>
              <a:t>.</a:t>
            </a:r>
          </a:p>
        </p:txBody>
      </p:sp>
      <p:sp>
        <p:nvSpPr>
          <p:cNvPr id="26" name="TextBox 13"/>
          <p:cNvSpPr txBox="1">
            <a:spLocks noChangeArrowheads="1"/>
          </p:cNvSpPr>
          <p:nvPr/>
        </p:nvSpPr>
        <p:spPr bwMode="auto">
          <a:xfrm>
            <a:off x="6732031" y="313492"/>
            <a:ext cx="237647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smtClean="0"/>
              <a:t>كن صادقا أمينا</a:t>
            </a:r>
            <a:endParaRPr lang="en-US" dirty="0"/>
          </a:p>
        </p:txBody>
      </p:sp>
      <p:pic>
        <p:nvPicPr>
          <p:cNvPr id="4" name="Picture 3"/>
          <p:cNvPicPr>
            <a:picLocks noChangeAspect="1"/>
          </p:cNvPicPr>
          <p:nvPr/>
        </p:nvPicPr>
        <p:blipFill>
          <a:blip r:embed="rId4"/>
          <a:stretch>
            <a:fillRect/>
          </a:stretch>
        </p:blipFill>
        <p:spPr>
          <a:xfrm>
            <a:off x="1763688" y="1549312"/>
            <a:ext cx="3333750" cy="2486025"/>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كل واحد منا قادر على التصرف بأسلوب عبقري فيما يتعلق بشيء ما، فهذا بارع في جمع الطوابع، وهذا في البيع، وهذا في الفن، فكل واحد منا يستطيع فعل شيء واحد بعبقرية ونبوغ</a:t>
            </a:r>
            <a:r>
              <a:rPr lang="en-US" sz="2700" b="1" dirty="0">
                <a:solidFill>
                  <a:srgbClr val="002060"/>
                </a:solidFill>
              </a:rPr>
              <a:t>.</a:t>
            </a:r>
          </a:p>
        </p:txBody>
      </p:sp>
      <p:sp>
        <p:nvSpPr>
          <p:cNvPr id="26" name="TextBox 13"/>
          <p:cNvSpPr txBox="1">
            <a:spLocks noChangeArrowheads="1"/>
          </p:cNvSpPr>
          <p:nvPr/>
        </p:nvSpPr>
        <p:spPr bwMode="auto">
          <a:xfrm>
            <a:off x="4499992" y="313492"/>
            <a:ext cx="4593901"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استعمل عبقريتك وإبداعك الفطري</a:t>
            </a:r>
            <a:endParaRPr lang="en-US" dirty="0"/>
          </a:p>
        </p:txBody>
      </p:sp>
      <p:pic>
        <p:nvPicPr>
          <p:cNvPr id="4" name="Picture 3"/>
          <p:cNvPicPr>
            <a:picLocks noChangeAspect="1"/>
          </p:cNvPicPr>
          <p:nvPr/>
        </p:nvPicPr>
        <p:blipFill>
          <a:blip r:embed="rId4"/>
          <a:stretch>
            <a:fillRect/>
          </a:stretch>
        </p:blipFill>
        <p:spPr>
          <a:xfrm>
            <a:off x="3071242" y="1380144"/>
            <a:ext cx="2857500" cy="285750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730313"/>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justLow" defTabSz="1200150" rtl="1">
              <a:lnSpc>
                <a:spcPct val="90000"/>
              </a:lnSpc>
              <a:spcBef>
                <a:spcPct val="0"/>
              </a:spcBef>
              <a:spcAft>
                <a:spcPct val="35000"/>
              </a:spcAft>
            </a:pPr>
            <a:r>
              <a:rPr lang="ar-SA" sz="2700" b="1" dirty="0">
                <a:solidFill>
                  <a:srgbClr val="002060"/>
                </a:solidFill>
              </a:rPr>
              <a:t>عامل كل عميل لك كما لو كان الأكثر أهمية على ظهر هذه الأرض، وعامل الناس كما تحبهم أن يعاملوك.</a:t>
            </a:r>
            <a:endParaRPr lang="ar-EG" sz="2700" b="1" dirty="0">
              <a:solidFill>
                <a:srgbClr val="002060"/>
              </a:solidFill>
            </a:endParaRPr>
          </a:p>
          <a:p>
            <a:pPr algn="ctr" defTabSz="1200150" rtl="1">
              <a:lnSpc>
                <a:spcPct val="90000"/>
              </a:lnSpc>
              <a:spcBef>
                <a:spcPct val="0"/>
              </a:spcBef>
              <a:spcAft>
                <a:spcPct val="35000"/>
              </a:spcAft>
            </a:pPr>
            <a:r>
              <a:rPr lang="ar-SA" sz="2700" b="1" dirty="0">
                <a:solidFill>
                  <a:srgbClr val="002060"/>
                </a:solidFill>
              </a:rPr>
              <a:t>بكم تقيم نفسك؟ </a:t>
            </a:r>
            <a:endParaRPr lang="en-US" sz="2700" b="1" dirty="0">
              <a:solidFill>
                <a:srgbClr val="002060"/>
              </a:solidFill>
            </a:endParaRPr>
          </a:p>
        </p:txBody>
      </p:sp>
      <p:sp>
        <p:nvSpPr>
          <p:cNvPr id="26" name="TextBox 13"/>
          <p:cNvSpPr txBox="1">
            <a:spLocks noChangeArrowheads="1"/>
          </p:cNvSpPr>
          <p:nvPr/>
        </p:nvSpPr>
        <p:spPr bwMode="auto">
          <a:xfrm>
            <a:off x="1835697" y="332656"/>
            <a:ext cx="7272808"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تعامل مع كل من تقابل كما لو كان يساوي مليون دولار</a:t>
            </a:r>
            <a:endParaRPr lang="en-US" dirty="0"/>
          </a:p>
        </p:txBody>
      </p:sp>
      <p:pic>
        <p:nvPicPr>
          <p:cNvPr id="6" name="Picture 5"/>
          <p:cNvPicPr>
            <a:picLocks noChangeAspect="1"/>
          </p:cNvPicPr>
          <p:nvPr/>
        </p:nvPicPr>
        <p:blipFill>
          <a:blip r:embed="rId4"/>
          <a:stretch>
            <a:fillRect/>
          </a:stretch>
        </p:blipFill>
        <p:spPr>
          <a:xfrm>
            <a:off x="2428875" y="1484784"/>
            <a:ext cx="4286250" cy="2981325"/>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9" name="تمرير أفقي 8"/>
          <p:cNvSpPr/>
          <p:nvPr/>
        </p:nvSpPr>
        <p:spPr bwMode="auto">
          <a:xfrm>
            <a:off x="2558948" y="2060837"/>
            <a:ext cx="4012449" cy="1910687"/>
          </a:xfrm>
          <a:prstGeom prst="horizontalScroll">
            <a:avLst/>
          </a:prstGeom>
          <a:gradFill>
            <a:gsLst>
              <a:gs pos="0">
                <a:srgbClr val="00B0F0"/>
              </a:gs>
              <a:gs pos="50000">
                <a:srgbClr val="00B0F0"/>
              </a:gs>
              <a:gs pos="100000">
                <a:schemeClr val="tx2">
                  <a:lumMod val="60000"/>
                  <a:lumOff val="40000"/>
                </a:schemeClr>
              </a:gs>
            </a:gsLst>
            <a:lin ang="540000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fontAlgn="base" latinLnBrk="1">
              <a:spcBef>
                <a:spcPct val="0"/>
              </a:spcBef>
              <a:spcAft>
                <a:spcPct val="0"/>
              </a:spcAft>
            </a:pPr>
            <a:endParaRPr lang="ar-EG" dirty="0" smtClean="0">
              <a:latin typeface="Gulim" panose="020B0600000101010101" pitchFamily="34" charset="-127"/>
              <a:ea typeface="Gulim" panose="020B0600000101010101" pitchFamily="34" charset="-127"/>
            </a:endParaRPr>
          </a:p>
          <a:p>
            <a:pPr algn="ctr" fontAlgn="base" latinLnBrk="1">
              <a:spcBef>
                <a:spcPct val="0"/>
              </a:spcBef>
              <a:spcAft>
                <a:spcPct val="0"/>
              </a:spcAft>
            </a:pPr>
            <a:r>
              <a:rPr lang="ar-EG" sz="5000" dirty="0" smtClean="0">
                <a:latin typeface="Gulim" panose="020B0600000101010101" pitchFamily="34" charset="-127"/>
                <a:ea typeface="Gulim" panose="020B0600000101010101" pitchFamily="34" charset="-127"/>
              </a:rPr>
              <a:t>تعارف</a:t>
            </a:r>
            <a:endParaRPr lang="ar-SA" sz="5000" dirty="0">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206985051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العمل الشاق يجلب لك النجاح، إذا تكاسلت وتخاذلت، فأول من تخونه هو نفسك، ونظرتك الداخلية إلى ذاتك، واحترامك لنفسك</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4427985" y="332656"/>
            <a:ext cx="4680520"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SA" dirty="0"/>
              <a:t>اعمل بأقصى قوتك وسوف تنجح</a:t>
            </a:r>
            <a:endParaRPr lang="en-US" dirty="0"/>
          </a:p>
        </p:txBody>
      </p:sp>
      <p:pic>
        <p:nvPicPr>
          <p:cNvPr id="4" name="Picture 3"/>
          <p:cNvPicPr>
            <a:picLocks noChangeAspect="1"/>
          </p:cNvPicPr>
          <p:nvPr/>
        </p:nvPicPr>
        <p:blipFill>
          <a:blip r:embed="rId4"/>
          <a:stretch>
            <a:fillRect/>
          </a:stretch>
        </p:blipFill>
        <p:spPr>
          <a:xfrm>
            <a:off x="1979712" y="1165157"/>
            <a:ext cx="4320480" cy="324036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5" name="AutoShape 3"/>
          <p:cNvSpPr>
            <a:spLocks noChangeArrowheads="1"/>
          </p:cNvSpPr>
          <p:nvPr/>
        </p:nvSpPr>
        <p:spPr bwMode="auto">
          <a:xfrm>
            <a:off x="809625" y="2377231"/>
            <a:ext cx="7524750" cy="2347913"/>
          </a:xfrm>
          <a:prstGeom prst="rect">
            <a:avLst/>
          </a:prstGeom>
          <a:solidFill>
            <a:srgbClr val="595959">
              <a:alpha val="78000"/>
            </a:srgbClr>
          </a:solidFill>
          <a:ln w="12700" cmpd="sng">
            <a:solidFill>
              <a:schemeClr val="bg1"/>
            </a:solidFill>
            <a:miter lim="800000"/>
            <a:headEnd/>
            <a:tailEnd/>
          </a:ln>
        </p:spPr>
        <p:txBody>
          <a:bodyPr anchor="ctr"/>
          <a:lstStyle/>
          <a:p>
            <a:endParaRPr lang="zh-CN" altLang="en-US">
              <a:latin typeface="Calibri" pitchFamily="34" charset="0"/>
            </a:endParaRPr>
          </a:p>
        </p:txBody>
      </p:sp>
      <p:sp>
        <p:nvSpPr>
          <p:cNvPr id="26" name="AutoShape 3"/>
          <p:cNvSpPr>
            <a:spLocks noChangeArrowheads="1"/>
          </p:cNvSpPr>
          <p:nvPr/>
        </p:nvSpPr>
        <p:spPr bwMode="auto">
          <a:xfrm>
            <a:off x="914400" y="2234356"/>
            <a:ext cx="7315200" cy="2378075"/>
          </a:xfrm>
          <a:prstGeom prst="rect">
            <a:avLst/>
          </a:prstGeom>
          <a:solidFill>
            <a:srgbClr val="1E8FB2">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27" name="Rectangle 13"/>
          <p:cNvSpPr>
            <a:spLocks noChangeArrowheads="1"/>
          </p:cNvSpPr>
          <p:nvPr/>
        </p:nvSpPr>
        <p:spPr bwMode="auto">
          <a:xfrm>
            <a:off x="1115616" y="2564904"/>
            <a:ext cx="69818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SA" sz="4800" b="1" dirty="0" smtClean="0">
                <a:solidFill>
                  <a:schemeClr val="bg1"/>
                </a:solidFill>
              </a:rPr>
              <a:t>إستراتيجيات التعامل</a:t>
            </a:r>
            <a:endParaRPr lang="ar-EG" sz="4800" b="1" dirty="0" smtClean="0">
              <a:solidFill>
                <a:schemeClr val="bg1"/>
              </a:solidFill>
            </a:endParaRPr>
          </a:p>
          <a:p>
            <a:pPr algn="ctr" rtl="1"/>
            <a:r>
              <a:rPr lang="ar-SA" sz="4800" b="1" dirty="0" smtClean="0">
                <a:solidFill>
                  <a:schemeClr val="bg1"/>
                </a:solidFill>
              </a:rPr>
              <a:t>مع ضغوط العمل</a:t>
            </a:r>
            <a:endParaRPr lang="en-US" sz="4800" dirty="0">
              <a:solidFill>
                <a:schemeClr val="bg1"/>
              </a:solidFill>
            </a:endParaRPr>
          </a:p>
        </p:txBody>
      </p:sp>
    </p:spTree>
    <p:extLst>
      <p:ext uri="{BB962C8B-B14F-4D97-AF65-F5344CB8AC3E}">
        <p14:creationId xmlns:p14="http://schemas.microsoft.com/office/powerpoint/2010/main" val="38624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26"/>
                                        </p:tgtEl>
                                        <p:attrNameLst>
                                          <p:attrName>style.visibility</p:attrName>
                                        </p:attrNameLst>
                                      </p:cBhvr>
                                      <p:to>
                                        <p:strVal val="visible"/>
                                      </p:to>
                                    </p:set>
                                    <p:animEffect transition="in" filter="slide(fromTop)">
                                      <p:cBhvr>
                                        <p:cTn id="7" dur="500"/>
                                        <p:tgtEl>
                                          <p:spTgt spid="26"/>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lide(fromTop)">
                                      <p:cBhvr>
                                        <p:cTn id="10" dur="500"/>
                                        <p:tgtEl>
                                          <p:spTgt spid="25"/>
                                        </p:tgtEl>
                                      </p:cBhvr>
                                    </p:animEffect>
                                  </p:childTnLst>
                                </p:cTn>
                              </p:par>
                            </p:childTnLst>
                          </p:cTn>
                        </p:par>
                        <p:par>
                          <p:cTn id="11" fill="hold">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2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24143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290638" y="2057400"/>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الرجوع إلى الدين</a:t>
              </a:r>
              <a:endParaRPr lang="en-US" sz="2400" dirty="0"/>
            </a:p>
          </p:txBody>
        </p:sp>
      </p:grpSp>
      <p:grpSp>
        <p:nvGrpSpPr>
          <p:cNvPr id="3" name="Group 6"/>
          <p:cNvGrpSpPr>
            <a:grpSpLocks/>
          </p:cNvGrpSpPr>
          <p:nvPr/>
        </p:nvGrpSpPr>
        <p:grpSpPr bwMode="auto">
          <a:xfrm>
            <a:off x="1290638" y="2928938"/>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5007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الكشف الطبي وممارسة الرياضة والهوايات</a:t>
              </a:r>
              <a:endParaRPr lang="en-US" sz="2400" dirty="0"/>
            </a:p>
          </p:txBody>
        </p:sp>
      </p:grpSp>
      <p:grpSp>
        <p:nvGrpSpPr>
          <p:cNvPr id="6" name="Group 11"/>
          <p:cNvGrpSpPr>
            <a:grpSpLocks/>
          </p:cNvGrpSpPr>
          <p:nvPr/>
        </p:nvGrpSpPr>
        <p:grpSpPr bwMode="auto">
          <a:xfrm>
            <a:off x="1290638" y="3793232"/>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تغيير مفهوم فلسفة الحياة وإعادة بناء الذات</a:t>
              </a:r>
              <a:endParaRPr lang="en-US" sz="2400" dirty="0"/>
            </a:p>
          </p:txBody>
        </p:sp>
      </p:grpSp>
      <p:grpSp>
        <p:nvGrpSpPr>
          <p:cNvPr id="10" name="Group 15"/>
          <p:cNvGrpSpPr>
            <a:grpSpLocks/>
          </p:cNvGrpSpPr>
          <p:nvPr/>
        </p:nvGrpSpPr>
        <p:grpSpPr bwMode="auto">
          <a:xfrm>
            <a:off x="1290638" y="4673600"/>
            <a:ext cx="6562725" cy="546100"/>
            <a:chOff x="0" y="0"/>
            <a:chExt cx="6562725" cy="546100"/>
          </a:xfrm>
        </p:grpSpPr>
        <p:grpSp>
          <p:nvGrpSpPr>
            <p:cNvPr id="11" name="Group 16"/>
            <p:cNvGrpSpPr>
              <a:grpSpLocks/>
            </p:cNvGrpSpPr>
            <p:nvPr/>
          </p:nvGrpSpPr>
          <p:grpSpPr bwMode="auto">
            <a:xfrm>
              <a:off x="0" y="0"/>
              <a:ext cx="6562725" cy="546100"/>
              <a:chOff x="0" y="0"/>
              <a:chExt cx="6448390" cy="611157"/>
            </a:xfrm>
          </p:grpSpPr>
          <p:sp>
            <p:nvSpPr>
              <p:cNvPr id="22" name="AutoShape 3"/>
              <p:cNvSpPr>
                <a:spLocks noChangeArrowheads="1"/>
              </p:cNvSpPr>
              <p:nvPr/>
            </p:nvSpPr>
            <p:spPr bwMode="auto">
              <a:xfrm>
                <a:off x="0" y="214971"/>
                <a:ext cx="6448390" cy="396186"/>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23" name="AutoShape 3"/>
              <p:cNvSpPr>
                <a:spLocks noChangeArrowheads="1"/>
              </p:cNvSpPr>
              <p:nvPr/>
            </p:nvSpPr>
            <p:spPr bwMode="auto">
              <a:xfrm>
                <a:off x="63953" y="0"/>
                <a:ext cx="6320483" cy="540092"/>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21" name="Rectangle 13"/>
            <p:cNvSpPr>
              <a:spLocks noChangeArrowheads="1"/>
            </p:cNvSpPr>
            <p:nvPr/>
          </p:nvSpPr>
          <p:spPr bwMode="auto">
            <a:xfrm>
              <a:off x="65088" y="7404"/>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تغيير نمط السلوك من خلال التدريب</a:t>
              </a:r>
              <a:endParaRPr lang="en-US" sz="2400" dirty="0"/>
            </a:p>
          </p:txBody>
        </p:sp>
      </p:grpSp>
      <p:sp>
        <p:nvSpPr>
          <p:cNvPr id="24" name="TextBox 13"/>
          <p:cNvSpPr txBox="1">
            <a:spLocks noChangeArrowheads="1"/>
          </p:cNvSpPr>
          <p:nvPr/>
        </p:nvSpPr>
        <p:spPr bwMode="auto">
          <a:xfrm>
            <a:off x="2428860" y="313492"/>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المدخل الشخصي</a:t>
            </a:r>
            <a:endParaRPr lang="zh-CN" altLang="en-US" sz="2800" b="1" dirty="0">
              <a:latin typeface="Microsoft YaHei" pitchFamily="34" charset="-122"/>
              <a:ea typeface="Microsoft YaHei" pitchFamily="34" charset="-122"/>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par>
                                <p:cTn id="23" presetID="31" presetClass="entr" presetSubtype="0" fill="hold" nodeType="withEffect">
                                  <p:stCondLst>
                                    <p:cond delay="60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600" fill="hold"/>
                                        <p:tgtEl>
                                          <p:spTgt spid="10"/>
                                        </p:tgtEl>
                                        <p:attrNameLst>
                                          <p:attrName>ppt_w</p:attrName>
                                        </p:attrNameLst>
                                      </p:cBhvr>
                                      <p:tavLst>
                                        <p:tav tm="0">
                                          <p:val>
                                            <p:fltVal val="0"/>
                                          </p:val>
                                        </p:tav>
                                        <p:tav tm="100000">
                                          <p:val>
                                            <p:strVal val="#ppt_w"/>
                                          </p:val>
                                        </p:tav>
                                      </p:tavLst>
                                    </p:anim>
                                    <p:anim calcmode="lin" valueType="num">
                                      <p:cBhvr>
                                        <p:cTn id="26" dur="600" fill="hold"/>
                                        <p:tgtEl>
                                          <p:spTgt spid="10"/>
                                        </p:tgtEl>
                                        <p:attrNameLst>
                                          <p:attrName>ppt_h</p:attrName>
                                        </p:attrNameLst>
                                      </p:cBhvr>
                                      <p:tavLst>
                                        <p:tav tm="0">
                                          <p:val>
                                            <p:fltVal val="0"/>
                                          </p:val>
                                        </p:tav>
                                        <p:tav tm="100000">
                                          <p:val>
                                            <p:strVal val="#ppt_h"/>
                                          </p:val>
                                        </p:tav>
                                      </p:tavLst>
                                    </p:anim>
                                    <p:anim calcmode="lin" valueType="num">
                                      <p:cBhvr>
                                        <p:cTn id="27" dur="600" fill="hold"/>
                                        <p:tgtEl>
                                          <p:spTgt spid="10"/>
                                        </p:tgtEl>
                                        <p:attrNameLst>
                                          <p:attrName>style.rotation</p:attrName>
                                        </p:attrNameLst>
                                      </p:cBhvr>
                                      <p:tavLst>
                                        <p:tav tm="0">
                                          <p:val>
                                            <p:fltVal val="90"/>
                                          </p:val>
                                        </p:tav>
                                        <p:tav tm="100000">
                                          <p:val>
                                            <p:fltVal val="0"/>
                                          </p:val>
                                        </p:tav>
                                      </p:tavLst>
                                    </p:anim>
                                    <p:animEffect transition="in" filter="fade">
                                      <p:cBhvr>
                                        <p:cTn id="28" dur="600"/>
                                        <p:tgtEl>
                                          <p:spTgt spid="10"/>
                                        </p:tgtEl>
                                      </p:cBhvr>
                                    </p:animEffect>
                                  </p:childTnLst>
                                </p:cTn>
                              </p:par>
                            </p:childTnLst>
                          </p:cTn>
                        </p:par>
                        <p:par>
                          <p:cTn id="29" fill="hold">
                            <p:stCondLst>
                              <p:cond delay="1200"/>
                            </p:stCondLst>
                            <p:childTnLst>
                              <p:par>
                                <p:cTn id="30" presetID="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grpSp>
        <p:nvGrpSpPr>
          <p:cNvPr id="2" name="Group 2"/>
          <p:cNvGrpSpPr>
            <a:grpSpLocks/>
          </p:cNvGrpSpPr>
          <p:nvPr/>
        </p:nvGrpSpPr>
        <p:grpSpPr bwMode="auto">
          <a:xfrm>
            <a:off x="1428728" y="2357430"/>
            <a:ext cx="6562725" cy="546100"/>
            <a:chOff x="0" y="0"/>
            <a:chExt cx="6562725" cy="546100"/>
          </a:xfrm>
        </p:grpSpPr>
        <p:sp>
          <p:nvSpPr>
            <p:cNvPr id="7" name="AutoShape 3"/>
            <p:cNvSpPr>
              <a:spLocks noChangeArrowheads="1"/>
            </p:cNvSpPr>
            <p:nvPr/>
          </p:nvSpPr>
          <p:spPr bwMode="auto">
            <a:xfrm>
              <a:off x="0" y="192088"/>
              <a:ext cx="6562725" cy="354012"/>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8" name="AutoShape 3"/>
            <p:cNvSpPr>
              <a:spLocks noChangeArrowheads="1"/>
            </p:cNvSpPr>
            <p:nvPr/>
          </p:nvSpPr>
          <p:spPr bwMode="auto">
            <a:xfrm>
              <a:off x="65087" y="0"/>
              <a:ext cx="6432550" cy="481013"/>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9" name="Rectangle 13"/>
            <p:cNvSpPr>
              <a:spLocks noChangeArrowheads="1"/>
            </p:cNvSpPr>
            <p:nvPr/>
          </p:nvSpPr>
          <p:spPr bwMode="auto">
            <a:xfrm>
              <a:off x="65088" y="7640"/>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التأييد الاجتماعي</a:t>
              </a:r>
              <a:endParaRPr lang="en-US" sz="2400" dirty="0"/>
            </a:p>
          </p:txBody>
        </p:sp>
      </p:grpSp>
      <p:grpSp>
        <p:nvGrpSpPr>
          <p:cNvPr id="3" name="Group 6"/>
          <p:cNvGrpSpPr>
            <a:grpSpLocks/>
          </p:cNvGrpSpPr>
          <p:nvPr/>
        </p:nvGrpSpPr>
        <p:grpSpPr bwMode="auto">
          <a:xfrm>
            <a:off x="1428728" y="3228968"/>
            <a:ext cx="6562725" cy="546100"/>
            <a:chOff x="0" y="0"/>
            <a:chExt cx="6562725" cy="546100"/>
          </a:xfrm>
        </p:grpSpPr>
        <p:grpSp>
          <p:nvGrpSpPr>
            <p:cNvPr id="4" name="Group 7"/>
            <p:cNvGrpSpPr>
              <a:grpSpLocks/>
            </p:cNvGrpSpPr>
            <p:nvPr/>
          </p:nvGrpSpPr>
          <p:grpSpPr bwMode="auto">
            <a:xfrm>
              <a:off x="0" y="0"/>
              <a:ext cx="6562725" cy="546100"/>
              <a:chOff x="0" y="0"/>
              <a:chExt cx="6561756" cy="546060"/>
            </a:xfrm>
          </p:grpSpPr>
          <p:sp>
            <p:nvSpPr>
              <p:cNvPr id="13" name="AutoShape 3"/>
              <p:cNvSpPr>
                <a:spLocks noChangeArrowheads="1"/>
              </p:cNvSpPr>
              <p:nvPr/>
            </p:nvSpPr>
            <p:spPr bwMode="auto">
              <a:xfrm>
                <a:off x="0" y="192073"/>
                <a:ext cx="6561756" cy="353987"/>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4" name="AutoShape 3"/>
              <p:cNvSpPr>
                <a:spLocks noChangeArrowheads="1"/>
              </p:cNvSpPr>
              <p:nvPr/>
            </p:nvSpPr>
            <p:spPr bwMode="auto">
              <a:xfrm>
                <a:off x="65077" y="0"/>
                <a:ext cx="6431600" cy="482565"/>
              </a:xfrm>
              <a:prstGeom prst="rect">
                <a:avLst/>
              </a:prstGeom>
              <a:solidFill>
                <a:srgbClr val="7F7F7F">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grpSp>
        <p:sp>
          <p:nvSpPr>
            <p:cNvPr id="12" name="Rectangle 13"/>
            <p:cNvSpPr>
              <a:spLocks noChangeArrowheads="1"/>
            </p:cNvSpPr>
            <p:nvPr/>
          </p:nvSpPr>
          <p:spPr bwMode="auto">
            <a:xfrm>
              <a:off x="566718" y="198"/>
              <a:ext cx="5143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فرص العمل البديلة</a:t>
              </a:r>
              <a:endParaRPr lang="en-US" sz="2400" dirty="0"/>
            </a:p>
          </p:txBody>
        </p:sp>
      </p:grpSp>
      <p:grpSp>
        <p:nvGrpSpPr>
          <p:cNvPr id="6" name="Group 11"/>
          <p:cNvGrpSpPr>
            <a:grpSpLocks/>
          </p:cNvGrpSpPr>
          <p:nvPr/>
        </p:nvGrpSpPr>
        <p:grpSpPr bwMode="auto">
          <a:xfrm>
            <a:off x="1428728" y="4093262"/>
            <a:ext cx="6562725" cy="554931"/>
            <a:chOff x="0" y="-8831"/>
            <a:chExt cx="6562725" cy="554931"/>
          </a:xfrm>
        </p:grpSpPr>
        <p:sp>
          <p:nvSpPr>
            <p:cNvPr id="16" name="AutoShape 3"/>
            <p:cNvSpPr>
              <a:spLocks noChangeArrowheads="1"/>
            </p:cNvSpPr>
            <p:nvPr/>
          </p:nvSpPr>
          <p:spPr bwMode="auto">
            <a:xfrm>
              <a:off x="0" y="192087"/>
              <a:ext cx="6562725" cy="354013"/>
            </a:xfrm>
            <a:prstGeom prst="rect">
              <a:avLst/>
            </a:prstGeom>
            <a:solidFill>
              <a:srgbClr val="595959"/>
            </a:solidFill>
            <a:ln w="12700" cmpd="sng">
              <a:solidFill>
                <a:schemeClr val="bg1"/>
              </a:solidFill>
              <a:miter lim="800000"/>
              <a:headEnd/>
              <a:tailEnd/>
            </a:ln>
          </p:spPr>
          <p:txBody>
            <a:bodyPr anchor="ctr"/>
            <a:lstStyle/>
            <a:p>
              <a:endParaRPr lang="zh-CN" altLang="en-US">
                <a:latin typeface="Simplified Arabic" panose="02020603050405020304" pitchFamily="18" charset="-78"/>
                <a:cs typeface="Simplified Arabic" panose="02020603050405020304" pitchFamily="18" charset="-78"/>
              </a:endParaRPr>
            </a:p>
          </p:txBody>
        </p:sp>
        <p:sp>
          <p:nvSpPr>
            <p:cNvPr id="17" name="AutoShape 3"/>
            <p:cNvSpPr>
              <a:spLocks noChangeArrowheads="1"/>
            </p:cNvSpPr>
            <p:nvPr/>
          </p:nvSpPr>
          <p:spPr bwMode="auto">
            <a:xfrm>
              <a:off x="65087" y="0"/>
              <a:ext cx="6432550" cy="481012"/>
            </a:xfrm>
            <a:prstGeom prst="rect">
              <a:avLst/>
            </a:prstGeom>
            <a:solidFill>
              <a:srgbClr val="22BAD8">
                <a:alpha val="87999"/>
              </a:srgbClr>
            </a:solidFill>
            <a:ln w="12700" cmpd="sng">
              <a:solidFill>
                <a:schemeClr val="bg1"/>
              </a:solidFill>
              <a:miter lim="800000"/>
              <a:headEnd/>
              <a:tailEnd/>
            </a:ln>
          </p:spPr>
          <p:txBody>
            <a:bodyPr wrap="none" anchor="ctr"/>
            <a:lstStyle/>
            <a:p>
              <a:pPr algn="ctr" eaLnBrk="0" hangingPunct="0"/>
              <a:endParaRPr lang="zh-CN" altLang="en-US" sz="2000">
                <a:solidFill>
                  <a:schemeClr val="tx2"/>
                </a:solidFill>
                <a:latin typeface="Simplified Arabic" panose="02020603050405020304" pitchFamily="18" charset="-78"/>
                <a:ea typeface="Microsoft YaHei" pitchFamily="34" charset="-122"/>
                <a:cs typeface="Simplified Arabic" panose="02020603050405020304" pitchFamily="18" charset="-78"/>
              </a:endParaRPr>
            </a:p>
          </p:txBody>
        </p:sp>
        <p:sp>
          <p:nvSpPr>
            <p:cNvPr id="18" name="Rectangle 13"/>
            <p:cNvSpPr>
              <a:spLocks noChangeArrowheads="1"/>
            </p:cNvSpPr>
            <p:nvPr/>
          </p:nvSpPr>
          <p:spPr bwMode="auto">
            <a:xfrm>
              <a:off x="65088" y="-8831"/>
              <a:ext cx="6432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r>
                <a:rPr lang="ar-EG" sz="2400" b="1" dirty="0" smtClean="0"/>
                <a:t>طلب المساعدة من المتخصصين</a:t>
              </a:r>
              <a:endParaRPr lang="en-US" sz="2400" dirty="0"/>
            </a:p>
          </p:txBody>
        </p:sp>
      </p:grpSp>
      <p:sp>
        <p:nvSpPr>
          <p:cNvPr id="24" name="TextBox 13"/>
          <p:cNvSpPr txBox="1">
            <a:spLocks noChangeArrowheads="1"/>
          </p:cNvSpPr>
          <p:nvPr/>
        </p:nvSpPr>
        <p:spPr bwMode="auto">
          <a:xfrm>
            <a:off x="2428860" y="332656"/>
            <a:ext cx="4376737" cy="52322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ctr" rtl="1"/>
            <a:r>
              <a:rPr lang="ar-EG" altLang="zh-CN" sz="2800" b="1" dirty="0" smtClean="0">
                <a:latin typeface="Microsoft YaHei" pitchFamily="34" charset="-122"/>
                <a:ea typeface="Microsoft YaHei" pitchFamily="34" charset="-122"/>
              </a:rPr>
              <a:t>المدخل الشخصي</a:t>
            </a:r>
            <a:endParaRPr lang="zh-CN" altLang="en-US" sz="2800" b="1" dirty="0">
              <a:latin typeface="Microsoft YaHei" pitchFamily="34" charset="-122"/>
              <a:ea typeface="Microsoft YaHei" pitchFamily="34" charset="-122"/>
            </a:endParaRPr>
          </a:p>
        </p:txBody>
      </p:sp>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 calcmode="lin" valueType="num">
                                      <p:cBhvr>
                                        <p:cTn id="9" dur="600" fill="hold"/>
                                        <p:tgtEl>
                                          <p:spTgt spid="2"/>
                                        </p:tgtEl>
                                        <p:attrNameLst>
                                          <p:attrName>style.rotation</p:attrName>
                                        </p:attrNameLst>
                                      </p:cBhvr>
                                      <p:tavLst>
                                        <p:tav tm="0">
                                          <p:val>
                                            <p:fltVal val="90"/>
                                          </p:val>
                                        </p:tav>
                                        <p:tav tm="100000">
                                          <p:val>
                                            <p:fltVal val="0"/>
                                          </p:val>
                                        </p:tav>
                                      </p:tavLst>
                                    </p:anim>
                                    <p:animEffect transition="in" filter="fade">
                                      <p:cBhvr>
                                        <p:cTn id="10" dur="600"/>
                                        <p:tgtEl>
                                          <p:spTgt spid="2"/>
                                        </p:tgtEl>
                                      </p:cBhvr>
                                    </p:animEffect>
                                  </p:childTnLst>
                                </p:cTn>
                              </p:par>
                              <p:par>
                                <p:cTn id="11" presetID="31" presetClass="entr" presetSubtype="0" fill="hold" nodeType="withEffect">
                                  <p:stCondLst>
                                    <p:cond delay="200"/>
                                  </p:stCondLst>
                                  <p:iterate type="lt">
                                    <p:tmPct val="5000"/>
                                  </p:iterate>
                                  <p:childTnLst>
                                    <p:set>
                                      <p:cBhvr>
                                        <p:cTn id="12" dur="1" fill="hold">
                                          <p:stCondLst>
                                            <p:cond delay="0"/>
                                          </p:stCondLst>
                                        </p:cTn>
                                        <p:tgtEl>
                                          <p:spTgt spid="3"/>
                                        </p:tgtEl>
                                        <p:attrNameLst>
                                          <p:attrName>style.visibility</p:attrName>
                                        </p:attrNameLst>
                                      </p:cBhvr>
                                      <p:to>
                                        <p:strVal val="visible"/>
                                      </p:to>
                                    </p:set>
                                    <p:anim calcmode="lin" valueType="num">
                                      <p:cBhvr>
                                        <p:cTn id="13" dur="600" fill="hold"/>
                                        <p:tgtEl>
                                          <p:spTgt spid="3"/>
                                        </p:tgtEl>
                                        <p:attrNameLst>
                                          <p:attrName>ppt_w</p:attrName>
                                        </p:attrNameLst>
                                      </p:cBhvr>
                                      <p:tavLst>
                                        <p:tav tm="0">
                                          <p:val>
                                            <p:fltVal val="0"/>
                                          </p:val>
                                        </p:tav>
                                        <p:tav tm="100000">
                                          <p:val>
                                            <p:strVal val="#ppt_w"/>
                                          </p:val>
                                        </p:tav>
                                      </p:tavLst>
                                    </p:anim>
                                    <p:anim calcmode="lin" valueType="num">
                                      <p:cBhvr>
                                        <p:cTn id="14" dur="600" fill="hold"/>
                                        <p:tgtEl>
                                          <p:spTgt spid="3"/>
                                        </p:tgtEl>
                                        <p:attrNameLst>
                                          <p:attrName>ppt_h</p:attrName>
                                        </p:attrNameLst>
                                      </p:cBhvr>
                                      <p:tavLst>
                                        <p:tav tm="0">
                                          <p:val>
                                            <p:fltVal val="0"/>
                                          </p:val>
                                        </p:tav>
                                        <p:tav tm="100000">
                                          <p:val>
                                            <p:strVal val="#ppt_h"/>
                                          </p:val>
                                        </p:tav>
                                      </p:tavLst>
                                    </p:anim>
                                    <p:anim calcmode="lin" valueType="num">
                                      <p:cBhvr>
                                        <p:cTn id="15" dur="600" fill="hold"/>
                                        <p:tgtEl>
                                          <p:spTgt spid="3"/>
                                        </p:tgtEl>
                                        <p:attrNameLst>
                                          <p:attrName>style.rotation</p:attrName>
                                        </p:attrNameLst>
                                      </p:cBhvr>
                                      <p:tavLst>
                                        <p:tav tm="0">
                                          <p:val>
                                            <p:fltVal val="90"/>
                                          </p:val>
                                        </p:tav>
                                        <p:tav tm="100000">
                                          <p:val>
                                            <p:fltVal val="0"/>
                                          </p:val>
                                        </p:tav>
                                      </p:tavLst>
                                    </p:anim>
                                    <p:animEffect transition="in" filter="fade">
                                      <p:cBhvr>
                                        <p:cTn id="16" dur="600"/>
                                        <p:tgtEl>
                                          <p:spTgt spid="3"/>
                                        </p:tgtEl>
                                      </p:cBhvr>
                                    </p:animEffect>
                                  </p:childTnLst>
                                </p:cTn>
                              </p:par>
                              <p:par>
                                <p:cTn id="17" presetID="31" presetClass="entr" presetSubtype="0" fill="hold" nodeType="withEffect">
                                  <p:stCondLst>
                                    <p:cond delay="40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600" fill="hold"/>
                                        <p:tgtEl>
                                          <p:spTgt spid="6"/>
                                        </p:tgtEl>
                                        <p:attrNameLst>
                                          <p:attrName>ppt_w</p:attrName>
                                        </p:attrNameLst>
                                      </p:cBhvr>
                                      <p:tavLst>
                                        <p:tav tm="0">
                                          <p:val>
                                            <p:fltVal val="0"/>
                                          </p:val>
                                        </p:tav>
                                        <p:tav tm="100000">
                                          <p:val>
                                            <p:strVal val="#ppt_w"/>
                                          </p:val>
                                        </p:tav>
                                      </p:tavLst>
                                    </p:anim>
                                    <p:anim calcmode="lin" valueType="num">
                                      <p:cBhvr>
                                        <p:cTn id="20" dur="600" fill="hold"/>
                                        <p:tgtEl>
                                          <p:spTgt spid="6"/>
                                        </p:tgtEl>
                                        <p:attrNameLst>
                                          <p:attrName>ppt_h</p:attrName>
                                        </p:attrNameLst>
                                      </p:cBhvr>
                                      <p:tavLst>
                                        <p:tav tm="0">
                                          <p:val>
                                            <p:fltVal val="0"/>
                                          </p:val>
                                        </p:tav>
                                        <p:tav tm="100000">
                                          <p:val>
                                            <p:strVal val="#ppt_h"/>
                                          </p:val>
                                        </p:tav>
                                      </p:tavLst>
                                    </p:anim>
                                    <p:anim calcmode="lin" valueType="num">
                                      <p:cBhvr>
                                        <p:cTn id="21" dur="600" fill="hold"/>
                                        <p:tgtEl>
                                          <p:spTgt spid="6"/>
                                        </p:tgtEl>
                                        <p:attrNameLst>
                                          <p:attrName>style.rotation</p:attrName>
                                        </p:attrNameLst>
                                      </p:cBhvr>
                                      <p:tavLst>
                                        <p:tav tm="0">
                                          <p:val>
                                            <p:fltVal val="90"/>
                                          </p:val>
                                        </p:tav>
                                        <p:tav tm="100000">
                                          <p:val>
                                            <p:fltVal val="0"/>
                                          </p:val>
                                        </p:tav>
                                      </p:tavLst>
                                    </p:anim>
                                    <p:animEffect transition="in" filter="fade">
                                      <p:cBhvr>
                                        <p:cTn id="22" dur="600"/>
                                        <p:tgtEl>
                                          <p:spTgt spid="6"/>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للدعم الروحي والانفعالي والرضا والهدوء، وتجاوز المواقف الضاغطة بالإكثار من العبادات والدعاء المتصل لله سبحانه وتعالى الذي يضفي على النفس الهدوء والسكينة</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444209" y="313492"/>
            <a:ext cx="2664296"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الرجوع إلى الدين</a:t>
            </a:r>
            <a:endParaRPr lang="en-US" dirty="0"/>
          </a:p>
        </p:txBody>
      </p:sp>
      <p:pic>
        <p:nvPicPr>
          <p:cNvPr id="8" name="Picture 2" descr="http://2.bp.blogspot.com/-kahYNROOB1o/Tmsna0bcwkI/AAAAAAAAAS0/m7nHSVjDaU0/s400/Scrap-des-memo-ramadhan%2B%252835%252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907596"/>
            <a:ext cx="37338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يساعد من تخفيف ضغوط العمل وتحسين الصحة ممارسة الهوايات من أعمال يدوية أو الاهتمام بزراعة المنزل أو الانضمام إلى بعض الجمعيات المهنية أو أي مهام أخرى</a:t>
            </a:r>
            <a:r>
              <a:rPr lang="ar-EG" sz="2700" b="1" dirty="0">
                <a:solidFill>
                  <a:srgbClr val="002060"/>
                </a:solidFill>
              </a:rPr>
              <a:t>.</a:t>
            </a:r>
            <a:r>
              <a:rPr lang="ar-SA" sz="2700" b="1" dirty="0">
                <a:solidFill>
                  <a:srgbClr val="002060"/>
                </a:solidFill>
              </a:rPr>
              <a:t> </a:t>
            </a:r>
            <a:endParaRPr lang="en-US" sz="2700" b="1" dirty="0">
              <a:solidFill>
                <a:srgbClr val="002060"/>
              </a:solidFill>
            </a:endParaRPr>
          </a:p>
        </p:txBody>
      </p:sp>
      <p:sp>
        <p:nvSpPr>
          <p:cNvPr id="26" name="TextBox 13"/>
          <p:cNvSpPr txBox="1">
            <a:spLocks noChangeArrowheads="1"/>
          </p:cNvSpPr>
          <p:nvPr/>
        </p:nvSpPr>
        <p:spPr bwMode="auto">
          <a:xfrm>
            <a:off x="3203848" y="332656"/>
            <a:ext cx="5904657"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الكشف الطبي وممارسة الرياضة والهوايات</a:t>
            </a:r>
            <a:endParaRPr lang="en-US" dirty="0"/>
          </a:p>
        </p:txBody>
      </p:sp>
      <p:pic>
        <p:nvPicPr>
          <p:cNvPr id="4" name="Picture 3"/>
          <p:cNvPicPr>
            <a:picLocks noChangeAspect="1"/>
          </p:cNvPicPr>
          <p:nvPr/>
        </p:nvPicPr>
        <p:blipFill>
          <a:blip r:embed="rId4"/>
          <a:stretch>
            <a:fillRect/>
          </a:stretch>
        </p:blipFill>
        <p:spPr>
          <a:xfrm>
            <a:off x="1710688" y="1729333"/>
            <a:ext cx="3274700" cy="2390654"/>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وتتكون هذه الإستراتيجية من عدد من الإجراءات تشمل الآتي :</a:t>
            </a:r>
            <a:endParaRPr lang="en-US" sz="2700" b="1" dirty="0">
              <a:solidFill>
                <a:srgbClr val="002060"/>
              </a:solidFill>
            </a:endParaRPr>
          </a:p>
          <a:p>
            <a:pPr algn="r" defTabSz="1200150" rtl="1">
              <a:lnSpc>
                <a:spcPct val="90000"/>
              </a:lnSpc>
              <a:spcBef>
                <a:spcPct val="0"/>
              </a:spcBef>
              <a:spcAft>
                <a:spcPct val="35000"/>
              </a:spcAft>
            </a:pPr>
            <a:r>
              <a:rPr lang="ar-EG" sz="2700" b="1" dirty="0">
                <a:solidFill>
                  <a:srgbClr val="002060"/>
                </a:solidFill>
              </a:rPr>
              <a:t>- إعادة التفسير الإيجابي</a:t>
            </a:r>
          </a:p>
          <a:p>
            <a:pPr algn="r" defTabSz="1200150" rtl="1">
              <a:lnSpc>
                <a:spcPct val="90000"/>
              </a:lnSpc>
              <a:spcBef>
                <a:spcPct val="0"/>
              </a:spcBef>
              <a:spcAft>
                <a:spcPct val="35000"/>
              </a:spcAft>
            </a:pPr>
            <a:r>
              <a:rPr lang="ar-EG" sz="2700" b="1" dirty="0">
                <a:solidFill>
                  <a:srgbClr val="002060"/>
                </a:solidFill>
              </a:rPr>
              <a:t>- التفكير الرغبي والتفاؤل</a:t>
            </a:r>
            <a:endParaRPr lang="en-US" sz="2700" b="1" dirty="0">
              <a:solidFill>
                <a:srgbClr val="002060"/>
              </a:solidFill>
            </a:endParaRPr>
          </a:p>
        </p:txBody>
      </p:sp>
      <p:sp>
        <p:nvSpPr>
          <p:cNvPr id="26" name="TextBox 13"/>
          <p:cNvSpPr txBox="1">
            <a:spLocks noChangeArrowheads="1"/>
          </p:cNvSpPr>
          <p:nvPr/>
        </p:nvSpPr>
        <p:spPr bwMode="auto">
          <a:xfrm>
            <a:off x="3131841" y="332656"/>
            <a:ext cx="5976664"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تغيير مفهوم فلسفة الحياة وإعادة بناء الذات</a:t>
            </a:r>
            <a:endParaRPr lang="en-US" dirty="0"/>
          </a:p>
        </p:txBody>
      </p:sp>
      <p:pic>
        <p:nvPicPr>
          <p:cNvPr id="4" name="Picture 3"/>
          <p:cNvPicPr>
            <a:picLocks noChangeAspect="1"/>
          </p:cNvPicPr>
          <p:nvPr/>
        </p:nvPicPr>
        <p:blipFill>
          <a:blip r:embed="rId4"/>
          <a:stretch>
            <a:fillRect/>
          </a:stretch>
        </p:blipFill>
        <p:spPr>
          <a:xfrm>
            <a:off x="3143250" y="1328737"/>
            <a:ext cx="2857500" cy="2676327"/>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89868"/>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وهي إستراتيجية تسعى إلى تعديل سلوك الفرد في استجابته لمصادر ضغوط العمل من خلال الممارسة لتحقيق التغير المطلوب</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4283969" y="332656"/>
            <a:ext cx="4824536"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تغيير نمط السلوك من خلال التدريب</a:t>
            </a:r>
            <a:endParaRPr lang="en-US" dirty="0"/>
          </a:p>
        </p:txBody>
      </p:sp>
      <p:pic>
        <p:nvPicPr>
          <p:cNvPr id="4" name="Picture 3"/>
          <p:cNvPicPr>
            <a:picLocks noChangeAspect="1"/>
          </p:cNvPicPr>
          <p:nvPr/>
        </p:nvPicPr>
        <p:blipFill>
          <a:blip r:embed="rId4"/>
          <a:stretch>
            <a:fillRect/>
          </a:stretch>
        </p:blipFill>
        <p:spPr>
          <a:xfrm>
            <a:off x="1534095" y="1628800"/>
            <a:ext cx="3641924" cy="2737098"/>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Freeform 2"/>
          <p:cNvSpPr/>
          <p:nvPr/>
        </p:nvSpPr>
        <p:spPr>
          <a:xfrm>
            <a:off x="785786" y="4606782"/>
            <a:ext cx="7858180" cy="1455492"/>
          </a:xfrm>
          <a:custGeom>
            <a:avLst/>
            <a:gdLst>
              <a:gd name="connsiteX0" fmla="*/ 0 w 7858180"/>
              <a:gd name="connsiteY0" fmla="*/ 0 h 1455492"/>
              <a:gd name="connsiteX1" fmla="*/ 7858180 w 7858180"/>
              <a:gd name="connsiteY1" fmla="*/ 0 h 1455492"/>
              <a:gd name="connsiteX2" fmla="*/ 7858180 w 7858180"/>
              <a:gd name="connsiteY2" fmla="*/ 1455492 h 1455492"/>
              <a:gd name="connsiteX3" fmla="*/ 0 w 7858180"/>
              <a:gd name="connsiteY3" fmla="*/ 1455492 h 1455492"/>
              <a:gd name="connsiteX4" fmla="*/ 0 w 7858180"/>
              <a:gd name="connsiteY4" fmla="*/ 0 h 145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80" h="1455492">
                <a:moveTo>
                  <a:pt x="0" y="0"/>
                </a:moveTo>
                <a:lnTo>
                  <a:pt x="7858180" y="0"/>
                </a:lnTo>
                <a:lnTo>
                  <a:pt x="7858180" y="1455492"/>
                </a:lnTo>
                <a:lnTo>
                  <a:pt x="0" y="1455492"/>
                </a:lnTo>
                <a:lnTo>
                  <a:pt x="0" y="0"/>
                </a:lnTo>
                <a:close/>
              </a:path>
            </a:pathLst>
          </a:custGeom>
          <a:gradFill>
            <a:gsLst>
              <a:gs pos="0">
                <a:schemeClr val="accent5">
                  <a:lumMod val="60000"/>
                  <a:lumOff val="40000"/>
                </a:schemeClr>
              </a:gs>
              <a:gs pos="28000">
                <a:srgbClr val="00B0F0"/>
              </a:gs>
              <a:gs pos="64000">
                <a:srgbClr val="00B0F0"/>
              </a:gs>
              <a:gs pos="87000">
                <a:srgbClr val="00B0F0"/>
              </a:gs>
              <a:gs pos="100000">
                <a:schemeClr val="accent1">
                  <a:lumMod val="30000"/>
                  <a:lumOff val="70000"/>
                </a:schemeClr>
              </a:gs>
            </a:gsLst>
            <a:lin ang="5400000" scaled="1"/>
          </a:gradFill>
        </p:spPr>
        <p:style>
          <a:lnRef idx="3">
            <a:schemeClr val="lt1"/>
          </a:lnRef>
          <a:fillRef idx="1">
            <a:schemeClr val="accent5"/>
          </a:fillRef>
          <a:effectRef idx="1">
            <a:schemeClr val="accent5"/>
          </a:effectRef>
          <a:fontRef idx="minor">
            <a:schemeClr val="lt1"/>
          </a:fontRef>
        </p:style>
        <p:txBody>
          <a:bodyPr spcFirstLastPara="0" vert="horz" wrap="square" lIns="102870" tIns="102870" rIns="102870" bIns="102870" numCol="1" spcCol="1270" anchor="ctr" anchorCtr="0">
            <a:noAutofit/>
          </a:bodyPr>
          <a:lstStyle/>
          <a:p>
            <a:pPr algn="ctr" defTabSz="1200150" rtl="1">
              <a:lnSpc>
                <a:spcPct val="90000"/>
              </a:lnSpc>
              <a:spcBef>
                <a:spcPct val="0"/>
              </a:spcBef>
              <a:spcAft>
                <a:spcPct val="35000"/>
              </a:spcAft>
            </a:pPr>
            <a:r>
              <a:rPr lang="ar-SA" sz="2700" b="1" dirty="0">
                <a:solidFill>
                  <a:srgbClr val="002060"/>
                </a:solidFill>
              </a:rPr>
              <a:t>ويتمثل في البحث عن المساندة الاجتماعية من قبل الفرد إما للحصول على المعلومات التي تساعد على فهم المشكلة التي تسبب الضغط لإيجاد أساليب لحلها أو للمساندة العاطفية</a:t>
            </a:r>
            <a:r>
              <a:rPr lang="ar-EG" sz="2700" b="1" dirty="0">
                <a:solidFill>
                  <a:srgbClr val="002060"/>
                </a:solidFill>
              </a:rPr>
              <a:t>.</a:t>
            </a:r>
            <a:endParaRPr lang="en-US" sz="2700" b="1" dirty="0">
              <a:solidFill>
                <a:srgbClr val="002060"/>
              </a:solidFill>
            </a:endParaRPr>
          </a:p>
        </p:txBody>
      </p:sp>
      <p:sp>
        <p:nvSpPr>
          <p:cNvPr id="26" name="TextBox 13"/>
          <p:cNvSpPr txBox="1">
            <a:spLocks noChangeArrowheads="1"/>
          </p:cNvSpPr>
          <p:nvPr/>
        </p:nvSpPr>
        <p:spPr bwMode="auto">
          <a:xfrm>
            <a:off x="6372200" y="332656"/>
            <a:ext cx="2736513" cy="62895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ctr" rtl="1" eaLnBrk="0" hangingPunct="0">
              <a:lnSpc>
                <a:spcPct val="120000"/>
              </a:lnSpc>
              <a:spcBef>
                <a:spcPct val="50000"/>
              </a:spcBef>
              <a:defRPr sz="3200" b="1">
                <a:solidFill>
                  <a:srgbClr val="C00000"/>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r>
              <a:rPr lang="ar-EG" dirty="0"/>
              <a:t>التأييد الاجتماعي</a:t>
            </a:r>
            <a:endParaRPr lang="en-US" dirty="0"/>
          </a:p>
        </p:txBody>
      </p:sp>
      <p:pic>
        <p:nvPicPr>
          <p:cNvPr id="4" name="Picture 3"/>
          <p:cNvPicPr>
            <a:picLocks noChangeAspect="1"/>
          </p:cNvPicPr>
          <p:nvPr/>
        </p:nvPicPr>
        <p:blipFill>
          <a:blip r:embed="rId4"/>
          <a:stretch>
            <a:fillRect/>
          </a:stretch>
        </p:blipFill>
        <p:spPr>
          <a:xfrm>
            <a:off x="1259632" y="1484784"/>
            <a:ext cx="3810000" cy="2760340"/>
          </a:xfrm>
          <a:prstGeom prst="rect">
            <a:avLst/>
          </a:prstGeom>
        </p:spPr>
      </p:pic>
    </p:spTree>
    <p:extLst>
      <p:ext uri="{BB962C8B-B14F-4D97-AF65-F5344CB8AC3E}">
        <p14:creationId xmlns:p14="http://schemas.microsoft.com/office/powerpoint/2010/main" val="23031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ذروة">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ذروة">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ذروة">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590</TotalTime>
  <Words>2949</Words>
  <Application>Microsoft Office PowerPoint</Application>
  <PresentationFormat>عرض على الشاشة (3:4)‏</PresentationFormat>
  <Paragraphs>468</Paragraphs>
  <Slides>115</Slides>
  <Notes>105</Notes>
  <HiddenSlides>0</HiddenSlides>
  <MMClips>0</MMClips>
  <ScaleCrop>false</ScaleCrop>
  <HeadingPairs>
    <vt:vector size="6" baseType="variant">
      <vt:variant>
        <vt:lpstr>الخطوط المستخدمة</vt:lpstr>
      </vt:variant>
      <vt:variant>
        <vt:i4>20</vt:i4>
      </vt:variant>
      <vt:variant>
        <vt:lpstr>نسق</vt:lpstr>
      </vt:variant>
      <vt:variant>
        <vt:i4>1</vt:i4>
      </vt:variant>
      <vt:variant>
        <vt:lpstr>عناوين الشرائح</vt:lpstr>
      </vt:variant>
      <vt:variant>
        <vt:i4>115</vt:i4>
      </vt:variant>
    </vt:vector>
  </HeadingPairs>
  <TitlesOfParts>
    <vt:vector size="136" baseType="lpstr">
      <vt:lpstr>Arial</vt:lpstr>
      <vt:lpstr>Tahoma</vt:lpstr>
      <vt:lpstr>Muslimah</vt:lpstr>
      <vt:lpstr>Gulim</vt:lpstr>
      <vt:lpstr>Verdana</vt:lpstr>
      <vt:lpstr>Book Antiqua</vt:lpstr>
      <vt:lpstr>HY헤드라인M</vt:lpstr>
      <vt:lpstr>Wingdings 2</vt:lpstr>
      <vt:lpstr>GE Cap Medium</vt:lpstr>
      <vt:lpstr>Lucida Sans</vt:lpstr>
      <vt:lpstr>Wingdings</vt:lpstr>
      <vt:lpstr>Simplified Arabic</vt:lpstr>
      <vt:lpstr>Wingdings 3</vt:lpstr>
      <vt:lpstr>SimSun</vt:lpstr>
      <vt:lpstr>AGA Aladdin Regular</vt:lpstr>
      <vt:lpstr>Microsoft YaHei</vt:lpstr>
      <vt:lpstr>AL-Mohanad Bold</vt:lpstr>
      <vt:lpstr>Times New Roman</vt:lpstr>
      <vt:lpstr>幼圆</vt:lpstr>
      <vt:lpstr>Calibri</vt:lpstr>
      <vt:lpstr>ذروة</vt:lpstr>
      <vt:lpstr>الشخصية الإيجابية وصناعة النجاح في بيئة العمل</vt:lpstr>
      <vt:lpstr>عرض تقديمي في PowerPoint</vt:lpstr>
      <vt:lpstr>عرض تقديمي في PowerPoint</vt:lpstr>
      <vt:lpst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 mostafa</dc:creator>
  <cp:lastModifiedBy>admin nw</cp:lastModifiedBy>
  <cp:revision>120</cp:revision>
  <dcterms:created xsi:type="dcterms:W3CDTF">2006-08-16T00:00:00Z</dcterms:created>
  <dcterms:modified xsi:type="dcterms:W3CDTF">2016-04-07T20:34:26Z</dcterms:modified>
</cp:coreProperties>
</file>