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7.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8.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9.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0.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1.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12.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13.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14.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15.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9"/>
  </p:notesMasterIdLst>
  <p:sldIdLst>
    <p:sldId id="256" r:id="rId2"/>
    <p:sldId id="280" r:id="rId3"/>
    <p:sldId id="281" r:id="rId4"/>
    <p:sldId id="302" r:id="rId5"/>
    <p:sldId id="303" r:id="rId6"/>
    <p:sldId id="304" r:id="rId7"/>
    <p:sldId id="305" r:id="rId8"/>
    <p:sldId id="296" r:id="rId9"/>
    <p:sldId id="485" r:id="rId10"/>
    <p:sldId id="484" r:id="rId11"/>
    <p:sldId id="483" r:id="rId12"/>
    <p:sldId id="297" r:id="rId13"/>
    <p:sldId id="306" r:id="rId14"/>
    <p:sldId id="307" r:id="rId15"/>
    <p:sldId id="308" r:id="rId16"/>
    <p:sldId id="310" r:id="rId17"/>
    <p:sldId id="311" r:id="rId18"/>
    <p:sldId id="309" r:id="rId19"/>
    <p:sldId id="312" r:id="rId20"/>
    <p:sldId id="313" r:id="rId21"/>
    <p:sldId id="314" r:id="rId22"/>
    <p:sldId id="315" r:id="rId23"/>
    <p:sldId id="316" r:id="rId24"/>
    <p:sldId id="318" r:id="rId25"/>
    <p:sldId id="317" r:id="rId26"/>
    <p:sldId id="320" r:id="rId27"/>
    <p:sldId id="321" r:id="rId28"/>
    <p:sldId id="322" r:id="rId29"/>
    <p:sldId id="323" r:id="rId30"/>
    <p:sldId id="324" r:id="rId31"/>
    <p:sldId id="325" r:id="rId32"/>
    <p:sldId id="326" r:id="rId33"/>
    <p:sldId id="327" r:id="rId34"/>
    <p:sldId id="329" r:id="rId35"/>
    <p:sldId id="328"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8" r:id="rId84"/>
    <p:sldId id="379" r:id="rId85"/>
    <p:sldId id="380" r:id="rId86"/>
    <p:sldId id="381" r:id="rId87"/>
    <p:sldId id="382" r:id="rId88"/>
    <p:sldId id="383" r:id="rId89"/>
    <p:sldId id="384" r:id="rId90"/>
    <p:sldId id="377" r:id="rId91"/>
    <p:sldId id="386" r:id="rId92"/>
    <p:sldId id="387" r:id="rId93"/>
    <p:sldId id="388" r:id="rId94"/>
    <p:sldId id="390" r:id="rId95"/>
    <p:sldId id="391" r:id="rId96"/>
    <p:sldId id="392" r:id="rId97"/>
    <p:sldId id="393" r:id="rId98"/>
    <p:sldId id="394" r:id="rId99"/>
    <p:sldId id="395" r:id="rId100"/>
    <p:sldId id="396" r:id="rId101"/>
    <p:sldId id="397" r:id="rId102"/>
    <p:sldId id="465" r:id="rId103"/>
    <p:sldId id="398" r:id="rId104"/>
    <p:sldId id="399" r:id="rId105"/>
    <p:sldId id="400" r:id="rId106"/>
    <p:sldId id="401" r:id="rId107"/>
    <p:sldId id="402" r:id="rId108"/>
    <p:sldId id="403" r:id="rId109"/>
    <p:sldId id="404" r:id="rId110"/>
    <p:sldId id="405" r:id="rId111"/>
    <p:sldId id="406" r:id="rId112"/>
    <p:sldId id="407" r:id="rId113"/>
    <p:sldId id="408" r:id="rId114"/>
    <p:sldId id="409" r:id="rId115"/>
    <p:sldId id="466" r:id="rId116"/>
    <p:sldId id="410" r:id="rId117"/>
    <p:sldId id="411" r:id="rId118"/>
    <p:sldId id="412" r:id="rId119"/>
    <p:sldId id="413" r:id="rId120"/>
    <p:sldId id="414" r:id="rId121"/>
    <p:sldId id="415" r:id="rId122"/>
    <p:sldId id="467" r:id="rId123"/>
    <p:sldId id="416" r:id="rId124"/>
    <p:sldId id="417" r:id="rId125"/>
    <p:sldId id="418" r:id="rId126"/>
    <p:sldId id="419" r:id="rId127"/>
    <p:sldId id="420" r:id="rId128"/>
    <p:sldId id="421" r:id="rId129"/>
    <p:sldId id="422" r:id="rId130"/>
    <p:sldId id="423" r:id="rId131"/>
    <p:sldId id="424" r:id="rId132"/>
    <p:sldId id="425" r:id="rId133"/>
    <p:sldId id="426" r:id="rId134"/>
    <p:sldId id="427" r:id="rId135"/>
    <p:sldId id="468" r:id="rId136"/>
    <p:sldId id="428" r:id="rId137"/>
    <p:sldId id="429" r:id="rId138"/>
    <p:sldId id="430" r:id="rId139"/>
    <p:sldId id="431" r:id="rId140"/>
    <p:sldId id="432" r:id="rId141"/>
    <p:sldId id="433" r:id="rId142"/>
    <p:sldId id="434" r:id="rId143"/>
    <p:sldId id="435" r:id="rId144"/>
    <p:sldId id="469" r:id="rId145"/>
    <p:sldId id="436" r:id="rId146"/>
    <p:sldId id="437" r:id="rId147"/>
    <p:sldId id="438" r:id="rId148"/>
    <p:sldId id="439" r:id="rId149"/>
    <p:sldId id="440" r:id="rId150"/>
    <p:sldId id="441" r:id="rId151"/>
    <p:sldId id="442" r:id="rId152"/>
    <p:sldId id="443" r:id="rId153"/>
    <p:sldId id="444" r:id="rId154"/>
    <p:sldId id="470" r:id="rId155"/>
    <p:sldId id="445" r:id="rId156"/>
    <p:sldId id="446" r:id="rId157"/>
    <p:sldId id="447" r:id="rId158"/>
    <p:sldId id="448" r:id="rId159"/>
    <p:sldId id="449" r:id="rId160"/>
    <p:sldId id="450" r:id="rId161"/>
    <p:sldId id="471" r:id="rId162"/>
    <p:sldId id="451" r:id="rId163"/>
    <p:sldId id="452" r:id="rId164"/>
    <p:sldId id="453" r:id="rId165"/>
    <p:sldId id="454" r:id="rId166"/>
    <p:sldId id="455" r:id="rId167"/>
    <p:sldId id="456" r:id="rId168"/>
    <p:sldId id="457" r:id="rId169"/>
    <p:sldId id="472" r:id="rId170"/>
    <p:sldId id="458" r:id="rId171"/>
    <p:sldId id="459" r:id="rId172"/>
    <p:sldId id="460" r:id="rId173"/>
    <p:sldId id="461" r:id="rId174"/>
    <p:sldId id="462" r:id="rId175"/>
    <p:sldId id="463" r:id="rId176"/>
    <p:sldId id="464" r:id="rId177"/>
    <p:sldId id="473" r:id="rId178"/>
    <p:sldId id="474" r:id="rId179"/>
    <p:sldId id="475" r:id="rId180"/>
    <p:sldId id="476" r:id="rId181"/>
    <p:sldId id="477" r:id="rId182"/>
    <p:sldId id="478" r:id="rId183"/>
    <p:sldId id="479" r:id="rId184"/>
    <p:sldId id="480" r:id="rId185"/>
    <p:sldId id="481" r:id="rId186"/>
    <p:sldId id="482" r:id="rId187"/>
    <p:sldId id="486" r:id="rId188"/>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itchFamily="34" charset="0"/>
        <a:ea typeface="+mn-ea"/>
        <a:cs typeface="+mn-cs"/>
      </a:defRPr>
    </a:lvl1pPr>
    <a:lvl2pPr marL="457200" algn="ctr" rtl="0" fontAlgn="base">
      <a:spcBef>
        <a:spcPct val="0"/>
      </a:spcBef>
      <a:spcAft>
        <a:spcPct val="0"/>
      </a:spcAft>
      <a:defRPr sz="2400" kern="1200">
        <a:solidFill>
          <a:schemeClr val="tx1"/>
        </a:solidFill>
        <a:latin typeface="Arial" pitchFamily="34" charset="0"/>
        <a:ea typeface="+mn-ea"/>
        <a:cs typeface="+mn-cs"/>
      </a:defRPr>
    </a:lvl2pPr>
    <a:lvl3pPr marL="914400" algn="ctr" rtl="0" fontAlgn="base">
      <a:spcBef>
        <a:spcPct val="0"/>
      </a:spcBef>
      <a:spcAft>
        <a:spcPct val="0"/>
      </a:spcAft>
      <a:defRPr sz="2400" kern="1200">
        <a:solidFill>
          <a:schemeClr val="tx1"/>
        </a:solidFill>
        <a:latin typeface="Arial" pitchFamily="34" charset="0"/>
        <a:ea typeface="+mn-ea"/>
        <a:cs typeface="+mn-cs"/>
      </a:defRPr>
    </a:lvl3pPr>
    <a:lvl4pPr marL="1371600" algn="ctr" rtl="0" fontAlgn="base">
      <a:spcBef>
        <a:spcPct val="0"/>
      </a:spcBef>
      <a:spcAft>
        <a:spcPct val="0"/>
      </a:spcAft>
      <a:defRPr sz="2400" kern="1200">
        <a:solidFill>
          <a:schemeClr val="tx1"/>
        </a:solidFill>
        <a:latin typeface="Arial" pitchFamily="34" charset="0"/>
        <a:ea typeface="+mn-ea"/>
        <a:cs typeface="+mn-cs"/>
      </a:defRPr>
    </a:lvl4pPr>
    <a:lvl5pPr marL="1828800" algn="ctr" rtl="0" fontAlgn="base">
      <a:spcBef>
        <a:spcPct val="0"/>
      </a:spcBef>
      <a:spcAft>
        <a:spcPct val="0"/>
      </a:spcAft>
      <a:defRPr sz="2400" kern="1200">
        <a:solidFill>
          <a:schemeClr val="tx1"/>
        </a:solidFill>
        <a:latin typeface="Arial" pitchFamily="34" charset="0"/>
        <a:ea typeface="+mn-ea"/>
        <a:cs typeface="+mn-cs"/>
      </a:defRPr>
    </a:lvl5pPr>
    <a:lvl6pPr marL="2286000" algn="r" defTabSz="914400" rtl="1" eaLnBrk="1" latinLnBrk="0" hangingPunct="1">
      <a:defRPr sz="2400" kern="1200">
        <a:solidFill>
          <a:schemeClr val="tx1"/>
        </a:solidFill>
        <a:latin typeface="Arial" pitchFamily="34" charset="0"/>
        <a:ea typeface="+mn-ea"/>
        <a:cs typeface="+mn-cs"/>
      </a:defRPr>
    </a:lvl6pPr>
    <a:lvl7pPr marL="2743200" algn="r" defTabSz="914400" rtl="1" eaLnBrk="1" latinLnBrk="0" hangingPunct="1">
      <a:defRPr sz="2400" kern="1200">
        <a:solidFill>
          <a:schemeClr val="tx1"/>
        </a:solidFill>
        <a:latin typeface="Arial" pitchFamily="34" charset="0"/>
        <a:ea typeface="+mn-ea"/>
        <a:cs typeface="+mn-cs"/>
      </a:defRPr>
    </a:lvl7pPr>
    <a:lvl8pPr marL="3200400" algn="r" defTabSz="914400" rtl="1" eaLnBrk="1" latinLnBrk="0" hangingPunct="1">
      <a:defRPr sz="2400" kern="1200">
        <a:solidFill>
          <a:schemeClr val="tx1"/>
        </a:solidFill>
        <a:latin typeface="Arial" pitchFamily="34" charset="0"/>
        <a:ea typeface="+mn-ea"/>
        <a:cs typeface="+mn-cs"/>
      </a:defRPr>
    </a:lvl8pPr>
    <a:lvl9pPr marL="3657600" algn="r" defTabSz="914400" rtl="1"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900CC"/>
    <a:srgbClr val="00FFFF"/>
    <a:srgbClr val="B92D14"/>
    <a:srgbClr val="66CCFF"/>
    <a:srgbClr val="99CCFF"/>
    <a:srgbClr val="33CCFF"/>
    <a:srgbClr val="FF99FF"/>
    <a:srgbClr val="292929"/>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7" autoAdjust="0"/>
    <p:restoredTop sz="95573" autoAdjust="0"/>
  </p:normalViewPr>
  <p:slideViewPr>
    <p:cSldViewPr>
      <p:cViewPr varScale="1">
        <p:scale>
          <a:sx n="104" d="100"/>
          <a:sy n="104" d="100"/>
        </p:scale>
        <p:origin x="29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800" b="1" u="none" dirty="0" smtClean="0"/>
            <a:t>تعريف إدارة المخاطر</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smtClean="0">
              <a:latin typeface="Times New Roman" pitchFamily="18" charset="0"/>
              <a:cs typeface="Arial"/>
            </a:rPr>
            <a:t>أهداف إدارة المخاطر</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dirty="0" smtClean="0">
              <a:latin typeface="Times New Roman" pitchFamily="18" charset="0"/>
              <a:cs typeface="Arial"/>
            </a:rPr>
            <a:t>خطوات إدارة المخاطر</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dirty="0" smtClean="0">
              <a:latin typeface="Times New Roman" pitchFamily="18" charset="0"/>
              <a:cs typeface="Arial"/>
            </a:rPr>
            <a:t>محددات إدارة المخاطر</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800" b="1" smtClean="0">
              <a:latin typeface="Times New Roman" pitchFamily="18" charset="0"/>
              <a:cs typeface="Arial"/>
            </a:rPr>
            <a:t>مفهوم الأزمة</a:t>
          </a:r>
          <a:endParaRPr lang="ar-SA" sz="28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AAAF8F6C-5957-4152-98E0-621F33D19000}">
      <dgm:prSet custT="1"/>
      <dgm:spPr>
        <a:blipFill rotWithShape="0">
          <a:blip xmlns:r="http://schemas.openxmlformats.org/officeDocument/2006/relationships" r:embed="rId5">
            <a:extLst/>
          </a:blip>
          <a:stretch>
            <a:fillRect/>
          </a:stretch>
        </a:blipFill>
      </dgm:spPr>
      <dgm:t>
        <a:bodyPr/>
        <a:lstStyle/>
        <a:p>
          <a:pPr rtl="1"/>
          <a:r>
            <a:rPr lang="ar-EG" sz="2800" b="1" dirty="0" smtClean="0">
              <a:latin typeface="Times New Roman" pitchFamily="18" charset="0"/>
              <a:cs typeface="Arial"/>
            </a:rPr>
            <a:t>مراحل تطور الأزمة</a:t>
          </a:r>
          <a:endParaRPr lang="ar-SA" sz="2800" b="1" dirty="0"/>
        </a:p>
      </dgm:t>
    </dgm:pt>
    <dgm:pt modelId="{FEB91995-E900-4D13-B3E8-8198EC497BA2}" type="parTrans" cxnId="{B4FCB882-CE64-48E8-A5B7-EE5318F7FDD0}">
      <dgm:prSet/>
      <dgm:spPr/>
      <dgm:t>
        <a:bodyPr/>
        <a:lstStyle/>
        <a:p>
          <a:pPr rtl="1"/>
          <a:endParaRPr lang="ar-EG"/>
        </a:p>
      </dgm:t>
    </dgm:pt>
    <dgm:pt modelId="{7DC47EFA-F5F1-4BC4-B111-91CEDEC0B263}" type="sibTrans" cxnId="{B4FCB882-CE64-48E8-A5B7-EE5318F7FDD0}">
      <dgm:prSet/>
      <dgm:spPr/>
      <dgm:t>
        <a:bodyPr/>
        <a:lstStyle/>
        <a:p>
          <a:pPr rtl="1"/>
          <a:endParaRPr lang="ar-EG"/>
        </a:p>
      </dgm:t>
    </dgm:pt>
    <dgm:pt modelId="{A35EFABB-B9D2-4919-85F1-53BA01469B13}">
      <dgm:prSet custT="1"/>
      <dgm:spPr>
        <a:blipFill rotWithShape="0">
          <a:blip xmlns:r="http://schemas.openxmlformats.org/officeDocument/2006/relationships" r:embed="rId1"/>
          <a:stretch>
            <a:fillRect/>
          </a:stretch>
        </a:blipFill>
      </dgm:spPr>
      <dgm:t>
        <a:bodyPr/>
        <a:lstStyle/>
        <a:p>
          <a:pPr rtl="1"/>
          <a:r>
            <a:rPr lang="ar-EG" sz="2600" b="1" smtClean="0">
              <a:latin typeface="Times New Roman" pitchFamily="18" charset="0"/>
              <a:cs typeface="Arial"/>
            </a:rPr>
            <a:t>خصائص الأزمة</a:t>
          </a:r>
          <a:endParaRPr lang="ar-SA" sz="2600" b="1" dirty="0"/>
        </a:p>
      </dgm:t>
    </dgm:pt>
    <dgm:pt modelId="{670B1E4D-2153-4AE7-8099-3509FB0685D8}" type="sibTrans" cxnId="{68640301-82ED-4A71-B407-68C7EB60BC9A}">
      <dgm:prSet/>
      <dgm:spPr/>
      <dgm:t>
        <a:bodyPr/>
        <a:lstStyle/>
        <a:p>
          <a:pPr rtl="1"/>
          <a:endParaRPr lang="ar-EG"/>
        </a:p>
      </dgm:t>
    </dgm:pt>
    <dgm:pt modelId="{A606C441-B048-4EAC-8100-894542E162F4}" type="parTrans" cxnId="{68640301-82ED-4A71-B407-68C7EB60BC9A}">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7">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7"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7">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7">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7">
        <dgm:presLayoutVars>
          <dgm:bulletEnabled val="1"/>
        </dgm:presLayoutVars>
      </dgm:prSet>
      <dgm:spPr/>
      <dgm:t>
        <a:bodyPr/>
        <a:lstStyle/>
        <a:p>
          <a:pPr rtl="1"/>
          <a:endParaRPr lang="ar-EG"/>
        </a:p>
      </dgm:t>
    </dgm:pt>
    <dgm:pt modelId="{96FEDD57-9110-45D1-99D7-D20EFCFD28B4}" type="pres">
      <dgm:prSet presAssocID="{A35EFABB-B9D2-4919-85F1-53BA01469B13}" presName="nodeFollowingNodes" presStyleLbl="node1" presStyleIdx="5" presStyleCnt="7">
        <dgm:presLayoutVars>
          <dgm:bulletEnabled val="1"/>
        </dgm:presLayoutVars>
      </dgm:prSet>
      <dgm:spPr/>
      <dgm:t>
        <a:bodyPr/>
        <a:lstStyle/>
        <a:p>
          <a:pPr rtl="1"/>
          <a:endParaRPr lang="ar-EG"/>
        </a:p>
      </dgm:t>
    </dgm:pt>
    <dgm:pt modelId="{E618F29D-C5B5-41F0-8A39-D9B243716E5D}" type="pres">
      <dgm:prSet presAssocID="{AAAF8F6C-5957-4152-98E0-621F33D19000}" presName="nodeFollowingNodes" presStyleLbl="node1" presStyleIdx="6" presStyleCnt="7">
        <dgm:presLayoutVars>
          <dgm:bulletEnabled val="1"/>
        </dgm:presLayoutVars>
      </dgm:prSet>
      <dgm:spPr/>
      <dgm:t>
        <a:bodyPr/>
        <a:lstStyle/>
        <a:p>
          <a:pPr rtl="1"/>
          <a:endParaRPr lang="ar-EG"/>
        </a:p>
      </dgm:t>
    </dgm:pt>
  </dgm:ptLst>
  <dgm:cxnLst>
    <dgm:cxn modelId="{2DF7EC12-30C0-4BBA-A5CB-3E6CB2D1647A}" type="presOf" srcId="{F611D78A-9E2D-4971-9E73-7AC2581DFC51}" destId="{626E7E74-A943-41F9-92A5-6B86187D0915}" srcOrd="0" destOrd="0" presId="urn:microsoft.com/office/officeart/2005/8/layout/cycle3"/>
    <dgm:cxn modelId="{598F5EF5-956E-498E-A5B0-DF5B3C8D4129}" type="presOf" srcId="{A35EFABB-B9D2-4919-85F1-53BA01469B13}" destId="{96FEDD57-9110-45D1-99D7-D20EFCFD28B4}" srcOrd="0" destOrd="0" presId="urn:microsoft.com/office/officeart/2005/8/layout/cycle3"/>
    <dgm:cxn modelId="{B555D1F3-9165-4C56-B71D-88BC0AF4D8DE}" type="presOf" srcId="{683FD8ED-3092-40E8-BB3C-F36A310A3877}" destId="{63FC5469-9CCB-4523-AE5E-3D72808BB6D2}"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68FD95D9-0F81-4EED-BD5F-4012789C5093}" type="presOf" srcId="{E2F200B1-BFB1-4055-BB5F-BAE852DBF4F3}" destId="{823B69D6-EABD-44B8-B557-A4445BE9D858}" srcOrd="0" destOrd="0" presId="urn:microsoft.com/office/officeart/2005/8/layout/cycle3"/>
    <dgm:cxn modelId="{EB788C10-CBAA-41A7-8C34-CA2B8FB96AD5}" type="presOf" srcId="{D29E24FC-05D5-4E97-98C7-54323AD0F0B5}" destId="{EF6DE290-021F-4F3C-B173-582D126FA912}" srcOrd="0" destOrd="0" presId="urn:microsoft.com/office/officeart/2005/8/layout/cycle3"/>
    <dgm:cxn modelId="{B4FCB882-CE64-48E8-A5B7-EE5318F7FDD0}" srcId="{683FD8ED-3092-40E8-BB3C-F36A310A3877}" destId="{AAAF8F6C-5957-4152-98E0-621F33D19000}" srcOrd="6" destOrd="0" parTransId="{FEB91995-E900-4D13-B3E8-8198EC497BA2}" sibTransId="{7DC47EFA-F5F1-4BC4-B111-91CEDEC0B263}"/>
    <dgm:cxn modelId="{58C37B11-7EB9-45DF-8B4C-68234E92A426}" type="presOf" srcId="{7D156077-FC48-4E00-9279-C0DCC50C887C}" destId="{E23CECA5-6803-41F7-B47F-C091F357DDED}" srcOrd="0" destOrd="0" presId="urn:microsoft.com/office/officeart/2005/8/layout/cycle3"/>
    <dgm:cxn modelId="{DBF20BE0-502F-4A42-AE41-B51426269E28}" type="presOf" srcId="{DFA6151B-E3BE-45AD-8DE6-A54B258ADD9D}" destId="{18C3530A-74CE-43FB-BD83-8132FA5B36BB}"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73239622-025F-43ED-8EDE-065A8B6A2852}" srcId="{683FD8ED-3092-40E8-BB3C-F36A310A3877}" destId="{4299C8C0-9EFE-4B56-B3A8-6441731A43E1}" srcOrd="1" destOrd="0" parTransId="{129111F7-8952-43A1-9F45-8BD51B0F9F58}" sibTransId="{0FBAECD9-1187-40F4-BF67-7069C9A20415}"/>
    <dgm:cxn modelId="{1D437F20-55B2-4D72-B051-F19422A6D380}" srcId="{683FD8ED-3092-40E8-BB3C-F36A310A3877}" destId="{DFA6151B-E3BE-45AD-8DE6-A54B258ADD9D}" srcOrd="4" destOrd="0" parTransId="{1BBC5562-1E6F-45B6-9F9D-3FF24B412B49}" sibTransId="{8DB13E6E-4402-44D6-90BC-BE9723FDA249}"/>
    <dgm:cxn modelId="{EA3A0202-1A69-422E-8C23-DE40CA099EF5}" type="presOf" srcId="{4299C8C0-9EFE-4B56-B3A8-6441731A43E1}" destId="{E4FC657D-04EC-4527-ACE7-2542C82D4137}" srcOrd="0" destOrd="0" presId="urn:microsoft.com/office/officeart/2005/8/layout/cycle3"/>
    <dgm:cxn modelId="{68640301-82ED-4A71-B407-68C7EB60BC9A}" srcId="{683FD8ED-3092-40E8-BB3C-F36A310A3877}" destId="{A35EFABB-B9D2-4919-85F1-53BA01469B13}" srcOrd="5" destOrd="0" parTransId="{A606C441-B048-4EAC-8100-894542E162F4}" sibTransId="{670B1E4D-2153-4AE7-8099-3509FB0685D8}"/>
    <dgm:cxn modelId="{F38722B2-3DD7-4406-8AD6-2FFBAA11A270}" type="presOf" srcId="{AAAF8F6C-5957-4152-98E0-621F33D19000}" destId="{E618F29D-C5B5-41F0-8A39-D9B243716E5D}"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BFE85348-490C-46B5-94FE-5A89DD9225F4}" type="presParOf" srcId="{63FC5469-9CCB-4523-AE5E-3D72808BB6D2}" destId="{14351B7A-7FA0-4103-8B91-E9F1416A4BDE}" srcOrd="0" destOrd="0" presId="urn:microsoft.com/office/officeart/2005/8/layout/cycle3"/>
    <dgm:cxn modelId="{9EF9E4CF-F0FB-46E8-A1FD-E5D8F159117F}" type="presParOf" srcId="{14351B7A-7FA0-4103-8B91-E9F1416A4BDE}" destId="{E23CECA5-6803-41F7-B47F-C091F357DDED}" srcOrd="0" destOrd="0" presId="urn:microsoft.com/office/officeart/2005/8/layout/cycle3"/>
    <dgm:cxn modelId="{61BB16F0-F104-4559-A06E-4D570D6DE1C8}" type="presParOf" srcId="{14351B7A-7FA0-4103-8B91-E9F1416A4BDE}" destId="{823B69D6-EABD-44B8-B557-A4445BE9D858}" srcOrd="1" destOrd="0" presId="urn:microsoft.com/office/officeart/2005/8/layout/cycle3"/>
    <dgm:cxn modelId="{CD55AEC2-A577-4D8F-A983-59957BC37851}" type="presParOf" srcId="{14351B7A-7FA0-4103-8B91-E9F1416A4BDE}" destId="{E4FC657D-04EC-4527-ACE7-2542C82D4137}" srcOrd="2" destOrd="0" presId="urn:microsoft.com/office/officeart/2005/8/layout/cycle3"/>
    <dgm:cxn modelId="{3F438B10-0CA0-40B7-A091-492EA6DB8860}" type="presParOf" srcId="{14351B7A-7FA0-4103-8B91-E9F1416A4BDE}" destId="{626E7E74-A943-41F9-92A5-6B86187D0915}" srcOrd="3" destOrd="0" presId="urn:microsoft.com/office/officeart/2005/8/layout/cycle3"/>
    <dgm:cxn modelId="{0E39A15F-A5FF-4B02-A24A-536CA09EE194}" type="presParOf" srcId="{14351B7A-7FA0-4103-8B91-E9F1416A4BDE}" destId="{EF6DE290-021F-4F3C-B173-582D126FA912}" srcOrd="4" destOrd="0" presId="urn:microsoft.com/office/officeart/2005/8/layout/cycle3"/>
    <dgm:cxn modelId="{E0F0226C-4E69-47A1-8052-67E0E5231541}" type="presParOf" srcId="{14351B7A-7FA0-4103-8B91-E9F1416A4BDE}" destId="{18C3530A-74CE-43FB-BD83-8132FA5B36BB}" srcOrd="5" destOrd="0" presId="urn:microsoft.com/office/officeart/2005/8/layout/cycle3"/>
    <dgm:cxn modelId="{634A67BC-1FF9-4D7C-8172-75D415106B2D}" type="presParOf" srcId="{14351B7A-7FA0-4103-8B91-E9F1416A4BDE}" destId="{96FEDD57-9110-45D1-99D7-D20EFCFD28B4}" srcOrd="6" destOrd="0" presId="urn:microsoft.com/office/officeart/2005/8/layout/cycle3"/>
    <dgm:cxn modelId="{C53F8A7F-69E3-4EF4-BAEA-9ECF8E78BF95}" type="presParOf" srcId="{14351B7A-7FA0-4103-8B91-E9F1416A4BDE}" destId="{E618F29D-C5B5-41F0-8A39-D9B243716E5D}"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800" b="1" u="none" smtClean="0"/>
            <a:t>أسباب نشوء الأزمة</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smtClean="0">
              <a:latin typeface="Times New Roman" pitchFamily="18" charset="0"/>
              <a:cs typeface="Arial"/>
            </a:rPr>
            <a:t>أنواع الأزمات</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smtClean="0">
              <a:latin typeface="Times New Roman" pitchFamily="18" charset="0"/>
              <a:cs typeface="Arial"/>
            </a:rPr>
            <a:t>مفهوم إدارة الأزمات</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smtClean="0">
              <a:latin typeface="Times New Roman" pitchFamily="18" charset="0"/>
              <a:cs typeface="Arial"/>
            </a:rPr>
            <a:t>مقومات إدارة الأزمات</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800" b="1" smtClean="0">
              <a:latin typeface="Times New Roman" pitchFamily="18" charset="0"/>
              <a:cs typeface="Arial"/>
            </a:rPr>
            <a:t>مراحل إدارة الأزمات</a:t>
          </a:r>
          <a:endParaRPr lang="ar-SA" sz="28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5">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5"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5">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5">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5">
        <dgm:presLayoutVars>
          <dgm:bulletEnabled val="1"/>
        </dgm:presLayoutVars>
      </dgm:prSet>
      <dgm:spPr/>
      <dgm:t>
        <a:bodyPr/>
        <a:lstStyle/>
        <a:p>
          <a:pPr rtl="1"/>
          <a:endParaRPr lang="ar-EG"/>
        </a:p>
      </dgm:t>
    </dgm:pt>
  </dgm:ptLst>
  <dgm:cxnLst>
    <dgm:cxn modelId="{C6E85D72-AFF9-4179-AB2B-702961650571}" type="presOf" srcId="{E2F200B1-BFB1-4055-BB5F-BAE852DBF4F3}" destId="{823B69D6-EABD-44B8-B557-A4445BE9D858}"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88F7409B-3FB8-4EC5-A95E-9F6F230D9E21}" type="presOf" srcId="{683FD8ED-3092-40E8-BB3C-F36A310A3877}" destId="{63FC5469-9CCB-4523-AE5E-3D72808BB6D2}" srcOrd="0" destOrd="0" presId="urn:microsoft.com/office/officeart/2005/8/layout/cycle3"/>
    <dgm:cxn modelId="{ED82D48A-907B-4CDA-A373-A0B6E639F76A}" type="presOf" srcId="{7D156077-FC48-4E00-9279-C0DCC50C887C}" destId="{E23CECA5-6803-41F7-B47F-C091F357DDED}"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694F5E5A-05D4-4BDB-817D-2319AEFCBB93}" type="presOf" srcId="{F611D78A-9E2D-4971-9E73-7AC2581DFC51}" destId="{626E7E74-A943-41F9-92A5-6B86187D0915}" srcOrd="0" destOrd="0" presId="urn:microsoft.com/office/officeart/2005/8/layout/cycle3"/>
    <dgm:cxn modelId="{038109C4-FF2D-4660-B05A-D948A08376E1}" type="presOf" srcId="{D29E24FC-05D5-4E97-98C7-54323AD0F0B5}" destId="{EF6DE290-021F-4F3C-B173-582D126FA912}"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1D437F20-55B2-4D72-B051-F19422A6D380}" srcId="{683FD8ED-3092-40E8-BB3C-F36A310A3877}" destId="{DFA6151B-E3BE-45AD-8DE6-A54B258ADD9D}" srcOrd="4" destOrd="0" parTransId="{1BBC5562-1E6F-45B6-9F9D-3FF24B412B49}" sibTransId="{8DB13E6E-4402-44D6-90BC-BE9723FDA249}"/>
    <dgm:cxn modelId="{B47C1BD8-FD2F-4B1F-AAE6-9D852140E427}" type="presOf" srcId="{4299C8C0-9EFE-4B56-B3A8-6441731A43E1}" destId="{E4FC657D-04EC-4527-ACE7-2542C82D4137}" srcOrd="0" destOrd="0" presId="urn:microsoft.com/office/officeart/2005/8/layout/cycle3"/>
    <dgm:cxn modelId="{8FE768D0-001A-4EC3-9547-54AF88AE2A54}" type="presOf" srcId="{DFA6151B-E3BE-45AD-8DE6-A54B258ADD9D}" destId="{18C3530A-74CE-43FB-BD83-8132FA5B36BB}"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E158AAA8-6740-4DBD-AE06-C60452B680B6}" type="presParOf" srcId="{63FC5469-9CCB-4523-AE5E-3D72808BB6D2}" destId="{14351B7A-7FA0-4103-8B91-E9F1416A4BDE}" srcOrd="0" destOrd="0" presId="urn:microsoft.com/office/officeart/2005/8/layout/cycle3"/>
    <dgm:cxn modelId="{3B1F11B8-7876-484F-B03C-0041408020AC}" type="presParOf" srcId="{14351B7A-7FA0-4103-8B91-E9F1416A4BDE}" destId="{E23CECA5-6803-41F7-B47F-C091F357DDED}" srcOrd="0" destOrd="0" presId="urn:microsoft.com/office/officeart/2005/8/layout/cycle3"/>
    <dgm:cxn modelId="{D01B22BC-9DA3-4007-B56A-96D7441029B8}" type="presParOf" srcId="{14351B7A-7FA0-4103-8B91-E9F1416A4BDE}" destId="{823B69D6-EABD-44B8-B557-A4445BE9D858}" srcOrd="1" destOrd="0" presId="urn:microsoft.com/office/officeart/2005/8/layout/cycle3"/>
    <dgm:cxn modelId="{BD85D30D-7209-4E0D-A1F7-D9BB0EAF874F}" type="presParOf" srcId="{14351B7A-7FA0-4103-8B91-E9F1416A4BDE}" destId="{E4FC657D-04EC-4527-ACE7-2542C82D4137}" srcOrd="2" destOrd="0" presId="urn:microsoft.com/office/officeart/2005/8/layout/cycle3"/>
    <dgm:cxn modelId="{7313D6CC-D004-438B-93C7-4078A38D8519}" type="presParOf" srcId="{14351B7A-7FA0-4103-8B91-E9F1416A4BDE}" destId="{626E7E74-A943-41F9-92A5-6B86187D0915}" srcOrd="3" destOrd="0" presId="urn:microsoft.com/office/officeart/2005/8/layout/cycle3"/>
    <dgm:cxn modelId="{3A7856FA-EA4E-41C3-A947-1A23EEC2E5F5}" type="presParOf" srcId="{14351B7A-7FA0-4103-8B91-E9F1416A4BDE}" destId="{EF6DE290-021F-4F3C-B173-582D126FA912}" srcOrd="4" destOrd="0" presId="urn:microsoft.com/office/officeart/2005/8/layout/cycle3"/>
    <dgm:cxn modelId="{9BE1EBCF-D586-4028-90E2-CCF8CB0E5CA2}" type="presParOf" srcId="{14351B7A-7FA0-4103-8B91-E9F1416A4BDE}" destId="{18C3530A-74CE-43FB-BD83-8132FA5B36BB}"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800" b="1" u="none" dirty="0" smtClean="0"/>
            <a:t>وسائل تحسين قدرة المجتمع أو الكيان الإداري في إدارة الأزمات </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smtClean="0">
              <a:latin typeface="Times New Roman" pitchFamily="18" charset="0"/>
              <a:cs typeface="Arial"/>
            </a:rPr>
            <a:t>معوقات عمل إدارة الأزمة</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smtClean="0">
              <a:latin typeface="Times New Roman" pitchFamily="18" charset="0"/>
              <a:cs typeface="Arial"/>
            </a:rPr>
            <a:t>ورشة عمل</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smtClean="0">
              <a:latin typeface="Times New Roman" pitchFamily="18" charset="0"/>
              <a:cs typeface="Arial"/>
            </a:rPr>
            <a:t>نموذج إدارة الأزمة</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800" b="1" dirty="0" smtClean="0">
              <a:latin typeface="Times New Roman" pitchFamily="18" charset="0"/>
              <a:cs typeface="Arial"/>
            </a:rPr>
            <a:t>نماذج من إدارة الأزمات في الممارسة العملية</a:t>
          </a:r>
          <a:endParaRPr lang="ar-SA" sz="28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5">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5"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5">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5">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5">
        <dgm:presLayoutVars>
          <dgm:bulletEnabled val="1"/>
        </dgm:presLayoutVars>
      </dgm:prSet>
      <dgm:spPr/>
      <dgm:t>
        <a:bodyPr/>
        <a:lstStyle/>
        <a:p>
          <a:pPr rtl="1"/>
          <a:endParaRPr lang="ar-EG"/>
        </a:p>
      </dgm:t>
    </dgm:pt>
  </dgm:ptLst>
  <dgm:cxnLst>
    <dgm:cxn modelId="{390249D4-499C-4BF6-B3E8-4F4B5092F357}" type="presOf" srcId="{DFA6151B-E3BE-45AD-8DE6-A54B258ADD9D}" destId="{18C3530A-74CE-43FB-BD83-8132FA5B36BB}"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09E011D1-B783-45B0-8DBD-B62F8C87AC03}" type="presOf" srcId="{F611D78A-9E2D-4971-9E73-7AC2581DFC51}" destId="{626E7E74-A943-41F9-92A5-6B86187D0915}" srcOrd="0" destOrd="0" presId="urn:microsoft.com/office/officeart/2005/8/layout/cycle3"/>
    <dgm:cxn modelId="{71359BF8-5FE7-46A2-87EF-CE466D18A9A5}" type="presOf" srcId="{4299C8C0-9EFE-4B56-B3A8-6441731A43E1}" destId="{E4FC657D-04EC-4527-ACE7-2542C82D4137}"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F06C25FB-89E3-42F8-BB31-F78B9C664E1D}" type="presOf" srcId="{683FD8ED-3092-40E8-BB3C-F36A310A3877}" destId="{63FC5469-9CCB-4523-AE5E-3D72808BB6D2}" srcOrd="0" destOrd="0" presId="urn:microsoft.com/office/officeart/2005/8/layout/cycle3"/>
    <dgm:cxn modelId="{EEA377DF-9336-44ED-B737-F297FCAACE36}" type="presOf" srcId="{E2F200B1-BFB1-4055-BB5F-BAE852DBF4F3}" destId="{823B69D6-EABD-44B8-B557-A4445BE9D858}"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1D437F20-55B2-4D72-B051-F19422A6D380}" srcId="{683FD8ED-3092-40E8-BB3C-F36A310A3877}" destId="{DFA6151B-E3BE-45AD-8DE6-A54B258ADD9D}" srcOrd="4" destOrd="0" parTransId="{1BBC5562-1E6F-45B6-9F9D-3FF24B412B49}" sibTransId="{8DB13E6E-4402-44D6-90BC-BE9723FDA249}"/>
    <dgm:cxn modelId="{8EEACE80-7201-4EA0-A7C6-43962648FD41}" type="presOf" srcId="{7D156077-FC48-4E00-9279-C0DCC50C887C}" destId="{E23CECA5-6803-41F7-B47F-C091F357DDED}" srcOrd="0" destOrd="0" presId="urn:microsoft.com/office/officeart/2005/8/layout/cycle3"/>
    <dgm:cxn modelId="{5C8EA9C8-B2D5-4F87-B39E-4A49387B6BD1}" type="presOf" srcId="{D29E24FC-05D5-4E97-98C7-54323AD0F0B5}" destId="{EF6DE290-021F-4F3C-B173-582D126FA912}"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D6039315-B2C5-45A7-AC8C-2FCEF9C8374F}" type="presParOf" srcId="{63FC5469-9CCB-4523-AE5E-3D72808BB6D2}" destId="{14351B7A-7FA0-4103-8B91-E9F1416A4BDE}" srcOrd="0" destOrd="0" presId="urn:microsoft.com/office/officeart/2005/8/layout/cycle3"/>
    <dgm:cxn modelId="{E9B83724-E1DF-415E-8606-22336FFB5962}" type="presParOf" srcId="{14351B7A-7FA0-4103-8B91-E9F1416A4BDE}" destId="{E23CECA5-6803-41F7-B47F-C091F357DDED}" srcOrd="0" destOrd="0" presId="urn:microsoft.com/office/officeart/2005/8/layout/cycle3"/>
    <dgm:cxn modelId="{9AB5ED29-FEC5-4224-BBC3-7E905CAA4A91}" type="presParOf" srcId="{14351B7A-7FA0-4103-8B91-E9F1416A4BDE}" destId="{823B69D6-EABD-44B8-B557-A4445BE9D858}" srcOrd="1" destOrd="0" presId="urn:microsoft.com/office/officeart/2005/8/layout/cycle3"/>
    <dgm:cxn modelId="{31D008D2-F474-4EBF-9607-B3B05D9955B4}" type="presParOf" srcId="{14351B7A-7FA0-4103-8B91-E9F1416A4BDE}" destId="{E4FC657D-04EC-4527-ACE7-2542C82D4137}" srcOrd="2" destOrd="0" presId="urn:microsoft.com/office/officeart/2005/8/layout/cycle3"/>
    <dgm:cxn modelId="{207CE429-AF00-4B48-889B-187122E63077}" type="presParOf" srcId="{14351B7A-7FA0-4103-8B91-E9F1416A4BDE}" destId="{626E7E74-A943-41F9-92A5-6B86187D0915}" srcOrd="3" destOrd="0" presId="urn:microsoft.com/office/officeart/2005/8/layout/cycle3"/>
    <dgm:cxn modelId="{A8613D5A-C22D-4021-9D2F-79959727ABE7}" type="presParOf" srcId="{14351B7A-7FA0-4103-8B91-E9F1416A4BDE}" destId="{EF6DE290-021F-4F3C-B173-582D126FA912}" srcOrd="4" destOrd="0" presId="urn:microsoft.com/office/officeart/2005/8/layout/cycle3"/>
    <dgm:cxn modelId="{B75E44A6-A37E-4900-ABA4-A4C729D2632E}" type="presParOf" srcId="{14351B7A-7FA0-4103-8B91-E9F1416A4BDE}" destId="{18C3530A-74CE-43FB-BD83-8132FA5B36BB}"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atin typeface="Arial" charset="0"/>
              </a:defRPr>
            </a:lvl1pPr>
          </a:lstStyle>
          <a:p>
            <a:pPr>
              <a:defRPr/>
            </a:pPr>
            <a:endParaRPr 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atin typeface="Arial" charset="0"/>
              </a:defRPr>
            </a:lvl1pPr>
          </a:lstStyle>
          <a:p>
            <a:pPr>
              <a:defRPr/>
            </a:pPr>
            <a:endParaRPr 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A5B89193-B860-43A9-BD7D-E5B35E7CA9AD}" type="slidenum">
              <a:rPr lang="en-US"/>
              <a:pPr>
                <a:defRPr/>
              </a:pPr>
              <a:t>‹#›</a:t>
            </a:fld>
            <a:endParaRPr lang="en-US"/>
          </a:p>
        </p:txBody>
      </p:sp>
    </p:spTree>
    <p:extLst>
      <p:ext uri="{BB962C8B-B14F-4D97-AF65-F5344CB8AC3E}">
        <p14:creationId xmlns:p14="http://schemas.microsoft.com/office/powerpoint/2010/main" val="358896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74AB2C21-A8B0-431F-BF87-B38A49EECBC7}" type="slidenum">
              <a:rPr lang="en-US" sz="1200"/>
              <a:pPr eaLnBrk="1" hangingPunct="1"/>
              <a:t>1</a:t>
            </a:fld>
            <a:endParaRPr 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020743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25</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8432386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157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0823721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158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5374167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161</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252357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162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252541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163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2891687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164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9620391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165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5027298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166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4401156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167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8343229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169</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524036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48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7621022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5619890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6906915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8728197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6397465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0876035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1237241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3245939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178</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7722508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1019907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180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508972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49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2013278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181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0243718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182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3091405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183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02690683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184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4993577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185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0330376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186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1414129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74AB2C21-A8B0-431F-BF87-B38A49EECBC7}" type="slidenum">
              <a:rPr lang="en-US" sz="1200">
                <a:solidFill>
                  <a:prstClr val="black"/>
                </a:solidFill>
              </a:rPr>
              <a:pPr eaLnBrk="1" hangingPunct="1"/>
              <a:t>187</a:t>
            </a:fld>
            <a:endParaRPr lang="en-US" sz="120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419910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50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15918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51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998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52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10033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53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375536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60</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832491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25217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21263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6</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3331780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460371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167054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192832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66</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42180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866957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916293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69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725566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921474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896552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321717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7</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650373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819569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893364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708049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495905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901836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532395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79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57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81</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609397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635763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00188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731710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913648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44195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042783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585533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12636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718826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87124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871118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315364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716616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715165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631818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226901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997630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3918494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99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718455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459056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102</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3964958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998325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862284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16636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6320684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1167635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0601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346452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109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965138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0814932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038578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9406860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2021206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115</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24190252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16188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3303979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2407479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3889341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119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901030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120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2087763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122</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917632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123</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1952140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124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5140932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125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2237936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126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6512760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127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70572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8483903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135</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5048509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136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5588857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137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2462271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138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1057480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139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7751128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6881295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106358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952464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144</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9748685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03510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0646269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0253232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147</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7443436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036027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149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4911595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150</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36322325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151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0318436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152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25832178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154</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val="15305247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155</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5162725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156</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val="184468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noProof="0" smtClean="0"/>
              <a:t>Click to edit Master subtitle style</a:t>
            </a:r>
          </a:p>
        </p:txBody>
      </p:sp>
    </p:spTree>
    <p:extLst>
      <p:ext uri="{BB962C8B-B14F-4D97-AF65-F5344CB8AC3E}">
        <p14:creationId xmlns:p14="http://schemas.microsoft.com/office/powerpoint/2010/main" val="223897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93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337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026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117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7855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2942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69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38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210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842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1" eaLnBrk="1" fontAlgn="base" hangingPunct="1">
        <a:spcBef>
          <a:spcPct val="0"/>
        </a:spcBef>
        <a:spcAft>
          <a:spcPct val="0"/>
        </a:spcAft>
        <a:defRPr sz="4400">
          <a:solidFill>
            <a:schemeClr val="tx1"/>
          </a:solidFill>
          <a:latin typeface="+mj-lt"/>
          <a:ea typeface="+mj-ea"/>
          <a:cs typeface="+mj-cs"/>
        </a:defRPr>
      </a:lvl1pPr>
      <a:lvl2pPr algn="l" rtl="1" eaLnBrk="1" fontAlgn="base" hangingPunct="1">
        <a:spcBef>
          <a:spcPct val="0"/>
        </a:spcBef>
        <a:spcAft>
          <a:spcPct val="0"/>
        </a:spcAft>
        <a:defRPr sz="4400">
          <a:solidFill>
            <a:schemeClr val="tx1"/>
          </a:solidFill>
          <a:latin typeface="Microsoft Sans Serif" pitchFamily="34" charset="0"/>
        </a:defRPr>
      </a:lvl2pPr>
      <a:lvl3pPr algn="l" rtl="1" eaLnBrk="1" fontAlgn="base" hangingPunct="1">
        <a:spcBef>
          <a:spcPct val="0"/>
        </a:spcBef>
        <a:spcAft>
          <a:spcPct val="0"/>
        </a:spcAft>
        <a:defRPr sz="4400">
          <a:solidFill>
            <a:schemeClr val="tx1"/>
          </a:solidFill>
          <a:latin typeface="Microsoft Sans Serif" pitchFamily="34" charset="0"/>
        </a:defRPr>
      </a:lvl3pPr>
      <a:lvl4pPr algn="l" rtl="1" eaLnBrk="1" fontAlgn="base" hangingPunct="1">
        <a:spcBef>
          <a:spcPct val="0"/>
        </a:spcBef>
        <a:spcAft>
          <a:spcPct val="0"/>
        </a:spcAft>
        <a:defRPr sz="4400">
          <a:solidFill>
            <a:schemeClr val="tx1"/>
          </a:solidFill>
          <a:latin typeface="Microsoft Sans Serif" pitchFamily="34" charset="0"/>
        </a:defRPr>
      </a:lvl4pPr>
      <a:lvl5pPr algn="l" rtl="1" eaLnBrk="1" fontAlgn="base" hangingPunct="1">
        <a:spcBef>
          <a:spcPct val="0"/>
        </a:spcBef>
        <a:spcAft>
          <a:spcPct val="0"/>
        </a:spcAft>
        <a:defRPr sz="4400">
          <a:solidFill>
            <a:schemeClr val="tx1"/>
          </a:solidFill>
          <a:latin typeface="Microsoft Sans Serif" pitchFamily="34" charset="0"/>
        </a:defRPr>
      </a:lvl5pPr>
      <a:lvl6pPr marL="457200" algn="l" rtl="1" eaLnBrk="1" fontAlgn="base" hangingPunct="1">
        <a:spcBef>
          <a:spcPct val="0"/>
        </a:spcBef>
        <a:spcAft>
          <a:spcPct val="0"/>
        </a:spcAft>
        <a:defRPr sz="4400">
          <a:solidFill>
            <a:schemeClr val="tx1"/>
          </a:solidFill>
          <a:latin typeface="Microsoft Sans Serif" pitchFamily="34" charset="0"/>
        </a:defRPr>
      </a:lvl6pPr>
      <a:lvl7pPr marL="914400" algn="l" rtl="1" eaLnBrk="1" fontAlgn="base" hangingPunct="1">
        <a:spcBef>
          <a:spcPct val="0"/>
        </a:spcBef>
        <a:spcAft>
          <a:spcPct val="0"/>
        </a:spcAft>
        <a:defRPr sz="4400">
          <a:solidFill>
            <a:schemeClr val="tx1"/>
          </a:solidFill>
          <a:latin typeface="Microsoft Sans Serif" pitchFamily="34" charset="0"/>
        </a:defRPr>
      </a:lvl7pPr>
      <a:lvl8pPr marL="1371600" algn="l" rtl="1" eaLnBrk="1" fontAlgn="base" hangingPunct="1">
        <a:spcBef>
          <a:spcPct val="0"/>
        </a:spcBef>
        <a:spcAft>
          <a:spcPct val="0"/>
        </a:spcAft>
        <a:defRPr sz="4400">
          <a:solidFill>
            <a:schemeClr val="tx1"/>
          </a:solidFill>
          <a:latin typeface="Microsoft Sans Serif" pitchFamily="34" charset="0"/>
        </a:defRPr>
      </a:lvl8pPr>
      <a:lvl9pPr marL="1828800" algn="l" rtl="1"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defRPr>
      </a:lvl2pPr>
      <a:lvl3pPr marL="1143000" indent="-228600" algn="r" rtl="1" eaLnBrk="1" fontAlgn="base" hangingPunct="1">
        <a:spcBef>
          <a:spcPct val="20000"/>
        </a:spcBef>
        <a:spcAft>
          <a:spcPct val="0"/>
        </a:spcAft>
        <a:buChar char="•"/>
        <a:defRPr sz="2400">
          <a:solidFill>
            <a:schemeClr val="tx1"/>
          </a:solidFill>
          <a:latin typeface="+mn-lt"/>
        </a:defRPr>
      </a:lvl3pPr>
      <a:lvl4pPr marL="1600200" indent="-228600" algn="r" rtl="1" eaLnBrk="1" fontAlgn="base" hangingPunct="1">
        <a:spcBef>
          <a:spcPct val="20000"/>
        </a:spcBef>
        <a:spcAft>
          <a:spcPct val="0"/>
        </a:spcAft>
        <a:buChar char="–"/>
        <a:defRPr sz="2000">
          <a:solidFill>
            <a:schemeClr val="tx1"/>
          </a:solidFill>
          <a:latin typeface="+mn-lt"/>
        </a:defRPr>
      </a:lvl4pPr>
      <a:lvl5pPr marL="2057400" indent="-228600" algn="r" rtl="1" eaLnBrk="1" fontAlgn="base" hangingPunct="1">
        <a:spcBef>
          <a:spcPct val="20000"/>
        </a:spcBef>
        <a:spcAft>
          <a:spcPct val="0"/>
        </a:spcAft>
        <a:buChar char="»"/>
        <a:defRPr sz="2000">
          <a:solidFill>
            <a:schemeClr val="tx1"/>
          </a:solidFill>
          <a:latin typeface="+mn-lt"/>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8.jpeg"/></Relationships>
</file>

<file path=ppt/slides/_rels/slide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8.jpeg"/></Relationships>
</file>

<file path=ppt/slides/_rels/slide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8.jpeg"/></Relationships>
</file>

<file path=ppt/slides/_rels/slide1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8.jpeg"/></Relationships>
</file>

<file path=ppt/slides/_rels/slide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18.jpeg"/></Relationships>
</file>

<file path=ppt/slides/_rels/slide1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1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8.jpeg"/></Relationships>
</file>

<file path=ppt/slides/_rels/slide1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18.jpeg"/></Relationships>
</file>

<file path=ppt/slides/_rels/slide1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8.jpe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8.jpeg"/></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5"/>
          <p:cNvSpPr>
            <a:spLocks noGrp="1" noChangeArrowheads="1"/>
          </p:cNvSpPr>
          <p:nvPr>
            <p:ph type="ctrTitle"/>
          </p:nvPr>
        </p:nvSpPr>
        <p:spPr>
          <a:xfrm>
            <a:off x="4267200" y="1066800"/>
            <a:ext cx="5029200" cy="762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lgn="ctr" eaLnBrk="1" hangingPunct="1"/>
            <a:r>
              <a:rPr lang="ar-EG" sz="4800" b="1" dirty="0" smtClean="0">
                <a:solidFill>
                  <a:schemeClr val="bg2">
                    <a:lumMod val="50000"/>
                  </a:schemeClr>
                </a:solidFill>
              </a:rPr>
              <a:t>ادارة المخاطر والازمات</a:t>
            </a:r>
            <a:endParaRPr lang="ru-RU" sz="4800" b="1"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فيلم كرتون يعبر عن حال المسؤليين في الحكومة المصرية في ادارة الازمات‬ - YouTube.mp4">
            <a:hlinkClick r:id="" action="ppaction://media"/>
          </p:cNvPr>
          <p:cNvPicPr>
            <a:picLocks noGrp="1" noChangeAspect="1"/>
          </p:cNvPicPr>
          <p:nvPr>
            <p:ph idx="1"/>
            <a:videoFile r:link="rId1"/>
            <p:extLst>
              <p:ext uri="{DAA4B4D4-6D71-4841-9C94-3DE7FCFB9230}">
                <p14:media xmlns:p14="http://schemas.microsoft.com/office/powerpoint/2010/main" r:embed="rId2">
                  <p14:trim end="70062"/>
                </p14:media>
              </p:ext>
            </p:extLst>
          </p:nvPr>
        </p:nvPicPr>
        <p:blipFill>
          <a:blip r:embed="rId4"/>
          <a:stretch>
            <a:fillRect/>
          </a:stretch>
        </p:blipFill>
        <p:spPr>
          <a:xfrm>
            <a:off x="0" y="0"/>
            <a:ext cx="9144000" cy="6862936"/>
          </a:xfrm>
        </p:spPr>
      </p:pic>
    </p:spTree>
    <p:extLst>
      <p:ext uri="{BB962C8B-B14F-4D97-AF65-F5344CB8AC3E}">
        <p14:creationId xmlns:p14="http://schemas.microsoft.com/office/powerpoint/2010/main" val="40144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smtClean="0">
                <a:solidFill>
                  <a:schemeClr val="bg2">
                    <a:lumMod val="75000"/>
                  </a:schemeClr>
                </a:solidFill>
                <a:latin typeface="Arial" charset="0"/>
              </a:rPr>
              <a:t>عناصر ادارة الازمة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276872"/>
            <a:ext cx="6912744" cy="720799"/>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a:solidFill>
                  <a:srgbClr val="002060"/>
                </a:solidFill>
                <a:ea typeface="幼圆" pitchFamily="1" charset="-122"/>
              </a:rPr>
              <a:t>عملية إدارية خاصة تتمثل في مجموعة من الإجراءات </a:t>
            </a:r>
            <a:r>
              <a:rPr lang="ar-EG" altLang="zh-CN" b="1" dirty="0" smtClean="0">
                <a:solidFill>
                  <a:srgbClr val="002060"/>
                </a:solidFill>
                <a:ea typeface="幼圆" pitchFamily="1" charset="-122"/>
              </a:rPr>
              <a:t>الاستثنائية</a:t>
            </a:r>
          </a:p>
          <a:p>
            <a:pPr rtl="1"/>
            <a:r>
              <a:rPr lang="ar-EG" altLang="zh-CN" b="1" dirty="0" smtClean="0">
                <a:solidFill>
                  <a:srgbClr val="002060"/>
                </a:solidFill>
                <a:ea typeface="幼圆" pitchFamily="1" charset="-122"/>
              </a:rPr>
              <a:t>التي </a:t>
            </a:r>
            <a:r>
              <a:rPr lang="ar-EG" altLang="zh-CN" b="1" dirty="0">
                <a:solidFill>
                  <a:srgbClr val="002060"/>
                </a:solidFill>
                <a:ea typeface="幼圆" pitchFamily="1" charset="-122"/>
              </a:rPr>
              <a:t>تتجاوز الوصف الوظيفي المعتاد للمهام الإدارية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استجابات إستراتيجية لمواقف الأزمات</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a:solidFill>
                  <a:srgbClr val="002060"/>
                </a:solidFill>
                <a:ea typeface="幼圆" pitchFamily="1" charset="-122"/>
              </a:rPr>
              <a:t>تهدف إدارة الأزمة إلى تقليل الخسائر إلى الحد الأدنى</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a:solidFill>
                  <a:srgbClr val="002060"/>
                </a:solidFill>
                <a:ea typeface="幼圆" pitchFamily="1" charset="-122"/>
              </a:rPr>
              <a:t>تستخدم الأسلوب العلمي في اتخاذ القرار</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39040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4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مقومات إدارة الأزمة</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0555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مقومات إدارة الأزمة</a:t>
            </a:r>
          </a:p>
        </p:txBody>
      </p:sp>
      <p:sp>
        <p:nvSpPr>
          <p:cNvPr id="6" name="Rectangle 3"/>
          <p:cNvSpPr>
            <a:spLocks noChangeArrowheads="1"/>
          </p:cNvSpPr>
          <p:nvPr/>
        </p:nvSpPr>
        <p:spPr bwMode="auto">
          <a:xfrm>
            <a:off x="1931821" y="771083"/>
            <a:ext cx="7032667"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تبسيط الإجراءات وتسهيلها</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إخضاع التعامل مع الأزمة للمنهجية العلمية</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تقدير الموقف الأزموي</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تحديد الأولويات</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تفويض السلطة</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فتح قنوات الاتصال والإبقاء عليها مع الطرف الآخر</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الوفرة الاحتياطية الكافية</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التواجد المستمر في مواقع الأحداث</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إنشاء فرق مهمات خاصة</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توعية المواطنين</a:t>
            </a:r>
            <a:endParaRPr lang="en-US"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الخطة الإعلامية في الأزمة</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2822654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down)">
                                      <p:cBhvr>
                                        <p:cTn id="39" dur="500"/>
                                        <p:tgtEl>
                                          <p:spTgt spid="6">
                                            <p:txEl>
                                              <p:pRg st="8" end="8"/>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wipe(down)">
                                      <p:cBhvr>
                                        <p:cTn id="43" dur="500"/>
                                        <p:tgtEl>
                                          <p:spTgt spid="6">
                                            <p:txEl>
                                              <p:pRg st="9" end="9"/>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wipe(down)">
                                      <p:cBhvr>
                                        <p:cTn id="4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تبسيط الإجراءات وتسهيلها</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لا يجوز إخضاع الأزمة للتعامل بنفس الإجراءات التقليدية، فالأزمة </a:t>
            </a:r>
            <a:r>
              <a:rPr lang="ar-EG" altLang="zh-CN" b="1" dirty="0" smtClean="0">
                <a:solidFill>
                  <a:srgbClr val="002060"/>
                </a:solidFill>
                <a:ea typeface="幼圆" pitchFamily="1" charset="-122"/>
              </a:rPr>
              <a:t>عادة</a:t>
            </a:r>
          </a:p>
          <a:p>
            <a:pPr rtl="1"/>
            <a:r>
              <a:rPr lang="ar-EG" altLang="zh-CN" b="1" dirty="0" smtClean="0">
                <a:solidFill>
                  <a:srgbClr val="002060"/>
                </a:solidFill>
                <a:ea typeface="幼圆" pitchFamily="1" charset="-122"/>
              </a:rPr>
              <a:t>ما </a:t>
            </a:r>
            <a:r>
              <a:rPr lang="ar-EG" altLang="zh-CN" b="1" dirty="0">
                <a:solidFill>
                  <a:srgbClr val="002060"/>
                </a:solidFill>
                <a:ea typeface="幼圆" pitchFamily="1" charset="-122"/>
              </a:rPr>
              <a:t>تكون حادة وعنيفة، وأيضاً لا يمكن تجاهل عنصر الوقت الذي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قد </a:t>
            </a:r>
            <a:r>
              <a:rPr lang="ar-EG" altLang="zh-CN" b="1" dirty="0">
                <a:solidFill>
                  <a:srgbClr val="002060"/>
                </a:solidFill>
                <a:ea typeface="幼圆" pitchFamily="1" charset="-122"/>
              </a:rPr>
              <a:t>يؤدي تجاهله إلى دمار كامل للكيان الإداري الذي حدثت فيه </a:t>
            </a:r>
            <a:r>
              <a:rPr lang="ar-EG" altLang="zh-CN" b="1" dirty="0" smtClean="0">
                <a:solidFill>
                  <a:srgbClr val="002060"/>
                </a:solidFill>
                <a:ea typeface="幼圆" pitchFamily="1" charset="-122"/>
              </a:rPr>
              <a:t>الأزمة</a:t>
            </a:r>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84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347864" y="404664"/>
            <a:ext cx="566496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إخضاع التعامل مع الأزمة للمنهجية العلمية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429002"/>
            <a:ext cx="7056783" cy="187220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justLow" rtl="1"/>
            <a:r>
              <a:rPr lang="ar-EG" altLang="zh-CN" b="1" dirty="0">
                <a:solidFill>
                  <a:srgbClr val="002060"/>
                </a:solidFill>
                <a:ea typeface="幼圆" pitchFamily="1" charset="-122"/>
              </a:rPr>
              <a:t>لا يمكن التعامل مع الأزمة في إطار من العشوائية الارتجالية أو </a:t>
            </a:r>
            <a:r>
              <a:rPr lang="ar-EG" altLang="zh-CN" b="1" dirty="0" smtClean="0">
                <a:solidFill>
                  <a:srgbClr val="002060"/>
                </a:solidFill>
                <a:ea typeface="幼圆" pitchFamily="1" charset="-122"/>
              </a:rPr>
              <a:t>سياسة</a:t>
            </a:r>
          </a:p>
          <a:p>
            <a:pPr algn="justLow" rtl="1"/>
            <a:r>
              <a:rPr lang="ar-EG" altLang="zh-CN" b="1" dirty="0" smtClean="0">
                <a:solidFill>
                  <a:srgbClr val="002060"/>
                </a:solidFill>
                <a:ea typeface="幼圆" pitchFamily="1" charset="-122"/>
              </a:rPr>
              <a:t>الفعل </a:t>
            </a:r>
            <a:r>
              <a:rPr lang="ar-EG" altLang="zh-CN" b="1" dirty="0">
                <a:solidFill>
                  <a:srgbClr val="002060"/>
                </a:solidFill>
                <a:ea typeface="幼圆" pitchFamily="1" charset="-122"/>
              </a:rPr>
              <a:t>ورد الفعل، بل يجب أن يخضع التعامل مع الأزمة للمنهج الإداري </a:t>
            </a:r>
            <a:endParaRPr lang="ar-EG" altLang="zh-CN" b="1" dirty="0" smtClean="0">
              <a:solidFill>
                <a:srgbClr val="002060"/>
              </a:solidFill>
              <a:ea typeface="幼圆" pitchFamily="1" charset="-122"/>
            </a:endParaRPr>
          </a:p>
          <a:p>
            <a:pPr algn="justLow" rtl="1"/>
            <a:r>
              <a:rPr lang="ar-EG" altLang="zh-CN" b="1" dirty="0" smtClean="0">
                <a:solidFill>
                  <a:srgbClr val="002060"/>
                </a:solidFill>
                <a:ea typeface="幼圆" pitchFamily="1" charset="-122"/>
              </a:rPr>
              <a:t>السليم </a:t>
            </a:r>
            <a:r>
              <a:rPr lang="ar-EG" altLang="zh-CN" b="1" dirty="0">
                <a:solidFill>
                  <a:srgbClr val="002060"/>
                </a:solidFill>
                <a:ea typeface="幼圆" pitchFamily="1" charset="-122"/>
              </a:rPr>
              <a:t>لتأكيد عوامل النجاح، وحماية الكيان الإداري من أي تطورات </a:t>
            </a:r>
            <a:endParaRPr lang="ar-EG" altLang="zh-CN" b="1" dirty="0" smtClean="0">
              <a:solidFill>
                <a:srgbClr val="002060"/>
              </a:solidFill>
              <a:ea typeface="幼圆" pitchFamily="1" charset="-122"/>
            </a:endParaRPr>
          </a:p>
          <a:p>
            <a:pPr algn="justLow" rtl="1"/>
            <a:r>
              <a:rPr lang="ar-EG" altLang="zh-CN" b="1" dirty="0" smtClean="0">
                <a:solidFill>
                  <a:srgbClr val="002060"/>
                </a:solidFill>
                <a:ea typeface="幼圆" pitchFamily="1" charset="-122"/>
              </a:rPr>
              <a:t>غير </a:t>
            </a:r>
            <a:r>
              <a:rPr lang="ar-EG" altLang="zh-CN" b="1" dirty="0">
                <a:solidFill>
                  <a:srgbClr val="002060"/>
                </a:solidFill>
                <a:ea typeface="幼圆" pitchFamily="1" charset="-122"/>
              </a:rPr>
              <a:t>محسوبة قد يصعب عليه احتمال ضغطها، ويقوم المنهج الإداري </a:t>
            </a:r>
            <a:endParaRPr lang="ar-EG" altLang="zh-CN" b="1" dirty="0" smtClean="0">
              <a:solidFill>
                <a:srgbClr val="002060"/>
              </a:solidFill>
              <a:ea typeface="幼圆" pitchFamily="1" charset="-122"/>
            </a:endParaRPr>
          </a:p>
          <a:p>
            <a:pPr algn="justLow" rtl="1"/>
            <a:r>
              <a:rPr lang="ar-EG" altLang="zh-CN" b="1" dirty="0" smtClean="0">
                <a:solidFill>
                  <a:srgbClr val="002060"/>
                </a:solidFill>
                <a:ea typeface="幼圆" pitchFamily="1" charset="-122"/>
              </a:rPr>
              <a:t>على </a:t>
            </a:r>
            <a:r>
              <a:rPr lang="ar-EG" altLang="zh-CN" b="1" dirty="0">
                <a:solidFill>
                  <a:srgbClr val="002060"/>
                </a:solidFill>
                <a:ea typeface="幼圆" pitchFamily="1" charset="-122"/>
              </a:rPr>
              <a:t>أربع وظائف أساسية هي: </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exagon 1"/>
          <p:cNvSpPr/>
          <p:nvPr/>
        </p:nvSpPr>
        <p:spPr bwMode="auto">
          <a:xfrm>
            <a:off x="6180348" y="5445224"/>
            <a:ext cx="1343979" cy="1224136"/>
          </a:xfrm>
          <a:prstGeom prst="hexagon">
            <a:avLst/>
          </a:prstGeom>
          <a:ln/>
          <a:extLst/>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Arial" charset="0"/>
              </a:rPr>
              <a:t>التخطيط</a:t>
            </a:r>
            <a:endParaRPr kumimoji="0" lang="ar-EG" sz="2400" b="1" i="0" u="none" strike="noStrike" cap="none" normalizeH="0" baseline="0" dirty="0" smtClean="0">
              <a:ln>
                <a:noFill/>
              </a:ln>
              <a:solidFill>
                <a:srgbClr val="002060"/>
              </a:solidFill>
              <a:effectLst/>
              <a:latin typeface="Arial" charset="0"/>
            </a:endParaRPr>
          </a:p>
        </p:txBody>
      </p:sp>
      <p:sp>
        <p:nvSpPr>
          <p:cNvPr id="7" name="Hexagon 6"/>
          <p:cNvSpPr/>
          <p:nvPr/>
        </p:nvSpPr>
        <p:spPr bwMode="auto">
          <a:xfrm>
            <a:off x="4572000" y="5445224"/>
            <a:ext cx="1343979" cy="1224136"/>
          </a:xfrm>
          <a:prstGeom prst="hexagon">
            <a:avLst/>
          </a:prstGeom>
          <a:ln/>
          <a:extLst/>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Arial" charset="0"/>
              </a:rPr>
              <a:t>التنظيم</a:t>
            </a:r>
            <a:endParaRPr kumimoji="0" lang="ar-EG" sz="2400" b="1" i="0" u="none" strike="noStrike" cap="none" normalizeH="0" baseline="0" dirty="0" smtClean="0">
              <a:ln>
                <a:noFill/>
              </a:ln>
              <a:solidFill>
                <a:srgbClr val="002060"/>
              </a:solidFill>
              <a:effectLst/>
              <a:latin typeface="Arial" charset="0"/>
            </a:endParaRPr>
          </a:p>
        </p:txBody>
      </p:sp>
      <p:sp>
        <p:nvSpPr>
          <p:cNvPr id="9" name="Hexagon 8"/>
          <p:cNvSpPr/>
          <p:nvPr/>
        </p:nvSpPr>
        <p:spPr bwMode="auto">
          <a:xfrm>
            <a:off x="2963652" y="5445224"/>
            <a:ext cx="1343979" cy="1224136"/>
          </a:xfrm>
          <a:prstGeom prst="hexagon">
            <a:avLst/>
          </a:prstGeom>
          <a:solidFill>
            <a:srgbClr val="00FFFF"/>
          </a:solidFill>
          <a:ln/>
          <a:extLst/>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Arial" charset="0"/>
              </a:rPr>
              <a:t>التوجيه</a:t>
            </a:r>
            <a:endParaRPr kumimoji="0" lang="ar-EG" sz="2400" b="1" i="0" u="none" strike="noStrike" cap="none" normalizeH="0" baseline="0" dirty="0" smtClean="0">
              <a:ln>
                <a:noFill/>
              </a:ln>
              <a:solidFill>
                <a:srgbClr val="002060"/>
              </a:solidFill>
              <a:effectLst/>
              <a:latin typeface="Arial" charset="0"/>
            </a:endParaRPr>
          </a:p>
        </p:txBody>
      </p:sp>
      <p:sp>
        <p:nvSpPr>
          <p:cNvPr id="11" name="Hexagon 10"/>
          <p:cNvSpPr/>
          <p:nvPr/>
        </p:nvSpPr>
        <p:spPr bwMode="auto">
          <a:xfrm>
            <a:off x="1355304" y="5445224"/>
            <a:ext cx="1343979" cy="1224136"/>
          </a:xfrm>
          <a:prstGeom prst="hexagon">
            <a:avLst/>
          </a:prstGeom>
          <a:solidFill>
            <a:srgbClr val="9900CC"/>
          </a:solidFill>
          <a:ln/>
          <a:extLst/>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solidFill>
                  <a:srgbClr val="002060"/>
                </a:solidFill>
                <a:latin typeface="Arial" charset="0"/>
              </a:rPr>
              <a:t>المتابعة</a:t>
            </a:r>
            <a:endParaRPr kumimoji="0" lang="ar-EG" sz="2400" b="1" i="0" u="none" strike="noStrike" cap="none" normalizeH="0" baseline="0" dirty="0" smtClean="0">
              <a:ln>
                <a:noFill/>
              </a:ln>
              <a:solidFill>
                <a:srgbClr val="002060"/>
              </a:solidFill>
              <a:effectLst/>
              <a:latin typeface="Arial" charset="0"/>
            </a:endParaRPr>
          </a:p>
        </p:txBody>
      </p:sp>
    </p:spTree>
    <p:extLst>
      <p:ext uri="{BB962C8B-B14F-4D97-AF65-F5344CB8AC3E}">
        <p14:creationId xmlns:p14="http://schemas.microsoft.com/office/powerpoint/2010/main" val="22515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7" grpId="0" animBg="1"/>
      <p:bldP spid="9"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323527" y="3429002"/>
            <a:ext cx="7344818" cy="187220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لابد أن يشمل تقدير الموقف الأزموي تحليلاً كاملاً لأسباب الأزمة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وتطورها</a:t>
            </a:r>
            <a:r>
              <a:rPr lang="ar-EG" altLang="zh-CN" b="1" dirty="0">
                <a:solidFill>
                  <a:srgbClr val="002060"/>
                </a:solidFill>
                <a:ea typeface="幼圆" pitchFamily="1" charset="-122"/>
              </a:rPr>
              <a:t>، وتحديد دقيق وشامل للقوى الصانعة للأزمة، والمساعدة لها</a:t>
            </a:r>
            <a:r>
              <a:rPr lang="ar-EG" altLang="zh-CN" b="1" dirty="0" smtClean="0">
                <a:solidFill>
                  <a:srgbClr val="002060"/>
                </a:solidFill>
                <a:ea typeface="幼圆" pitchFamily="1" charset="-122"/>
              </a:rPr>
              <a:t>،</a:t>
            </a:r>
          </a:p>
          <a:p>
            <a:pPr rtl="1"/>
            <a:r>
              <a:rPr lang="ar-EG" altLang="zh-CN" b="1" dirty="0" smtClean="0">
                <a:solidFill>
                  <a:srgbClr val="002060"/>
                </a:solidFill>
                <a:ea typeface="幼圆" pitchFamily="1" charset="-122"/>
              </a:rPr>
              <a:t>والمؤثرة </a:t>
            </a:r>
            <a:r>
              <a:rPr lang="ar-EG" altLang="zh-CN" b="1" dirty="0">
                <a:solidFill>
                  <a:srgbClr val="002060"/>
                </a:solidFill>
                <a:ea typeface="幼圆" pitchFamily="1" charset="-122"/>
              </a:rPr>
              <a:t>فيها، ثم تقدير القدرات والإمكانات المتاحة لدى الجهة المسئولة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عن </a:t>
            </a:r>
            <a:r>
              <a:rPr lang="ar-EG" altLang="zh-CN" b="1" dirty="0">
                <a:solidFill>
                  <a:srgbClr val="002060"/>
                </a:solidFill>
                <a:ea typeface="幼圆" pitchFamily="1" charset="-122"/>
              </a:rPr>
              <a:t>إدارة الأزمة، وذلك من خلال جمع المعلومات الدقيقة عن أبعاد الأزمة،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والتنبؤ </a:t>
            </a:r>
            <a:r>
              <a:rPr lang="ar-EG" altLang="zh-CN" b="1" dirty="0">
                <a:solidFill>
                  <a:srgbClr val="002060"/>
                </a:solidFill>
                <a:ea typeface="幼圆" pitchFamily="1" charset="-122"/>
              </a:rPr>
              <a:t>باحتمالات تطور الأحداث وإمكانية السيطرة عليها</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Diagonal Corner Rectangle 11"/>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تقدير الموقف الأزموي</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352310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تحديد الأولويات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بناءاً على تقدير الموقف الحالي والمستقبلي لأحداث الأزمنة، توضع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الخطط </a:t>
            </a:r>
            <a:r>
              <a:rPr lang="ar-EG" altLang="zh-CN" b="1" dirty="0">
                <a:solidFill>
                  <a:srgbClr val="002060"/>
                </a:solidFill>
                <a:ea typeface="幼圆" pitchFamily="1" charset="-122"/>
              </a:rPr>
              <a:t>والبدائل التي يتم ترتيبها في ضوء الأولويات التي تم تحديدها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وفق </a:t>
            </a:r>
            <a:r>
              <a:rPr lang="ar-EG" altLang="zh-CN" b="1" dirty="0">
                <a:solidFill>
                  <a:srgbClr val="002060"/>
                </a:solidFill>
                <a:ea typeface="幼圆" pitchFamily="1" charset="-122"/>
              </a:rPr>
              <a:t>معايير معينة </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61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79512" y="3140970"/>
            <a:ext cx="7488833" cy="244827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يعد تفويض السلطة " قلب" العملية الإدارية النابض، وشريان </a:t>
            </a:r>
            <a:r>
              <a:rPr lang="ar-EG" altLang="zh-CN" b="1" dirty="0" smtClean="0">
                <a:solidFill>
                  <a:srgbClr val="002060"/>
                </a:solidFill>
                <a:ea typeface="幼圆" pitchFamily="1" charset="-122"/>
              </a:rPr>
              <a:t>الدورة</a:t>
            </a:r>
            <a:br>
              <a:rPr lang="ar-EG" altLang="zh-CN" b="1" dirty="0" smtClean="0">
                <a:solidFill>
                  <a:srgbClr val="002060"/>
                </a:solidFill>
                <a:ea typeface="幼圆" pitchFamily="1" charset="-122"/>
              </a:rPr>
            </a:br>
            <a:r>
              <a:rPr lang="ar-EG" altLang="zh-CN" b="1" dirty="0" smtClean="0">
                <a:solidFill>
                  <a:srgbClr val="002060"/>
                </a:solidFill>
                <a:ea typeface="幼圆" pitchFamily="1" charset="-122"/>
              </a:rPr>
              <a:t>الدموية </a:t>
            </a:r>
            <a:r>
              <a:rPr lang="ar-EG" altLang="zh-CN" b="1" dirty="0">
                <a:solidFill>
                  <a:srgbClr val="002060"/>
                </a:solidFill>
                <a:ea typeface="幼圆" pitchFamily="1" charset="-122"/>
              </a:rPr>
              <a:t>في إدارة الأزمات، ومن ثم ينظر إلى تفويض السلطة محور </a:t>
            </a:r>
            <a:r>
              <a:rPr lang="ar-EG" altLang="zh-CN" b="1" dirty="0" smtClean="0">
                <a:solidFill>
                  <a:srgbClr val="002060"/>
                </a:solidFill>
                <a:ea typeface="幼圆" pitchFamily="1" charset="-122"/>
              </a:rPr>
              <a:t>العملية </a:t>
            </a:r>
          </a:p>
          <a:p>
            <a:pPr rtl="1"/>
            <a:r>
              <a:rPr lang="ar-EG" altLang="zh-CN" b="1" dirty="0" smtClean="0">
                <a:solidFill>
                  <a:srgbClr val="002060"/>
                </a:solidFill>
                <a:ea typeface="幼圆" pitchFamily="1" charset="-122"/>
              </a:rPr>
              <a:t>الإدارية سواءً في إدارة الأزمات، أو في نطاق فريق المهام الأزموية، </a:t>
            </a:r>
          </a:p>
          <a:p>
            <a:pPr rtl="1"/>
            <a:r>
              <a:rPr lang="ar-EG" altLang="zh-CN" b="1" dirty="0" smtClean="0">
                <a:solidFill>
                  <a:srgbClr val="002060"/>
                </a:solidFill>
                <a:ea typeface="幼圆" pitchFamily="1" charset="-122"/>
              </a:rPr>
              <a:t>ويتطلب </a:t>
            </a:r>
            <a:r>
              <a:rPr lang="ar-EG" altLang="zh-CN" b="1" dirty="0">
                <a:solidFill>
                  <a:srgbClr val="002060"/>
                </a:solidFill>
                <a:ea typeface="幼圆" pitchFamily="1" charset="-122"/>
              </a:rPr>
              <a:t>تفويض السلطات منح كل فرد من أفراد الفريق المناط به معالجة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الأزمة </a:t>
            </a:r>
            <a:r>
              <a:rPr lang="ar-EG" altLang="zh-CN" b="1" dirty="0">
                <a:solidFill>
                  <a:srgbClr val="002060"/>
                </a:solidFill>
                <a:ea typeface="幼圆" pitchFamily="1" charset="-122"/>
              </a:rPr>
              <a:t>السلطة الضرورية لتحقيق عمله المحدود، وفي الوقت ذاته على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الفرد </a:t>
            </a:r>
            <a:r>
              <a:rPr lang="ar-EG" altLang="zh-CN" b="1" dirty="0">
                <a:solidFill>
                  <a:srgbClr val="002060"/>
                </a:solidFill>
                <a:ea typeface="幼圆" pitchFamily="1" charset="-122"/>
              </a:rPr>
              <a:t>أن يعرف المهام والأنشطة التي يتوقع منه إنجازها</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Diagonal Corner Rectangle 11"/>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تفويض السلطة</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42638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79512" y="3356992"/>
            <a:ext cx="7488833" cy="201622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تحتاج إدارة الأزمة إلى كم مناسب من المعلومات، وإلى متابعة فورية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لتداعيات </a:t>
            </a:r>
            <a:r>
              <a:rPr lang="ar-EG" altLang="zh-CN" b="1" dirty="0">
                <a:solidFill>
                  <a:srgbClr val="002060"/>
                </a:solidFill>
                <a:ea typeface="幼圆" pitchFamily="1" charset="-122"/>
              </a:rPr>
              <a:t>أحداث الأزمة، وسلوكيات أطرافها، ونتائج هذه السلوكيات،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ومن </a:t>
            </a:r>
            <a:r>
              <a:rPr lang="ar-EG" altLang="zh-CN" b="1" dirty="0">
                <a:solidFill>
                  <a:srgbClr val="002060"/>
                </a:solidFill>
                <a:ea typeface="幼圆" pitchFamily="1" charset="-122"/>
              </a:rPr>
              <a:t>ثم فإن فتح قنوات الاتصال مع الطرف الأخر يساعد على تحقيق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هذا </a:t>
            </a:r>
            <a:r>
              <a:rPr lang="ar-EG" altLang="zh-CN" b="1" dirty="0">
                <a:solidFill>
                  <a:srgbClr val="002060"/>
                </a:solidFill>
                <a:ea typeface="幼圆" pitchFamily="1" charset="-122"/>
              </a:rPr>
              <a:t>الهدف</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Diagonal Corner Rectangle 11"/>
          <p:cNvSpPr/>
          <p:nvPr/>
        </p:nvSpPr>
        <p:spPr bwMode="auto">
          <a:xfrm>
            <a:off x="2915816" y="404664"/>
            <a:ext cx="609701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فتح قنوات الاتصال والإبقاء عليها مع الطرف الآخر</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92803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79512" y="3140970"/>
            <a:ext cx="7488833" cy="244827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الأزمة تحتاج إلى الفهم الكامل لأبعاد الموقف الناشئ عن التواجد في </a:t>
            </a:r>
            <a:r>
              <a:rPr lang="ar-EG" altLang="zh-CN" b="1" dirty="0" smtClean="0">
                <a:solidFill>
                  <a:srgbClr val="002060"/>
                </a:solidFill>
                <a:ea typeface="幼圆" pitchFamily="1" charset="-122"/>
              </a:rPr>
              <a:t>موقع</a:t>
            </a:r>
          </a:p>
          <a:p>
            <a:pPr rtl="1"/>
            <a:r>
              <a:rPr lang="ar-EG" altLang="zh-CN" b="1" dirty="0" smtClean="0">
                <a:solidFill>
                  <a:srgbClr val="002060"/>
                </a:solidFill>
                <a:ea typeface="幼圆" pitchFamily="1" charset="-122"/>
              </a:rPr>
              <a:t>الأزمة</a:t>
            </a:r>
            <a:r>
              <a:rPr lang="ar-EG" altLang="zh-CN" b="1" dirty="0">
                <a:solidFill>
                  <a:srgbClr val="002060"/>
                </a:solidFill>
                <a:ea typeface="幼圆" pitchFamily="1" charset="-122"/>
              </a:rPr>
              <a:t>، كما تحتاج إلى الدعم المادي والمعنوي الذي يساعد على سرعة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التصدي </a:t>
            </a:r>
            <a:r>
              <a:rPr lang="ar-EG" altLang="zh-CN" b="1" dirty="0">
                <a:solidFill>
                  <a:srgbClr val="002060"/>
                </a:solidFill>
                <a:ea typeface="幼圆" pitchFamily="1" charset="-122"/>
              </a:rPr>
              <a:t>للأحداث، إضافة إلى ما يمتلكه القطاع الخاص من معدات </a:t>
            </a:r>
            <a:r>
              <a:rPr lang="ar-EG" altLang="zh-CN" b="1" dirty="0" smtClean="0">
                <a:solidFill>
                  <a:srgbClr val="002060"/>
                </a:solidFill>
                <a:ea typeface="幼圆" pitchFamily="1" charset="-122"/>
              </a:rPr>
              <a:t>وإمكانيات</a:t>
            </a:r>
          </a:p>
          <a:p>
            <a:pPr rtl="1"/>
            <a:r>
              <a:rPr lang="ar-EG" altLang="zh-CN" b="1" dirty="0" smtClean="0">
                <a:solidFill>
                  <a:srgbClr val="002060"/>
                </a:solidFill>
                <a:ea typeface="幼圆" pitchFamily="1" charset="-122"/>
              </a:rPr>
              <a:t>كبيرة </a:t>
            </a:r>
            <a:r>
              <a:rPr lang="ar-EG" altLang="zh-CN" b="1" dirty="0">
                <a:solidFill>
                  <a:srgbClr val="002060"/>
                </a:solidFill>
                <a:ea typeface="幼圆" pitchFamily="1" charset="-122"/>
              </a:rPr>
              <a:t>يمكن توظيفها، والاستفادة من القوى البشرية المخلصة والتي من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الممكن </a:t>
            </a:r>
            <a:r>
              <a:rPr lang="ar-EG" altLang="zh-CN" b="1" dirty="0">
                <a:solidFill>
                  <a:srgbClr val="002060"/>
                </a:solidFill>
                <a:ea typeface="幼圆" pitchFamily="1" charset="-122"/>
              </a:rPr>
              <a:t>أن تساعد في عمليات إدارة الأزمة وإتاحة فرصة العمل التطوعي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وفق </a:t>
            </a:r>
            <a:r>
              <a:rPr lang="ar-EG" altLang="zh-CN" b="1" dirty="0">
                <a:solidFill>
                  <a:srgbClr val="002060"/>
                </a:solidFill>
                <a:ea typeface="幼圆" pitchFamily="1" charset="-122"/>
              </a:rPr>
              <a:t>أسس مدروسة</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Diagonal Corner Rectangle 11"/>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الوفرة الاحتياطية الكافية</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29336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对角圆角矩形 5"/>
          <p:cNvSpPr>
            <a:spLocks/>
          </p:cNvSpPr>
          <p:nvPr/>
        </p:nvSpPr>
        <p:spPr bwMode="auto">
          <a:xfrm rot="21346829" flipH="1">
            <a:off x="1503901" y="2158577"/>
            <a:ext cx="5850448" cy="2931372"/>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rgbClr val="66CCFF"/>
              </a:gs>
              <a:gs pos="35000">
                <a:srgbClr val="33CCFF"/>
              </a:gs>
              <a:gs pos="100000">
                <a:srgbClr val="00B0F0"/>
              </a:gs>
            </a:gsLst>
          </a:gradFill>
          <a:ln>
            <a:solidFill>
              <a:srgbClr val="00FFFF"/>
            </a:solidFill>
          </a:ln>
          <a:extLst/>
        </p:spPr>
        <p:style>
          <a:lnRef idx="1">
            <a:schemeClr val="accent1"/>
          </a:lnRef>
          <a:fillRef idx="2">
            <a:schemeClr val="accent1"/>
          </a:fillRef>
          <a:effectRef idx="1">
            <a:schemeClr val="accent1"/>
          </a:effectRef>
          <a:fontRef idx="minor">
            <a:schemeClr val="dk1"/>
          </a:fontRef>
        </p:style>
        <p:txBody>
          <a:bodyPr anchor="ctr"/>
          <a:lstStyle/>
          <a:p>
            <a:pPr>
              <a:defRPr/>
            </a:pPr>
            <a:endParaRPr lang="ar-EG">
              <a:solidFill>
                <a:srgbClr val="000000"/>
              </a:solidFill>
              <a:latin typeface="Arial" panose="020B0604020202020204" pitchFamily="34" charset="0"/>
              <a:ea typeface="SimSun" panose="02010600030101010101" pitchFamily="2" charset="-122"/>
            </a:endParaRPr>
          </a:p>
        </p:txBody>
      </p:sp>
      <p:pic>
        <p:nvPicPr>
          <p:cNvPr id="7" name="Picture 3" descr="C:\TDDOWNLOAD\pencil.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826558" y="1700808"/>
            <a:ext cx="481746" cy="74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a:spLocks noGrp="1"/>
          </p:cNvSpPr>
          <p:nvPr>
            <p:ph idx="4294967295"/>
          </p:nvPr>
        </p:nvSpPr>
        <p:spPr>
          <a:xfrm rot="21361315" flipH="1">
            <a:off x="1973263" y="2738438"/>
            <a:ext cx="4797425" cy="2054225"/>
          </a:xfrm>
        </p:spPr>
        <p:txBody>
          <a:bodyPr/>
          <a:lstStyle/>
          <a:p>
            <a:pPr marL="0" indent="0" algn="ctr" eaLnBrk="1" hangingPunct="1"/>
            <a:endParaRPr lang="en-US" sz="1600" b="1" dirty="0" smtClean="0">
              <a:solidFill>
                <a:schemeClr val="bg1"/>
              </a:solidFill>
            </a:endParaRPr>
          </a:p>
          <a:p>
            <a:pPr marL="0" indent="0" algn="ctr" rtl="1" eaLnBrk="1" hangingPunct="1">
              <a:buNone/>
            </a:pPr>
            <a:endParaRPr lang="ar-EG" altLang="zh-CN" sz="1800" b="1" dirty="0" smtClean="0"/>
          </a:p>
          <a:p>
            <a:pPr marL="0" indent="0" algn="ctr">
              <a:buNone/>
            </a:pPr>
            <a:r>
              <a:rPr lang="ar-EG" altLang="zh-CN" sz="4000" b="1" dirty="0" smtClean="0">
                <a:solidFill>
                  <a:srgbClr val="000000"/>
                </a:solidFill>
              </a:rPr>
              <a:t>ادارة المخاطر</a:t>
            </a:r>
            <a:endParaRPr lang="ar-EG" altLang="en-US" sz="4000" b="1" dirty="0" smtClean="0">
              <a:solidFill>
                <a:srgbClr val="000000"/>
              </a:solidFill>
            </a:endParaRPr>
          </a:p>
        </p:txBody>
      </p:sp>
    </p:spTree>
    <p:extLst>
      <p:ext uri="{BB962C8B-B14F-4D97-AF65-F5344CB8AC3E}">
        <p14:creationId xmlns:p14="http://schemas.microsoft.com/office/powerpoint/2010/main" val="167849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4644008" y="404664"/>
            <a:ext cx="4368824"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التواجد المستمر في مواقع الأحداث</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6" name="TextBox 5"/>
          <p:cNvSpPr txBox="1"/>
          <p:nvPr/>
        </p:nvSpPr>
        <p:spPr>
          <a:xfrm>
            <a:off x="107504" y="1268760"/>
            <a:ext cx="8784976" cy="954107"/>
          </a:xfrm>
          <a:prstGeom prst="rect">
            <a:avLst/>
          </a:prstGeom>
          <a:noFill/>
        </p:spPr>
        <p:txBody>
          <a:bodyPr wrap="square" rtlCol="1">
            <a:spAutoFit/>
          </a:bodyPr>
          <a:lstStyle/>
          <a:p>
            <a:pPr algn="r" rtl="1"/>
            <a:r>
              <a:rPr lang="ar-EG" sz="2800" b="1" dirty="0">
                <a:solidFill>
                  <a:schemeClr val="bg2">
                    <a:lumMod val="50000"/>
                  </a:schemeClr>
                </a:solidFill>
              </a:rPr>
              <a:t>ويطلق عليها مجازاً إدارة، ولكنها ليست إدارة، بل هي مجموعة من الأهواء والأمزجة التي تتنافى مع أي مبادئ علمية، وتتصف بالصفات الآتية</a:t>
            </a:r>
          </a:p>
        </p:txBody>
      </p:sp>
      <p:sp>
        <p:nvSpPr>
          <p:cNvPr id="8" name="Rectangle 3"/>
          <p:cNvSpPr>
            <a:spLocks noChangeArrowheads="1"/>
          </p:cNvSpPr>
          <p:nvPr/>
        </p:nvSpPr>
        <p:spPr bwMode="auto">
          <a:xfrm>
            <a:off x="467545" y="3260452"/>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التواجد </a:t>
            </a:r>
            <a:r>
              <a:rPr lang="ar-EG" altLang="zh-CN" b="1" dirty="0">
                <a:solidFill>
                  <a:srgbClr val="002060"/>
                </a:solidFill>
                <a:ea typeface="幼圆" pitchFamily="1" charset="-122"/>
              </a:rPr>
              <a:t>السري في موقع الأحداث</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4292327"/>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300" b="1" dirty="0" smtClean="0">
                <a:solidFill>
                  <a:srgbClr val="002060"/>
                </a:solidFill>
                <a:ea typeface="幼圆" pitchFamily="1" charset="-122"/>
              </a:rPr>
              <a:t>تأمين </a:t>
            </a:r>
            <a:r>
              <a:rPr lang="ar-EG" altLang="zh-CN" sz="2300" b="1" dirty="0">
                <a:solidFill>
                  <a:srgbClr val="002060"/>
                </a:solidFill>
                <a:ea typeface="幼圆" pitchFamily="1" charset="-122"/>
              </a:rPr>
              <a:t>تدفق كم مناسب من البيانات الكافية لمتخذ القرار في إدارة الأزمات</a:t>
            </a:r>
            <a:endParaRPr lang="zh-CN" altLang="en-US" sz="2300"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333189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339952"/>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3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79512" y="3356994"/>
            <a:ext cx="7488833" cy="2016222"/>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وهذه تفيد أكثر في الجوانب الأمنية، حيث أنه ونظراً لتباين الأزمات </a:t>
            </a:r>
            <a:r>
              <a:rPr lang="ar-EG" altLang="zh-CN" b="1" dirty="0" smtClean="0">
                <a:solidFill>
                  <a:srgbClr val="002060"/>
                </a:solidFill>
                <a:ea typeface="幼圆" pitchFamily="1" charset="-122"/>
              </a:rPr>
              <a:t>واختلاف</a:t>
            </a:r>
          </a:p>
          <a:p>
            <a:pPr rtl="1"/>
            <a:r>
              <a:rPr lang="ar-EG" altLang="zh-CN" b="1" dirty="0" smtClean="0">
                <a:solidFill>
                  <a:srgbClr val="002060"/>
                </a:solidFill>
                <a:ea typeface="幼圆" pitchFamily="1" charset="-122"/>
              </a:rPr>
              <a:t>طبيعتها </a:t>
            </a:r>
            <a:r>
              <a:rPr lang="ar-EG" altLang="zh-CN" b="1" dirty="0">
                <a:solidFill>
                  <a:srgbClr val="002060"/>
                </a:solidFill>
                <a:ea typeface="幼圆" pitchFamily="1" charset="-122"/>
              </a:rPr>
              <a:t>فإن من الضرورة إنشاء فرق المهمات الخاصة وذلك للتدخل </a:t>
            </a:r>
            <a:r>
              <a:rPr lang="ar-EG" altLang="zh-CN" b="1" dirty="0" smtClean="0">
                <a:solidFill>
                  <a:srgbClr val="002060"/>
                </a:solidFill>
                <a:ea typeface="幼圆" pitchFamily="1" charset="-122"/>
              </a:rPr>
              <a:t>السريع</a:t>
            </a:r>
          </a:p>
          <a:p>
            <a:pPr rtl="1"/>
            <a:r>
              <a:rPr lang="ar-EG" altLang="zh-CN" b="1" dirty="0" smtClean="0">
                <a:solidFill>
                  <a:srgbClr val="002060"/>
                </a:solidFill>
                <a:ea typeface="幼圆" pitchFamily="1" charset="-122"/>
              </a:rPr>
              <a:t>عند </a:t>
            </a:r>
            <a:r>
              <a:rPr lang="ar-EG" altLang="zh-CN" b="1" dirty="0">
                <a:solidFill>
                  <a:srgbClr val="002060"/>
                </a:solidFill>
                <a:ea typeface="幼圆" pitchFamily="1" charset="-122"/>
              </a:rPr>
              <a:t>الحاجة إليها، على أن تخضع هذه الفرق لتدريب خاص وعالٍ حسب </a:t>
            </a:r>
            <a:r>
              <a:rPr lang="ar-EG" altLang="zh-CN" b="1" dirty="0" smtClean="0">
                <a:solidFill>
                  <a:srgbClr val="002060"/>
                </a:solidFill>
                <a:ea typeface="幼圆" pitchFamily="1" charset="-122"/>
              </a:rPr>
              <a:t>نوع</a:t>
            </a:r>
          </a:p>
          <a:p>
            <a:pPr rtl="1"/>
            <a:r>
              <a:rPr lang="ar-EG" altLang="zh-CN" b="1" dirty="0" smtClean="0">
                <a:solidFill>
                  <a:srgbClr val="002060"/>
                </a:solidFill>
                <a:ea typeface="幼圆" pitchFamily="1" charset="-122"/>
              </a:rPr>
              <a:t>وحجم </a:t>
            </a:r>
            <a:r>
              <a:rPr lang="ar-EG" altLang="zh-CN" b="1" dirty="0">
                <a:solidFill>
                  <a:srgbClr val="002060"/>
                </a:solidFill>
                <a:ea typeface="幼圆" pitchFamily="1" charset="-122"/>
              </a:rPr>
              <a:t>المهمة، كما يجب الاستفادة من الدول الأخرى وذات السبق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في </a:t>
            </a:r>
            <a:r>
              <a:rPr lang="ar-EG" altLang="zh-CN" b="1" dirty="0">
                <a:solidFill>
                  <a:srgbClr val="002060"/>
                </a:solidFill>
                <a:ea typeface="幼圆" pitchFamily="1" charset="-122"/>
              </a:rPr>
              <a:t>هذا المجال</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Diagonal Corner Rectangle 11"/>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إنشاء فرق مهمات خاصة</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187823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179512" y="3356994"/>
            <a:ext cx="7488833" cy="2016222"/>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في الحقيقة لا يمكن مواجهة أي أزمة بفاعلية دون إعلام وتوعية </a:t>
            </a:r>
            <a:r>
              <a:rPr lang="ar-EG" altLang="zh-CN" b="1" dirty="0" smtClean="0">
                <a:solidFill>
                  <a:srgbClr val="002060"/>
                </a:solidFill>
                <a:ea typeface="幼圆" pitchFamily="1" charset="-122"/>
              </a:rPr>
              <a:t>المواطنين</a:t>
            </a:r>
          </a:p>
          <a:p>
            <a:pPr rtl="1"/>
            <a:r>
              <a:rPr lang="ar-EG" altLang="zh-CN" b="1" dirty="0" smtClean="0">
                <a:solidFill>
                  <a:srgbClr val="002060"/>
                </a:solidFill>
                <a:ea typeface="幼圆" pitchFamily="1" charset="-122"/>
              </a:rPr>
              <a:t>والمقيمين </a:t>
            </a:r>
            <a:r>
              <a:rPr lang="ar-EG" altLang="zh-CN" b="1" dirty="0">
                <a:solidFill>
                  <a:srgbClr val="002060"/>
                </a:solidFill>
                <a:ea typeface="幼圆" pitchFamily="1" charset="-122"/>
              </a:rPr>
              <a:t>بالدور المطلوب منهم القيام به عند وقوع الأزمة، حيث أن وعيهم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بالدور </a:t>
            </a:r>
            <a:r>
              <a:rPr lang="ar-EG" altLang="zh-CN" b="1" dirty="0">
                <a:solidFill>
                  <a:srgbClr val="002060"/>
                </a:solidFill>
                <a:ea typeface="幼圆" pitchFamily="1" charset="-122"/>
              </a:rPr>
              <a:t>المطلوب منهم يؤدي إلى المساعدة في مواجهة الأزمة، مما </a:t>
            </a:r>
            <a:r>
              <a:rPr lang="ar-EG" altLang="zh-CN" b="1" dirty="0" smtClean="0">
                <a:solidFill>
                  <a:srgbClr val="002060"/>
                </a:solidFill>
                <a:ea typeface="幼圆" pitchFamily="1" charset="-122"/>
              </a:rPr>
              <a:t>يتطلب</a:t>
            </a:r>
          </a:p>
          <a:p>
            <a:pPr rtl="1"/>
            <a:r>
              <a:rPr lang="ar-EG" altLang="zh-CN" b="1" dirty="0" smtClean="0">
                <a:solidFill>
                  <a:srgbClr val="002060"/>
                </a:solidFill>
                <a:ea typeface="幼圆" pitchFamily="1" charset="-122"/>
              </a:rPr>
              <a:t>إعداد </a:t>
            </a:r>
            <a:r>
              <a:rPr lang="ar-EG" altLang="zh-CN" b="1" dirty="0">
                <a:solidFill>
                  <a:srgbClr val="002060"/>
                </a:solidFill>
                <a:ea typeface="幼圆" pitchFamily="1" charset="-122"/>
              </a:rPr>
              <a:t>وتنفيذ خطط إعلامية وتوعوية في هذا الإطار</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 Diagonal Corner Rectangle 11"/>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توعية المواطنين</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224019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الخطة الإعلامية في الأزمة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تعد الخطة الإعلامية من أهم مقومات إدارة الأزمات، والضرورة تحتم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وجود </a:t>
            </a:r>
            <a:r>
              <a:rPr lang="ar-EG" altLang="zh-CN" b="1" dirty="0">
                <a:solidFill>
                  <a:srgbClr val="002060"/>
                </a:solidFill>
                <a:ea typeface="幼圆" pitchFamily="1" charset="-122"/>
              </a:rPr>
              <a:t>سياسة إعلامية قبل وأثناء وبعد الأزمة</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63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مراحل إدارة الأزمة</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424909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مراحل إدارة الأزمة</a:t>
            </a:r>
          </a:p>
        </p:txBody>
      </p:sp>
      <p:sp>
        <p:nvSpPr>
          <p:cNvPr id="6" name="Rectangle 3"/>
          <p:cNvSpPr>
            <a:spLocks noChangeArrowheads="1"/>
          </p:cNvSpPr>
          <p:nvPr/>
        </p:nvSpPr>
        <p:spPr bwMode="auto">
          <a:xfrm>
            <a:off x="1931821" y="2433076"/>
            <a:ext cx="70326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اكتشاف إشارات الإنذار المبكر</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الاستعداد والوقاية</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احتواء الأضرار والحد منها</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استعادة النشاط</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التعلم</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1263698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اكتشاف إشارات الإنذار المبكر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عادة ما ترسل الأزمة قبل وقوعها بفترة طويلة سلسلة من إشارات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الإنذار </a:t>
            </a:r>
            <a:r>
              <a:rPr lang="ar-EG" altLang="zh-CN" b="1" dirty="0">
                <a:solidFill>
                  <a:srgbClr val="002060"/>
                </a:solidFill>
                <a:ea typeface="幼圆" pitchFamily="1" charset="-122"/>
              </a:rPr>
              <a:t>المبكر: أو الأعراض التي تنبئ باحتمال وقوع الأزمة، وما لم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يوجه </a:t>
            </a:r>
            <a:r>
              <a:rPr lang="ar-EG" altLang="zh-CN" b="1" dirty="0">
                <a:solidFill>
                  <a:srgbClr val="002060"/>
                </a:solidFill>
                <a:ea typeface="幼圆" pitchFamily="1" charset="-122"/>
              </a:rPr>
              <a:t>الاهتمام الكافي لهذه الإشارات فمن المحتمل جداً أن تقع الأزمة</a:t>
            </a:r>
            <a:r>
              <a:rPr lang="ar-EG" altLang="zh-CN" b="1" dirty="0" smtClean="0">
                <a:solidFill>
                  <a:srgbClr val="002060"/>
                </a:solidFill>
                <a:ea typeface="幼圆" pitchFamily="1" charset="-122"/>
              </a:rPr>
              <a:t>،</a:t>
            </a:r>
          </a:p>
          <a:p>
            <a:pPr rtl="1"/>
            <a:r>
              <a:rPr lang="ar-EG" altLang="zh-CN" b="1" dirty="0" smtClean="0">
                <a:solidFill>
                  <a:srgbClr val="002060"/>
                </a:solidFill>
                <a:ea typeface="幼圆" pitchFamily="1" charset="-122"/>
              </a:rPr>
              <a:t>وبالإضافة </a:t>
            </a:r>
            <a:r>
              <a:rPr lang="ar-EG" altLang="zh-CN" b="1" dirty="0">
                <a:solidFill>
                  <a:srgbClr val="002060"/>
                </a:solidFill>
                <a:ea typeface="幼圆" pitchFamily="1" charset="-122"/>
              </a:rPr>
              <a:t>إلى ذلك فإن كل أزمة ترسل إشارات خاصة بها، وقد </a:t>
            </a:r>
            <a:r>
              <a:rPr lang="ar-EG" altLang="zh-CN" b="1" dirty="0" smtClean="0">
                <a:solidFill>
                  <a:srgbClr val="002060"/>
                </a:solidFill>
                <a:ea typeface="幼圆" pitchFamily="1" charset="-122"/>
              </a:rPr>
              <a:t>يصعب</a:t>
            </a:r>
          </a:p>
          <a:p>
            <a:pPr rtl="1"/>
            <a:r>
              <a:rPr lang="ar-EG" altLang="zh-CN" b="1" dirty="0" smtClean="0">
                <a:solidFill>
                  <a:srgbClr val="002060"/>
                </a:solidFill>
                <a:ea typeface="幼圆" pitchFamily="1" charset="-122"/>
              </a:rPr>
              <a:t>التفرقة </a:t>
            </a:r>
            <a:r>
              <a:rPr lang="ar-EG" altLang="zh-CN" b="1" dirty="0">
                <a:solidFill>
                  <a:srgbClr val="002060"/>
                </a:solidFill>
                <a:ea typeface="幼圆" pitchFamily="1" charset="-122"/>
              </a:rPr>
              <a:t>بين الإشارات الخاصة بكل أزمة على حدة</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0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الاستعداد والوقاية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501008"/>
            <a:ext cx="7056783" cy="1728192"/>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يجب أن يتوافر لدى المجتمع الاستعدادات والأساليب الكافية للوقاية من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الأزمات</a:t>
            </a:r>
            <a:r>
              <a:rPr lang="ar-EG" altLang="zh-CN" b="1" dirty="0">
                <a:solidFill>
                  <a:srgbClr val="002060"/>
                </a:solidFill>
                <a:ea typeface="幼圆" pitchFamily="1" charset="-122"/>
              </a:rPr>
              <a:t>، ويؤكد ذلك على أهمية إشارات الإنذار المبكر، لأنه من </a:t>
            </a:r>
            <a:r>
              <a:rPr lang="ar-EG" altLang="zh-CN" b="1" dirty="0" smtClean="0">
                <a:solidFill>
                  <a:srgbClr val="002060"/>
                </a:solidFill>
                <a:ea typeface="幼圆" pitchFamily="1" charset="-122"/>
              </a:rPr>
              <a:t>الصعب</a:t>
            </a:r>
          </a:p>
          <a:p>
            <a:pPr rtl="1"/>
            <a:r>
              <a:rPr lang="ar-EG" altLang="zh-CN" b="1" dirty="0" smtClean="0">
                <a:solidFill>
                  <a:srgbClr val="002060"/>
                </a:solidFill>
                <a:ea typeface="幼圆" pitchFamily="1" charset="-122"/>
              </a:rPr>
              <a:t>أن </a:t>
            </a:r>
            <a:r>
              <a:rPr lang="ar-EG" altLang="zh-CN" b="1" dirty="0">
                <a:solidFill>
                  <a:srgbClr val="002060"/>
                </a:solidFill>
                <a:ea typeface="幼圆" pitchFamily="1" charset="-122"/>
              </a:rPr>
              <a:t>تمنع وقوع شيء لم تتنبأ </a:t>
            </a:r>
            <a:r>
              <a:rPr lang="ar-EG" altLang="zh-CN" b="1" dirty="0" smtClean="0">
                <a:solidFill>
                  <a:srgbClr val="002060"/>
                </a:solidFill>
                <a:ea typeface="幼圆" pitchFamily="1" charset="-122"/>
              </a:rPr>
              <a:t>أو </a:t>
            </a:r>
            <a:r>
              <a:rPr lang="ar-EG" altLang="zh-CN" b="1" dirty="0">
                <a:solidFill>
                  <a:srgbClr val="002060"/>
                </a:solidFill>
                <a:ea typeface="幼圆" pitchFamily="1" charset="-122"/>
              </a:rPr>
              <a:t>تنذر باحتمال وقوعه، إن الهدف </a:t>
            </a:r>
            <a:r>
              <a:rPr lang="ar-EG" altLang="zh-CN" b="1" dirty="0" smtClean="0">
                <a:solidFill>
                  <a:srgbClr val="002060"/>
                </a:solidFill>
                <a:ea typeface="幼圆" pitchFamily="1" charset="-122"/>
              </a:rPr>
              <a:t>من</a:t>
            </a:r>
          </a:p>
          <a:p>
            <a:pPr rtl="1"/>
            <a:r>
              <a:rPr lang="ar-EG" altLang="zh-CN" b="1" dirty="0" smtClean="0">
                <a:solidFill>
                  <a:srgbClr val="002060"/>
                </a:solidFill>
                <a:ea typeface="幼圆" pitchFamily="1" charset="-122"/>
              </a:rPr>
              <a:t>الوقاية </a:t>
            </a:r>
            <a:r>
              <a:rPr lang="ar-EG" altLang="zh-CN" b="1" dirty="0">
                <a:solidFill>
                  <a:srgbClr val="002060"/>
                </a:solidFill>
                <a:ea typeface="幼圆" pitchFamily="1" charset="-122"/>
              </a:rPr>
              <a:t>يتلخص في اكتشاف نقاط الضعف في نظام الوقاية بالمجتمع</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79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احتواء الأضرار والحد منها</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1872208"/>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من سوء الحظ، بل إنه من المستحيل منع الأزمات من الوقوع طالما </a:t>
            </a:r>
            <a:r>
              <a:rPr lang="ar-EG" altLang="zh-CN" b="1" dirty="0" smtClean="0">
                <a:solidFill>
                  <a:srgbClr val="002060"/>
                </a:solidFill>
                <a:ea typeface="幼圆" pitchFamily="1" charset="-122"/>
              </a:rPr>
              <a:t>أن</a:t>
            </a:r>
          </a:p>
          <a:p>
            <a:pPr rtl="1"/>
            <a:r>
              <a:rPr lang="ar-EG" altLang="zh-CN" b="1" dirty="0" smtClean="0">
                <a:solidFill>
                  <a:srgbClr val="002060"/>
                </a:solidFill>
                <a:ea typeface="幼圆" pitchFamily="1" charset="-122"/>
              </a:rPr>
              <a:t>الميول </a:t>
            </a:r>
            <a:r>
              <a:rPr lang="ar-EG" altLang="zh-CN" b="1" dirty="0">
                <a:solidFill>
                  <a:srgbClr val="002060"/>
                </a:solidFill>
                <a:ea typeface="幼圆" pitchFamily="1" charset="-122"/>
              </a:rPr>
              <a:t>التدميرية تعد خاصية طبيعية لكافة النظم الحية، وعلى ذلك </a:t>
            </a:r>
            <a:r>
              <a:rPr lang="ar-EG" altLang="zh-CN" b="1" dirty="0" smtClean="0">
                <a:solidFill>
                  <a:srgbClr val="002060"/>
                </a:solidFill>
                <a:ea typeface="幼圆" pitchFamily="1" charset="-122"/>
              </a:rPr>
              <a:t>فإن</a:t>
            </a:r>
          </a:p>
          <a:p>
            <a:pPr rtl="1"/>
            <a:r>
              <a:rPr lang="ar-EG" altLang="zh-CN" b="1" dirty="0" smtClean="0">
                <a:solidFill>
                  <a:srgbClr val="002060"/>
                </a:solidFill>
                <a:ea typeface="幼圆" pitchFamily="1" charset="-122"/>
              </a:rPr>
              <a:t>المرحلة </a:t>
            </a:r>
            <a:r>
              <a:rPr lang="ar-EG" altLang="zh-CN" b="1" dirty="0">
                <a:solidFill>
                  <a:srgbClr val="002060"/>
                </a:solidFill>
                <a:ea typeface="幼圆" pitchFamily="1" charset="-122"/>
              </a:rPr>
              <a:t>التالية في إدارة الأزمات تتلخص في إعداد وسائل للحد من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الأضرار </a:t>
            </a:r>
            <a:r>
              <a:rPr lang="ar-EG" altLang="zh-CN" b="1" dirty="0">
                <a:solidFill>
                  <a:srgbClr val="002060"/>
                </a:solidFill>
                <a:ea typeface="幼圆" pitchFamily="1" charset="-122"/>
              </a:rPr>
              <a:t>ومنعها من الانتشار لتشمل الأجزاء الأخرى التي لم تتأثر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بعد </a:t>
            </a:r>
            <a:r>
              <a:rPr lang="ar-EG" altLang="zh-CN" b="1" dirty="0">
                <a:solidFill>
                  <a:srgbClr val="002060"/>
                </a:solidFill>
                <a:ea typeface="幼圆" pitchFamily="1" charset="-122"/>
              </a:rPr>
              <a:t>في المجتمع</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40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استعادة النشاط</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501008"/>
            <a:ext cx="7056783" cy="1728192"/>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تشمل هذه المرحلة إعداد وتنفيذ برامج ( جاهزة واختبرت بالفعل </a:t>
            </a:r>
            <a:r>
              <a:rPr lang="ar-EG" altLang="zh-CN" b="1" dirty="0" smtClean="0">
                <a:solidFill>
                  <a:srgbClr val="002060"/>
                </a:solidFill>
                <a:ea typeface="幼圆" pitchFamily="1" charset="-122"/>
              </a:rPr>
              <a:t>)</a:t>
            </a:r>
          </a:p>
          <a:p>
            <a:pPr rtl="1"/>
            <a:r>
              <a:rPr lang="ar-EG" altLang="zh-CN" b="1" dirty="0" smtClean="0">
                <a:solidFill>
                  <a:srgbClr val="002060"/>
                </a:solidFill>
                <a:ea typeface="幼圆" pitchFamily="1" charset="-122"/>
              </a:rPr>
              <a:t>قصيرة </a:t>
            </a:r>
            <a:r>
              <a:rPr lang="ar-EG" altLang="zh-CN" b="1" dirty="0">
                <a:solidFill>
                  <a:srgbClr val="002060"/>
                </a:solidFill>
                <a:ea typeface="幼圆" pitchFamily="1" charset="-122"/>
              </a:rPr>
              <a:t>وطويلة الأجل، وإذا لم تختبر هذه البرامج مسبقاً فإنه يكون من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الصعب </a:t>
            </a:r>
            <a:r>
              <a:rPr lang="ar-EG" altLang="zh-CN" b="1" dirty="0">
                <a:solidFill>
                  <a:srgbClr val="002060"/>
                </a:solidFill>
                <a:ea typeface="幼圆" pitchFamily="1" charset="-122"/>
              </a:rPr>
              <a:t>الإستجابة ووضع الحلول المناسبة عندما تحتدم الأزمة</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3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6852592" y="404664"/>
            <a:ext cx="216024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مقدمة </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149080"/>
            <a:ext cx="7632848" cy="1569660"/>
          </a:xfrm>
          <a:prstGeom prst="rect">
            <a:avLst/>
          </a:prstGeom>
          <a:noFill/>
        </p:spPr>
        <p:txBody>
          <a:bodyPr wrap="square" rtlCol="1">
            <a:spAutoFit/>
          </a:bodyPr>
          <a:lstStyle/>
          <a:p>
            <a:pPr algn="justLow" rtl="1"/>
            <a:r>
              <a:rPr lang="ar-SA" b="1" dirty="0">
                <a:solidFill>
                  <a:schemeClr val="bg1"/>
                </a:solidFill>
              </a:rPr>
              <a:t>إن إدارة المخاطر التقليدية تركز على المخاطر الناتجة عن أسباب مادية </a:t>
            </a:r>
            <a:r>
              <a:rPr lang="ar-EG" b="1" dirty="0" smtClean="0">
                <a:solidFill>
                  <a:schemeClr val="bg1"/>
                </a:solidFill>
              </a:rPr>
              <a:t/>
            </a:r>
            <a:br>
              <a:rPr lang="ar-EG" b="1" dirty="0" smtClean="0">
                <a:solidFill>
                  <a:schemeClr val="bg1"/>
                </a:solidFill>
              </a:rPr>
            </a:br>
            <a:r>
              <a:rPr lang="ar-SA" b="1" dirty="0" smtClean="0">
                <a:solidFill>
                  <a:schemeClr val="bg1"/>
                </a:solidFill>
              </a:rPr>
              <a:t>أو </a:t>
            </a:r>
            <a:r>
              <a:rPr lang="ar-SA" b="1" dirty="0">
                <a:solidFill>
                  <a:schemeClr val="bg1"/>
                </a:solidFill>
              </a:rPr>
              <a:t>قانونية </a:t>
            </a:r>
            <a:r>
              <a:rPr lang="en-US" b="1" dirty="0">
                <a:solidFill>
                  <a:schemeClr val="bg1"/>
                </a:solidFill>
              </a:rPr>
              <a:t> )</a:t>
            </a:r>
            <a:r>
              <a:rPr lang="ar-SA" b="1" dirty="0">
                <a:solidFill>
                  <a:schemeClr val="bg1"/>
                </a:solidFill>
              </a:rPr>
              <a:t>مثال</a:t>
            </a:r>
            <a:r>
              <a:rPr lang="en-US" b="1" dirty="0">
                <a:solidFill>
                  <a:schemeClr val="bg1"/>
                </a:solidFill>
              </a:rPr>
              <a:t>: </a:t>
            </a:r>
            <a:r>
              <a:rPr lang="ar-SA" b="1" dirty="0">
                <a:solidFill>
                  <a:schemeClr val="bg1"/>
                </a:solidFill>
              </a:rPr>
              <a:t>الكوارث الطبيعية أو الحرائق</a:t>
            </a:r>
            <a:r>
              <a:rPr lang="en-US" b="1" dirty="0">
                <a:solidFill>
                  <a:schemeClr val="bg1"/>
                </a:solidFill>
              </a:rPr>
              <a:t>, </a:t>
            </a:r>
            <a:r>
              <a:rPr lang="ar-SA" b="1" dirty="0">
                <a:solidFill>
                  <a:schemeClr val="bg1"/>
                </a:solidFill>
              </a:rPr>
              <a:t>الحوادث</a:t>
            </a:r>
            <a:r>
              <a:rPr lang="en-US" b="1" dirty="0">
                <a:solidFill>
                  <a:schemeClr val="bg1"/>
                </a:solidFill>
              </a:rPr>
              <a:t>, </a:t>
            </a:r>
            <a:r>
              <a:rPr lang="ar-SA" b="1" dirty="0">
                <a:solidFill>
                  <a:schemeClr val="bg1"/>
                </a:solidFill>
              </a:rPr>
              <a:t>الموت والدعاوى القضائية</a:t>
            </a:r>
            <a:r>
              <a:rPr lang="en-US" b="1" dirty="0">
                <a:solidFill>
                  <a:schemeClr val="bg1"/>
                </a:solidFill>
              </a:rPr>
              <a:t> (</a:t>
            </a:r>
            <a:r>
              <a:rPr lang="ar-SA" b="1" dirty="0">
                <a:solidFill>
                  <a:schemeClr val="bg1"/>
                </a:solidFill>
              </a:rPr>
              <a:t>ومن جهة أخرى فإن إدارة المخاطر المالية تركز على تلك المخاطر التي يمكن إدارتها باستخدام أدوات المقايضة المالية</a:t>
            </a:r>
            <a:endParaRPr lang="ar-EG"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74" y="1124745"/>
            <a:ext cx="3060868" cy="2196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16238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التعلم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501008"/>
            <a:ext cx="7056783" cy="1728192"/>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المرحلة الأخيرة هي التعلم المستمر وإعادة التقييم لتحسين ما تم </a:t>
            </a:r>
            <a:r>
              <a:rPr lang="ar-EG" altLang="zh-CN" b="1" dirty="0" smtClean="0">
                <a:solidFill>
                  <a:srgbClr val="002060"/>
                </a:solidFill>
                <a:ea typeface="幼圆" pitchFamily="1" charset="-122"/>
              </a:rPr>
              <a:t>إنجازه</a:t>
            </a:r>
          </a:p>
          <a:p>
            <a:pPr rtl="1"/>
            <a:r>
              <a:rPr lang="ar-EG" altLang="zh-CN" b="1" dirty="0" smtClean="0">
                <a:solidFill>
                  <a:srgbClr val="002060"/>
                </a:solidFill>
                <a:ea typeface="幼圆" pitchFamily="1" charset="-122"/>
              </a:rPr>
              <a:t>في </a:t>
            </a:r>
            <a:r>
              <a:rPr lang="ar-EG" altLang="zh-CN" b="1" dirty="0">
                <a:solidFill>
                  <a:srgbClr val="002060"/>
                </a:solidFill>
                <a:ea typeface="幼圆" pitchFamily="1" charset="-122"/>
              </a:rPr>
              <a:t>الماضي، حيث أن التعلم يعد أمرا حيوياً، غير أنه مؤلم للغاية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ويثير </a:t>
            </a:r>
            <a:r>
              <a:rPr lang="ar-EG" altLang="zh-CN" b="1" dirty="0">
                <a:solidFill>
                  <a:srgbClr val="002060"/>
                </a:solidFill>
                <a:ea typeface="幼圆" pitchFamily="1" charset="-122"/>
              </a:rPr>
              <a:t>ذكريات مؤلمة خلفتها الأزمة</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7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وسائل تحسين قدرة المجتمع </a:t>
            </a:r>
            <a:endParaRPr lang="ar-EG" altLang="zh-CN" sz="5000" b="1" dirty="0" smtClean="0">
              <a:solidFill>
                <a:schemeClr val="bg1"/>
              </a:solidFill>
              <a:ea typeface="Microsoft YaHei" pitchFamily="34" charset="-122"/>
            </a:endParaRPr>
          </a:p>
          <a:p>
            <a:pPr rtl="1" eaLnBrk="0" hangingPunct="0"/>
            <a:r>
              <a:rPr lang="ar-EG" altLang="zh-CN" sz="5000" b="1" dirty="0" smtClean="0">
                <a:solidFill>
                  <a:schemeClr val="bg1"/>
                </a:solidFill>
                <a:ea typeface="Microsoft YaHei" pitchFamily="34" charset="-122"/>
              </a:rPr>
              <a:t>أو </a:t>
            </a:r>
            <a:r>
              <a:rPr lang="ar-EG" altLang="zh-CN" sz="5000" b="1" dirty="0">
                <a:solidFill>
                  <a:schemeClr val="bg1"/>
                </a:solidFill>
                <a:ea typeface="Microsoft YaHei" pitchFamily="34" charset="-122"/>
              </a:rPr>
              <a:t>الكيان الإداري في إدارة الأزمات </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424237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1080120"/>
          </a:xfrm>
        </p:spPr>
        <p:txBody>
          <a:bodyPr/>
          <a:lstStyle/>
          <a:p>
            <a:pPr algn="r"/>
            <a:r>
              <a:rPr lang="ar-EG" sz="4000" b="1" dirty="0">
                <a:solidFill>
                  <a:schemeClr val="accent2">
                    <a:lumMod val="50000"/>
                  </a:schemeClr>
                </a:solidFill>
              </a:rPr>
              <a:t>وسائل تحسين قدرة المجتمع </a:t>
            </a:r>
            <a:r>
              <a:rPr lang="ar-EG" sz="4000" b="1" dirty="0" smtClean="0">
                <a:solidFill>
                  <a:schemeClr val="accent2">
                    <a:lumMod val="50000"/>
                  </a:schemeClr>
                </a:solidFill>
              </a:rPr>
              <a:t/>
            </a:r>
            <a:br>
              <a:rPr lang="ar-EG" sz="4000" b="1" dirty="0" smtClean="0">
                <a:solidFill>
                  <a:schemeClr val="accent2">
                    <a:lumMod val="50000"/>
                  </a:schemeClr>
                </a:solidFill>
              </a:rPr>
            </a:br>
            <a:r>
              <a:rPr lang="ar-EG" sz="4000" b="1" dirty="0" smtClean="0">
                <a:solidFill>
                  <a:schemeClr val="accent2">
                    <a:lumMod val="50000"/>
                  </a:schemeClr>
                </a:solidFill>
              </a:rPr>
              <a:t>أو </a:t>
            </a:r>
            <a:r>
              <a:rPr lang="ar-EG" sz="4000" b="1" dirty="0">
                <a:solidFill>
                  <a:schemeClr val="accent2">
                    <a:lumMod val="50000"/>
                  </a:schemeClr>
                </a:solidFill>
              </a:rPr>
              <a:t>الكيان الإداري في إدارة الأزمات </a:t>
            </a:r>
          </a:p>
        </p:txBody>
      </p:sp>
      <p:sp>
        <p:nvSpPr>
          <p:cNvPr id="6" name="Rectangle 3"/>
          <p:cNvSpPr>
            <a:spLocks noChangeArrowheads="1"/>
          </p:cNvSpPr>
          <p:nvPr/>
        </p:nvSpPr>
        <p:spPr bwMode="auto">
          <a:xfrm>
            <a:off x="1931821" y="2433076"/>
            <a:ext cx="70326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اكتشاف إشارات الإنذار المبكر</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الاستعداد والوقاية</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احتواء الأضرار والحد منها</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استعادة النشاط</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التعلم</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1006225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4283968" y="404664"/>
            <a:ext cx="4728864"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اكتشاف إشارات الإنذار المبكر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ضرورة </a:t>
            </a:r>
            <a:r>
              <a:rPr lang="ar-EG" altLang="zh-CN" b="1" dirty="0">
                <a:solidFill>
                  <a:srgbClr val="002060"/>
                </a:solidFill>
                <a:ea typeface="幼圆" pitchFamily="1" charset="-122"/>
              </a:rPr>
              <a:t>إنشاء أساليب لاكتشاف إشارات الإنذار للأزمات المحتملة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مكافأة </a:t>
            </a:r>
            <a:r>
              <a:rPr lang="ar-EG" altLang="zh-CN" b="1" dirty="0">
                <a:solidFill>
                  <a:srgbClr val="002060"/>
                </a:solidFill>
                <a:ea typeface="幼圆" pitchFamily="1" charset="-122"/>
              </a:rPr>
              <a:t>مكتشفي ومبلغي الإنذار</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وصف </a:t>
            </a:r>
            <a:r>
              <a:rPr lang="ar-EG" altLang="zh-CN" b="1" dirty="0">
                <a:solidFill>
                  <a:srgbClr val="002060"/>
                </a:solidFill>
                <a:ea typeface="幼圆" pitchFamily="1" charset="-122"/>
              </a:rPr>
              <a:t>الوظائف الرسمية المستخدمة في النظام</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إنشاء </a:t>
            </a:r>
            <a:r>
              <a:rPr lang="ar-EG" altLang="zh-CN" b="1" dirty="0">
                <a:solidFill>
                  <a:srgbClr val="002060"/>
                </a:solidFill>
                <a:ea typeface="幼圆" pitchFamily="1" charset="-122"/>
              </a:rPr>
              <a:t>مركز لتلقي إشارات الإنذار</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37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4283968" y="404664"/>
            <a:ext cx="4728864"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الاستعداد والوقاية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فحص </a:t>
            </a:r>
            <a:r>
              <a:rPr lang="ar-EG" altLang="zh-CN" b="1" dirty="0">
                <a:solidFill>
                  <a:srgbClr val="002060"/>
                </a:solidFill>
                <a:ea typeface="幼圆" pitchFamily="1" charset="-122"/>
              </a:rPr>
              <a:t>روتيني وصيانة لكل المعدات</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تحليل </a:t>
            </a:r>
            <a:r>
              <a:rPr lang="ar-EG" altLang="zh-CN" b="1" dirty="0">
                <a:solidFill>
                  <a:srgbClr val="002060"/>
                </a:solidFill>
                <a:ea typeface="幼圆" pitchFamily="1" charset="-122"/>
              </a:rPr>
              <a:t>العوامل البشرية الخاصة بالمعدات ذات الخطورة</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التحكم </a:t>
            </a:r>
            <a:r>
              <a:rPr lang="ar-EG" altLang="zh-CN" b="1" dirty="0">
                <a:solidFill>
                  <a:srgbClr val="002060"/>
                </a:solidFill>
                <a:ea typeface="幼圆" pitchFamily="1" charset="-122"/>
              </a:rPr>
              <a:t>في التحميل لمنع الزيادة</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إدارة </a:t>
            </a:r>
            <a:r>
              <a:rPr lang="ar-EG" altLang="zh-CN" b="1" dirty="0">
                <a:solidFill>
                  <a:srgbClr val="002060"/>
                </a:solidFill>
                <a:ea typeface="幼圆" pitchFamily="1" charset="-122"/>
              </a:rPr>
              <a:t>النظام ومنع الإسراف</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80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4283968" y="404664"/>
            <a:ext cx="4728864"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احتواء الأضرار والحد منها</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الحصول </a:t>
            </a:r>
            <a:r>
              <a:rPr lang="ar-EG" altLang="zh-CN" b="1" dirty="0">
                <a:solidFill>
                  <a:srgbClr val="002060"/>
                </a:solidFill>
                <a:ea typeface="幼圆" pitchFamily="1" charset="-122"/>
              </a:rPr>
              <a:t>على المعلومات اللازمة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تحديث </a:t>
            </a:r>
            <a:r>
              <a:rPr lang="ar-EG" altLang="zh-CN" b="1" dirty="0">
                <a:solidFill>
                  <a:srgbClr val="002060"/>
                </a:solidFill>
                <a:ea typeface="幼圆" pitchFamily="1" charset="-122"/>
              </a:rPr>
              <a:t>القدرات في مجال الاحتواء</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إختبار </a:t>
            </a:r>
            <a:r>
              <a:rPr lang="ar-EG" altLang="zh-CN" b="1" dirty="0">
                <a:solidFill>
                  <a:srgbClr val="002060"/>
                </a:solidFill>
                <a:ea typeface="幼圆" pitchFamily="1" charset="-122"/>
              </a:rPr>
              <a:t>قدرات الاحتواء</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تنفيذ </a:t>
            </a:r>
            <a:r>
              <a:rPr lang="ar-EG" altLang="zh-CN" b="1" dirty="0">
                <a:solidFill>
                  <a:srgbClr val="002060"/>
                </a:solidFill>
                <a:ea typeface="幼圆" pitchFamily="1" charset="-122"/>
              </a:rPr>
              <a:t>أسلوب الاحتواء</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43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استعادة النشاط</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تحديد </a:t>
            </a:r>
            <a:r>
              <a:rPr lang="ar-EG" altLang="zh-CN" b="1" dirty="0">
                <a:solidFill>
                  <a:srgbClr val="002060"/>
                </a:solidFill>
                <a:ea typeface="幼圆" pitchFamily="1" charset="-122"/>
              </a:rPr>
              <a:t>الأطراف المعنية الهامة لمرحلة استعادة النشاط</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تدبير </a:t>
            </a:r>
            <a:r>
              <a:rPr lang="ar-EG" altLang="zh-CN" b="1" dirty="0">
                <a:solidFill>
                  <a:srgbClr val="002060"/>
                </a:solidFill>
                <a:ea typeface="幼圆" pitchFamily="1" charset="-122"/>
              </a:rPr>
              <a:t>الموارد اللازمة لعملية استعادة النشاط بعد الأزمة واستعادة الثقة</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تحديد </a:t>
            </a:r>
            <a:r>
              <a:rPr lang="ar-EG" altLang="zh-CN" b="1" dirty="0">
                <a:solidFill>
                  <a:srgbClr val="002060"/>
                </a:solidFill>
                <a:ea typeface="幼圆" pitchFamily="1" charset="-122"/>
              </a:rPr>
              <a:t>أولويات للاحتياجات الأساسية.</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تحديد </a:t>
            </a:r>
            <a:r>
              <a:rPr lang="ar-EG" altLang="zh-CN" b="1" dirty="0">
                <a:solidFill>
                  <a:srgbClr val="002060"/>
                </a:solidFill>
                <a:ea typeface="幼圆" pitchFamily="1" charset="-122"/>
              </a:rPr>
              <a:t>أهم الأعمال المطلوبة لاستئناف النشاط</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59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التعلم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ضرورة </a:t>
            </a:r>
            <a:r>
              <a:rPr lang="ar-EG" altLang="zh-CN" b="1" dirty="0">
                <a:solidFill>
                  <a:srgbClr val="002060"/>
                </a:solidFill>
                <a:ea typeface="幼圆" pitchFamily="1" charset="-122"/>
              </a:rPr>
              <a:t>مراجعة الأزمات السابقة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مراجعة </a:t>
            </a:r>
            <a:r>
              <a:rPr lang="ar-EG" altLang="zh-CN" b="1" dirty="0">
                <a:solidFill>
                  <a:srgbClr val="002060"/>
                </a:solidFill>
                <a:ea typeface="幼圆" pitchFamily="1" charset="-122"/>
              </a:rPr>
              <a:t>أسلوب إدارة الأزمات بدون إلقاء اللوم على أحد</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التعلم </a:t>
            </a:r>
            <a:r>
              <a:rPr lang="ar-EG" altLang="zh-CN" b="1" dirty="0">
                <a:solidFill>
                  <a:srgbClr val="002060"/>
                </a:solidFill>
                <a:ea typeface="幼圆" pitchFamily="1" charset="-122"/>
              </a:rPr>
              <a:t>للأزمات الأخرى المحتملة</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عرض </a:t>
            </a:r>
            <a:r>
              <a:rPr lang="ar-EG" altLang="zh-CN" b="1" dirty="0">
                <a:solidFill>
                  <a:srgbClr val="002060"/>
                </a:solidFill>
                <a:ea typeface="幼圆" pitchFamily="1" charset="-122"/>
              </a:rPr>
              <a:t>الدروس المستفادة بصورة رسمية</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27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معوقات عمل إدارة الأزمات</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27210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إدارة </a:t>
            </a:r>
            <a:r>
              <a:rPr lang="ar-EG" altLang="zh-CN" b="1" dirty="0">
                <a:solidFill>
                  <a:srgbClr val="002060"/>
                </a:solidFill>
                <a:ea typeface="幼圆" pitchFamily="1" charset="-122"/>
              </a:rPr>
              <a:t>الأزمات لا ضرورة لها في الوقت الحاضر</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حجم </a:t>
            </a:r>
            <a:r>
              <a:rPr lang="ar-EG" altLang="zh-CN" b="1" dirty="0">
                <a:solidFill>
                  <a:srgbClr val="002060"/>
                </a:solidFill>
                <a:ea typeface="幼圆" pitchFamily="1" charset="-122"/>
              </a:rPr>
              <a:t>منشأتنا كفيل بحمايتنا من الأزمات</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قيادات </a:t>
            </a:r>
            <a:r>
              <a:rPr lang="ar-EG" altLang="zh-CN" b="1" dirty="0">
                <a:solidFill>
                  <a:srgbClr val="002060"/>
                </a:solidFill>
                <a:ea typeface="幼圆" pitchFamily="1" charset="-122"/>
              </a:rPr>
              <a:t>المنشأة من الكفاءات المشهود لها ولا نتوقع أزمات</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لابد </a:t>
            </a:r>
            <a:r>
              <a:rPr lang="ar-EG" altLang="zh-CN" b="1" dirty="0">
                <a:solidFill>
                  <a:srgbClr val="002060"/>
                </a:solidFill>
                <a:ea typeface="幼圆" pitchFamily="1" charset="-122"/>
              </a:rPr>
              <a:t>أن نتفاءل بالمستقبل</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33329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6852592" y="404664"/>
            <a:ext cx="216024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تعريف المخاطر</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7401" y="3933056"/>
            <a:ext cx="7632848" cy="9001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149080"/>
            <a:ext cx="7632848" cy="461665"/>
          </a:xfrm>
          <a:prstGeom prst="rect">
            <a:avLst/>
          </a:prstGeom>
          <a:noFill/>
        </p:spPr>
        <p:txBody>
          <a:bodyPr wrap="square" rtlCol="1">
            <a:spAutoFit/>
          </a:bodyPr>
          <a:lstStyle/>
          <a:p>
            <a:pPr rtl="1"/>
            <a:r>
              <a:rPr lang="ar-SA" b="1" dirty="0">
                <a:solidFill>
                  <a:schemeClr val="bg1"/>
                </a:solidFill>
              </a:rPr>
              <a:t>يمكن تعريف المخاطر بأنها مزيج مركب من احتمال تحقق الحدث ونتائجه</a:t>
            </a:r>
            <a:endParaRPr lang="ar-EG" b="1"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01" y="792989"/>
            <a:ext cx="2880320" cy="2448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lowchart: Alternate Process 6"/>
          <p:cNvSpPr/>
          <p:nvPr/>
        </p:nvSpPr>
        <p:spPr bwMode="auto">
          <a:xfrm>
            <a:off x="757401" y="5121188"/>
            <a:ext cx="7632848" cy="1548172"/>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755576" y="5337212"/>
            <a:ext cx="7632848" cy="1200329"/>
          </a:xfrm>
          <a:prstGeom prst="rect">
            <a:avLst/>
          </a:prstGeom>
          <a:noFill/>
        </p:spPr>
        <p:txBody>
          <a:bodyPr wrap="square" rtlCol="1">
            <a:spAutoFit/>
          </a:bodyPr>
          <a:lstStyle/>
          <a:p>
            <a:pPr rtl="1"/>
            <a:r>
              <a:rPr lang="ar-SA" b="1" dirty="0">
                <a:solidFill>
                  <a:schemeClr val="bg1"/>
                </a:solidFill>
              </a:rPr>
              <a:t>يمكن أن تنتج المخاطر التي تواجه أي منظمة وأنشطتها من عوامل خارجية وداخلية. ويمكن تقسيمها أكثر إلى أنواع من الأخطار مثل إستراتيجية ، مالية ، تشغيلية ، بيئية ، أمنية ، سلامة ... الخ</a:t>
            </a:r>
            <a:endParaRPr lang="ar-EG" b="1" dirty="0">
              <a:solidFill>
                <a:schemeClr val="bg1"/>
              </a:solidFill>
            </a:endParaRPr>
          </a:p>
        </p:txBody>
      </p:sp>
    </p:spTree>
    <p:extLst>
      <p:ext uri="{BB962C8B-B14F-4D97-AF65-F5344CB8AC3E}">
        <p14:creationId xmlns:p14="http://schemas.microsoft.com/office/powerpoint/2010/main" val="111183937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النشاط </a:t>
            </a:r>
            <a:r>
              <a:rPr lang="ar-EG" altLang="zh-CN" b="1" dirty="0">
                <a:solidFill>
                  <a:srgbClr val="002060"/>
                </a:solidFill>
                <a:ea typeface="幼圆" pitchFamily="1" charset="-122"/>
              </a:rPr>
              <a:t>نجح فيه عديد من المنشآت قبلنا</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نحن </a:t>
            </a:r>
            <a:r>
              <a:rPr lang="ar-EG" altLang="zh-CN" b="1" dirty="0">
                <a:solidFill>
                  <a:srgbClr val="002060"/>
                </a:solidFill>
                <a:ea typeface="幼圆" pitchFamily="1" charset="-122"/>
              </a:rPr>
              <a:t>نمشي على خطا مؤسسات ناجحة عديدة</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موقعنا </a:t>
            </a:r>
            <a:r>
              <a:rPr lang="ar-EG" altLang="zh-CN" b="1" dirty="0">
                <a:solidFill>
                  <a:srgbClr val="002060"/>
                </a:solidFill>
                <a:ea typeface="幼圆" pitchFamily="1" charset="-122"/>
              </a:rPr>
              <a:t>المختار سوف يحمينا من الأخطار</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الشائعات </a:t>
            </a:r>
            <a:r>
              <a:rPr lang="ar-EG" altLang="zh-CN" b="1" dirty="0">
                <a:solidFill>
                  <a:srgbClr val="002060"/>
                </a:solidFill>
                <a:ea typeface="幼圆" pitchFamily="1" charset="-122"/>
              </a:rPr>
              <a:t>لن تؤثر على مكانتنا في السوق</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372436"/>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حتى </a:t>
            </a:r>
            <a:r>
              <a:rPr lang="ar-EG" altLang="zh-CN" b="1" dirty="0">
                <a:solidFill>
                  <a:srgbClr val="002060"/>
                </a:solidFill>
                <a:ea typeface="幼圆" pitchFamily="1" charset="-122"/>
              </a:rPr>
              <a:t>الآن لم نتعرض لما يشكل أزمة فلماذا نتوقع الأسوأ</a:t>
            </a:r>
            <a:r>
              <a:rPr lang="ar-EG" altLang="zh-CN" b="1" dirty="0" smtClean="0">
                <a:solidFill>
                  <a:srgbClr val="002060"/>
                </a:solidFill>
                <a:ea typeface="幼圆" pitchFamily="1" charset="-122"/>
              </a:rPr>
              <a:t>؟</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لا </a:t>
            </a:r>
            <a:r>
              <a:rPr lang="ar-EG" altLang="zh-CN" b="1" dirty="0">
                <a:solidFill>
                  <a:srgbClr val="002060"/>
                </a:solidFill>
                <a:ea typeface="幼圆" pitchFamily="1" charset="-122"/>
              </a:rPr>
              <a:t>توجد أزمة طالما لم يقع أي نوع من أنواع الضرر</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الأزمة </a:t>
            </a:r>
            <a:r>
              <a:rPr lang="ar-EG" altLang="zh-CN" b="1" dirty="0">
                <a:solidFill>
                  <a:srgbClr val="002060"/>
                </a:solidFill>
                <a:ea typeface="幼圆" pitchFamily="1" charset="-122"/>
              </a:rPr>
              <a:t>قدر لا يمكن رده... ألسنا مؤمنين بالله؟!</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هل </a:t>
            </a:r>
            <a:r>
              <a:rPr lang="ar-EG" altLang="zh-CN" b="1" dirty="0">
                <a:solidFill>
                  <a:srgbClr val="002060"/>
                </a:solidFill>
                <a:ea typeface="幼圆" pitchFamily="1" charset="-122"/>
              </a:rPr>
              <a:t>يكفي شراء عديد من وثائق التأمين لتغطية كل أزمة متوقعة؟</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786312"/>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ورشة عمل </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
        <p:nvSpPr>
          <p:cNvPr id="5" name="Rectangle 4"/>
          <p:cNvSpPr/>
          <p:nvPr/>
        </p:nvSpPr>
        <p:spPr bwMode="auto">
          <a:xfrm>
            <a:off x="0" y="5517232"/>
            <a:ext cx="3851920" cy="648072"/>
          </a:xfrm>
          <a:prstGeom prst="rect">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2400" b="1" i="0" u="none" strike="noStrike" cap="none" normalizeH="0" baseline="0" dirty="0" smtClean="0">
                <a:ln>
                  <a:noFill/>
                </a:ln>
                <a:solidFill>
                  <a:srgbClr val="000000"/>
                </a:solidFill>
                <a:effectLst/>
                <a:latin typeface="Arial" charset="0"/>
              </a:rPr>
              <a:t>صفحة رقم 73 فى الملزمة التدريبية</a:t>
            </a:r>
          </a:p>
        </p:txBody>
      </p:sp>
    </p:spTree>
    <p:extLst>
      <p:ext uri="{BB962C8B-B14F-4D97-AF65-F5344CB8AC3E}">
        <p14:creationId xmlns:p14="http://schemas.microsoft.com/office/powerpoint/2010/main" val="2238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نموذج إدارة الأزمة</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9256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331640" y="2348880"/>
            <a:ext cx="6624736" cy="2304256"/>
          </a:xfrm>
          <a:prstGeom prst="horizontalScroll">
            <a:avLst/>
          </a:prstGeom>
          <a:ln/>
          <a:extLst/>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7030A0"/>
                </a:solidFill>
                <a:latin typeface="Arial" charset="0"/>
              </a:rPr>
              <a:t>مرحلة ما قبل الأزمة </a:t>
            </a:r>
            <a:endParaRPr lang="ar-EG" sz="3200" b="1" dirty="0" smtClean="0">
              <a:solidFill>
                <a:srgbClr val="7030A0"/>
              </a:solidFill>
              <a:latin typeface="Arial" charset="0"/>
            </a:endParaRPr>
          </a:p>
          <a:p>
            <a:pPr rtl="1"/>
            <a:r>
              <a:rPr lang="ar-EG" sz="3200" b="1" dirty="0" smtClean="0">
                <a:solidFill>
                  <a:srgbClr val="7030A0"/>
                </a:solidFill>
                <a:latin typeface="Arial" charset="0"/>
              </a:rPr>
              <a:t>( </a:t>
            </a:r>
            <a:r>
              <a:rPr lang="ar-EG" sz="3200" b="1" dirty="0">
                <a:solidFill>
                  <a:srgbClr val="7030A0"/>
                </a:solidFill>
                <a:latin typeface="Arial" charset="0"/>
              </a:rPr>
              <a:t>اكتشاف الإشارات + الاستعداد والوقاية )</a:t>
            </a:r>
            <a:endParaRPr kumimoji="0" lang="ar-EG" sz="3200" b="1" i="0" u="none" strike="noStrike" cap="none" normalizeH="0" baseline="0" dirty="0" smtClean="0">
              <a:ln>
                <a:noFill/>
              </a:ln>
              <a:solidFill>
                <a:srgbClr val="7030A0"/>
              </a:solidFill>
              <a:effectLst/>
              <a:latin typeface="Arial" charset="0"/>
            </a:endParaRPr>
          </a:p>
        </p:txBody>
      </p:sp>
    </p:spTree>
    <p:extLst>
      <p:ext uri="{BB962C8B-B14F-4D97-AF65-F5344CB8AC3E}">
        <p14:creationId xmlns:p14="http://schemas.microsoft.com/office/powerpoint/2010/main" val="404137302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27384"/>
            <a:ext cx="6934200" cy="1080120"/>
          </a:xfrm>
        </p:spPr>
        <p:txBody>
          <a:bodyPr/>
          <a:lstStyle/>
          <a:p>
            <a:pPr algn="r"/>
            <a:r>
              <a:rPr lang="ar-EG" sz="4000" b="1" dirty="0">
                <a:solidFill>
                  <a:schemeClr val="accent2">
                    <a:lumMod val="50000"/>
                  </a:schemeClr>
                </a:solidFill>
              </a:rPr>
              <a:t>مرحلة ما قبل الأزمة </a:t>
            </a:r>
          </a:p>
        </p:txBody>
      </p:sp>
      <p:sp>
        <p:nvSpPr>
          <p:cNvPr id="6" name="Rectangle 3"/>
          <p:cNvSpPr>
            <a:spLocks noChangeArrowheads="1"/>
          </p:cNvSpPr>
          <p:nvPr/>
        </p:nvSpPr>
        <p:spPr bwMode="auto">
          <a:xfrm>
            <a:off x="1931821" y="1602080"/>
            <a:ext cx="703266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إنشاء وحدة لإدارة الأزمات</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إنشاء فرق المهمات الخاصة</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التدريب</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التطوع ومشاركة القطاع الخاص</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التوعية والإعلام</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التعاون الإقليمي والدولي</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إعداد سيناريوهات الأزمة</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endParaRPr lang="ar-SA" b="1" dirty="0">
              <a:solidFill>
                <a:srgbClr val="7030A0"/>
              </a:solidFill>
              <a:ea typeface="Times New Roman" pitchFamily="18" charset="0"/>
              <a:cs typeface="Arial" pitchFamily="34" charset="0"/>
            </a:endParaRP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2066865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إنشاء وحدة لإدارة الأزمات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429000"/>
            <a:ext cx="6925501" cy="1938992"/>
          </a:xfrm>
          <a:prstGeom prst="rect">
            <a:avLst/>
          </a:prstGeom>
        </p:spPr>
        <p:txBody>
          <a:bodyPr wrap="square">
            <a:spAutoFit/>
          </a:bodyPr>
          <a:lstStyle/>
          <a:p>
            <a:r>
              <a:rPr lang="ar-EG" b="1" dirty="0">
                <a:solidFill>
                  <a:srgbClr val="002060"/>
                </a:solidFill>
                <a:latin typeface="+mn-lt"/>
                <a:ea typeface="幼圆" pitchFamily="1" charset="-122"/>
              </a:rPr>
              <a:t>وهذه الوحدة مهمتها التصدي للأزمات المختلفة، ويجب أن تعطى لها الصلاحيات الكافية للقيام بمهامها ومسؤولياتها، وأن يتم تنظيمها بشكل جيد" نظام المصفوفة "، وهو احد الأساليب الفاعلة لتصميم الهيكل التنظيمي ويتكون من وحدة دائمة يمكن تعزيزها بخبراء من الأقسام الوظيفية المختلفة</a:t>
            </a:r>
          </a:p>
        </p:txBody>
      </p:sp>
    </p:spTree>
    <p:extLst>
      <p:ext uri="{BB962C8B-B14F-4D97-AF65-F5344CB8AC3E}">
        <p14:creationId xmlns:p14="http://schemas.microsoft.com/office/powerpoint/2010/main" val="249302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إنشاء فرق المهمات الخاصة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789040"/>
            <a:ext cx="6925501" cy="1200329"/>
          </a:xfrm>
          <a:prstGeom prst="rect">
            <a:avLst/>
          </a:prstGeom>
        </p:spPr>
        <p:txBody>
          <a:bodyPr wrap="square">
            <a:spAutoFit/>
          </a:bodyPr>
          <a:lstStyle/>
          <a:p>
            <a:pPr rtl="1"/>
            <a:r>
              <a:rPr lang="ar-EG" b="1" dirty="0">
                <a:solidFill>
                  <a:srgbClr val="002060"/>
                </a:solidFill>
                <a:latin typeface="+mn-lt"/>
                <a:ea typeface="幼圆" pitchFamily="1" charset="-122"/>
              </a:rPr>
              <a:t>للتعامل مع كل أزمة حسب خصوصيتها وذلك للتدخل السريع عند الحاجة على أن تخضع هذه الفرق لتدريب خاص وعالٍ حسب نوع وحجم المهمة</a:t>
            </a:r>
          </a:p>
        </p:txBody>
      </p:sp>
    </p:spTree>
    <p:extLst>
      <p:ext uri="{BB962C8B-B14F-4D97-AF65-F5344CB8AC3E}">
        <p14:creationId xmlns:p14="http://schemas.microsoft.com/office/powerpoint/2010/main" val="291787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التدريب</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966155"/>
            <a:ext cx="6925501" cy="830997"/>
          </a:xfrm>
          <a:prstGeom prst="rect">
            <a:avLst/>
          </a:prstGeom>
        </p:spPr>
        <p:txBody>
          <a:bodyPr wrap="square">
            <a:spAutoFit/>
          </a:bodyPr>
          <a:lstStyle/>
          <a:p>
            <a:pPr rtl="1"/>
            <a:r>
              <a:rPr lang="ar-EG" b="1" dirty="0">
                <a:solidFill>
                  <a:srgbClr val="002060"/>
                </a:solidFill>
                <a:latin typeface="+mn-lt"/>
                <a:ea typeface="幼圆" pitchFamily="1" charset="-122"/>
              </a:rPr>
              <a:t>يجب القيام بعقد دورات تدريبية متخصصة لكافة العاملين في إدارة الأزمات على أن يتم التركيز فيها على دورهم في إدارة الأزمة</a:t>
            </a:r>
          </a:p>
        </p:txBody>
      </p:sp>
    </p:spTree>
    <p:extLst>
      <p:ext uri="{BB962C8B-B14F-4D97-AF65-F5344CB8AC3E}">
        <p14:creationId xmlns:p14="http://schemas.microsoft.com/office/powerpoint/2010/main" val="41547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التطوع ومشاركة القطاع الخاص</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966155"/>
            <a:ext cx="6925501" cy="830997"/>
          </a:xfrm>
          <a:prstGeom prst="rect">
            <a:avLst/>
          </a:prstGeom>
        </p:spPr>
        <p:txBody>
          <a:bodyPr wrap="square">
            <a:spAutoFit/>
          </a:bodyPr>
          <a:lstStyle/>
          <a:p>
            <a:pPr rtl="1"/>
            <a:r>
              <a:rPr lang="ar-EG" b="1" dirty="0">
                <a:solidFill>
                  <a:srgbClr val="002060"/>
                </a:solidFill>
                <a:latin typeface="+mn-lt"/>
                <a:ea typeface="幼圆" pitchFamily="1" charset="-122"/>
              </a:rPr>
              <a:t>يجب على إدارة الأزمة فتح القنوات مع القطاع الخاص للاستفادة من إمكانياتهم وقت الأزمات</a:t>
            </a:r>
          </a:p>
        </p:txBody>
      </p:sp>
    </p:spTree>
    <p:extLst>
      <p:ext uri="{BB962C8B-B14F-4D97-AF65-F5344CB8AC3E}">
        <p14:creationId xmlns:p14="http://schemas.microsoft.com/office/powerpoint/2010/main" val="153504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6588224" y="404664"/>
            <a:ext cx="242460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تعريف إدارة المخاطر </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584176"/>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149080"/>
            <a:ext cx="7632848" cy="1200329"/>
          </a:xfrm>
          <a:prstGeom prst="rect">
            <a:avLst/>
          </a:prstGeom>
          <a:noFill/>
        </p:spPr>
        <p:txBody>
          <a:bodyPr wrap="square" rtlCol="1">
            <a:spAutoFit/>
          </a:bodyPr>
          <a:lstStyle/>
          <a:p>
            <a:pPr rtl="1"/>
            <a:r>
              <a:rPr lang="ar-SA" b="1" dirty="0">
                <a:solidFill>
                  <a:schemeClr val="bg1"/>
                </a:solidFill>
              </a:rPr>
              <a:t>هي الإجراءات التي تتبعها المنظمات بشكل منظم لمواجهة الأخطار </a:t>
            </a:r>
            <a:r>
              <a:rPr lang="ar-EG" b="1" dirty="0" smtClean="0">
                <a:solidFill>
                  <a:schemeClr val="bg1"/>
                </a:solidFill>
              </a:rPr>
              <a:t/>
            </a:r>
            <a:br>
              <a:rPr lang="ar-EG" b="1" dirty="0" smtClean="0">
                <a:solidFill>
                  <a:schemeClr val="bg1"/>
                </a:solidFill>
              </a:rPr>
            </a:br>
            <a:r>
              <a:rPr lang="ar-SA" b="1" dirty="0" smtClean="0">
                <a:solidFill>
                  <a:schemeClr val="bg1"/>
                </a:solidFill>
              </a:rPr>
              <a:t>المصاحبة </a:t>
            </a:r>
            <a:r>
              <a:rPr lang="ar-SA" b="1" dirty="0">
                <a:solidFill>
                  <a:schemeClr val="bg1"/>
                </a:solidFill>
              </a:rPr>
              <a:t>لأنشطتها، بهدف تحقيق المزايا المستدامة من كل نشاط </a:t>
            </a:r>
            <a:r>
              <a:rPr lang="ar-EG" b="1" dirty="0" smtClean="0">
                <a:solidFill>
                  <a:schemeClr val="bg1"/>
                </a:solidFill>
              </a:rPr>
              <a:t/>
            </a:r>
            <a:br>
              <a:rPr lang="ar-EG" b="1" dirty="0" smtClean="0">
                <a:solidFill>
                  <a:schemeClr val="bg1"/>
                </a:solidFill>
              </a:rPr>
            </a:br>
            <a:r>
              <a:rPr lang="ar-SA" b="1" dirty="0" smtClean="0">
                <a:solidFill>
                  <a:schemeClr val="bg1"/>
                </a:solidFill>
              </a:rPr>
              <a:t>ومن </a:t>
            </a:r>
            <a:r>
              <a:rPr lang="ar-SA" b="1" dirty="0">
                <a:solidFill>
                  <a:schemeClr val="bg1"/>
                </a:solidFill>
              </a:rPr>
              <a:t>محفظة كل الأنشطة</a:t>
            </a:r>
            <a:endParaRPr lang="ar-EG"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756207"/>
            <a:ext cx="2880320" cy="218284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02949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التوعية والإعلام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587532"/>
            <a:ext cx="6925501" cy="1569660"/>
          </a:xfrm>
          <a:prstGeom prst="rect">
            <a:avLst/>
          </a:prstGeom>
        </p:spPr>
        <p:txBody>
          <a:bodyPr wrap="square">
            <a:spAutoFit/>
          </a:bodyPr>
          <a:lstStyle/>
          <a:p>
            <a:pPr rtl="1"/>
            <a:r>
              <a:rPr lang="ar-EG" b="1" dirty="0">
                <a:solidFill>
                  <a:srgbClr val="002060"/>
                </a:solidFill>
                <a:latin typeface="+mn-lt"/>
                <a:ea typeface="幼圆" pitchFamily="1" charset="-122"/>
              </a:rPr>
              <a:t>لا بد أن يتم إعلام وتوعية المواطنين بالدور المطلوب منهم القيام به عند وقوع الأزمة، وهذا يؤدي إلى المساعدة بدرجة كبيرة في مواجهة الأزمة، وهذا يتطلب إعداد وتنفيذ خطط إعلامية وتوعية في هذا الإطار قبل وأثناء وبعد الأزمة</a:t>
            </a:r>
          </a:p>
        </p:txBody>
      </p:sp>
    </p:spTree>
    <p:extLst>
      <p:ext uri="{BB962C8B-B14F-4D97-AF65-F5344CB8AC3E}">
        <p14:creationId xmlns:p14="http://schemas.microsoft.com/office/powerpoint/2010/main" val="65243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التعاون الإقليمي والدولي</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740839"/>
            <a:ext cx="6925501" cy="1200329"/>
          </a:xfrm>
          <a:prstGeom prst="rect">
            <a:avLst/>
          </a:prstGeom>
        </p:spPr>
        <p:txBody>
          <a:bodyPr wrap="square">
            <a:spAutoFit/>
          </a:bodyPr>
          <a:lstStyle/>
          <a:p>
            <a:pPr rtl="1"/>
            <a:r>
              <a:rPr lang="ar-EG" b="1" dirty="0">
                <a:solidFill>
                  <a:srgbClr val="002060"/>
                </a:solidFill>
                <a:latin typeface="+mn-lt"/>
                <a:ea typeface="幼圆" pitchFamily="1" charset="-122"/>
              </a:rPr>
              <a:t>مد جسور التعاون سواءً مع المؤسسات الإقليمية أو الدولية وذلك لتبادل المعلومات حول كيفية التعامل مع الأزمات ومدى إمكانية الحصول على مساعدات </a:t>
            </a:r>
            <a:r>
              <a:rPr lang="ar-EG" b="1" dirty="0" smtClean="0">
                <a:solidFill>
                  <a:srgbClr val="002060"/>
                </a:solidFill>
                <a:latin typeface="+mn-lt"/>
                <a:ea typeface="幼圆" pitchFamily="1" charset="-122"/>
              </a:rPr>
              <a:t>من هذه </a:t>
            </a:r>
            <a:r>
              <a:rPr lang="ar-EG" b="1" dirty="0">
                <a:solidFill>
                  <a:srgbClr val="002060"/>
                </a:solidFill>
                <a:latin typeface="+mn-lt"/>
                <a:ea typeface="幼圆" pitchFamily="1" charset="-122"/>
              </a:rPr>
              <a:t>الجهات</a:t>
            </a:r>
          </a:p>
        </p:txBody>
      </p:sp>
    </p:spTree>
    <p:extLst>
      <p:ext uri="{BB962C8B-B14F-4D97-AF65-F5344CB8AC3E}">
        <p14:creationId xmlns:p14="http://schemas.microsoft.com/office/powerpoint/2010/main" val="280706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إعداد سيناريوهات الأزمة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587532"/>
            <a:ext cx="6925501" cy="1569660"/>
          </a:xfrm>
          <a:prstGeom prst="rect">
            <a:avLst/>
          </a:prstGeom>
        </p:spPr>
        <p:txBody>
          <a:bodyPr wrap="square">
            <a:spAutoFit/>
          </a:bodyPr>
          <a:lstStyle/>
          <a:p>
            <a:pPr rtl="1"/>
            <a:r>
              <a:rPr lang="ar-EG" b="1" dirty="0">
                <a:solidFill>
                  <a:srgbClr val="002060"/>
                </a:solidFill>
                <a:latin typeface="+mn-lt"/>
                <a:ea typeface="幼圆" pitchFamily="1" charset="-122"/>
              </a:rPr>
              <a:t>يعتبر إعداد سيناريوهات لمواجهة الأزمة وتحديد الإجراءات اللازمة الإتباع لمواجهة التطور من الأمور الهامة والأساسية لنجاح خطة الأزمة، والسيناريو هو عرض لما يمكن أن يحدث من تطورات لأزمة معينة عن طريق الخيال  واستخدام أسلوب الانطلاق الفكري</a:t>
            </a:r>
          </a:p>
        </p:txBody>
      </p:sp>
    </p:spTree>
    <p:extLst>
      <p:ext uri="{BB962C8B-B14F-4D97-AF65-F5344CB8AC3E}">
        <p14:creationId xmlns:p14="http://schemas.microsoft.com/office/powerpoint/2010/main" val="40875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331640" y="2348880"/>
            <a:ext cx="6624736" cy="2304256"/>
          </a:xfrm>
          <a:prstGeom prst="horizontalScroll">
            <a:avLst/>
          </a:prstGeom>
          <a:ln/>
          <a:extLst/>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7030A0"/>
                </a:solidFill>
                <a:latin typeface="Arial" charset="0"/>
              </a:rPr>
              <a:t>مرحلة التعامل مع </a:t>
            </a:r>
            <a:r>
              <a:rPr lang="ar-EG" sz="3200" b="1" dirty="0" smtClean="0">
                <a:solidFill>
                  <a:srgbClr val="7030A0"/>
                </a:solidFill>
                <a:latin typeface="Arial" charset="0"/>
              </a:rPr>
              <a:t>الأزمة</a:t>
            </a:r>
            <a:endParaRPr kumimoji="0" lang="ar-EG" sz="3200" b="1" i="0" u="none" strike="noStrike" cap="none" normalizeH="0" baseline="0" dirty="0" smtClean="0">
              <a:ln>
                <a:noFill/>
              </a:ln>
              <a:solidFill>
                <a:srgbClr val="7030A0"/>
              </a:solidFill>
              <a:effectLst/>
              <a:latin typeface="Arial" charset="0"/>
            </a:endParaRPr>
          </a:p>
        </p:txBody>
      </p:sp>
    </p:spTree>
    <p:extLst>
      <p:ext uri="{BB962C8B-B14F-4D97-AF65-F5344CB8AC3E}">
        <p14:creationId xmlns:p14="http://schemas.microsoft.com/office/powerpoint/2010/main" val="152041512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27384"/>
            <a:ext cx="6934200" cy="1080120"/>
          </a:xfrm>
        </p:spPr>
        <p:txBody>
          <a:bodyPr/>
          <a:lstStyle/>
          <a:p>
            <a:pPr algn="r"/>
            <a:r>
              <a:rPr lang="ar-EG" sz="4000" b="1" dirty="0">
                <a:solidFill>
                  <a:schemeClr val="accent2">
                    <a:lumMod val="50000"/>
                  </a:schemeClr>
                </a:solidFill>
              </a:rPr>
              <a:t>مرحلة التعامل مع الأزمة</a:t>
            </a:r>
          </a:p>
        </p:txBody>
      </p:sp>
      <p:sp>
        <p:nvSpPr>
          <p:cNvPr id="6" name="Rectangle 3"/>
          <p:cNvSpPr>
            <a:spLocks noChangeArrowheads="1"/>
          </p:cNvSpPr>
          <p:nvPr/>
        </p:nvSpPr>
        <p:spPr bwMode="auto">
          <a:xfrm>
            <a:off x="1931821" y="1602080"/>
            <a:ext cx="703266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تنفيذ خطط الأزمات</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قيادة مركز الأحداث</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المعلومات والاتصالات</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التعامل مع الإعلام</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أهمية الوقت</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ضبط وتنظيم التداخلات</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سرية المعلومات</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المصالح .. وضرورات الأمن</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4143385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تنفيذ خطط الأزمات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740839"/>
            <a:ext cx="6925501" cy="1200329"/>
          </a:xfrm>
          <a:prstGeom prst="rect">
            <a:avLst/>
          </a:prstGeom>
        </p:spPr>
        <p:txBody>
          <a:bodyPr wrap="square">
            <a:spAutoFit/>
          </a:bodyPr>
          <a:lstStyle/>
          <a:p>
            <a:pPr rtl="1"/>
            <a:r>
              <a:rPr lang="ar-EG" b="1" dirty="0" smtClean="0">
                <a:solidFill>
                  <a:srgbClr val="002060"/>
                </a:solidFill>
                <a:latin typeface="+mn-lt"/>
                <a:ea typeface="幼圆" pitchFamily="1" charset="-122"/>
              </a:rPr>
              <a:t>هنا </a:t>
            </a:r>
            <a:r>
              <a:rPr lang="ar-EG" b="1" dirty="0">
                <a:solidFill>
                  <a:srgbClr val="002060"/>
                </a:solidFill>
                <a:latin typeface="+mn-lt"/>
                <a:ea typeface="幼圆" pitchFamily="1" charset="-122"/>
              </a:rPr>
              <a:t>يجب على وحدة إدارة الأزمات وضع الخطط المجهزة سلفاً موضع التنفيذ والاستفادة من السيناريوهات التي تم إعدادها واختبارها في المرحلة السابقة ما قبل الأزمة</a:t>
            </a:r>
          </a:p>
        </p:txBody>
      </p:sp>
    </p:spTree>
    <p:extLst>
      <p:ext uri="{BB962C8B-B14F-4D97-AF65-F5344CB8AC3E}">
        <p14:creationId xmlns:p14="http://schemas.microsoft.com/office/powerpoint/2010/main" val="259649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قيادة مركز الأحداث</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740839"/>
            <a:ext cx="6925501" cy="1200329"/>
          </a:xfrm>
          <a:prstGeom prst="rect">
            <a:avLst/>
          </a:prstGeom>
        </p:spPr>
        <p:txBody>
          <a:bodyPr wrap="square">
            <a:spAutoFit/>
          </a:bodyPr>
          <a:lstStyle/>
          <a:p>
            <a:pPr rtl="1"/>
            <a:r>
              <a:rPr lang="ar-EG" b="1" dirty="0">
                <a:solidFill>
                  <a:srgbClr val="002060"/>
                </a:solidFill>
                <a:latin typeface="+mn-lt"/>
                <a:ea typeface="幼圆" pitchFamily="1" charset="-122"/>
              </a:rPr>
              <a:t>إنشاء فرق عمليات مصغرة قريبة من الحدث لمعايشة ومعرفة الأمور على حقيقتها بحيث تقوم برفع تقاريرها إلى إدارة الأزمات ... وتتلقى بالتالي التوجيهات حيال ما يلزم اتخاذه</a:t>
            </a:r>
          </a:p>
        </p:txBody>
      </p:sp>
    </p:spTree>
    <p:extLst>
      <p:ext uri="{BB962C8B-B14F-4D97-AF65-F5344CB8AC3E}">
        <p14:creationId xmlns:p14="http://schemas.microsoft.com/office/powerpoint/2010/main" val="133286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المعلومات والاتصالات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966155"/>
            <a:ext cx="6925501" cy="830997"/>
          </a:xfrm>
          <a:prstGeom prst="rect">
            <a:avLst/>
          </a:prstGeom>
        </p:spPr>
        <p:txBody>
          <a:bodyPr wrap="square">
            <a:spAutoFit/>
          </a:bodyPr>
          <a:lstStyle/>
          <a:p>
            <a:pPr rtl="1"/>
            <a:r>
              <a:rPr lang="ar-EG" b="1" dirty="0">
                <a:solidFill>
                  <a:srgbClr val="002060"/>
                </a:solidFill>
                <a:latin typeface="+mn-lt"/>
                <a:ea typeface="幼圆" pitchFamily="1" charset="-122"/>
              </a:rPr>
              <a:t>وحتى تنجح إدارة الأزمات في أعمالها لابد لها من تملك المعلومات الحقيقية وفي الوقت المناسب</a:t>
            </a:r>
          </a:p>
        </p:txBody>
      </p:sp>
    </p:spTree>
    <p:extLst>
      <p:ext uri="{BB962C8B-B14F-4D97-AF65-F5344CB8AC3E}">
        <p14:creationId xmlns:p14="http://schemas.microsoft.com/office/powerpoint/2010/main" val="317486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التعامل مع الإعلام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587532"/>
            <a:ext cx="6925501" cy="1569660"/>
          </a:xfrm>
          <a:prstGeom prst="rect">
            <a:avLst/>
          </a:prstGeom>
        </p:spPr>
        <p:txBody>
          <a:bodyPr wrap="square">
            <a:spAutoFit/>
          </a:bodyPr>
          <a:lstStyle/>
          <a:p>
            <a:pPr rtl="1"/>
            <a:r>
              <a:rPr lang="ar-EG" b="1" dirty="0">
                <a:solidFill>
                  <a:srgbClr val="002060"/>
                </a:solidFill>
                <a:latin typeface="+mn-lt"/>
                <a:ea typeface="幼圆" pitchFamily="1" charset="-122"/>
              </a:rPr>
              <a:t>يجب على إدارة الأزمة التعامل مع الإعلام لما له من دور بارز ومؤثر في تفاعلات الأزمة، لذا يقترح أن يتم تخصيص " متحدث رسمي" على قدر من الكفاءة والتأهيل والخبرة يقوم بالإدلاء بكافة التصريحات عن الأزمة</a:t>
            </a:r>
          </a:p>
        </p:txBody>
      </p:sp>
    </p:spTree>
    <p:extLst>
      <p:ext uri="{BB962C8B-B14F-4D97-AF65-F5344CB8AC3E}">
        <p14:creationId xmlns:p14="http://schemas.microsoft.com/office/powerpoint/2010/main" val="21824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أهمية الوقت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0571" y="3812847"/>
            <a:ext cx="6925501" cy="1200329"/>
          </a:xfrm>
          <a:prstGeom prst="rect">
            <a:avLst/>
          </a:prstGeom>
        </p:spPr>
        <p:txBody>
          <a:bodyPr wrap="square">
            <a:spAutoFit/>
          </a:bodyPr>
          <a:lstStyle/>
          <a:p>
            <a:pPr rtl="1"/>
            <a:r>
              <a:rPr lang="ar-EG" b="1" dirty="0">
                <a:solidFill>
                  <a:srgbClr val="002060"/>
                </a:solidFill>
                <a:latin typeface="+mn-lt"/>
                <a:ea typeface="幼圆" pitchFamily="1" charset="-122"/>
              </a:rPr>
              <a:t>الوقت يعتبر حاسماً في مواجهة الأزمات بكافة أنواعها، لذا يجب على إدارة الأزمة كسب الوقت، واختيار الوقت المناسب للتحرك، </a:t>
            </a:r>
            <a:r>
              <a:rPr lang="ar-EG" b="1" dirty="0" smtClean="0">
                <a:solidFill>
                  <a:srgbClr val="002060"/>
                </a:solidFill>
                <a:latin typeface="+mn-lt"/>
                <a:ea typeface="幼圆" pitchFamily="1" charset="-122"/>
              </a:rPr>
              <a:t>           وأن </a:t>
            </a:r>
            <a:r>
              <a:rPr lang="ar-EG" b="1" dirty="0">
                <a:solidFill>
                  <a:srgbClr val="002060"/>
                </a:solidFill>
                <a:latin typeface="+mn-lt"/>
                <a:ea typeface="幼圆" pitchFamily="1" charset="-122"/>
              </a:rPr>
              <a:t>لا يفرض التوقيت من قبل الخصم</a:t>
            </a:r>
          </a:p>
        </p:txBody>
      </p:sp>
    </p:spTree>
    <p:extLst>
      <p:ext uri="{BB962C8B-B14F-4D97-AF65-F5344CB8AC3E}">
        <p14:creationId xmlns:p14="http://schemas.microsoft.com/office/powerpoint/2010/main" val="240166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827585" y="1628800"/>
            <a:ext cx="6552704" cy="687338"/>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a:solidFill>
                  <a:srgbClr val="002060"/>
                </a:solidFill>
                <a:ea typeface="幼圆" pitchFamily="1" charset="-122"/>
              </a:rPr>
              <a:t>إدارة المخاطر تساعد علي فهم الجوانب الإيجابيه والسلبية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المحتملة </a:t>
            </a:r>
            <a:r>
              <a:rPr lang="ar-EG" altLang="zh-CN" b="1" dirty="0">
                <a:solidFill>
                  <a:srgbClr val="002060"/>
                </a:solidFill>
                <a:ea typeface="幼圆" pitchFamily="1" charset="-122"/>
              </a:rPr>
              <a:t>لكل العوامل التي قد تؤثر علي المنظمة</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810119" y="2679892"/>
            <a:ext cx="6552704" cy="72008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أنشطة إدارة المخاطر يجب أن تكون مستمرة ودائمة التطور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وترتبط </a:t>
            </a:r>
            <a:r>
              <a:rPr lang="ar-EG" altLang="zh-CN" b="1" dirty="0">
                <a:solidFill>
                  <a:srgbClr val="002060"/>
                </a:solidFill>
                <a:ea typeface="幼圆" pitchFamily="1" charset="-122"/>
              </a:rPr>
              <a:t>بإستراتيجية المنظمة وكيفية تطبيق تلك الإستراتيجية</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827585" y="3799295"/>
            <a:ext cx="6552704" cy="709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a:solidFill>
                  <a:srgbClr val="002060"/>
                </a:solidFill>
                <a:ea typeface="幼圆" pitchFamily="1" charset="-122"/>
              </a:rPr>
              <a:t>بشكل عام إدارة المخاطر هي عملية قياس وتقييم للمخاطر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 </a:t>
            </a:r>
            <a:r>
              <a:rPr lang="ar-EG" altLang="zh-CN" b="1" dirty="0">
                <a:solidFill>
                  <a:srgbClr val="002060"/>
                </a:solidFill>
                <a:ea typeface="幼圆" pitchFamily="1" charset="-122"/>
              </a:rPr>
              <a:t>تطوير إستراتيجيات لإدارتها </a:t>
            </a:r>
            <a:endParaRPr lang="ar-EG" altLang="zh-CN" b="1" dirty="0" smtClean="0">
              <a:solidFill>
                <a:srgbClr val="002060"/>
              </a:solidFill>
              <a:ea typeface="幼圆" pitchFamily="1" charset="-122"/>
            </a:endParaRPr>
          </a:p>
        </p:txBody>
      </p:sp>
      <p:sp>
        <p:nvSpPr>
          <p:cNvPr id="5" name="Rectangle 6"/>
          <p:cNvSpPr>
            <a:spLocks noChangeArrowheads="1"/>
          </p:cNvSpPr>
          <p:nvPr/>
        </p:nvSpPr>
        <p:spPr bwMode="auto">
          <a:xfrm>
            <a:off x="827585" y="4829175"/>
            <a:ext cx="6552704" cy="744311"/>
          </a:xfrm>
          <a:prstGeom prst="rect">
            <a:avLst/>
          </a:prstGeom>
          <a:solidFill>
            <a:srgbClr val="00B0F0"/>
          </a:solidFill>
          <a:ln>
            <a:noFill/>
          </a:ln>
          <a:effectLst/>
          <a:extLst/>
        </p:spPr>
        <p:txBody>
          <a:bodyPr wrap="none" anchor="ctr"/>
          <a:lstStyle/>
          <a:p>
            <a:pPr rtl="1"/>
            <a:r>
              <a:rPr lang="ar-EG" altLang="zh-CN" b="1" dirty="0">
                <a:solidFill>
                  <a:srgbClr val="002060"/>
                </a:solidFill>
                <a:ea typeface="幼圆" pitchFamily="1" charset="-122"/>
              </a:rPr>
              <a:t>إدارة المخاطر غير الملموسة تعرف نوع جديد من المخاطر </a:t>
            </a:r>
          </a:p>
          <a:p>
            <a:pPr rtl="1"/>
            <a:r>
              <a:rPr lang="ar-EG" altLang="zh-CN" b="1" dirty="0">
                <a:solidFill>
                  <a:srgbClr val="002060"/>
                </a:solidFill>
                <a:ea typeface="幼圆" pitchFamily="1" charset="-122"/>
              </a:rPr>
              <a:t>وهي تلك التي تكون احتمالية حدوثها 100%</a:t>
            </a: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90257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8269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679278"/>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ضبط وتنظيم التداخلات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429000"/>
            <a:ext cx="7038528" cy="1938992"/>
          </a:xfrm>
          <a:prstGeom prst="rect">
            <a:avLst/>
          </a:prstGeom>
        </p:spPr>
        <p:txBody>
          <a:bodyPr wrap="square">
            <a:spAutoFit/>
          </a:bodyPr>
          <a:lstStyle/>
          <a:p>
            <a:pPr rtl="1"/>
            <a:r>
              <a:rPr lang="ar-EG" b="1" dirty="0">
                <a:solidFill>
                  <a:srgbClr val="002060"/>
                </a:solidFill>
                <a:latin typeface="+mn-lt"/>
                <a:ea typeface="幼圆" pitchFamily="1" charset="-122"/>
              </a:rPr>
              <a:t>يحدث في الغالب أثناء مواجهة الأزمات أن تتعدد التداخلات من قبل المسئولين والإدارات المعنية حيث يدلي كل بدلوه في اتخاذ القرار، لذا ينبغي توزيع الأعمال والمسئوليات والصلاحيات بين لجان إدارة الأزمة باختلاف مستوياتها – عليا، وسطى، فرق العمل التنفيذية – لذلك يقترح أن يرأس إدارة الأزمة أحد المسئولين من ذوي المراتب العليا</a:t>
            </a:r>
          </a:p>
        </p:txBody>
      </p:sp>
    </p:spTree>
    <p:extLst>
      <p:ext uri="{BB962C8B-B14F-4D97-AF65-F5344CB8AC3E}">
        <p14:creationId xmlns:p14="http://schemas.microsoft.com/office/powerpoint/2010/main" val="105055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سرية المعلومات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429000"/>
            <a:ext cx="7038528" cy="1938992"/>
          </a:xfrm>
          <a:prstGeom prst="rect">
            <a:avLst/>
          </a:prstGeom>
        </p:spPr>
        <p:txBody>
          <a:bodyPr wrap="square">
            <a:spAutoFit/>
          </a:bodyPr>
          <a:lstStyle/>
          <a:p>
            <a:pPr rtl="1"/>
            <a:r>
              <a:rPr lang="ar-EG" b="1" dirty="0">
                <a:solidFill>
                  <a:srgbClr val="002060"/>
                </a:solidFill>
                <a:latin typeface="+mn-lt"/>
                <a:ea typeface="幼圆" pitchFamily="1" charset="-122"/>
              </a:rPr>
              <a:t>يجب على إدارة الأزمة أن تحافظ على سرية العمليات والاتصالات لان التفريط في ذلك يؤدي إلى تدمير لكافة الخطط، ولكن يجب الأخذ في الاعتبار أن الإفراط في السرية يؤدي إلى حجب المعلومة، لذلك يجب على إدارة الأزمة تحديد درجات السرية وتصنيف المعلومات تبعاً لذلك ووفق معايير أمنية سليمة</a:t>
            </a:r>
          </a:p>
        </p:txBody>
      </p:sp>
    </p:spTree>
    <p:extLst>
      <p:ext uri="{BB962C8B-B14F-4D97-AF65-F5344CB8AC3E}">
        <p14:creationId xmlns:p14="http://schemas.microsoft.com/office/powerpoint/2010/main" val="26015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المصالح .. وضرورات الأمن</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573016"/>
            <a:ext cx="7056783" cy="158417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89040"/>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في الأزمات ذات الطابع الأمني يجب على إدارة الأزمة مراعاة مصالح المواطنين، وملاحظة الشعور العام لهم، ومحاولة التوفيق بين ضرورات الأمن </a:t>
            </a:r>
            <a:r>
              <a:rPr lang="ar-EG" b="1" dirty="0" smtClean="0">
                <a:solidFill>
                  <a:srgbClr val="002060"/>
                </a:solidFill>
                <a:latin typeface="+mn-lt"/>
                <a:ea typeface="幼圆" pitchFamily="1" charset="-122"/>
              </a:rPr>
              <a:t>ومصالح </a:t>
            </a:r>
            <a:r>
              <a:rPr lang="ar-EG" b="1" dirty="0">
                <a:solidFill>
                  <a:srgbClr val="002060"/>
                </a:solidFill>
                <a:latin typeface="+mn-lt"/>
                <a:ea typeface="幼圆" pitchFamily="1" charset="-122"/>
              </a:rPr>
              <a:t>المواطنين</a:t>
            </a:r>
          </a:p>
        </p:txBody>
      </p:sp>
    </p:spTree>
    <p:extLst>
      <p:ext uri="{BB962C8B-B14F-4D97-AF65-F5344CB8AC3E}">
        <p14:creationId xmlns:p14="http://schemas.microsoft.com/office/powerpoint/2010/main" val="210997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331640" y="2348880"/>
            <a:ext cx="6624736" cy="2304256"/>
          </a:xfrm>
          <a:prstGeom prst="horizontalScroll">
            <a:avLst/>
          </a:prstGeom>
          <a:ln/>
          <a:extLst/>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7030A0"/>
                </a:solidFill>
                <a:latin typeface="Arial" charset="0"/>
              </a:rPr>
              <a:t>مرحلة ما بعد الأزمة </a:t>
            </a:r>
            <a:endParaRPr lang="ar-EG" sz="3200" b="1" dirty="0" smtClean="0">
              <a:solidFill>
                <a:srgbClr val="7030A0"/>
              </a:solidFill>
              <a:latin typeface="Arial" charset="0"/>
            </a:endParaRPr>
          </a:p>
          <a:p>
            <a:pPr rtl="1"/>
            <a:r>
              <a:rPr lang="ar-EG" sz="3200" b="1" dirty="0" smtClean="0">
                <a:solidFill>
                  <a:srgbClr val="7030A0"/>
                </a:solidFill>
                <a:latin typeface="Arial" charset="0"/>
              </a:rPr>
              <a:t>( </a:t>
            </a:r>
            <a:r>
              <a:rPr lang="ar-EG" sz="3200" b="1" dirty="0">
                <a:solidFill>
                  <a:srgbClr val="7030A0"/>
                </a:solidFill>
                <a:latin typeface="Arial" charset="0"/>
              </a:rPr>
              <a:t>استعادة النشاط + التعلم )</a:t>
            </a:r>
            <a:endParaRPr kumimoji="0" lang="ar-EG" sz="3200" b="1" i="0" u="none" strike="noStrike" cap="none" normalizeH="0" baseline="0" dirty="0" smtClean="0">
              <a:ln>
                <a:noFill/>
              </a:ln>
              <a:solidFill>
                <a:srgbClr val="7030A0"/>
              </a:solidFill>
              <a:effectLst/>
              <a:latin typeface="Arial" charset="0"/>
            </a:endParaRPr>
          </a:p>
        </p:txBody>
      </p:sp>
    </p:spTree>
    <p:extLst>
      <p:ext uri="{BB962C8B-B14F-4D97-AF65-F5344CB8AC3E}">
        <p14:creationId xmlns:p14="http://schemas.microsoft.com/office/powerpoint/2010/main" val="294214243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27384"/>
            <a:ext cx="6934200" cy="1080120"/>
          </a:xfrm>
        </p:spPr>
        <p:txBody>
          <a:bodyPr/>
          <a:lstStyle/>
          <a:p>
            <a:pPr algn="r"/>
            <a:r>
              <a:rPr lang="ar-EG" sz="4000" b="1" dirty="0">
                <a:solidFill>
                  <a:schemeClr val="accent2">
                    <a:lumMod val="50000"/>
                  </a:schemeClr>
                </a:solidFill>
              </a:rPr>
              <a:t>مرحلة ما بعد الأزمة </a:t>
            </a:r>
          </a:p>
        </p:txBody>
      </p:sp>
      <p:sp>
        <p:nvSpPr>
          <p:cNvPr id="6" name="Rectangle 3"/>
          <p:cNvSpPr>
            <a:spLocks noChangeArrowheads="1"/>
          </p:cNvSpPr>
          <p:nvPr/>
        </p:nvSpPr>
        <p:spPr bwMode="auto">
          <a:xfrm>
            <a:off x="1931821" y="2433076"/>
            <a:ext cx="70326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البناء وإصلاح الأضرار</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التقييم والدروس المستفادة</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إجراء الدراسات والأبحاث</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وضع الضوابط لعدم التكرار</a:t>
            </a:r>
            <a:endParaRPr lang="ar-EG" b="1" dirty="0">
              <a:solidFill>
                <a:srgbClr val="7030A0"/>
              </a:solidFill>
              <a:ea typeface="Times New Roman" pitchFamily="18" charset="0"/>
              <a:cs typeface="Arial" pitchFamily="34" charset="0"/>
            </a:endParaRPr>
          </a:p>
          <a:p>
            <a:pPr algn="r" rtl="1">
              <a:lnSpc>
                <a:spcPct val="150000"/>
              </a:lnSpc>
            </a:pPr>
            <a:endParaRPr lang="ar-SA" b="1" dirty="0">
              <a:solidFill>
                <a:srgbClr val="7030A0"/>
              </a:solidFill>
              <a:ea typeface="Times New Roman" pitchFamily="18" charset="0"/>
              <a:cs typeface="Arial" pitchFamily="34" charset="0"/>
            </a:endParaRP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2227418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البناء وإصلاح الأضرار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573016"/>
            <a:ext cx="7056783" cy="158417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573016"/>
            <a:ext cx="7038528" cy="1569660"/>
          </a:xfrm>
          <a:prstGeom prst="rect">
            <a:avLst/>
          </a:prstGeom>
        </p:spPr>
        <p:txBody>
          <a:bodyPr wrap="square">
            <a:spAutoFit/>
          </a:bodyPr>
          <a:lstStyle/>
          <a:p>
            <a:pPr rtl="1"/>
            <a:r>
              <a:rPr lang="ar-EG" b="1" dirty="0">
                <a:solidFill>
                  <a:srgbClr val="002060"/>
                </a:solidFill>
                <a:latin typeface="+mn-lt"/>
                <a:ea typeface="幼圆" pitchFamily="1" charset="-122"/>
              </a:rPr>
              <a:t>وهي مهمة بالغة الصعوبة وقد تحتاج إلى أشهر بل إلى مدد زمنية قد تطول وفقاً لحجم الضرر والإمكانيات المادية والبشرية وإصلاح الأضرار قد لا يقتصر على النواحي المادية فقط بل يشمل أيضاً النواحي المعنوية التي كسرت لدى الرأي العام</a:t>
            </a:r>
          </a:p>
        </p:txBody>
      </p:sp>
    </p:spTree>
    <p:extLst>
      <p:ext uri="{BB962C8B-B14F-4D97-AF65-F5344CB8AC3E}">
        <p14:creationId xmlns:p14="http://schemas.microsoft.com/office/powerpoint/2010/main" val="192921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التقييم والدروس المستفادة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429000"/>
            <a:ext cx="7038528" cy="1938992"/>
          </a:xfrm>
          <a:prstGeom prst="rect">
            <a:avLst/>
          </a:prstGeom>
        </p:spPr>
        <p:txBody>
          <a:bodyPr wrap="square">
            <a:spAutoFit/>
          </a:bodyPr>
          <a:lstStyle/>
          <a:p>
            <a:pPr rtl="1"/>
            <a:r>
              <a:rPr lang="ar-EG" b="1" dirty="0" smtClean="0">
                <a:solidFill>
                  <a:srgbClr val="002060"/>
                </a:solidFill>
                <a:latin typeface="+mn-lt"/>
                <a:ea typeface="幼圆" pitchFamily="1" charset="-122"/>
              </a:rPr>
              <a:t>تكمن </a:t>
            </a:r>
            <a:r>
              <a:rPr lang="ar-EG" b="1" dirty="0">
                <a:solidFill>
                  <a:srgbClr val="002060"/>
                </a:solidFill>
                <a:latin typeface="+mn-lt"/>
                <a:ea typeface="幼圆" pitchFamily="1" charset="-122"/>
              </a:rPr>
              <a:t>البراعة </a:t>
            </a:r>
            <a:r>
              <a:rPr lang="ar-EG" b="1" dirty="0" smtClean="0">
                <a:solidFill>
                  <a:srgbClr val="002060"/>
                </a:solidFill>
                <a:latin typeface="+mn-lt"/>
                <a:ea typeface="幼圆" pitchFamily="1" charset="-122"/>
              </a:rPr>
              <a:t>في </a:t>
            </a:r>
            <a:r>
              <a:rPr lang="ar-EG" b="1" dirty="0">
                <a:solidFill>
                  <a:srgbClr val="002060"/>
                </a:solidFill>
                <a:latin typeface="+mn-lt"/>
                <a:ea typeface="幼圆" pitchFamily="1" charset="-122"/>
              </a:rPr>
              <a:t>تصور إمكانية تحويل الأزمة وما تحمله من مخاطر إلى فرصة لإطلاق القدرات الإبداعية التي تستثمر الأزمة حيث تعتبر فرصة مناسبة لإعادة تقييم الخطط والإستراتيجيات وتحديد المسارات والوقوف على مواطن الخلل في الأداء وكوامن القصور والتقصير .. مما يتيح فرصة للتغيير والتطور</a:t>
            </a:r>
          </a:p>
        </p:txBody>
      </p:sp>
    </p:spTree>
    <p:extLst>
      <p:ext uri="{BB962C8B-B14F-4D97-AF65-F5344CB8AC3E}">
        <p14:creationId xmlns:p14="http://schemas.microsoft.com/office/powerpoint/2010/main" val="6859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إجراء الدراسات والأبحاث</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40839"/>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نتيجة لوقوع الأزمة ينتج عن ذلك تراكم كم كبير من المعلومات والتي تعد كنزاً ثميناً للباحثين والمهتمين بحيث تعينهم في إعداد الدراسات والأبحاث ذات العلاقة بالأزمة</a:t>
            </a:r>
          </a:p>
        </p:txBody>
      </p:sp>
    </p:spTree>
    <p:extLst>
      <p:ext uri="{BB962C8B-B14F-4D97-AF65-F5344CB8AC3E}">
        <p14:creationId xmlns:p14="http://schemas.microsoft.com/office/powerpoint/2010/main" val="289246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وضع الضوابط لعدم التكرار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573016"/>
            <a:ext cx="7056783" cy="158417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587532"/>
            <a:ext cx="7038528" cy="1569660"/>
          </a:xfrm>
          <a:prstGeom prst="rect">
            <a:avLst/>
          </a:prstGeom>
        </p:spPr>
        <p:txBody>
          <a:bodyPr wrap="square">
            <a:spAutoFit/>
          </a:bodyPr>
          <a:lstStyle/>
          <a:p>
            <a:pPr rtl="1"/>
            <a:r>
              <a:rPr lang="ar-EG" b="1" dirty="0">
                <a:solidFill>
                  <a:srgbClr val="002060"/>
                </a:solidFill>
                <a:latin typeface="+mn-lt"/>
                <a:ea typeface="幼圆" pitchFamily="1" charset="-122"/>
              </a:rPr>
              <a:t>يعتبر تكرار الأزمة من أقسى ما تمر به المنظمات والأجهزة الأمنية نظراً لعدم الاستفادة من الأخطاء السابقة وعدم وضع الضوابط لعدم تكرارها، لذا ينبغي أن تأخذ إدارة الأزمة ذلك في الاعتبار، وان لا تكتفي بإخماد الأزمة، وإنما بدراسة أسبابها</a:t>
            </a:r>
          </a:p>
        </p:txBody>
      </p:sp>
    </p:spTree>
    <p:extLst>
      <p:ext uri="{BB962C8B-B14F-4D97-AF65-F5344CB8AC3E}">
        <p14:creationId xmlns:p14="http://schemas.microsoft.com/office/powerpoint/2010/main" val="224132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نماذج من إدارة الأزمات </a:t>
            </a:r>
            <a:endParaRPr lang="ar-EG" altLang="zh-CN" sz="5000" b="1" dirty="0" smtClean="0">
              <a:solidFill>
                <a:schemeClr val="bg1"/>
              </a:solidFill>
              <a:ea typeface="Microsoft YaHei" pitchFamily="34" charset="-122"/>
            </a:endParaRPr>
          </a:p>
          <a:p>
            <a:pPr rtl="1" eaLnBrk="0" hangingPunct="0"/>
            <a:r>
              <a:rPr lang="ar-EG" altLang="zh-CN" sz="5000" b="1" dirty="0" smtClean="0">
                <a:solidFill>
                  <a:schemeClr val="bg1"/>
                </a:solidFill>
                <a:ea typeface="Microsoft YaHei" pitchFamily="34" charset="-122"/>
              </a:rPr>
              <a:t>في </a:t>
            </a:r>
            <a:r>
              <a:rPr lang="ar-EG" altLang="zh-CN" sz="5000" b="1" dirty="0">
                <a:solidFill>
                  <a:schemeClr val="bg1"/>
                </a:solidFill>
                <a:ea typeface="Microsoft YaHei" pitchFamily="34" charset="-122"/>
              </a:rPr>
              <a:t>الممارسة العملية</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9540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أهداف إدارة المخاطر </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35221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bwMode="auto">
          <a:xfrm>
            <a:off x="1331640" y="2348880"/>
            <a:ext cx="6624736" cy="2304256"/>
          </a:xfrm>
          <a:prstGeom prst="horizontalScroll">
            <a:avLst/>
          </a:prstGeom>
          <a:ln/>
          <a:extLst/>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3200" b="1" dirty="0">
                <a:solidFill>
                  <a:srgbClr val="7030A0"/>
                </a:solidFill>
                <a:latin typeface="Arial" charset="0"/>
              </a:rPr>
              <a:t>الأزمة الاقتصادية في مصر </a:t>
            </a:r>
            <a:endParaRPr lang="ar-EG" sz="3200" b="1" dirty="0" smtClean="0">
              <a:solidFill>
                <a:srgbClr val="7030A0"/>
              </a:solidFill>
              <a:latin typeface="Arial" charset="0"/>
            </a:endParaRPr>
          </a:p>
          <a:p>
            <a:pPr rtl="1"/>
            <a:r>
              <a:rPr lang="ar-EG" sz="3200" b="1" dirty="0" smtClean="0">
                <a:solidFill>
                  <a:srgbClr val="7030A0"/>
                </a:solidFill>
                <a:latin typeface="Arial" charset="0"/>
              </a:rPr>
              <a:t>في </a:t>
            </a:r>
            <a:r>
              <a:rPr lang="ar-EG" sz="3200" b="1" dirty="0">
                <a:solidFill>
                  <a:srgbClr val="7030A0"/>
                </a:solidFill>
                <a:latin typeface="Arial" charset="0"/>
              </a:rPr>
              <a:t>عصر يوسف عليه السلام</a:t>
            </a:r>
            <a:endParaRPr kumimoji="0" lang="ar-EG" sz="3200" b="1" i="0" u="none" strike="noStrike" cap="none" normalizeH="0" baseline="0" dirty="0" smtClean="0">
              <a:ln>
                <a:noFill/>
              </a:ln>
              <a:solidFill>
                <a:srgbClr val="7030A0"/>
              </a:solidFill>
              <a:effectLst/>
              <a:latin typeface="Arial" charset="0"/>
            </a:endParaRPr>
          </a:p>
        </p:txBody>
      </p:sp>
    </p:spTree>
    <p:extLst>
      <p:ext uri="{BB962C8B-B14F-4D97-AF65-F5344CB8AC3E}">
        <p14:creationId xmlns:p14="http://schemas.microsoft.com/office/powerpoint/2010/main" val="353432741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47664" y="-27384"/>
            <a:ext cx="7632848" cy="1080120"/>
          </a:xfrm>
        </p:spPr>
        <p:txBody>
          <a:bodyPr/>
          <a:lstStyle/>
          <a:p>
            <a:pPr algn="r"/>
            <a:r>
              <a:rPr lang="ar-EG" sz="4000" b="1" dirty="0">
                <a:solidFill>
                  <a:schemeClr val="accent2">
                    <a:lumMod val="50000"/>
                  </a:schemeClr>
                </a:solidFill>
              </a:rPr>
              <a:t>نماذج من إدارة الأزمات في الممارسة العملية</a:t>
            </a:r>
          </a:p>
        </p:txBody>
      </p:sp>
      <p:sp>
        <p:nvSpPr>
          <p:cNvPr id="6" name="Rectangle 3"/>
          <p:cNvSpPr>
            <a:spLocks noChangeArrowheads="1"/>
          </p:cNvSpPr>
          <p:nvPr/>
        </p:nvSpPr>
        <p:spPr bwMode="auto">
          <a:xfrm>
            <a:off x="1931821" y="2433076"/>
            <a:ext cx="70326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الإنذار</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الاستعداد</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الاحتواء</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استعادة النشاط</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التعلم</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3841372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الإنذار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429000"/>
            <a:ext cx="7038528" cy="1938992"/>
          </a:xfrm>
          <a:prstGeom prst="rect">
            <a:avLst/>
          </a:prstGeom>
        </p:spPr>
        <p:txBody>
          <a:bodyPr wrap="square">
            <a:spAutoFit/>
          </a:bodyPr>
          <a:lstStyle/>
          <a:p>
            <a:pPr rtl="1"/>
            <a:r>
              <a:rPr lang="ar-EG" b="1" dirty="0">
                <a:solidFill>
                  <a:srgbClr val="002060"/>
                </a:solidFill>
                <a:latin typeface="+mn-lt"/>
                <a:ea typeface="幼圆" pitchFamily="1" charset="-122"/>
              </a:rPr>
              <a:t>بدأ التنبؤ بالأزمة من رؤيا رآها ملك مصر ولم بجد أعوان الملك من يفسرها إلا يوسف الصديق عندما تذكر ساقي الملك يوسف في السجن  (يُوسُفُ أَيُّهَا الصِّدِّيقُ أَفْتِنَا فِي سَبْعِ بَقَرَاتٍ سِمَانٍ يَأْكُلُهُنَّ سَبْعٌ عِجَافٌ وَسَبْعِ سُنْبُلاتٍ خُضْرٍ وَأُخَرَ يَابِسَاتٍ لَعَلِّي أَرْجِعُ إِلَى النَّاسِ لَعَلَّهُمْ يَعْلَمُونَ</a:t>
            </a:r>
            <a:r>
              <a:rPr lang="ar-EG" b="1" dirty="0" smtClean="0">
                <a:solidFill>
                  <a:srgbClr val="002060"/>
                </a:solidFill>
                <a:latin typeface="+mn-lt"/>
                <a:ea typeface="幼圆" pitchFamily="1" charset="-122"/>
              </a:rPr>
              <a:t>)</a:t>
            </a:r>
            <a:endParaRPr lang="ar-EG" b="1" dirty="0">
              <a:solidFill>
                <a:srgbClr val="002060"/>
              </a:solidFill>
              <a:latin typeface="+mn-lt"/>
              <a:ea typeface="幼圆" pitchFamily="1" charset="-122"/>
            </a:endParaRPr>
          </a:p>
        </p:txBody>
      </p:sp>
    </p:spTree>
    <p:extLst>
      <p:ext uri="{BB962C8B-B14F-4D97-AF65-F5344CB8AC3E}">
        <p14:creationId xmlns:p14="http://schemas.microsoft.com/office/powerpoint/2010/main" val="21534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الاستعداد</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التحديد </a:t>
            </a:r>
            <a:r>
              <a:rPr lang="ar-EG" altLang="zh-CN" b="1" dirty="0">
                <a:solidFill>
                  <a:srgbClr val="002060"/>
                </a:solidFill>
                <a:ea typeface="幼圆" pitchFamily="1" charset="-122"/>
              </a:rPr>
              <a:t>الكمي</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بناء </a:t>
            </a:r>
            <a:r>
              <a:rPr lang="ar-EG" altLang="zh-CN" b="1" dirty="0">
                <a:solidFill>
                  <a:srgbClr val="002060"/>
                </a:solidFill>
                <a:ea typeface="幼圆" pitchFamily="1" charset="-122"/>
              </a:rPr>
              <a:t>المخازن</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9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الاحتواء</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587532"/>
            <a:ext cx="7038528" cy="1569660"/>
          </a:xfrm>
          <a:prstGeom prst="rect">
            <a:avLst/>
          </a:prstGeom>
        </p:spPr>
        <p:txBody>
          <a:bodyPr wrap="square">
            <a:spAutoFit/>
          </a:bodyPr>
          <a:lstStyle/>
          <a:p>
            <a:pPr rtl="1"/>
            <a:r>
              <a:rPr lang="ar-EG" b="1" dirty="0">
                <a:solidFill>
                  <a:srgbClr val="002060"/>
                </a:solidFill>
                <a:latin typeface="+mn-lt"/>
                <a:ea typeface="幼圆" pitchFamily="1" charset="-122"/>
              </a:rPr>
              <a:t>لما أجدبت الأرض في السنوات العجاف ذهب المصريون إلي المخازن ليشتروا القمح الذي خزن بقيادة يوسف عليه السلام في السنوات الخضر، كل فرد له نصيب محدد، حتى يكفي أهل مصر ومن جاورها من البلاد</a:t>
            </a:r>
          </a:p>
        </p:txBody>
      </p:sp>
    </p:spTree>
    <p:extLst>
      <p:ext uri="{BB962C8B-B14F-4D97-AF65-F5344CB8AC3E}">
        <p14:creationId xmlns:p14="http://schemas.microsoft.com/office/powerpoint/2010/main" val="59188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استعادة النشاط</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4"/>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587532"/>
            <a:ext cx="7038528" cy="1569660"/>
          </a:xfrm>
          <a:prstGeom prst="rect">
            <a:avLst/>
          </a:prstGeom>
        </p:spPr>
        <p:txBody>
          <a:bodyPr wrap="square">
            <a:spAutoFit/>
          </a:bodyPr>
          <a:lstStyle/>
          <a:p>
            <a:pPr rtl="1"/>
            <a:r>
              <a:rPr lang="ar-EG" b="1" dirty="0">
                <a:solidFill>
                  <a:srgbClr val="002060"/>
                </a:solidFill>
                <a:latin typeface="+mn-lt"/>
                <a:ea typeface="幼圆" pitchFamily="1" charset="-122"/>
              </a:rPr>
              <a:t>وفي السنة الخامسة عشر نزل المطر كم تنبأ يوسف عليه السلام: </a:t>
            </a:r>
            <a:r>
              <a:rPr lang="ar-EG" b="1" dirty="0" smtClean="0">
                <a:solidFill>
                  <a:srgbClr val="002060"/>
                </a:solidFill>
                <a:latin typeface="+mn-lt"/>
                <a:ea typeface="幼圆" pitchFamily="1" charset="-122"/>
              </a:rPr>
              <a:t>(</a:t>
            </a:r>
            <a:r>
              <a:rPr lang="ar-EG" b="1" dirty="0">
                <a:solidFill>
                  <a:srgbClr val="002060"/>
                </a:solidFill>
                <a:latin typeface="+mn-lt"/>
                <a:ea typeface="幼圆" pitchFamily="1" charset="-122"/>
              </a:rPr>
              <a:t>فِيهِ يُغَاثُ النَّاسُ وَفِيهِ يَعْصِرُونَ) ،وعاد المصريون إلى الزراعة ثم جني المحاصيل والقيام ببعض الصناعات كعصر الزيوت والعنب والزهور بعد أن كانت الصناعات قد توقفت أثناء الأزمة في السنوات العجاف</a:t>
            </a:r>
          </a:p>
        </p:txBody>
      </p:sp>
    </p:spTree>
    <p:extLst>
      <p:ext uri="{BB962C8B-B14F-4D97-AF65-F5344CB8AC3E}">
        <p14:creationId xmlns:p14="http://schemas.microsoft.com/office/powerpoint/2010/main" val="415664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التعلم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أدركوا </a:t>
            </a:r>
            <a:r>
              <a:rPr lang="ar-EG" altLang="zh-CN" b="1" dirty="0">
                <a:solidFill>
                  <a:srgbClr val="002060"/>
                </a:solidFill>
                <a:ea typeface="幼圆" pitchFamily="1" charset="-122"/>
              </a:rPr>
              <a:t>أهمية التوحيد</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آمنوا </a:t>
            </a:r>
            <a:r>
              <a:rPr lang="ar-EG" altLang="zh-CN" b="1" dirty="0">
                <a:solidFill>
                  <a:srgbClr val="002060"/>
                </a:solidFill>
                <a:ea typeface="幼圆" pitchFamily="1" charset="-122"/>
              </a:rPr>
              <a:t>بالرسل</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تكونت </a:t>
            </a:r>
            <a:r>
              <a:rPr lang="ar-EG" altLang="zh-CN" b="1" dirty="0">
                <a:solidFill>
                  <a:srgbClr val="002060"/>
                </a:solidFill>
                <a:ea typeface="幼圆" pitchFamily="1" charset="-122"/>
              </a:rPr>
              <a:t>لديهم خبرة في معالجة الأزمات</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تعلموا </a:t>
            </a:r>
            <a:r>
              <a:rPr lang="ar-EG" altLang="zh-CN" b="1" dirty="0">
                <a:solidFill>
                  <a:srgbClr val="002060"/>
                </a:solidFill>
                <a:ea typeface="幼圆" pitchFamily="1" charset="-122"/>
              </a:rPr>
              <a:t>أن للدورة الزراعية وجهان: رواج وجدب</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0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التعلم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حددوا </a:t>
            </a:r>
            <a:r>
              <a:rPr lang="ar-EG" altLang="zh-CN" b="1" dirty="0">
                <a:solidFill>
                  <a:srgbClr val="002060"/>
                </a:solidFill>
                <a:ea typeface="幼圆" pitchFamily="1" charset="-122"/>
              </a:rPr>
              <a:t>الأهداف قبل القيام بالأعمال.</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خططوا </a:t>
            </a:r>
            <a:r>
              <a:rPr lang="ar-EG" altLang="zh-CN" b="1" dirty="0">
                <a:solidFill>
                  <a:srgbClr val="002060"/>
                </a:solidFill>
                <a:ea typeface="幼圆" pitchFamily="1" charset="-122"/>
              </a:rPr>
              <a:t>للأعمال قبل تنفيذها</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لاحظوا </a:t>
            </a:r>
            <a:r>
              <a:rPr lang="ar-EG" altLang="zh-CN" b="1" dirty="0">
                <a:solidFill>
                  <a:srgbClr val="002060"/>
                </a:solidFill>
                <a:ea typeface="幼圆" pitchFamily="1" charset="-122"/>
              </a:rPr>
              <a:t>ودرسوا الظواهر ودونها</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تعاونوا </a:t>
            </a:r>
            <a:r>
              <a:rPr lang="ar-EG" altLang="zh-CN" b="1" dirty="0">
                <a:solidFill>
                  <a:srgbClr val="002060"/>
                </a:solidFill>
                <a:ea typeface="幼圆" pitchFamily="1" charset="-122"/>
              </a:rPr>
              <a:t>وتكافلوا في الأزمة</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غزوة الخندق</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59447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47664" y="-27384"/>
            <a:ext cx="7632848" cy="1080120"/>
          </a:xfrm>
        </p:spPr>
        <p:txBody>
          <a:bodyPr/>
          <a:lstStyle/>
          <a:p>
            <a:pPr algn="r"/>
            <a:r>
              <a:rPr lang="ar-EG" sz="4000" b="1" dirty="0">
                <a:solidFill>
                  <a:schemeClr val="accent2">
                    <a:lumMod val="50000"/>
                  </a:schemeClr>
                </a:solidFill>
              </a:rPr>
              <a:t>غزوة الخندق</a:t>
            </a:r>
          </a:p>
        </p:txBody>
      </p:sp>
      <p:sp>
        <p:nvSpPr>
          <p:cNvPr id="6" name="Rectangle 3"/>
          <p:cNvSpPr>
            <a:spLocks noChangeArrowheads="1"/>
          </p:cNvSpPr>
          <p:nvPr/>
        </p:nvSpPr>
        <p:spPr bwMode="auto">
          <a:xfrm>
            <a:off x="1931821" y="2433076"/>
            <a:ext cx="70326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الإنذار</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الاستعداد</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الاحتواء</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استعادة النشاط</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التعلم</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1562164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6588224" y="404664"/>
            <a:ext cx="242460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أهداف إدارة المخاطر </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584176"/>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005064"/>
            <a:ext cx="7632848" cy="1569660"/>
          </a:xfrm>
          <a:prstGeom prst="rect">
            <a:avLst/>
          </a:prstGeom>
          <a:noFill/>
        </p:spPr>
        <p:txBody>
          <a:bodyPr wrap="square" rtlCol="1">
            <a:spAutoFit/>
          </a:bodyPr>
          <a:lstStyle/>
          <a:p>
            <a:pPr rtl="1"/>
            <a:r>
              <a:rPr lang="ar-SA" b="1" dirty="0">
                <a:solidFill>
                  <a:schemeClr val="bg1"/>
                </a:solidFill>
              </a:rPr>
              <a:t>يتمثل الهدف الرئيسي لإدارة المخاطر في الوصول إلى إطار مقترح لهيئة إدارة المخاطرة في قيامها بإدارة المخاطرة , من خلال عمليات فحص وتحديد وتحليل وتقييم المخاطر من جانب , و دعم وتعزيز القدرة على مواجهة المخاطر بشكل عام من جانب آخر </a:t>
            </a:r>
            <a:endParaRPr lang="ar-EG" b="1" dirty="0">
              <a:solidFill>
                <a:schemeClr val="bg1"/>
              </a:solidFill>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405610"/>
            <a:ext cx="3024336" cy="2367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81282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الإنذار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40839"/>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تحالفت قريش مع غطفان وبني سليم وبني أسد وفزارة وأشجع وبني مرة، فكانوا عشرة آلاف، وقائدهم جميعاً أبو سفيان بن حرب، وكان على كل قبيلة قائدها</a:t>
            </a:r>
          </a:p>
        </p:txBody>
      </p:sp>
    </p:spTree>
    <p:extLst>
      <p:ext uri="{BB962C8B-B14F-4D97-AF65-F5344CB8AC3E}">
        <p14:creationId xmlns:p14="http://schemas.microsoft.com/office/powerpoint/2010/main" val="64750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الاستعداد</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40839"/>
            <a:ext cx="7038528" cy="1200329"/>
          </a:xfrm>
          <a:prstGeom prst="rect">
            <a:avLst/>
          </a:prstGeom>
        </p:spPr>
        <p:txBody>
          <a:bodyPr wrap="square">
            <a:spAutoFit/>
          </a:bodyPr>
          <a:lstStyle/>
          <a:p>
            <a:pPr algn="r" rtl="1"/>
            <a:r>
              <a:rPr lang="ar-EG" b="1" dirty="0">
                <a:solidFill>
                  <a:srgbClr val="002060"/>
                </a:solidFill>
                <a:latin typeface="+mn-lt"/>
                <a:ea typeface="幼圆" pitchFamily="1" charset="-122"/>
              </a:rPr>
              <a:t>كان أمام الرسول صلى الله عليه وسلم بديلين: </a:t>
            </a:r>
          </a:p>
          <a:p>
            <a:pPr rtl="1"/>
            <a:r>
              <a:rPr lang="ar-EG" b="1" dirty="0">
                <a:solidFill>
                  <a:srgbClr val="002060"/>
                </a:solidFill>
                <a:latin typeface="+mn-lt"/>
                <a:ea typeface="幼圆" pitchFamily="1" charset="-122"/>
              </a:rPr>
              <a:t>إما قتالهم وجهاً لوجه.</a:t>
            </a:r>
          </a:p>
          <a:p>
            <a:pPr rtl="1"/>
            <a:r>
              <a:rPr lang="ar-EG" b="1" dirty="0">
                <a:solidFill>
                  <a:srgbClr val="002060"/>
                </a:solidFill>
                <a:latin typeface="+mn-lt"/>
                <a:ea typeface="幼圆" pitchFamily="1" charset="-122"/>
              </a:rPr>
              <a:t>وإما مصالحتهم ولو على حساب ثلث ثمار المدينة.</a:t>
            </a:r>
          </a:p>
        </p:txBody>
      </p:sp>
    </p:spTree>
    <p:extLst>
      <p:ext uri="{BB962C8B-B14F-4D97-AF65-F5344CB8AC3E}">
        <p14:creationId xmlns:p14="http://schemas.microsoft.com/office/powerpoint/2010/main" val="11748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الاحتواء</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40839"/>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شاور الرسول صلى الله عليه وسلم أصحابه في أسلوب الحرب</a:t>
            </a:r>
            <a:r>
              <a:rPr lang="ar-EG" b="1" dirty="0" smtClean="0">
                <a:solidFill>
                  <a:srgbClr val="002060"/>
                </a:solidFill>
                <a:latin typeface="+mn-lt"/>
                <a:ea typeface="幼圆" pitchFamily="1" charset="-122"/>
              </a:rPr>
              <a:t>.</a:t>
            </a:r>
            <a:endParaRPr lang="ar-EG" b="1" dirty="0">
              <a:solidFill>
                <a:srgbClr val="002060"/>
              </a:solidFill>
              <a:latin typeface="+mn-lt"/>
              <a:ea typeface="幼圆" pitchFamily="1" charset="-122"/>
            </a:endParaRPr>
          </a:p>
          <a:p>
            <a:pPr algn="justLow" rtl="1"/>
            <a:r>
              <a:rPr lang="ar-EG" b="1" dirty="0">
                <a:solidFill>
                  <a:srgbClr val="002060"/>
                </a:solidFill>
                <a:latin typeface="+mn-lt"/>
                <a:ea typeface="幼圆" pitchFamily="1" charset="-122"/>
              </a:rPr>
              <a:t>أشار سليمان الفارسي بحفر خندق حول المدينة لمنع العدو من اختراقها والاستيلاء عليها، كما يفعل الفرس في حماية مدنهم</a:t>
            </a:r>
          </a:p>
        </p:txBody>
      </p:sp>
    </p:spTree>
    <p:extLst>
      <p:ext uri="{BB962C8B-B14F-4D97-AF65-F5344CB8AC3E}">
        <p14:creationId xmlns:p14="http://schemas.microsoft.com/office/powerpoint/2010/main" val="219090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استعادة النشاط</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40839"/>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رجع المسلمون إلى المدينة وعادوا إلى نشاطهم من الزرع والرعي والإعداد للمعارك القادمة التي سينتقلون فيها إلى الهجوم وليس الدفاع فقد علموا أن المدينة أصبحت في أمان</a:t>
            </a:r>
          </a:p>
        </p:txBody>
      </p:sp>
    </p:spTree>
    <p:extLst>
      <p:ext uri="{BB962C8B-B14F-4D97-AF65-F5344CB8AC3E}">
        <p14:creationId xmlns:p14="http://schemas.microsoft.com/office/powerpoint/2010/main" val="268977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التعلم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تعلم </a:t>
            </a:r>
            <a:r>
              <a:rPr lang="ar-EG" altLang="zh-CN" b="1" dirty="0">
                <a:solidFill>
                  <a:srgbClr val="002060"/>
                </a:solidFill>
                <a:ea typeface="幼圆" pitchFamily="1" charset="-122"/>
              </a:rPr>
              <a:t>المسلمون أسلوباً جديداً في القتال</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صبروا </a:t>
            </a:r>
            <a:r>
              <a:rPr lang="ar-EG" altLang="zh-CN" b="1" dirty="0">
                <a:solidFill>
                  <a:srgbClr val="002060"/>
                </a:solidFill>
                <a:ea typeface="幼圆" pitchFamily="1" charset="-122"/>
              </a:rPr>
              <a:t>وصابروا حتى تحقق الهدف</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على </a:t>
            </a:r>
            <a:r>
              <a:rPr lang="ar-EG" altLang="zh-CN" b="1" dirty="0">
                <a:solidFill>
                  <a:srgbClr val="002060"/>
                </a:solidFill>
                <a:ea typeface="幼圆" pitchFamily="1" charset="-122"/>
              </a:rPr>
              <a:t>المسلم إعداد ما يمكنه والنصر من عند الله</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ابتكروا </a:t>
            </a:r>
            <a:r>
              <a:rPr lang="ar-EG" altLang="zh-CN" b="1" dirty="0">
                <a:solidFill>
                  <a:srgbClr val="002060"/>
                </a:solidFill>
                <a:ea typeface="幼圆" pitchFamily="1" charset="-122"/>
              </a:rPr>
              <a:t>بعد ذلك في الحروب حتى يفاجئوا العدو فيربكوه فينتصروا عليه</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38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التعلم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أعدوا </a:t>
            </a:r>
            <a:r>
              <a:rPr lang="ar-EG" altLang="zh-CN" b="1" dirty="0">
                <a:solidFill>
                  <a:srgbClr val="002060"/>
                </a:solidFill>
                <a:ea typeface="幼圆" pitchFamily="1" charset="-122"/>
              </a:rPr>
              <a:t>الفرق ووزعوا عليها المهمات المتكاملة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العمل </a:t>
            </a:r>
            <a:r>
              <a:rPr lang="ar-EG" altLang="zh-CN" b="1" dirty="0">
                <a:solidFill>
                  <a:srgbClr val="002060"/>
                </a:solidFill>
                <a:ea typeface="幼圆" pitchFamily="1" charset="-122"/>
              </a:rPr>
              <a:t>الجماعي يحقق الأهداف بفعالية</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حددوا </a:t>
            </a:r>
            <a:r>
              <a:rPr lang="ar-EG" altLang="zh-CN" b="1" dirty="0">
                <a:solidFill>
                  <a:srgbClr val="002060"/>
                </a:solidFill>
                <a:ea typeface="幼圆" pitchFamily="1" charset="-122"/>
              </a:rPr>
              <a:t>الأهداف لكل عمل</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وضعوا </a:t>
            </a:r>
            <a:r>
              <a:rPr lang="ar-EG" altLang="zh-CN" b="1" dirty="0">
                <a:solidFill>
                  <a:srgbClr val="002060"/>
                </a:solidFill>
                <a:ea typeface="幼圆" pitchFamily="1" charset="-122"/>
              </a:rPr>
              <a:t>الخطط والسيناريوهات</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35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076056" y="404664"/>
            <a:ext cx="3936776"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التعلم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تشاوروا </a:t>
            </a:r>
            <a:r>
              <a:rPr lang="ar-EG" altLang="zh-CN" b="1" dirty="0">
                <a:solidFill>
                  <a:srgbClr val="002060"/>
                </a:solidFill>
                <a:ea typeface="幼圆" pitchFamily="1" charset="-122"/>
              </a:rPr>
              <a:t>في كل أمورهم ليعصم رأي الجماعة خطأ الفرد</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كانوا </a:t>
            </a:r>
            <a:r>
              <a:rPr lang="ar-EG" altLang="zh-CN" b="1" dirty="0">
                <a:solidFill>
                  <a:srgbClr val="002060"/>
                </a:solidFill>
                <a:ea typeface="幼圆" pitchFamily="1" charset="-122"/>
              </a:rPr>
              <a:t>دائمي الرجوع إلى قائد الأزمة إذا استعصي عليهم شيء</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استخدموا </a:t>
            </a:r>
            <a:r>
              <a:rPr lang="ar-EG" altLang="zh-CN" b="1" dirty="0">
                <a:solidFill>
                  <a:srgbClr val="002060"/>
                </a:solidFill>
                <a:ea typeface="幼圆" pitchFamily="1" charset="-122"/>
              </a:rPr>
              <a:t>الموارد المادية المتاحة الاستخدام الأمثل</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وجهوا </a:t>
            </a:r>
            <a:r>
              <a:rPr lang="ar-EG" altLang="zh-CN" b="1" dirty="0">
                <a:solidFill>
                  <a:srgbClr val="002060"/>
                </a:solidFill>
                <a:ea typeface="幼圆" pitchFamily="1" charset="-122"/>
              </a:rPr>
              <a:t>الموارد البشرية التوجيه الصحيح</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69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a:endParaRPr lang="zh-CN" altLang="en-US">
              <a:solidFill>
                <a:srgbClr val="808080"/>
              </a:solidFill>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smtClean="0">
                <a:solidFill>
                  <a:srgbClr val="FFFFFF"/>
                </a:solidFill>
                <a:ea typeface="Microsoft YaHei" pitchFamily="34" charset="-122"/>
              </a:rPr>
              <a:t>ثمانية خطوات </a:t>
            </a:r>
            <a:r>
              <a:rPr lang="ar-EG" altLang="zh-CN" sz="5000" b="1" dirty="0">
                <a:solidFill>
                  <a:srgbClr val="FFFFFF"/>
                </a:solidFill>
                <a:ea typeface="Microsoft YaHei" pitchFamily="34" charset="-122"/>
              </a:rPr>
              <a:t>لحل المشكلات </a:t>
            </a:r>
            <a:endParaRPr lang="ar-EG" altLang="zh-CN" sz="5000" b="1" dirty="0" smtClean="0">
              <a:solidFill>
                <a:srgbClr val="FFFFFF"/>
              </a:solidFill>
              <a:ea typeface="Microsoft YaHei" pitchFamily="34" charset="-122"/>
            </a:endParaRPr>
          </a:p>
          <a:p>
            <a:pPr rtl="1" eaLnBrk="0" hangingPunct="0"/>
            <a:r>
              <a:rPr lang="ar-EG" altLang="zh-CN" sz="5000" b="1" dirty="0" smtClean="0">
                <a:solidFill>
                  <a:srgbClr val="FFFFFF"/>
                </a:solidFill>
                <a:ea typeface="Microsoft YaHei" pitchFamily="34" charset="-122"/>
              </a:rPr>
              <a:t>التي تواجهك</a:t>
            </a:r>
            <a:endParaRPr lang="zh-CN" altLang="en-US" sz="5000" b="1" dirty="0">
              <a:solidFill>
                <a:srgbClr val="FFFFFF"/>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4143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47664" y="-27384"/>
            <a:ext cx="7632848" cy="1080120"/>
          </a:xfrm>
        </p:spPr>
        <p:txBody>
          <a:bodyPr/>
          <a:lstStyle/>
          <a:p>
            <a:pPr algn="r"/>
            <a:r>
              <a:rPr lang="ar-EG" sz="4000" b="1" dirty="0">
                <a:solidFill>
                  <a:schemeClr val="accent2">
                    <a:lumMod val="50000"/>
                  </a:schemeClr>
                </a:solidFill>
              </a:rPr>
              <a:t>ثمانية خطوات لحل المشكلات </a:t>
            </a:r>
            <a:r>
              <a:rPr lang="ar-EG" sz="4000" b="1" dirty="0" smtClean="0">
                <a:solidFill>
                  <a:schemeClr val="accent2">
                    <a:lumMod val="50000"/>
                  </a:schemeClr>
                </a:solidFill>
              </a:rPr>
              <a:t>التي </a:t>
            </a:r>
            <a:r>
              <a:rPr lang="ar-EG" sz="4000" b="1" dirty="0">
                <a:solidFill>
                  <a:schemeClr val="accent2">
                    <a:lumMod val="50000"/>
                  </a:schemeClr>
                </a:solidFill>
              </a:rPr>
              <a:t>تواجهك</a:t>
            </a:r>
          </a:p>
        </p:txBody>
      </p:sp>
      <p:sp>
        <p:nvSpPr>
          <p:cNvPr id="6" name="Rectangle 3"/>
          <p:cNvSpPr>
            <a:spLocks noChangeArrowheads="1"/>
          </p:cNvSpPr>
          <p:nvPr/>
        </p:nvSpPr>
        <p:spPr bwMode="auto">
          <a:xfrm>
            <a:off x="1931821" y="1602080"/>
            <a:ext cx="703266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الأولى: "حدد المشكلة"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الثانية: "حدد طبيعة الحل المطلوب"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الثالثة: "اقترح بعض الحلول الممكنة"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الرابعة: "قم بتحليل الحلول المقترحة"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الخامسة: "اختر الحل الأمثل"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السادسة: "ضع خطة لتنفيذ الحل"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السابعة: "وثق كل المعلومات"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الخطوة الثامنة: "اعقد اجتماعا مع مديرك" </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1673898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الأولى: "حدد المشكلة"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966155"/>
            <a:ext cx="7038528" cy="830997"/>
          </a:xfrm>
          <a:prstGeom prst="rect">
            <a:avLst/>
          </a:prstGeom>
        </p:spPr>
        <p:txBody>
          <a:bodyPr wrap="square">
            <a:spAutoFit/>
          </a:bodyPr>
          <a:lstStyle/>
          <a:p>
            <a:pPr rtl="1"/>
            <a:r>
              <a:rPr lang="ar-EG" b="1" dirty="0">
                <a:solidFill>
                  <a:srgbClr val="002060"/>
                </a:solidFill>
                <a:latin typeface="+mn-lt"/>
                <a:ea typeface="幼圆" pitchFamily="1" charset="-122"/>
              </a:rPr>
              <a:t>عليك توضيح الخلل الحاصل والتعرف إلى الأسباب التي أدت إليه، وعليك الاستمرار بالبحث حتى تصل إلى جذر المشكلة</a:t>
            </a:r>
          </a:p>
        </p:txBody>
      </p:sp>
    </p:spTree>
    <p:extLst>
      <p:ext uri="{BB962C8B-B14F-4D97-AF65-F5344CB8AC3E}">
        <p14:creationId xmlns:p14="http://schemas.microsoft.com/office/powerpoint/2010/main" val="385352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تقييم </a:t>
            </a:r>
            <a:r>
              <a:rPr lang="ar-EG" altLang="zh-CN" b="1" dirty="0">
                <a:solidFill>
                  <a:srgbClr val="002060"/>
                </a:solidFill>
                <a:ea typeface="幼圆" pitchFamily="1" charset="-122"/>
              </a:rPr>
              <a:t>الوضع الراهن لإستراتيجيات مواجهة المخاطر </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تقييم </a:t>
            </a:r>
            <a:r>
              <a:rPr lang="ar-EG" altLang="zh-CN" b="1" dirty="0">
                <a:solidFill>
                  <a:srgbClr val="002060"/>
                </a:solidFill>
                <a:ea typeface="幼圆" pitchFamily="1" charset="-122"/>
              </a:rPr>
              <a:t>إمكانات الكيانات وأساليبها وخططها </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التخطيط </a:t>
            </a:r>
            <a:r>
              <a:rPr lang="ar-EG" altLang="zh-CN" b="1" dirty="0">
                <a:solidFill>
                  <a:srgbClr val="002060"/>
                </a:solidFill>
                <a:ea typeface="幼圆" pitchFamily="1" charset="-122"/>
              </a:rPr>
              <a:t>الفعال لمواجهة المخاطر ذات الدرجة العالية المرتفعة </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algn="r" rtl="1"/>
            <a:r>
              <a:rPr lang="ar-EG" altLang="zh-CN" sz="1800" b="1" dirty="0" smtClean="0">
                <a:solidFill>
                  <a:srgbClr val="002060"/>
                </a:solidFill>
                <a:ea typeface="幼圆" pitchFamily="1" charset="-122"/>
              </a:rPr>
              <a:t>إنشاء </a:t>
            </a:r>
            <a:r>
              <a:rPr lang="ar-EG" altLang="zh-CN" sz="1800" b="1" dirty="0">
                <a:solidFill>
                  <a:srgbClr val="002060"/>
                </a:solidFill>
                <a:ea typeface="幼圆" pitchFamily="1" charset="-122"/>
              </a:rPr>
              <a:t>إدارة تختص بإدارة المخاطرات , لدراسة المخاطر والوقوف على القدرات المؤسسية </a:t>
            </a:r>
            <a:endParaRPr lang="zh-CN" altLang="en-US" sz="18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9432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707904" y="404664"/>
            <a:ext cx="530492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الثانية: "حدد طبيعة الحل المطلوب"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966155"/>
            <a:ext cx="7038528" cy="830997"/>
          </a:xfrm>
          <a:prstGeom prst="rect">
            <a:avLst/>
          </a:prstGeom>
        </p:spPr>
        <p:txBody>
          <a:bodyPr wrap="square">
            <a:spAutoFit/>
          </a:bodyPr>
          <a:lstStyle/>
          <a:p>
            <a:pPr rtl="1"/>
            <a:r>
              <a:rPr lang="ar-EG" b="1" dirty="0">
                <a:solidFill>
                  <a:srgbClr val="002060"/>
                </a:solidFill>
                <a:latin typeface="+mn-lt"/>
                <a:ea typeface="幼圆" pitchFamily="1" charset="-122"/>
              </a:rPr>
              <a:t>حدد الأهداف التي يجب عليك تحقيقها عبر الحل الذي ستتوصل إليه، وقد تتطلب منك التزاما بميزانية محدودة أو بجدول زمني معين</a:t>
            </a:r>
          </a:p>
        </p:txBody>
      </p:sp>
    </p:spTree>
    <p:extLst>
      <p:ext uri="{BB962C8B-B14F-4D97-AF65-F5344CB8AC3E}">
        <p14:creationId xmlns:p14="http://schemas.microsoft.com/office/powerpoint/2010/main" val="275763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491880" y="404664"/>
            <a:ext cx="5520952"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الثالثة: "اقترح بعض الحلول الممكنة"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89040"/>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اجر عصفا ذهنيا لإيجاد كل الحلول الممكنة لمشكلتك، وذلك اعتمادا على مدى تعقيدها، وقد يكون من المهم بحث هذه الحلول مع الأطراف المعنية بالموضوع مباشرة </a:t>
            </a:r>
          </a:p>
        </p:txBody>
      </p:sp>
    </p:spTree>
    <p:extLst>
      <p:ext uri="{BB962C8B-B14F-4D97-AF65-F5344CB8AC3E}">
        <p14:creationId xmlns:p14="http://schemas.microsoft.com/office/powerpoint/2010/main" val="33001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491880" y="404664"/>
            <a:ext cx="5520952"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الرابعة: "قم بتحليل الحلول المقترحة"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89040"/>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قم بذلك بناء على طبيعة اهدافك، وحدد أي الحلول تناسب ميزانيتك ومواردك وجدولك الزمني، ولا بأس بوضع جدول لإدراج الحلول جميعها، ثم مقارنتها ببعضها بعضا</a:t>
            </a:r>
          </a:p>
        </p:txBody>
      </p:sp>
    </p:spTree>
    <p:extLst>
      <p:ext uri="{BB962C8B-B14F-4D97-AF65-F5344CB8AC3E}">
        <p14:creationId xmlns:p14="http://schemas.microsoft.com/office/powerpoint/2010/main" val="206980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491880" y="404664"/>
            <a:ext cx="5520952"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الخامسة: "اختر الحل الأمثل"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4119463"/>
            <a:ext cx="7038528" cy="461665"/>
          </a:xfrm>
          <a:prstGeom prst="rect">
            <a:avLst/>
          </a:prstGeom>
        </p:spPr>
        <p:txBody>
          <a:bodyPr wrap="square">
            <a:spAutoFit/>
          </a:bodyPr>
          <a:lstStyle/>
          <a:p>
            <a:pPr rtl="1"/>
            <a:r>
              <a:rPr lang="ar-EG" b="1" dirty="0">
                <a:solidFill>
                  <a:srgbClr val="002060"/>
                </a:solidFill>
                <a:latin typeface="+mn-lt"/>
                <a:ea typeface="幼圆" pitchFamily="1" charset="-122"/>
              </a:rPr>
              <a:t>بناء على تقييمك، اختر الحل الأمثل وبرر اختيارك</a:t>
            </a:r>
          </a:p>
        </p:txBody>
      </p:sp>
    </p:spTree>
    <p:extLst>
      <p:ext uri="{BB962C8B-B14F-4D97-AF65-F5344CB8AC3E}">
        <p14:creationId xmlns:p14="http://schemas.microsoft.com/office/powerpoint/2010/main" val="59970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491880" y="404664"/>
            <a:ext cx="5520952"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السادسة: "ضع خطة لتنفيذ الحل"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429000"/>
            <a:ext cx="7056783" cy="1872208"/>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573016"/>
            <a:ext cx="7038528" cy="1569660"/>
          </a:xfrm>
          <a:prstGeom prst="rect">
            <a:avLst/>
          </a:prstGeom>
        </p:spPr>
        <p:txBody>
          <a:bodyPr wrap="square">
            <a:spAutoFit/>
          </a:bodyPr>
          <a:lstStyle/>
          <a:p>
            <a:pPr rtl="1"/>
            <a:r>
              <a:rPr lang="ar-EG" b="1" dirty="0">
                <a:solidFill>
                  <a:srgbClr val="002060"/>
                </a:solidFill>
                <a:latin typeface="+mn-lt"/>
                <a:ea typeface="幼圆" pitchFamily="1" charset="-122"/>
              </a:rPr>
              <a:t>حدد كيفية تطبيق الحل الذي توصلت إليه، وكيف ستتم متابعته للتأكد من نجاحه، وهنا عليك تحديد الموظفين المسؤولين عن تطبيق الحل وموعد البدء بهذه العملية وخطوات تطبيقها، واذكر التكلفة والجدول الزمني التقديري إن أمكن أيضا</a:t>
            </a:r>
          </a:p>
        </p:txBody>
      </p:sp>
    </p:spTree>
    <p:extLst>
      <p:ext uri="{BB962C8B-B14F-4D97-AF65-F5344CB8AC3E}">
        <p14:creationId xmlns:p14="http://schemas.microsoft.com/office/powerpoint/2010/main" val="3394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491880" y="404664"/>
            <a:ext cx="5520952"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السابعة: "وثق كل المعلومات"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789040"/>
            <a:ext cx="7038528" cy="1200329"/>
          </a:xfrm>
          <a:prstGeom prst="rect">
            <a:avLst/>
          </a:prstGeom>
        </p:spPr>
        <p:txBody>
          <a:bodyPr wrap="square">
            <a:spAutoFit/>
          </a:bodyPr>
          <a:lstStyle/>
          <a:p>
            <a:pPr rtl="1"/>
            <a:r>
              <a:rPr lang="ar-EG" b="1" dirty="0">
                <a:solidFill>
                  <a:srgbClr val="002060"/>
                </a:solidFill>
                <a:latin typeface="+mn-lt"/>
                <a:ea typeface="幼圆" pitchFamily="1" charset="-122"/>
              </a:rPr>
              <a:t>احتفظ بشرح مختصر عن المعلومات التي توصلت إليها عبر كل خطوة من الخطوات السابقة، فتدوين هذه المعلومات والخطوات يجعلك تعيد التفكير فيها مجددا للتأكد من فعاليتها</a:t>
            </a:r>
          </a:p>
        </p:txBody>
      </p:sp>
    </p:spTree>
    <p:extLst>
      <p:ext uri="{BB962C8B-B14F-4D97-AF65-F5344CB8AC3E}">
        <p14:creationId xmlns:p14="http://schemas.microsoft.com/office/powerpoint/2010/main" val="427689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3491880" y="404664"/>
            <a:ext cx="5520952"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الخطوة الثامنة: "اعقد اجتماعا مع مديرك"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645024"/>
            <a:ext cx="7056783" cy="1440160"/>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5" y="3966155"/>
            <a:ext cx="7038528" cy="830997"/>
          </a:xfrm>
          <a:prstGeom prst="rect">
            <a:avLst/>
          </a:prstGeom>
        </p:spPr>
        <p:txBody>
          <a:bodyPr wrap="square">
            <a:spAutoFit/>
          </a:bodyPr>
          <a:lstStyle/>
          <a:p>
            <a:pPr rtl="1"/>
            <a:r>
              <a:rPr lang="ar-EG" b="1" dirty="0">
                <a:solidFill>
                  <a:srgbClr val="002060"/>
                </a:solidFill>
                <a:latin typeface="+mn-lt"/>
                <a:ea typeface="幼圆" pitchFamily="1" charset="-122"/>
              </a:rPr>
              <a:t>معظم المديرين لا يملكون متسعا من الوقت، لذا قدم لمديرك نبذة سريعة عن المشكلة وحلها، لتسهيل قراءتها عليه عندما تجتمعان</a:t>
            </a:r>
          </a:p>
        </p:txBody>
      </p:sp>
    </p:spTree>
    <p:extLst>
      <p:ext uri="{BB962C8B-B14F-4D97-AF65-F5344CB8AC3E}">
        <p14:creationId xmlns:p14="http://schemas.microsoft.com/office/powerpoint/2010/main" val="27362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2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5"/>
          <p:cNvSpPr>
            <a:spLocks noGrp="1" noChangeArrowheads="1"/>
          </p:cNvSpPr>
          <p:nvPr>
            <p:ph type="ctrTitle"/>
          </p:nvPr>
        </p:nvSpPr>
        <p:spPr>
          <a:xfrm>
            <a:off x="4267200" y="1066800"/>
            <a:ext cx="5029200" cy="762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pPr algn="ctr" eaLnBrk="1" hangingPunct="1"/>
            <a:r>
              <a:rPr lang="ar-EG" sz="4800" b="1" smtClean="0">
                <a:solidFill>
                  <a:schemeClr val="bg2">
                    <a:lumMod val="50000"/>
                  </a:schemeClr>
                </a:solidFill>
              </a:rPr>
              <a:t>نلقاكم فى دورات اخرى</a:t>
            </a:r>
            <a:endParaRPr lang="ru-RU" sz="4800" b="1" dirty="0" smtClean="0">
              <a:solidFill>
                <a:schemeClr val="bg2">
                  <a:lumMod val="50000"/>
                </a:schemeClr>
              </a:solidFill>
            </a:endParaRPr>
          </a:p>
        </p:txBody>
      </p:sp>
    </p:spTree>
    <p:extLst>
      <p:ext uri="{BB962C8B-B14F-4D97-AF65-F5344CB8AC3E}">
        <p14:creationId xmlns:p14="http://schemas.microsoft.com/office/powerpoint/2010/main" val="2856028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مراجعه </a:t>
            </a:r>
            <a:r>
              <a:rPr lang="ar-EG" altLang="zh-CN" b="1" dirty="0">
                <a:solidFill>
                  <a:srgbClr val="002060"/>
                </a:solidFill>
                <a:ea typeface="幼圆" pitchFamily="1" charset="-122"/>
              </a:rPr>
              <a:t>ومراقبة الأساليب المتبعة في تحليل وتقييم المخاطر </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مراجعه </a:t>
            </a:r>
            <a:r>
              <a:rPr lang="ar-EG" altLang="zh-CN" b="1" dirty="0">
                <a:solidFill>
                  <a:srgbClr val="002060"/>
                </a:solidFill>
                <a:ea typeface="幼圆" pitchFamily="1" charset="-122"/>
              </a:rPr>
              <a:t>ومراقبة استراتيجيات التدخل في عمليات الاستجابة للمخاطر </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مراقبة </a:t>
            </a:r>
            <a:r>
              <a:rPr lang="ar-EG" altLang="zh-CN" b="1" dirty="0">
                <a:solidFill>
                  <a:srgbClr val="002060"/>
                </a:solidFill>
                <a:ea typeface="幼圆" pitchFamily="1" charset="-122"/>
              </a:rPr>
              <a:t>المخاطر </a:t>
            </a:r>
            <a:r>
              <a:rPr lang="ar-EG" altLang="zh-CN" b="1" dirty="0" smtClean="0">
                <a:solidFill>
                  <a:srgbClr val="002060"/>
                </a:solidFill>
                <a:ea typeface="幼圆" pitchFamily="1" charset="-122"/>
              </a:rPr>
              <a:t>الحالية </a:t>
            </a:r>
            <a:r>
              <a:rPr lang="ar-EG" altLang="zh-CN" b="1" dirty="0">
                <a:solidFill>
                  <a:srgbClr val="002060"/>
                </a:solidFill>
                <a:ea typeface="幼圆" pitchFamily="1" charset="-122"/>
              </a:rPr>
              <a:t>والتي تمت دراستها , ومتابعة مراحل تطورها </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توضيح </a:t>
            </a:r>
            <a:r>
              <a:rPr lang="ar-EG" altLang="zh-CN" b="1" dirty="0">
                <a:solidFill>
                  <a:srgbClr val="002060"/>
                </a:solidFill>
                <a:ea typeface="幼圆" pitchFamily="1" charset="-122"/>
              </a:rPr>
              <a:t>أثر المتغيرات على تطوير دور هيئة إدارة المخاطرة </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061328"/>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286000" y="228600"/>
            <a:ext cx="4572000" cy="722334"/>
          </a:xfrm>
          <a:prstGeom prst="roundRect">
            <a:avLst/>
          </a:prstGeom>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2"/>
                </a:solidFill>
              </a:rPr>
              <a:t>الاتفاقيات </a:t>
            </a:r>
          </a:p>
        </p:txBody>
      </p:sp>
      <p:sp>
        <p:nvSpPr>
          <p:cNvPr id="21" name="AutoShape 7"/>
          <p:cNvSpPr>
            <a:spLocks noChangeArrowheads="1"/>
          </p:cNvSpPr>
          <p:nvPr/>
        </p:nvSpPr>
        <p:spPr bwMode="auto">
          <a:xfrm>
            <a:off x="6621810" y="1247657"/>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smtClean="0">
                <a:solidFill>
                  <a:srgbClr val="292929"/>
                </a:solidFill>
                <a:latin typeface="Verdana" panose="020B0604030504040204" pitchFamily="34" charset="0"/>
                <a:ea typeface="HY헤드라인M" pitchFamily="2" charset="-127"/>
              </a:rPr>
              <a:t>الابتسامة طوال الوقت </a:t>
            </a:r>
            <a:endParaRPr lang="ar-SA" sz="2400" b="1" dirty="0">
              <a:solidFill>
                <a:srgbClr val="292929"/>
              </a:solidFill>
              <a:latin typeface="Verdana" panose="020B0604030504040204" pitchFamily="34" charset="0"/>
              <a:ea typeface="HY헤드라인M" pitchFamily="2" charset="-127"/>
            </a:endParaRPr>
          </a:p>
        </p:txBody>
      </p:sp>
      <p:sp>
        <p:nvSpPr>
          <p:cNvPr id="22" name="AutoShape 7"/>
          <p:cNvSpPr>
            <a:spLocks noChangeArrowheads="1"/>
          </p:cNvSpPr>
          <p:nvPr/>
        </p:nvSpPr>
        <p:spPr bwMode="auto">
          <a:xfrm>
            <a:off x="1973610" y="1247657"/>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الحضور </a:t>
            </a:r>
            <a:r>
              <a:rPr lang="ar-EG" sz="2400" b="1" dirty="0" smtClean="0">
                <a:solidFill>
                  <a:srgbClr val="292929"/>
                </a:solidFill>
                <a:latin typeface="Verdana" panose="020B0604030504040204" pitchFamily="34" charset="0"/>
                <a:ea typeface="HY헤드라인M" pitchFamily="2" charset="-127"/>
              </a:rPr>
              <a:t>والانصراف</a:t>
            </a:r>
          </a:p>
          <a:p>
            <a:pPr algn="ctr"/>
            <a:r>
              <a:rPr lang="ar-EG" sz="2400" b="1" dirty="0" smtClean="0">
                <a:solidFill>
                  <a:srgbClr val="292929"/>
                </a:solidFill>
                <a:latin typeface="Verdana" panose="020B0604030504040204" pitchFamily="34" charset="0"/>
                <a:ea typeface="HY헤드라인M" pitchFamily="2" charset="-127"/>
              </a:rPr>
              <a:t> </a:t>
            </a:r>
            <a:r>
              <a:rPr lang="ar-EG" sz="2400" b="1" dirty="0">
                <a:solidFill>
                  <a:srgbClr val="292929"/>
                </a:solidFill>
                <a:latin typeface="Verdana" panose="020B0604030504040204" pitchFamily="34" charset="0"/>
                <a:ea typeface="HY헤드라인M" pitchFamily="2" charset="-127"/>
              </a:rPr>
              <a:t>في الوقت المحدد</a:t>
            </a:r>
            <a:endParaRPr lang="ar-SA" sz="2400" b="1" dirty="0">
              <a:solidFill>
                <a:srgbClr val="292929"/>
              </a:solidFill>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6611480" y="236137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rtl="1"/>
            <a:r>
              <a:rPr lang="ar-EG" sz="2400" b="1" dirty="0" smtClean="0">
                <a:solidFill>
                  <a:srgbClr val="292929"/>
                </a:solidFill>
                <a:latin typeface="Verdana" panose="020B0604030504040204" pitchFamily="34" charset="0"/>
                <a:ea typeface="HY헤드라인M" pitchFamily="2" charset="-127"/>
              </a:rPr>
              <a:t>تقبل جميع </a:t>
            </a:r>
          </a:p>
          <a:p>
            <a:pPr algn="ctr" rtl="1"/>
            <a:r>
              <a:rPr lang="ar-EG" sz="2400" b="1" dirty="0" smtClean="0">
                <a:solidFill>
                  <a:srgbClr val="292929"/>
                </a:solidFill>
                <a:latin typeface="Verdana" panose="020B0604030504040204" pitchFamily="34" charset="0"/>
                <a:ea typeface="HY헤드라인M" pitchFamily="2" charset="-127"/>
              </a:rPr>
              <a:t>الآراء </a:t>
            </a:r>
            <a:r>
              <a:rPr lang="ar-EG" sz="2400" b="1" dirty="0">
                <a:solidFill>
                  <a:srgbClr val="292929"/>
                </a:solidFill>
                <a:latin typeface="Verdana" panose="020B0604030504040204" pitchFamily="34" charset="0"/>
                <a:ea typeface="HY헤드라인M" pitchFamily="2" charset="-127"/>
              </a:rPr>
              <a:t>بصدر رحب</a:t>
            </a:r>
            <a:endParaRPr lang="ar-SA" sz="2400" b="1" dirty="0">
              <a:solidFill>
                <a:srgbClr val="292929"/>
              </a:solidFill>
              <a:latin typeface="Verdana" panose="020B0604030504040204" pitchFamily="34" charset="0"/>
              <a:ea typeface="HY헤드라인M" pitchFamily="2" charset="-127"/>
            </a:endParaRPr>
          </a:p>
        </p:txBody>
      </p:sp>
      <p:sp>
        <p:nvSpPr>
          <p:cNvPr id="25" name="AutoShape 7"/>
          <p:cNvSpPr>
            <a:spLocks noChangeArrowheads="1"/>
          </p:cNvSpPr>
          <p:nvPr/>
        </p:nvSpPr>
        <p:spPr bwMode="auto">
          <a:xfrm>
            <a:off x="1963280" y="236137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التفاعل مع المجموعة</a:t>
            </a:r>
            <a:endParaRPr lang="ar-SA" sz="2400" b="1" dirty="0">
              <a:solidFill>
                <a:srgbClr val="292929"/>
              </a:solidFill>
              <a:latin typeface="Verdana" panose="020B0604030504040204" pitchFamily="34" charset="0"/>
              <a:ea typeface="HY헤드라인M" pitchFamily="2" charset="-127"/>
            </a:endParaRPr>
          </a:p>
        </p:txBody>
      </p:sp>
      <p:sp>
        <p:nvSpPr>
          <p:cNvPr id="26" name="AutoShape 7"/>
          <p:cNvSpPr>
            <a:spLocks noChangeArrowheads="1"/>
          </p:cNvSpPr>
          <p:nvPr/>
        </p:nvSpPr>
        <p:spPr bwMode="auto">
          <a:xfrm>
            <a:off x="6601150" y="3475091"/>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المحمول مغلق </a:t>
            </a:r>
            <a:endParaRPr lang="ar-SA" sz="2400" b="1" dirty="0">
              <a:solidFill>
                <a:srgbClr val="292929"/>
              </a:solidFill>
              <a:latin typeface="Verdana" panose="020B0604030504040204" pitchFamily="34" charset="0"/>
              <a:ea typeface="HY헤드라인M" pitchFamily="2" charset="-127"/>
            </a:endParaRPr>
          </a:p>
        </p:txBody>
      </p:sp>
      <p:sp>
        <p:nvSpPr>
          <p:cNvPr id="27" name="AutoShape 7"/>
          <p:cNvSpPr>
            <a:spLocks noChangeArrowheads="1"/>
          </p:cNvSpPr>
          <p:nvPr/>
        </p:nvSpPr>
        <p:spPr bwMode="auto">
          <a:xfrm>
            <a:off x="1952950" y="3475091"/>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تنفيذ جميع التمارين</a:t>
            </a:r>
            <a:endParaRPr lang="ar-SA" sz="2400" b="1" dirty="0">
              <a:solidFill>
                <a:srgbClr val="292929"/>
              </a:solidFill>
              <a:latin typeface="Verdana" panose="020B0604030504040204" pitchFamily="34" charset="0"/>
              <a:ea typeface="HY헤드라인M" pitchFamily="2" charset="-127"/>
            </a:endParaRPr>
          </a:p>
        </p:txBody>
      </p:sp>
      <p:sp>
        <p:nvSpPr>
          <p:cNvPr id="28" name="AutoShape 7"/>
          <p:cNvSpPr>
            <a:spLocks noChangeArrowheads="1"/>
          </p:cNvSpPr>
          <p:nvPr/>
        </p:nvSpPr>
        <p:spPr bwMode="auto">
          <a:xfrm>
            <a:off x="6590820" y="4588808"/>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المحافظة على الانظباط </a:t>
            </a:r>
            <a:endParaRPr lang="ar-SA" sz="2400" b="1" dirty="0">
              <a:solidFill>
                <a:srgbClr val="292929"/>
              </a:solidFill>
              <a:latin typeface="Verdana" panose="020B0604030504040204" pitchFamily="34" charset="0"/>
              <a:ea typeface="HY헤드라인M" pitchFamily="2" charset="-127"/>
            </a:endParaRPr>
          </a:p>
        </p:txBody>
      </p:sp>
      <p:sp>
        <p:nvSpPr>
          <p:cNvPr id="29" name="AutoShape 7"/>
          <p:cNvSpPr>
            <a:spLocks noChangeArrowheads="1"/>
          </p:cNvSpPr>
          <p:nvPr/>
        </p:nvSpPr>
        <p:spPr bwMode="auto">
          <a:xfrm>
            <a:off x="1942620" y="4588808"/>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تقبل قرارات المدرب </a:t>
            </a:r>
            <a:endParaRPr lang="ar-SA" sz="2400" b="1" dirty="0">
              <a:solidFill>
                <a:srgbClr val="292929"/>
              </a:solidFill>
              <a:latin typeface="Verdana" panose="020B0604030504040204" pitchFamily="34" charset="0"/>
              <a:ea typeface="HY헤드라인M" pitchFamily="2" charset="-127"/>
            </a:endParaRPr>
          </a:p>
        </p:txBody>
      </p:sp>
      <p:sp>
        <p:nvSpPr>
          <p:cNvPr id="30" name="AutoShape 7"/>
          <p:cNvSpPr>
            <a:spLocks noChangeArrowheads="1"/>
          </p:cNvSpPr>
          <p:nvPr/>
        </p:nvSpPr>
        <p:spPr bwMode="auto">
          <a:xfrm>
            <a:off x="6580490" y="5702525"/>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حسن الظن </a:t>
            </a:r>
            <a:endParaRPr lang="ar-EG" sz="2400" b="1" dirty="0" smtClean="0">
              <a:solidFill>
                <a:srgbClr val="292929"/>
              </a:solidFill>
              <a:latin typeface="Verdana" panose="020B0604030504040204" pitchFamily="34" charset="0"/>
              <a:ea typeface="HY헤드라인M" pitchFamily="2" charset="-127"/>
            </a:endParaRPr>
          </a:p>
          <a:p>
            <a:pPr algn="ctr"/>
            <a:r>
              <a:rPr lang="ar-EG" sz="2400" b="1" dirty="0" smtClean="0">
                <a:solidFill>
                  <a:srgbClr val="292929"/>
                </a:solidFill>
                <a:latin typeface="Verdana" panose="020B0604030504040204" pitchFamily="34" charset="0"/>
                <a:ea typeface="HY헤드라인M" pitchFamily="2" charset="-127"/>
              </a:rPr>
              <a:t>والثقة </a:t>
            </a:r>
            <a:r>
              <a:rPr lang="ar-EG" sz="2400" b="1" dirty="0">
                <a:solidFill>
                  <a:srgbClr val="292929"/>
                </a:solidFill>
                <a:latin typeface="Verdana" panose="020B0604030504040204" pitchFamily="34" charset="0"/>
                <a:ea typeface="HY헤드라인M" pitchFamily="2" charset="-127"/>
              </a:rPr>
              <a:t>المتبادلة</a:t>
            </a:r>
            <a:endParaRPr lang="ar-SA" sz="2400" b="1" dirty="0">
              <a:solidFill>
                <a:srgbClr val="292929"/>
              </a:solidFill>
              <a:latin typeface="Verdana" panose="020B0604030504040204" pitchFamily="34" charset="0"/>
              <a:ea typeface="HY헤드라인M" pitchFamily="2" charset="-127"/>
            </a:endParaRPr>
          </a:p>
        </p:txBody>
      </p:sp>
      <p:sp>
        <p:nvSpPr>
          <p:cNvPr id="31" name="AutoShape 7"/>
          <p:cNvSpPr>
            <a:spLocks noChangeArrowheads="1"/>
          </p:cNvSpPr>
          <p:nvPr/>
        </p:nvSpPr>
        <p:spPr bwMode="auto">
          <a:xfrm>
            <a:off x="1932290" y="5702525"/>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smtClean="0">
                <a:solidFill>
                  <a:srgbClr val="292929"/>
                </a:solidFill>
                <a:latin typeface="Verdana" panose="020B0604030504040204" pitchFamily="34" charset="0"/>
                <a:ea typeface="HY헤드라인M" pitchFamily="2" charset="-127"/>
              </a:rPr>
              <a:t>الحب بين المجموعات</a:t>
            </a:r>
            <a:endParaRPr lang="ar-SA" sz="2400" b="1" dirty="0">
              <a:solidFill>
                <a:srgbClr val="292929"/>
              </a:solidFill>
              <a:latin typeface="Verdana" panose="020B0604030504040204" pitchFamily="34" charset="0"/>
              <a:ea typeface="HY헤드라인M" pitchFamily="2" charset="-127"/>
            </a:endParaRPr>
          </a:p>
        </p:txBody>
      </p:sp>
      <p:pic>
        <p:nvPicPr>
          <p:cNvPr id="32" name="Picture 2" descr="F:\دينى\work\صور\kid-s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240" y="914400"/>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3" name="Picture 3" descr="F:\دينى\work\صور\إدارة الوقت.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060" y="8382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4" descr="F:\دينى\work\صور\ثقافة-الحوار-من-أجل-سورية-افضل-297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40" y="2057400"/>
            <a:ext cx="122905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5" name="Picture 5" descr="F:\دينى\work\صور\اختلاف مشارب.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40" y="1981200"/>
            <a:ext cx="110716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6" descr="F:\دينى\work\صور\15460_IPhone_Lock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2004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7" name="Picture 7" descr="F:\دينى\work\صور\lar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3124200"/>
            <a:ext cx="12954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8" name="Picture 8" descr="F:\دينى\work\صور\imagت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0080" y="43053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9" name="Picture 9" descr="F:\دينى\work\صور\84848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40" y="42672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0" name="Picture 10" descr="F:\دينى\work\صور\zan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14940" y="5391702"/>
            <a:ext cx="1143000" cy="11614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11" descr="F:\دينى\work\صور\Love-Is-Love_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094" y="5391702"/>
            <a:ext cx="1045652" cy="1165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8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style.rotation</p:attrName>
                                        </p:attrNameLst>
                                      </p:cBhvr>
                                      <p:tavLst>
                                        <p:tav tm="0">
                                          <p:val>
                                            <p:fltVal val="90"/>
                                          </p:val>
                                        </p:tav>
                                        <p:tav tm="100000">
                                          <p:val>
                                            <p:fltVal val="0"/>
                                          </p:val>
                                        </p:tav>
                                      </p:tavLst>
                                    </p:anim>
                                    <p:animEffect transition="in" filter="fade">
                                      <p:cBhvr>
                                        <p:cTn id="24" dur="1000"/>
                                        <p:tgtEl>
                                          <p:spTgt spid="22"/>
                                        </p:tgtEl>
                                      </p:cBhvr>
                                    </p:animEffect>
                                  </p:childTnLst>
                                </p:cTn>
                              </p:par>
                              <p:par>
                                <p:cTn id="25" presetID="3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1000" fill="hold"/>
                                        <p:tgtEl>
                                          <p:spTgt spid="33"/>
                                        </p:tgtEl>
                                        <p:attrNameLst>
                                          <p:attrName>ppt_w</p:attrName>
                                        </p:attrNameLst>
                                      </p:cBhvr>
                                      <p:tavLst>
                                        <p:tav tm="0">
                                          <p:val>
                                            <p:fltVal val="0"/>
                                          </p:val>
                                        </p:tav>
                                        <p:tav tm="100000">
                                          <p:val>
                                            <p:strVal val="#ppt_w"/>
                                          </p:val>
                                        </p:tav>
                                      </p:tavLst>
                                    </p:anim>
                                    <p:anim calcmode="lin" valueType="num">
                                      <p:cBhvr>
                                        <p:cTn id="28" dur="1000" fill="hold"/>
                                        <p:tgtEl>
                                          <p:spTgt spid="33"/>
                                        </p:tgtEl>
                                        <p:attrNameLst>
                                          <p:attrName>ppt_h</p:attrName>
                                        </p:attrNameLst>
                                      </p:cBhvr>
                                      <p:tavLst>
                                        <p:tav tm="0">
                                          <p:val>
                                            <p:fltVal val="0"/>
                                          </p:val>
                                        </p:tav>
                                        <p:tav tm="100000">
                                          <p:val>
                                            <p:strVal val="#ppt_h"/>
                                          </p:val>
                                        </p:tav>
                                      </p:tavLst>
                                    </p:anim>
                                    <p:anim calcmode="lin" valueType="num">
                                      <p:cBhvr>
                                        <p:cTn id="29" dur="1000" fill="hold"/>
                                        <p:tgtEl>
                                          <p:spTgt spid="33"/>
                                        </p:tgtEl>
                                        <p:attrNameLst>
                                          <p:attrName>style.rotation</p:attrName>
                                        </p:attrNameLst>
                                      </p:cBhvr>
                                      <p:tavLst>
                                        <p:tav tm="0">
                                          <p:val>
                                            <p:fltVal val="90"/>
                                          </p:val>
                                        </p:tav>
                                        <p:tav tm="100000">
                                          <p:val>
                                            <p:fltVal val="0"/>
                                          </p:val>
                                        </p:tav>
                                      </p:tavLst>
                                    </p:anim>
                                    <p:animEffect transition="in" filter="fade">
                                      <p:cBhvr>
                                        <p:cTn id="30" dur="1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par>
                                <p:cTn id="39" presetID="3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fltVal val="0"/>
                                          </p:val>
                                        </p:tav>
                                        <p:tav tm="100000">
                                          <p:val>
                                            <p:strVal val="#ppt_w"/>
                                          </p:val>
                                        </p:tav>
                                      </p:tavLst>
                                    </p:anim>
                                    <p:anim calcmode="lin" valueType="num">
                                      <p:cBhvr>
                                        <p:cTn id="42" dur="1000" fill="hold"/>
                                        <p:tgtEl>
                                          <p:spTgt spid="34"/>
                                        </p:tgtEl>
                                        <p:attrNameLst>
                                          <p:attrName>ppt_h</p:attrName>
                                        </p:attrNameLst>
                                      </p:cBhvr>
                                      <p:tavLst>
                                        <p:tav tm="0">
                                          <p:val>
                                            <p:fltVal val="0"/>
                                          </p:val>
                                        </p:tav>
                                        <p:tav tm="100000">
                                          <p:val>
                                            <p:strVal val="#ppt_h"/>
                                          </p:val>
                                        </p:tav>
                                      </p:tavLst>
                                    </p:anim>
                                    <p:anim calcmode="lin" valueType="num">
                                      <p:cBhvr>
                                        <p:cTn id="43" dur="1000" fill="hold"/>
                                        <p:tgtEl>
                                          <p:spTgt spid="34"/>
                                        </p:tgtEl>
                                        <p:attrNameLst>
                                          <p:attrName>style.rotation</p:attrName>
                                        </p:attrNameLst>
                                      </p:cBhvr>
                                      <p:tavLst>
                                        <p:tav tm="0">
                                          <p:val>
                                            <p:fltVal val="90"/>
                                          </p:val>
                                        </p:tav>
                                        <p:tav tm="100000">
                                          <p:val>
                                            <p:fltVal val="0"/>
                                          </p:val>
                                        </p:tav>
                                      </p:tavLst>
                                    </p:anim>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par>
                                <p:cTn id="53" presetID="3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fltVal val="0"/>
                                          </p:val>
                                        </p:tav>
                                        <p:tav tm="100000">
                                          <p:val>
                                            <p:strVal val="#ppt_w"/>
                                          </p:val>
                                        </p:tav>
                                      </p:tavLst>
                                    </p:anim>
                                    <p:anim calcmode="lin" valueType="num">
                                      <p:cBhvr>
                                        <p:cTn id="56" dur="1000" fill="hold"/>
                                        <p:tgtEl>
                                          <p:spTgt spid="35"/>
                                        </p:tgtEl>
                                        <p:attrNameLst>
                                          <p:attrName>ppt_h</p:attrName>
                                        </p:attrNameLst>
                                      </p:cBhvr>
                                      <p:tavLst>
                                        <p:tav tm="0">
                                          <p:val>
                                            <p:fltVal val="0"/>
                                          </p:val>
                                        </p:tav>
                                        <p:tav tm="100000">
                                          <p:val>
                                            <p:strVal val="#ppt_h"/>
                                          </p:val>
                                        </p:tav>
                                      </p:tavLst>
                                    </p:anim>
                                    <p:anim calcmode="lin" valueType="num">
                                      <p:cBhvr>
                                        <p:cTn id="57" dur="1000" fill="hold"/>
                                        <p:tgtEl>
                                          <p:spTgt spid="35"/>
                                        </p:tgtEl>
                                        <p:attrNameLst>
                                          <p:attrName>style.rotation</p:attrName>
                                        </p:attrNameLst>
                                      </p:cBhvr>
                                      <p:tavLst>
                                        <p:tav tm="0">
                                          <p:val>
                                            <p:fltVal val="90"/>
                                          </p:val>
                                        </p:tav>
                                        <p:tav tm="100000">
                                          <p:val>
                                            <p:fltVal val="0"/>
                                          </p:val>
                                        </p:tav>
                                      </p:tavLst>
                                    </p:anim>
                                    <p:animEffect transition="in" filter="fade">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1000" fill="hold"/>
                                        <p:tgtEl>
                                          <p:spTgt spid="36"/>
                                        </p:tgtEl>
                                        <p:attrNameLst>
                                          <p:attrName>ppt_w</p:attrName>
                                        </p:attrNameLst>
                                      </p:cBhvr>
                                      <p:tavLst>
                                        <p:tav tm="0">
                                          <p:val>
                                            <p:fltVal val="0"/>
                                          </p:val>
                                        </p:tav>
                                        <p:tav tm="100000">
                                          <p:val>
                                            <p:strVal val="#ppt_w"/>
                                          </p:val>
                                        </p:tav>
                                      </p:tavLst>
                                    </p:anim>
                                    <p:anim calcmode="lin" valueType="num">
                                      <p:cBhvr>
                                        <p:cTn id="70" dur="1000" fill="hold"/>
                                        <p:tgtEl>
                                          <p:spTgt spid="36"/>
                                        </p:tgtEl>
                                        <p:attrNameLst>
                                          <p:attrName>ppt_h</p:attrName>
                                        </p:attrNameLst>
                                      </p:cBhvr>
                                      <p:tavLst>
                                        <p:tav tm="0">
                                          <p:val>
                                            <p:fltVal val="0"/>
                                          </p:val>
                                        </p:tav>
                                        <p:tav tm="100000">
                                          <p:val>
                                            <p:strVal val="#ppt_h"/>
                                          </p:val>
                                        </p:tav>
                                      </p:tavLst>
                                    </p:anim>
                                    <p:anim calcmode="lin" valueType="num">
                                      <p:cBhvr>
                                        <p:cTn id="71" dur="1000" fill="hold"/>
                                        <p:tgtEl>
                                          <p:spTgt spid="36"/>
                                        </p:tgtEl>
                                        <p:attrNameLst>
                                          <p:attrName>style.rotation</p:attrName>
                                        </p:attrNameLst>
                                      </p:cBhvr>
                                      <p:tavLst>
                                        <p:tav tm="0">
                                          <p:val>
                                            <p:fltVal val="90"/>
                                          </p:val>
                                        </p:tav>
                                        <p:tav tm="100000">
                                          <p:val>
                                            <p:fltVal val="0"/>
                                          </p:val>
                                        </p:tav>
                                      </p:tavLst>
                                    </p:anim>
                                    <p:animEffect transition="in" filter="fade">
                                      <p:cBhvr>
                                        <p:cTn id="72" dur="10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1000" fill="hold"/>
                                        <p:tgtEl>
                                          <p:spTgt spid="27"/>
                                        </p:tgtEl>
                                        <p:attrNameLst>
                                          <p:attrName>ppt_w</p:attrName>
                                        </p:attrNameLst>
                                      </p:cBhvr>
                                      <p:tavLst>
                                        <p:tav tm="0">
                                          <p:val>
                                            <p:fltVal val="0"/>
                                          </p:val>
                                        </p:tav>
                                        <p:tav tm="100000">
                                          <p:val>
                                            <p:strVal val="#ppt_w"/>
                                          </p:val>
                                        </p:tav>
                                      </p:tavLst>
                                    </p:anim>
                                    <p:anim calcmode="lin" valueType="num">
                                      <p:cBhvr>
                                        <p:cTn id="78" dur="1000" fill="hold"/>
                                        <p:tgtEl>
                                          <p:spTgt spid="27"/>
                                        </p:tgtEl>
                                        <p:attrNameLst>
                                          <p:attrName>ppt_h</p:attrName>
                                        </p:attrNameLst>
                                      </p:cBhvr>
                                      <p:tavLst>
                                        <p:tav tm="0">
                                          <p:val>
                                            <p:fltVal val="0"/>
                                          </p:val>
                                        </p:tav>
                                        <p:tav tm="100000">
                                          <p:val>
                                            <p:strVal val="#ppt_h"/>
                                          </p:val>
                                        </p:tav>
                                      </p:tavLst>
                                    </p:anim>
                                    <p:anim calcmode="lin" valueType="num">
                                      <p:cBhvr>
                                        <p:cTn id="79" dur="1000" fill="hold"/>
                                        <p:tgtEl>
                                          <p:spTgt spid="27"/>
                                        </p:tgtEl>
                                        <p:attrNameLst>
                                          <p:attrName>style.rotation</p:attrName>
                                        </p:attrNameLst>
                                      </p:cBhvr>
                                      <p:tavLst>
                                        <p:tav tm="0">
                                          <p:val>
                                            <p:fltVal val="90"/>
                                          </p:val>
                                        </p:tav>
                                        <p:tav tm="100000">
                                          <p:val>
                                            <p:fltVal val="0"/>
                                          </p:val>
                                        </p:tav>
                                      </p:tavLst>
                                    </p:anim>
                                    <p:animEffect transition="in" filter="fade">
                                      <p:cBhvr>
                                        <p:cTn id="80" dur="1000"/>
                                        <p:tgtEl>
                                          <p:spTgt spid="27"/>
                                        </p:tgtEl>
                                      </p:cBhvr>
                                    </p:animEffect>
                                  </p:childTnLst>
                                </p:cTn>
                              </p:par>
                              <p:par>
                                <p:cTn id="81" presetID="31"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1000" fill="hold"/>
                                        <p:tgtEl>
                                          <p:spTgt spid="37"/>
                                        </p:tgtEl>
                                        <p:attrNameLst>
                                          <p:attrName>ppt_w</p:attrName>
                                        </p:attrNameLst>
                                      </p:cBhvr>
                                      <p:tavLst>
                                        <p:tav tm="0">
                                          <p:val>
                                            <p:fltVal val="0"/>
                                          </p:val>
                                        </p:tav>
                                        <p:tav tm="100000">
                                          <p:val>
                                            <p:strVal val="#ppt_w"/>
                                          </p:val>
                                        </p:tav>
                                      </p:tavLst>
                                    </p:anim>
                                    <p:anim calcmode="lin" valueType="num">
                                      <p:cBhvr>
                                        <p:cTn id="84" dur="1000" fill="hold"/>
                                        <p:tgtEl>
                                          <p:spTgt spid="37"/>
                                        </p:tgtEl>
                                        <p:attrNameLst>
                                          <p:attrName>ppt_h</p:attrName>
                                        </p:attrNameLst>
                                      </p:cBhvr>
                                      <p:tavLst>
                                        <p:tav tm="0">
                                          <p:val>
                                            <p:fltVal val="0"/>
                                          </p:val>
                                        </p:tav>
                                        <p:tav tm="100000">
                                          <p:val>
                                            <p:strVal val="#ppt_h"/>
                                          </p:val>
                                        </p:tav>
                                      </p:tavLst>
                                    </p:anim>
                                    <p:anim calcmode="lin" valueType="num">
                                      <p:cBhvr>
                                        <p:cTn id="85" dur="1000" fill="hold"/>
                                        <p:tgtEl>
                                          <p:spTgt spid="37"/>
                                        </p:tgtEl>
                                        <p:attrNameLst>
                                          <p:attrName>style.rotation</p:attrName>
                                        </p:attrNameLst>
                                      </p:cBhvr>
                                      <p:tavLst>
                                        <p:tav tm="0">
                                          <p:val>
                                            <p:fltVal val="90"/>
                                          </p:val>
                                        </p:tav>
                                        <p:tav tm="100000">
                                          <p:val>
                                            <p:fltVal val="0"/>
                                          </p:val>
                                        </p:tav>
                                      </p:tavLst>
                                    </p:anim>
                                    <p:animEffect transition="in" filter="fade">
                                      <p:cBhvr>
                                        <p:cTn id="86" dur="10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1000" fill="hold"/>
                                        <p:tgtEl>
                                          <p:spTgt spid="28"/>
                                        </p:tgtEl>
                                        <p:attrNameLst>
                                          <p:attrName>ppt_w</p:attrName>
                                        </p:attrNameLst>
                                      </p:cBhvr>
                                      <p:tavLst>
                                        <p:tav tm="0">
                                          <p:val>
                                            <p:fltVal val="0"/>
                                          </p:val>
                                        </p:tav>
                                        <p:tav tm="100000">
                                          <p:val>
                                            <p:strVal val="#ppt_w"/>
                                          </p:val>
                                        </p:tav>
                                      </p:tavLst>
                                    </p:anim>
                                    <p:anim calcmode="lin" valueType="num">
                                      <p:cBhvr>
                                        <p:cTn id="92" dur="1000" fill="hold"/>
                                        <p:tgtEl>
                                          <p:spTgt spid="28"/>
                                        </p:tgtEl>
                                        <p:attrNameLst>
                                          <p:attrName>ppt_h</p:attrName>
                                        </p:attrNameLst>
                                      </p:cBhvr>
                                      <p:tavLst>
                                        <p:tav tm="0">
                                          <p:val>
                                            <p:fltVal val="0"/>
                                          </p:val>
                                        </p:tav>
                                        <p:tav tm="100000">
                                          <p:val>
                                            <p:strVal val="#ppt_h"/>
                                          </p:val>
                                        </p:tav>
                                      </p:tavLst>
                                    </p:anim>
                                    <p:anim calcmode="lin" valueType="num">
                                      <p:cBhvr>
                                        <p:cTn id="93" dur="1000" fill="hold"/>
                                        <p:tgtEl>
                                          <p:spTgt spid="28"/>
                                        </p:tgtEl>
                                        <p:attrNameLst>
                                          <p:attrName>style.rotation</p:attrName>
                                        </p:attrNameLst>
                                      </p:cBhvr>
                                      <p:tavLst>
                                        <p:tav tm="0">
                                          <p:val>
                                            <p:fltVal val="90"/>
                                          </p:val>
                                        </p:tav>
                                        <p:tav tm="100000">
                                          <p:val>
                                            <p:fltVal val="0"/>
                                          </p:val>
                                        </p:tav>
                                      </p:tavLst>
                                    </p:anim>
                                    <p:animEffect transition="in" filter="fade">
                                      <p:cBhvr>
                                        <p:cTn id="94" dur="1000"/>
                                        <p:tgtEl>
                                          <p:spTgt spid="28"/>
                                        </p:tgtEl>
                                      </p:cBhvr>
                                    </p:animEffect>
                                  </p:childTnLst>
                                </p:cTn>
                              </p:par>
                              <p:par>
                                <p:cTn id="95" presetID="31"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1000" fill="hold"/>
                                        <p:tgtEl>
                                          <p:spTgt spid="38"/>
                                        </p:tgtEl>
                                        <p:attrNameLst>
                                          <p:attrName>ppt_w</p:attrName>
                                        </p:attrNameLst>
                                      </p:cBhvr>
                                      <p:tavLst>
                                        <p:tav tm="0">
                                          <p:val>
                                            <p:fltVal val="0"/>
                                          </p:val>
                                        </p:tav>
                                        <p:tav tm="100000">
                                          <p:val>
                                            <p:strVal val="#ppt_w"/>
                                          </p:val>
                                        </p:tav>
                                      </p:tavLst>
                                    </p:anim>
                                    <p:anim calcmode="lin" valueType="num">
                                      <p:cBhvr>
                                        <p:cTn id="98" dur="1000" fill="hold"/>
                                        <p:tgtEl>
                                          <p:spTgt spid="38"/>
                                        </p:tgtEl>
                                        <p:attrNameLst>
                                          <p:attrName>ppt_h</p:attrName>
                                        </p:attrNameLst>
                                      </p:cBhvr>
                                      <p:tavLst>
                                        <p:tav tm="0">
                                          <p:val>
                                            <p:fltVal val="0"/>
                                          </p:val>
                                        </p:tav>
                                        <p:tav tm="100000">
                                          <p:val>
                                            <p:strVal val="#ppt_h"/>
                                          </p:val>
                                        </p:tav>
                                      </p:tavLst>
                                    </p:anim>
                                    <p:anim calcmode="lin" valueType="num">
                                      <p:cBhvr>
                                        <p:cTn id="99" dur="1000" fill="hold"/>
                                        <p:tgtEl>
                                          <p:spTgt spid="38"/>
                                        </p:tgtEl>
                                        <p:attrNameLst>
                                          <p:attrName>style.rotation</p:attrName>
                                        </p:attrNameLst>
                                      </p:cBhvr>
                                      <p:tavLst>
                                        <p:tav tm="0">
                                          <p:val>
                                            <p:fltVal val="90"/>
                                          </p:val>
                                        </p:tav>
                                        <p:tav tm="100000">
                                          <p:val>
                                            <p:fltVal val="0"/>
                                          </p:val>
                                        </p:tav>
                                      </p:tavLst>
                                    </p:anim>
                                    <p:animEffect transition="in" filter="fade">
                                      <p:cBhvr>
                                        <p:cTn id="100" dur="10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1000" fill="hold"/>
                                        <p:tgtEl>
                                          <p:spTgt spid="29"/>
                                        </p:tgtEl>
                                        <p:attrNameLst>
                                          <p:attrName>ppt_w</p:attrName>
                                        </p:attrNameLst>
                                      </p:cBhvr>
                                      <p:tavLst>
                                        <p:tav tm="0">
                                          <p:val>
                                            <p:fltVal val="0"/>
                                          </p:val>
                                        </p:tav>
                                        <p:tav tm="100000">
                                          <p:val>
                                            <p:strVal val="#ppt_w"/>
                                          </p:val>
                                        </p:tav>
                                      </p:tavLst>
                                    </p:anim>
                                    <p:anim calcmode="lin" valueType="num">
                                      <p:cBhvr>
                                        <p:cTn id="106" dur="1000" fill="hold"/>
                                        <p:tgtEl>
                                          <p:spTgt spid="29"/>
                                        </p:tgtEl>
                                        <p:attrNameLst>
                                          <p:attrName>ppt_h</p:attrName>
                                        </p:attrNameLst>
                                      </p:cBhvr>
                                      <p:tavLst>
                                        <p:tav tm="0">
                                          <p:val>
                                            <p:fltVal val="0"/>
                                          </p:val>
                                        </p:tav>
                                        <p:tav tm="100000">
                                          <p:val>
                                            <p:strVal val="#ppt_h"/>
                                          </p:val>
                                        </p:tav>
                                      </p:tavLst>
                                    </p:anim>
                                    <p:anim calcmode="lin" valueType="num">
                                      <p:cBhvr>
                                        <p:cTn id="107" dur="1000" fill="hold"/>
                                        <p:tgtEl>
                                          <p:spTgt spid="29"/>
                                        </p:tgtEl>
                                        <p:attrNameLst>
                                          <p:attrName>style.rotation</p:attrName>
                                        </p:attrNameLst>
                                      </p:cBhvr>
                                      <p:tavLst>
                                        <p:tav tm="0">
                                          <p:val>
                                            <p:fltVal val="90"/>
                                          </p:val>
                                        </p:tav>
                                        <p:tav tm="100000">
                                          <p:val>
                                            <p:fltVal val="0"/>
                                          </p:val>
                                        </p:tav>
                                      </p:tavLst>
                                    </p:anim>
                                    <p:animEffect transition="in" filter="fade">
                                      <p:cBhvr>
                                        <p:cTn id="108" dur="1000"/>
                                        <p:tgtEl>
                                          <p:spTgt spid="29"/>
                                        </p:tgtEl>
                                      </p:cBhvr>
                                    </p:animEffect>
                                  </p:childTnLst>
                                </p:cTn>
                              </p:par>
                              <p:par>
                                <p:cTn id="109" presetID="31"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1000" fill="hold"/>
                                        <p:tgtEl>
                                          <p:spTgt spid="39"/>
                                        </p:tgtEl>
                                        <p:attrNameLst>
                                          <p:attrName>ppt_w</p:attrName>
                                        </p:attrNameLst>
                                      </p:cBhvr>
                                      <p:tavLst>
                                        <p:tav tm="0">
                                          <p:val>
                                            <p:fltVal val="0"/>
                                          </p:val>
                                        </p:tav>
                                        <p:tav tm="100000">
                                          <p:val>
                                            <p:strVal val="#ppt_w"/>
                                          </p:val>
                                        </p:tav>
                                      </p:tavLst>
                                    </p:anim>
                                    <p:anim calcmode="lin" valueType="num">
                                      <p:cBhvr>
                                        <p:cTn id="112" dur="1000" fill="hold"/>
                                        <p:tgtEl>
                                          <p:spTgt spid="39"/>
                                        </p:tgtEl>
                                        <p:attrNameLst>
                                          <p:attrName>ppt_h</p:attrName>
                                        </p:attrNameLst>
                                      </p:cBhvr>
                                      <p:tavLst>
                                        <p:tav tm="0">
                                          <p:val>
                                            <p:fltVal val="0"/>
                                          </p:val>
                                        </p:tav>
                                        <p:tav tm="100000">
                                          <p:val>
                                            <p:strVal val="#ppt_h"/>
                                          </p:val>
                                        </p:tav>
                                      </p:tavLst>
                                    </p:anim>
                                    <p:anim calcmode="lin" valueType="num">
                                      <p:cBhvr>
                                        <p:cTn id="113" dur="1000" fill="hold"/>
                                        <p:tgtEl>
                                          <p:spTgt spid="39"/>
                                        </p:tgtEl>
                                        <p:attrNameLst>
                                          <p:attrName>style.rotation</p:attrName>
                                        </p:attrNameLst>
                                      </p:cBhvr>
                                      <p:tavLst>
                                        <p:tav tm="0">
                                          <p:val>
                                            <p:fltVal val="90"/>
                                          </p:val>
                                        </p:tav>
                                        <p:tav tm="100000">
                                          <p:val>
                                            <p:fltVal val="0"/>
                                          </p:val>
                                        </p:tav>
                                      </p:tavLst>
                                    </p:anim>
                                    <p:animEffect transition="in" filter="fade">
                                      <p:cBhvr>
                                        <p:cTn id="114" dur="1000"/>
                                        <p:tgtEl>
                                          <p:spTgt spid="39"/>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p:cTn id="119" dur="1000" fill="hold"/>
                                        <p:tgtEl>
                                          <p:spTgt spid="30"/>
                                        </p:tgtEl>
                                        <p:attrNameLst>
                                          <p:attrName>ppt_w</p:attrName>
                                        </p:attrNameLst>
                                      </p:cBhvr>
                                      <p:tavLst>
                                        <p:tav tm="0">
                                          <p:val>
                                            <p:fltVal val="0"/>
                                          </p:val>
                                        </p:tav>
                                        <p:tav tm="100000">
                                          <p:val>
                                            <p:strVal val="#ppt_w"/>
                                          </p:val>
                                        </p:tav>
                                      </p:tavLst>
                                    </p:anim>
                                    <p:anim calcmode="lin" valueType="num">
                                      <p:cBhvr>
                                        <p:cTn id="120" dur="1000" fill="hold"/>
                                        <p:tgtEl>
                                          <p:spTgt spid="30"/>
                                        </p:tgtEl>
                                        <p:attrNameLst>
                                          <p:attrName>ppt_h</p:attrName>
                                        </p:attrNameLst>
                                      </p:cBhvr>
                                      <p:tavLst>
                                        <p:tav tm="0">
                                          <p:val>
                                            <p:fltVal val="0"/>
                                          </p:val>
                                        </p:tav>
                                        <p:tav tm="100000">
                                          <p:val>
                                            <p:strVal val="#ppt_h"/>
                                          </p:val>
                                        </p:tav>
                                      </p:tavLst>
                                    </p:anim>
                                    <p:anim calcmode="lin" valueType="num">
                                      <p:cBhvr>
                                        <p:cTn id="121" dur="1000" fill="hold"/>
                                        <p:tgtEl>
                                          <p:spTgt spid="30"/>
                                        </p:tgtEl>
                                        <p:attrNameLst>
                                          <p:attrName>style.rotation</p:attrName>
                                        </p:attrNameLst>
                                      </p:cBhvr>
                                      <p:tavLst>
                                        <p:tav tm="0">
                                          <p:val>
                                            <p:fltVal val="90"/>
                                          </p:val>
                                        </p:tav>
                                        <p:tav tm="100000">
                                          <p:val>
                                            <p:fltVal val="0"/>
                                          </p:val>
                                        </p:tav>
                                      </p:tavLst>
                                    </p:anim>
                                    <p:animEffect transition="in" filter="fade">
                                      <p:cBhvr>
                                        <p:cTn id="122" dur="1000"/>
                                        <p:tgtEl>
                                          <p:spTgt spid="30"/>
                                        </p:tgtEl>
                                      </p:cBhvr>
                                    </p:animEffect>
                                  </p:childTnLst>
                                </p:cTn>
                              </p:par>
                              <p:par>
                                <p:cTn id="123" presetID="31" presetClass="entr" presetSubtype="0"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 calcmode="lin" valueType="num">
                                      <p:cBhvr>
                                        <p:cTn id="125" dur="1000" fill="hold"/>
                                        <p:tgtEl>
                                          <p:spTgt spid="40"/>
                                        </p:tgtEl>
                                        <p:attrNameLst>
                                          <p:attrName>ppt_w</p:attrName>
                                        </p:attrNameLst>
                                      </p:cBhvr>
                                      <p:tavLst>
                                        <p:tav tm="0">
                                          <p:val>
                                            <p:fltVal val="0"/>
                                          </p:val>
                                        </p:tav>
                                        <p:tav tm="100000">
                                          <p:val>
                                            <p:strVal val="#ppt_w"/>
                                          </p:val>
                                        </p:tav>
                                      </p:tavLst>
                                    </p:anim>
                                    <p:anim calcmode="lin" valueType="num">
                                      <p:cBhvr>
                                        <p:cTn id="126" dur="1000" fill="hold"/>
                                        <p:tgtEl>
                                          <p:spTgt spid="40"/>
                                        </p:tgtEl>
                                        <p:attrNameLst>
                                          <p:attrName>ppt_h</p:attrName>
                                        </p:attrNameLst>
                                      </p:cBhvr>
                                      <p:tavLst>
                                        <p:tav tm="0">
                                          <p:val>
                                            <p:fltVal val="0"/>
                                          </p:val>
                                        </p:tav>
                                        <p:tav tm="100000">
                                          <p:val>
                                            <p:strVal val="#ppt_h"/>
                                          </p:val>
                                        </p:tav>
                                      </p:tavLst>
                                    </p:anim>
                                    <p:anim calcmode="lin" valueType="num">
                                      <p:cBhvr>
                                        <p:cTn id="127" dur="1000" fill="hold"/>
                                        <p:tgtEl>
                                          <p:spTgt spid="40"/>
                                        </p:tgtEl>
                                        <p:attrNameLst>
                                          <p:attrName>style.rotation</p:attrName>
                                        </p:attrNameLst>
                                      </p:cBhvr>
                                      <p:tavLst>
                                        <p:tav tm="0">
                                          <p:val>
                                            <p:fltVal val="90"/>
                                          </p:val>
                                        </p:tav>
                                        <p:tav tm="100000">
                                          <p:val>
                                            <p:fltVal val="0"/>
                                          </p:val>
                                        </p:tav>
                                      </p:tavLst>
                                    </p:anim>
                                    <p:animEffect transition="in" filter="fade">
                                      <p:cBhvr>
                                        <p:cTn id="128" dur="1000"/>
                                        <p:tgtEl>
                                          <p:spTgt spid="40"/>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 calcmode="lin" valueType="num">
                                      <p:cBhvr>
                                        <p:cTn id="133" dur="1000" fill="hold"/>
                                        <p:tgtEl>
                                          <p:spTgt spid="31"/>
                                        </p:tgtEl>
                                        <p:attrNameLst>
                                          <p:attrName>ppt_w</p:attrName>
                                        </p:attrNameLst>
                                      </p:cBhvr>
                                      <p:tavLst>
                                        <p:tav tm="0">
                                          <p:val>
                                            <p:fltVal val="0"/>
                                          </p:val>
                                        </p:tav>
                                        <p:tav tm="100000">
                                          <p:val>
                                            <p:strVal val="#ppt_w"/>
                                          </p:val>
                                        </p:tav>
                                      </p:tavLst>
                                    </p:anim>
                                    <p:anim calcmode="lin" valueType="num">
                                      <p:cBhvr>
                                        <p:cTn id="134" dur="1000" fill="hold"/>
                                        <p:tgtEl>
                                          <p:spTgt spid="31"/>
                                        </p:tgtEl>
                                        <p:attrNameLst>
                                          <p:attrName>ppt_h</p:attrName>
                                        </p:attrNameLst>
                                      </p:cBhvr>
                                      <p:tavLst>
                                        <p:tav tm="0">
                                          <p:val>
                                            <p:fltVal val="0"/>
                                          </p:val>
                                        </p:tav>
                                        <p:tav tm="100000">
                                          <p:val>
                                            <p:strVal val="#ppt_h"/>
                                          </p:val>
                                        </p:tav>
                                      </p:tavLst>
                                    </p:anim>
                                    <p:anim calcmode="lin" valueType="num">
                                      <p:cBhvr>
                                        <p:cTn id="135" dur="1000" fill="hold"/>
                                        <p:tgtEl>
                                          <p:spTgt spid="31"/>
                                        </p:tgtEl>
                                        <p:attrNameLst>
                                          <p:attrName>style.rotation</p:attrName>
                                        </p:attrNameLst>
                                      </p:cBhvr>
                                      <p:tavLst>
                                        <p:tav tm="0">
                                          <p:val>
                                            <p:fltVal val="90"/>
                                          </p:val>
                                        </p:tav>
                                        <p:tav tm="100000">
                                          <p:val>
                                            <p:fltVal val="0"/>
                                          </p:val>
                                        </p:tav>
                                      </p:tavLst>
                                    </p:anim>
                                    <p:animEffect transition="in" filter="fade">
                                      <p:cBhvr>
                                        <p:cTn id="136" dur="1000"/>
                                        <p:tgtEl>
                                          <p:spTgt spid="31"/>
                                        </p:tgtEl>
                                      </p:cBhvr>
                                    </p:animEffect>
                                  </p:childTnLst>
                                </p:cTn>
                              </p:par>
                              <p:par>
                                <p:cTn id="137" presetID="31" presetClass="entr" presetSubtype="0" fill="hold" nodeType="withEffect">
                                  <p:stCondLst>
                                    <p:cond delay="0"/>
                                  </p:stCondLst>
                                  <p:childTnLst>
                                    <p:set>
                                      <p:cBhvr>
                                        <p:cTn id="138" dur="1" fill="hold">
                                          <p:stCondLst>
                                            <p:cond delay="0"/>
                                          </p:stCondLst>
                                        </p:cTn>
                                        <p:tgtEl>
                                          <p:spTgt spid="41"/>
                                        </p:tgtEl>
                                        <p:attrNameLst>
                                          <p:attrName>style.visibility</p:attrName>
                                        </p:attrNameLst>
                                      </p:cBhvr>
                                      <p:to>
                                        <p:strVal val="visible"/>
                                      </p:to>
                                    </p:set>
                                    <p:anim calcmode="lin" valueType="num">
                                      <p:cBhvr>
                                        <p:cTn id="139" dur="1000" fill="hold"/>
                                        <p:tgtEl>
                                          <p:spTgt spid="41"/>
                                        </p:tgtEl>
                                        <p:attrNameLst>
                                          <p:attrName>ppt_w</p:attrName>
                                        </p:attrNameLst>
                                      </p:cBhvr>
                                      <p:tavLst>
                                        <p:tav tm="0">
                                          <p:val>
                                            <p:fltVal val="0"/>
                                          </p:val>
                                        </p:tav>
                                        <p:tav tm="100000">
                                          <p:val>
                                            <p:strVal val="#ppt_w"/>
                                          </p:val>
                                        </p:tav>
                                      </p:tavLst>
                                    </p:anim>
                                    <p:anim calcmode="lin" valueType="num">
                                      <p:cBhvr>
                                        <p:cTn id="140" dur="1000" fill="hold"/>
                                        <p:tgtEl>
                                          <p:spTgt spid="41"/>
                                        </p:tgtEl>
                                        <p:attrNameLst>
                                          <p:attrName>ppt_h</p:attrName>
                                        </p:attrNameLst>
                                      </p:cBhvr>
                                      <p:tavLst>
                                        <p:tav tm="0">
                                          <p:val>
                                            <p:fltVal val="0"/>
                                          </p:val>
                                        </p:tav>
                                        <p:tav tm="100000">
                                          <p:val>
                                            <p:strVal val="#ppt_h"/>
                                          </p:val>
                                        </p:tav>
                                      </p:tavLst>
                                    </p:anim>
                                    <p:anim calcmode="lin" valueType="num">
                                      <p:cBhvr>
                                        <p:cTn id="141" dur="1000" fill="hold"/>
                                        <p:tgtEl>
                                          <p:spTgt spid="41"/>
                                        </p:tgtEl>
                                        <p:attrNameLst>
                                          <p:attrName>style.rotation</p:attrName>
                                        </p:attrNameLst>
                                      </p:cBhvr>
                                      <p:tavLst>
                                        <p:tav tm="0">
                                          <p:val>
                                            <p:fltVal val="90"/>
                                          </p:val>
                                        </p:tav>
                                        <p:tav tm="100000">
                                          <p:val>
                                            <p:fltVal val="0"/>
                                          </p:val>
                                        </p:tav>
                                      </p:tavLst>
                                    </p:anim>
                                    <p:animEffect transition="in" filter="fade">
                                      <p:cBhvr>
                                        <p:cTn id="14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200" b="1" dirty="0" smtClean="0">
                <a:solidFill>
                  <a:srgbClr val="002060"/>
                </a:solidFill>
                <a:ea typeface="幼圆" pitchFamily="1" charset="-122"/>
              </a:rPr>
              <a:t>المساعدة </a:t>
            </a:r>
            <a:r>
              <a:rPr lang="ar-EG" altLang="zh-CN" sz="2200" b="1" dirty="0">
                <a:solidFill>
                  <a:srgbClr val="002060"/>
                </a:solidFill>
                <a:ea typeface="幼圆" pitchFamily="1" charset="-122"/>
              </a:rPr>
              <a:t>على تحقيق الإستراتيجية الخاصة بتخطيط الأعمال وإدارة المخاطرة</a:t>
            </a: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تعزيز </a:t>
            </a:r>
            <a:r>
              <a:rPr lang="ar-EG" altLang="zh-CN" b="1" dirty="0">
                <a:solidFill>
                  <a:srgbClr val="002060"/>
                </a:solidFill>
                <a:ea typeface="幼圆" pitchFamily="1" charset="-122"/>
              </a:rPr>
              <a:t>التركيز على المراجعة والمراقبة الداخلية وتقييم الاحتياجات </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662313"/>
            <a:ext cx="6912744" cy="774800"/>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التعرف </a:t>
            </a:r>
            <a:r>
              <a:rPr lang="ar-EG" altLang="zh-CN" b="1" dirty="0">
                <a:solidFill>
                  <a:srgbClr val="002060"/>
                </a:solidFill>
                <a:ea typeface="幼圆" pitchFamily="1" charset="-122"/>
              </a:rPr>
              <a:t>على المخاطر المستحدثة والمحتملة وتضمينها للخطط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والاستراتيجيات </a:t>
            </a:r>
            <a:r>
              <a:rPr lang="ar-EG" altLang="zh-CN" b="1" dirty="0">
                <a:solidFill>
                  <a:srgbClr val="002060"/>
                </a:solidFill>
                <a:ea typeface="幼圆" pitchFamily="1" charset="-122"/>
              </a:rPr>
              <a:t>الخاصة بإدارة المخاطرة </a:t>
            </a:r>
            <a:endParaRPr lang="zh-CN" altLang="en-US"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حل </a:t>
            </a:r>
            <a:r>
              <a:rPr lang="ar-EG" altLang="zh-CN" b="1" dirty="0">
                <a:solidFill>
                  <a:srgbClr val="002060"/>
                </a:solidFill>
                <a:ea typeface="幼圆" pitchFamily="1" charset="-122"/>
              </a:rPr>
              <a:t>المشاكل في وقت مبكرمما يجعل تكلفة التعامل مع المخاطر أقل</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927934"/>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حل </a:t>
            </a:r>
            <a:r>
              <a:rPr lang="ar-EG" altLang="zh-CN" b="1" dirty="0">
                <a:solidFill>
                  <a:srgbClr val="002060"/>
                </a:solidFill>
                <a:ea typeface="幼圆" pitchFamily="1" charset="-122"/>
              </a:rPr>
              <a:t>المشاكل في وقت مبكر مما يجعل تكلفة التعامل مع المخاطر أقل</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200" b="1" dirty="0" smtClean="0">
                <a:solidFill>
                  <a:srgbClr val="002060"/>
                </a:solidFill>
                <a:ea typeface="幼圆" pitchFamily="1" charset="-122"/>
              </a:rPr>
              <a:t>إعداد </a:t>
            </a:r>
            <a:r>
              <a:rPr lang="ar-EG" altLang="zh-CN" sz="2200" b="1" dirty="0">
                <a:solidFill>
                  <a:srgbClr val="002060"/>
                </a:solidFill>
                <a:ea typeface="幼圆" pitchFamily="1" charset="-122"/>
              </a:rPr>
              <a:t>خطط طوارئ حيث ان ذلك ضرورياللمؤسسات والكيانات بصفة عامة </a:t>
            </a:r>
            <a:endParaRPr lang="zh-CN" altLang="en-US" sz="22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تجنب </a:t>
            </a:r>
            <a:r>
              <a:rPr lang="ar-EG" altLang="zh-CN" b="1" dirty="0">
                <a:solidFill>
                  <a:srgbClr val="002060"/>
                </a:solidFill>
                <a:ea typeface="幼圆" pitchFamily="1" charset="-122"/>
              </a:rPr>
              <a:t>عدم الوفاء بالمواعيد المحددة ، وتحسين القدرة على التنبؤ</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sz="2200" b="1" dirty="0" smtClean="0">
                <a:solidFill>
                  <a:srgbClr val="002060"/>
                </a:solidFill>
                <a:ea typeface="幼圆" pitchFamily="1" charset="-122"/>
              </a:rPr>
              <a:t>تقليل </a:t>
            </a:r>
            <a:r>
              <a:rPr lang="ar-EG" altLang="zh-CN" sz="2200" b="1" dirty="0">
                <a:solidFill>
                  <a:srgbClr val="002060"/>
                </a:solidFill>
                <a:ea typeface="幼圆" pitchFamily="1" charset="-122"/>
              </a:rPr>
              <a:t>التكاليف الناجمة عن الأحداث المدمرة ومنع التجاوزات في الميزانية</a:t>
            </a:r>
            <a:endParaRPr lang="zh-CN" altLang="en-US" sz="22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552734"/>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تهدف </a:t>
            </a:r>
            <a:r>
              <a:rPr lang="ar-EG" altLang="zh-CN" b="1" dirty="0">
                <a:solidFill>
                  <a:srgbClr val="002060"/>
                </a:solidFill>
                <a:ea typeface="幼圆" pitchFamily="1" charset="-122"/>
              </a:rPr>
              <a:t>إلى توجيه إدارة الكيانات والمنظومات </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300" b="1" dirty="0" smtClean="0">
                <a:solidFill>
                  <a:srgbClr val="002060"/>
                </a:solidFill>
                <a:ea typeface="幼圆" pitchFamily="1" charset="-122"/>
              </a:rPr>
              <a:t>بالإضافة </a:t>
            </a:r>
            <a:r>
              <a:rPr lang="ar-EG" altLang="zh-CN" sz="2300" b="1" dirty="0">
                <a:solidFill>
                  <a:srgbClr val="002060"/>
                </a:solidFill>
                <a:ea typeface="幼圆" pitchFamily="1" charset="-122"/>
              </a:rPr>
              <a:t>إلى إعادة صياغة علاقة المخاطر بالتطور العلمي والتكنولوجي </a:t>
            </a:r>
            <a:endParaRPr lang="zh-CN" altLang="en-US" sz="2300" b="1" dirty="0">
              <a:solidFill>
                <a:srgbClr val="002060"/>
              </a:solidFill>
              <a:ea typeface="幼圆" pitchFamily="1" charset="-122"/>
            </a:endParaRPr>
          </a:p>
        </p:txBody>
      </p:sp>
      <p:sp>
        <p:nvSpPr>
          <p:cNvPr id="4" name="Rectangle 5"/>
          <p:cNvSpPr>
            <a:spLocks noChangeArrowheads="1"/>
          </p:cNvSpPr>
          <p:nvPr/>
        </p:nvSpPr>
        <p:spPr bwMode="auto">
          <a:xfrm>
            <a:off x="467545" y="3662313"/>
            <a:ext cx="6912744" cy="774800"/>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إن </a:t>
            </a:r>
            <a:r>
              <a:rPr lang="ar-EG" altLang="zh-CN" b="1" dirty="0">
                <a:solidFill>
                  <a:srgbClr val="002060"/>
                </a:solidFill>
                <a:ea typeface="幼圆" pitchFamily="1" charset="-122"/>
              </a:rPr>
              <a:t>إحدى لخطوات الأولى على الطريق هي بذل جهد جماعي عام متسق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ومنسق </a:t>
            </a:r>
            <a:r>
              <a:rPr lang="ar-EG" altLang="zh-CN" b="1" dirty="0">
                <a:solidFill>
                  <a:srgbClr val="002060"/>
                </a:solidFill>
                <a:ea typeface="幼圆" pitchFamily="1" charset="-122"/>
              </a:rPr>
              <a:t>في مجال إدارة المخاطرات </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717951"/>
            <a:ext cx="6912744" cy="727274"/>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تفعيل </a:t>
            </a:r>
            <a:r>
              <a:rPr lang="ar-EG" altLang="zh-CN" b="1" dirty="0">
                <a:solidFill>
                  <a:srgbClr val="002060"/>
                </a:solidFill>
                <a:ea typeface="幼圆" pitchFamily="1" charset="-122"/>
              </a:rPr>
              <a:t>دور القرار الرشيد الذي ينطوي على ماهو أكثرمن </a:t>
            </a:r>
            <a:r>
              <a:rPr lang="ar-EG" altLang="zh-CN" b="1" dirty="0" smtClean="0">
                <a:solidFill>
                  <a:srgbClr val="002060"/>
                </a:solidFill>
                <a:ea typeface="幼圆" pitchFamily="1" charset="-122"/>
              </a:rPr>
              <a:t>مجرد</a:t>
            </a:r>
          </a:p>
          <a:p>
            <a:pPr rtl="1"/>
            <a:r>
              <a:rPr lang="ar-EG" altLang="zh-CN" b="1" dirty="0" smtClean="0">
                <a:solidFill>
                  <a:srgbClr val="002060"/>
                </a:solidFill>
                <a:ea typeface="幼圆" pitchFamily="1" charset="-122"/>
              </a:rPr>
              <a:t>إعادة </a:t>
            </a:r>
            <a:r>
              <a:rPr lang="ar-EG" altLang="zh-CN" b="1" dirty="0">
                <a:solidFill>
                  <a:srgbClr val="002060"/>
                </a:solidFill>
                <a:ea typeface="幼圆" pitchFamily="1" charset="-122"/>
              </a:rPr>
              <a:t>تنظيم القطاعات الإدارية والهيكل الادارى </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88392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623045"/>
            <a:ext cx="6912744" cy="725836"/>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تحديد </a:t>
            </a:r>
            <a:r>
              <a:rPr lang="ar-EG" altLang="zh-CN" b="1" dirty="0">
                <a:solidFill>
                  <a:srgbClr val="002060"/>
                </a:solidFill>
                <a:ea typeface="幼圆" pitchFamily="1" charset="-122"/>
              </a:rPr>
              <a:t>أولويات التوسع والتطوير في النسق الادارى بما يكفل توفير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هيئة </a:t>
            </a:r>
            <a:r>
              <a:rPr lang="ar-EG" altLang="zh-CN" b="1" dirty="0">
                <a:solidFill>
                  <a:srgbClr val="002060"/>
                </a:solidFill>
                <a:ea typeface="幼圆" pitchFamily="1" charset="-122"/>
              </a:rPr>
              <a:t>مستقلة لإدارة المخاطرات </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رسم </a:t>
            </a:r>
            <a:r>
              <a:rPr lang="ar-EG" altLang="zh-CN" b="1" dirty="0">
                <a:solidFill>
                  <a:srgbClr val="002060"/>
                </a:solidFill>
                <a:ea typeface="幼圆" pitchFamily="1" charset="-122"/>
              </a:rPr>
              <a:t>سياسة وإستراتيجية عامة لإدارة المخاطرات </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672569"/>
            <a:ext cx="6912744" cy="754288"/>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رسم </a:t>
            </a:r>
            <a:r>
              <a:rPr lang="ar-EG" altLang="zh-CN" b="1" dirty="0">
                <a:solidFill>
                  <a:srgbClr val="002060"/>
                </a:solidFill>
                <a:ea typeface="幼圆" pitchFamily="1" charset="-122"/>
              </a:rPr>
              <a:t>السياسات والإجراءات التي تهدف إلى تحسين </a:t>
            </a:r>
            <a:r>
              <a:rPr lang="ar-EG" altLang="zh-CN" b="1" dirty="0" smtClean="0">
                <a:solidFill>
                  <a:srgbClr val="002060"/>
                </a:solidFill>
                <a:ea typeface="幼圆" pitchFamily="1" charset="-122"/>
              </a:rPr>
              <a:t>الأداء</a:t>
            </a:r>
          </a:p>
          <a:p>
            <a:pPr rtl="1"/>
            <a:r>
              <a:rPr lang="ar-EG" altLang="zh-CN" b="1" dirty="0" smtClean="0">
                <a:solidFill>
                  <a:srgbClr val="002060"/>
                </a:solidFill>
                <a:ea typeface="幼圆" pitchFamily="1" charset="-122"/>
              </a:rPr>
              <a:t>وتنفيذ </a:t>
            </a:r>
            <a:r>
              <a:rPr lang="ar-EG" altLang="zh-CN" b="1" dirty="0">
                <a:solidFill>
                  <a:srgbClr val="002060"/>
                </a:solidFill>
                <a:ea typeface="幼圆" pitchFamily="1" charset="-122"/>
              </a:rPr>
              <a:t>الخطة من جهة </a:t>
            </a:r>
            <a:endParaRPr lang="zh-CN" altLang="en-US" sz="24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49776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خطوات إدارة المخاطر </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42924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خطوات إدارة المخاطر </a:t>
            </a:r>
          </a:p>
        </p:txBody>
      </p:sp>
      <p:sp>
        <p:nvSpPr>
          <p:cNvPr id="6" name="Rectangle 3"/>
          <p:cNvSpPr>
            <a:spLocks noChangeArrowheads="1"/>
          </p:cNvSpPr>
          <p:nvPr/>
        </p:nvSpPr>
        <p:spPr bwMode="auto">
          <a:xfrm>
            <a:off x="1931821" y="1484784"/>
            <a:ext cx="7032667" cy="445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التعرف </a:t>
            </a:r>
            <a:r>
              <a:rPr lang="ar-SA" b="1" dirty="0">
                <a:solidFill>
                  <a:srgbClr val="7030A0"/>
                </a:solidFill>
                <a:ea typeface="Times New Roman" pitchFamily="18" charset="0"/>
                <a:cs typeface="Arial" pitchFamily="34" charset="0"/>
              </a:rPr>
              <a:t>على المخاطر وتحديدها.</a:t>
            </a: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تحليل </a:t>
            </a:r>
            <a:r>
              <a:rPr lang="ar-SA" b="1" dirty="0">
                <a:solidFill>
                  <a:srgbClr val="7030A0"/>
                </a:solidFill>
                <a:ea typeface="Times New Roman" pitchFamily="18" charset="0"/>
                <a:cs typeface="Arial" pitchFamily="34" charset="0"/>
              </a:rPr>
              <a:t>المخاطر.</a:t>
            </a: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وصف </a:t>
            </a:r>
            <a:r>
              <a:rPr lang="ar-SA" b="1" dirty="0">
                <a:solidFill>
                  <a:srgbClr val="7030A0"/>
                </a:solidFill>
                <a:ea typeface="Times New Roman" pitchFamily="18" charset="0"/>
                <a:cs typeface="Arial" pitchFamily="34" charset="0"/>
              </a:rPr>
              <a:t>المخاطر.</a:t>
            </a: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تقدير </a:t>
            </a:r>
            <a:r>
              <a:rPr lang="ar-SA" b="1" dirty="0">
                <a:solidFill>
                  <a:srgbClr val="7030A0"/>
                </a:solidFill>
                <a:ea typeface="Times New Roman" pitchFamily="18" charset="0"/>
                <a:cs typeface="Arial" pitchFamily="34" charset="0"/>
              </a:rPr>
              <a:t>المخاطر.</a:t>
            </a: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تقييم </a:t>
            </a:r>
            <a:r>
              <a:rPr lang="ar-SA" b="1" dirty="0">
                <a:solidFill>
                  <a:srgbClr val="7030A0"/>
                </a:solidFill>
                <a:ea typeface="Times New Roman" pitchFamily="18" charset="0"/>
                <a:cs typeface="Arial" pitchFamily="34" charset="0"/>
              </a:rPr>
              <a:t>المخاطر.</a:t>
            </a: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إعداد </a:t>
            </a:r>
            <a:r>
              <a:rPr lang="ar-SA" b="1" dirty="0">
                <a:solidFill>
                  <a:srgbClr val="7030A0"/>
                </a:solidFill>
                <a:ea typeface="Times New Roman" pitchFamily="18" charset="0"/>
                <a:cs typeface="Arial" pitchFamily="34" charset="0"/>
              </a:rPr>
              <a:t>تقارير المخاطر والاتصالات.</a:t>
            </a: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معالجة </a:t>
            </a:r>
            <a:r>
              <a:rPr lang="ar-SA" b="1" dirty="0">
                <a:solidFill>
                  <a:srgbClr val="7030A0"/>
                </a:solidFill>
                <a:ea typeface="Times New Roman" pitchFamily="18" charset="0"/>
                <a:cs typeface="Arial" pitchFamily="34" charset="0"/>
              </a:rPr>
              <a:t>المخاطر.</a:t>
            </a: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مراقبة </a:t>
            </a:r>
            <a:r>
              <a:rPr lang="ar-SA" b="1" dirty="0">
                <a:solidFill>
                  <a:srgbClr val="7030A0"/>
                </a:solidFill>
                <a:ea typeface="Times New Roman" pitchFamily="18" charset="0"/>
                <a:cs typeface="Arial" pitchFamily="34" charset="0"/>
              </a:rPr>
              <a:t>ومراجعة عمليات إدارة المخاطر.</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3066972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a:solidFill>
                  <a:srgbClr val="002060"/>
                </a:solidFill>
                <a:ea typeface="幼圆" pitchFamily="1" charset="-122"/>
              </a:rPr>
              <a:t>التحديد المعتمد على الأهداف</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التحديد المعتمد على السيناريو</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a:solidFill>
                  <a:srgbClr val="002060"/>
                </a:solidFill>
                <a:ea typeface="幼圆" pitchFamily="1" charset="-122"/>
              </a:rPr>
              <a:t>التحديد المعتمد على التصنيف</a:t>
            </a:r>
            <a:endParaRPr lang="zh-CN" altLang="en-US" sz="24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a:solidFill>
                  <a:srgbClr val="002060"/>
                </a:solidFill>
                <a:ea typeface="幼圆" pitchFamily="1" charset="-122"/>
              </a:rPr>
              <a:t>مراجعة المخاطر الشائعة</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bwMode="auto">
          <a:xfrm>
            <a:off x="6228184" y="404664"/>
            <a:ext cx="278464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التعرف على المخاطر </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327692415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2165598"/>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التعرف </a:t>
            </a:r>
            <a:r>
              <a:rPr lang="ar-EG" altLang="zh-CN" b="1" dirty="0">
                <a:solidFill>
                  <a:srgbClr val="002060"/>
                </a:solidFill>
                <a:ea typeface="幼圆" pitchFamily="1" charset="-122"/>
              </a:rPr>
              <a:t>على المخاطر ذات الأهمية</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3197473"/>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200" b="1" dirty="0">
                <a:solidFill>
                  <a:srgbClr val="002060"/>
                </a:solidFill>
                <a:ea typeface="幼圆" pitchFamily="1" charset="-122"/>
              </a:rPr>
              <a:t>	يمكن أن يبدأ التعرف إلى المخاطر من مصدر المشاكل أو المشكلة بحد ذاتها</a:t>
            </a:r>
            <a:endParaRPr lang="zh-CN" altLang="en-US" sz="2200" b="1" dirty="0">
              <a:solidFill>
                <a:srgbClr val="002060"/>
              </a:solidFill>
              <a:ea typeface="幼圆" pitchFamily="1" charset="-122"/>
            </a:endParaRPr>
          </a:p>
        </p:txBody>
      </p:sp>
      <p:sp>
        <p:nvSpPr>
          <p:cNvPr id="4" name="Rectangle 5"/>
          <p:cNvSpPr>
            <a:spLocks noChangeArrowheads="1"/>
          </p:cNvSpPr>
          <p:nvPr/>
        </p:nvSpPr>
        <p:spPr bwMode="auto">
          <a:xfrm>
            <a:off x="467545" y="4229348"/>
            <a:ext cx="6912744" cy="783828"/>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عندما </a:t>
            </a:r>
            <a:r>
              <a:rPr lang="ar-EG" altLang="zh-CN" b="1" dirty="0">
                <a:solidFill>
                  <a:srgbClr val="002060"/>
                </a:solidFill>
                <a:ea typeface="幼圆" pitchFamily="1" charset="-122"/>
              </a:rPr>
              <a:t>تعرف المشكلة أو مصدرها فإن الحوادث التي تنتج عن هذا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المصدر </a:t>
            </a:r>
            <a:r>
              <a:rPr lang="ar-EG" altLang="zh-CN" b="1" dirty="0">
                <a:solidFill>
                  <a:srgbClr val="002060"/>
                </a:solidFill>
                <a:ea typeface="幼圆" pitchFamily="1" charset="-122"/>
              </a:rPr>
              <a:t>أو تلك التي قد تقود إلى مشكلة يمكن البحث فيها</a:t>
            </a:r>
            <a:endParaRPr lang="zh-CN" altLang="en-US" sz="24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23703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245098"/>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78635"/>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bwMode="auto">
          <a:xfrm>
            <a:off x="6300192" y="404664"/>
            <a:ext cx="271264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a:solidFill>
                  <a:schemeClr val="bg2">
                    <a:lumMod val="75000"/>
                  </a:schemeClr>
                </a:solidFill>
                <a:latin typeface="Arial" charset="0"/>
              </a:rPr>
              <a:t>تحديد المخاطر </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69364554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2165598"/>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200" b="1" dirty="0">
                <a:solidFill>
                  <a:srgbClr val="002060"/>
                </a:solidFill>
                <a:ea typeface="幼圆" pitchFamily="1" charset="-122"/>
              </a:rPr>
              <a:t>تحديد تعرض المنظمة لعدم التأكد يتطلب معرفة جوهرية بالمنظمة والسوق </a:t>
            </a:r>
          </a:p>
        </p:txBody>
      </p:sp>
      <p:sp>
        <p:nvSpPr>
          <p:cNvPr id="3" name="Rectangle 4"/>
          <p:cNvSpPr>
            <a:spLocks noChangeArrowheads="1"/>
          </p:cNvSpPr>
          <p:nvPr/>
        </p:nvSpPr>
        <p:spPr bwMode="auto">
          <a:xfrm>
            <a:off x="467545" y="3197473"/>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يتطلب الفهم </a:t>
            </a:r>
            <a:r>
              <a:rPr lang="ar-EG" altLang="zh-CN" b="1" dirty="0">
                <a:solidFill>
                  <a:srgbClr val="002060"/>
                </a:solidFill>
                <a:ea typeface="幼圆" pitchFamily="1" charset="-122"/>
              </a:rPr>
              <a:t>السليم لأهداف المنظمة الإستراتيجية والتشغيلية</a:t>
            </a:r>
            <a:endParaRPr lang="zh-CN" altLang="en-US" b="1" dirty="0">
              <a:solidFill>
                <a:srgbClr val="002060"/>
              </a:solidFill>
              <a:ea typeface="幼圆" pitchFamily="1" charset="-122"/>
            </a:endParaRPr>
          </a:p>
        </p:txBody>
      </p:sp>
      <p:sp>
        <p:nvSpPr>
          <p:cNvPr id="4" name="Rectangle 5"/>
          <p:cNvSpPr>
            <a:spLocks noChangeArrowheads="1"/>
          </p:cNvSpPr>
          <p:nvPr/>
        </p:nvSpPr>
        <p:spPr bwMode="auto">
          <a:xfrm>
            <a:off x="467545" y="4229348"/>
            <a:ext cx="6912744" cy="783828"/>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يشمل </a:t>
            </a:r>
            <a:r>
              <a:rPr lang="ar-EG" altLang="zh-CN" b="1" dirty="0">
                <a:solidFill>
                  <a:srgbClr val="002060"/>
                </a:solidFill>
                <a:ea typeface="幼圆" pitchFamily="1" charset="-122"/>
              </a:rPr>
              <a:t>ذلك العوامل الحيوية لضمان نجاح المنظمة والفرص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والتهديدات </a:t>
            </a:r>
            <a:r>
              <a:rPr lang="ar-EG" altLang="zh-CN" b="1" dirty="0">
                <a:solidFill>
                  <a:srgbClr val="002060"/>
                </a:solidFill>
                <a:ea typeface="幼圆" pitchFamily="1" charset="-122"/>
              </a:rPr>
              <a:t>المرتبطة بتحقيق تلك الأهداف</a:t>
            </a:r>
            <a:endParaRPr lang="zh-CN" altLang="en-US" sz="24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23703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245098"/>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78635"/>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bwMode="auto">
          <a:xfrm>
            <a:off x="6300192" y="404664"/>
            <a:ext cx="271264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a:solidFill>
                  <a:schemeClr val="bg2">
                    <a:lumMod val="75000"/>
                  </a:schemeClr>
                </a:solidFill>
                <a:latin typeface="Arial" charset="0"/>
              </a:rPr>
              <a:t>تحليل المخاطر </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35896231"/>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955329"/>
            <a:ext cx="6912744" cy="753591"/>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a:solidFill>
                  <a:srgbClr val="002060"/>
                </a:solidFill>
                <a:ea typeface="幼圆" pitchFamily="1" charset="-122"/>
              </a:rPr>
              <a:t>	يهدف وصف المخاطر إلى عرض الأخطار التي تم تعريفها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بأسلوب منهجي</a:t>
            </a:r>
            <a:r>
              <a:rPr lang="ar-EG" altLang="zh-CN" b="1" dirty="0">
                <a:solidFill>
                  <a:srgbClr val="002060"/>
                </a:solidFill>
                <a:ea typeface="幼圆" pitchFamily="1" charset="-122"/>
              </a:rPr>
              <a:t> </a:t>
            </a:r>
            <a:r>
              <a:rPr lang="ar-EG" altLang="zh-CN" b="1" dirty="0" smtClean="0">
                <a:solidFill>
                  <a:srgbClr val="002060"/>
                </a:solidFill>
                <a:ea typeface="幼圆" pitchFamily="1" charset="-122"/>
              </a:rPr>
              <a:t>(مثلا </a:t>
            </a:r>
            <a:r>
              <a:rPr lang="ar-EG" altLang="zh-CN" b="1" dirty="0">
                <a:solidFill>
                  <a:srgbClr val="002060"/>
                </a:solidFill>
                <a:ea typeface="幼圆" pitchFamily="1" charset="-122"/>
              </a:rPr>
              <a:t>باستخدام جدول) </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3197473"/>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100" b="1" dirty="0">
                <a:solidFill>
                  <a:srgbClr val="002060"/>
                </a:solidFill>
                <a:ea typeface="幼圆" pitchFamily="1" charset="-122"/>
              </a:rPr>
              <a:t>إعطاء الأولوية للأخطار الرئيسية والتي تحتاج إلى التحليل بطريقة أكثر تفصيلا</a:t>
            </a:r>
            <a:endParaRPr lang="zh-CN" altLang="en-US" sz="2100" b="1" dirty="0">
              <a:solidFill>
                <a:srgbClr val="002060"/>
              </a:solidFill>
              <a:ea typeface="幼圆" pitchFamily="1" charset="-122"/>
            </a:endParaRPr>
          </a:p>
        </p:txBody>
      </p:sp>
      <p:sp>
        <p:nvSpPr>
          <p:cNvPr id="4" name="Rectangle 5"/>
          <p:cNvSpPr>
            <a:spLocks noChangeArrowheads="1"/>
          </p:cNvSpPr>
          <p:nvPr/>
        </p:nvSpPr>
        <p:spPr bwMode="auto">
          <a:xfrm>
            <a:off x="467545" y="4229348"/>
            <a:ext cx="6912744" cy="783828"/>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يمكن </a:t>
            </a:r>
            <a:r>
              <a:rPr lang="ar-EG" altLang="zh-CN" b="1" dirty="0">
                <a:solidFill>
                  <a:srgbClr val="002060"/>
                </a:solidFill>
                <a:ea typeface="幼圆" pitchFamily="1" charset="-122"/>
              </a:rPr>
              <a:t>تصنيف الأخطار التي تم تعريفها والمصاحبة </a:t>
            </a:r>
            <a:r>
              <a:rPr lang="ar-EG" altLang="zh-CN" b="1" dirty="0" smtClean="0">
                <a:solidFill>
                  <a:srgbClr val="002060"/>
                </a:solidFill>
                <a:ea typeface="幼圆" pitchFamily="1" charset="-122"/>
              </a:rPr>
              <a:t>للأنشطة</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ولاتخاذ القرارات إلى إستراتيجية</a:t>
            </a:r>
            <a:endParaRPr lang="zh-CN" altLang="en-US" sz="24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23703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245098"/>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78635"/>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bwMode="auto">
          <a:xfrm>
            <a:off x="6300192" y="404664"/>
            <a:ext cx="271264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a:solidFill>
                  <a:schemeClr val="bg2">
                    <a:lumMod val="75000"/>
                  </a:schemeClr>
                </a:solidFill>
                <a:latin typeface="Arial" charset="0"/>
              </a:rPr>
              <a:t>وصف المخاطر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9" name="Rectangle 6"/>
          <p:cNvSpPr>
            <a:spLocks noChangeArrowheads="1"/>
          </p:cNvSpPr>
          <p:nvPr/>
        </p:nvSpPr>
        <p:spPr bwMode="auto">
          <a:xfrm>
            <a:off x="467545" y="5516463"/>
            <a:ext cx="6912744" cy="504825"/>
          </a:xfrm>
          <a:prstGeom prst="rect">
            <a:avLst/>
          </a:prstGeom>
          <a:solidFill>
            <a:srgbClr val="00B0F0"/>
          </a:solidFill>
          <a:ln>
            <a:noFill/>
          </a:ln>
          <a:effectLst/>
          <a:extLst/>
        </p:spPr>
        <p:txBody>
          <a:bodyPr wrap="none" anchor="ctr"/>
          <a:lstStyle/>
          <a:p>
            <a:pPr rtl="1"/>
            <a:r>
              <a:rPr lang="ar-EG" altLang="zh-CN" b="1" dirty="0">
                <a:solidFill>
                  <a:srgbClr val="002060"/>
                </a:solidFill>
                <a:ea typeface="幼圆" pitchFamily="1" charset="-122"/>
              </a:rPr>
              <a:t>	من الضروري دمج إدارة المخاطر ضمن مرحلة التصور للمشروعات </a:t>
            </a:r>
            <a:endParaRPr lang="zh-CN" altLang="en-US" b="1" dirty="0">
              <a:solidFill>
                <a:srgbClr val="002060"/>
              </a:solidFill>
              <a:ea typeface="幼圆" pitchFamily="1" charset="-122"/>
            </a:endParaRPr>
          </a:p>
        </p:txBody>
      </p:sp>
      <p:pic>
        <p:nvPicPr>
          <p:cNvPr id="11"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5894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9409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1"/>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344872419"/>
              </p:ext>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881611" y="44624"/>
            <a:ext cx="2226893" cy="584775"/>
          </a:xfrm>
          <a:prstGeom prst="rect">
            <a:avLst/>
          </a:prstGeom>
        </p:spPr>
        <p:txBody>
          <a:bodyPr wrap="none">
            <a:spAutoFit/>
          </a:bodyPr>
          <a:lstStyle/>
          <a:p>
            <a:pPr rtl="1"/>
            <a:r>
              <a:rPr lang="ar-EG" sz="3200" b="1" dirty="0" smtClean="0">
                <a:solidFill>
                  <a:schemeClr val="bg2"/>
                </a:solidFill>
              </a:rPr>
              <a:t>محاور البرنامج</a:t>
            </a:r>
            <a:endParaRPr lang="ar-EG" sz="3200" b="1" dirty="0">
              <a:solidFill>
                <a:schemeClr val="bg2"/>
              </a:solidFill>
            </a:endParaRPr>
          </a:p>
        </p:txBody>
      </p:sp>
    </p:spTree>
    <p:extLst>
      <p:ext uri="{BB962C8B-B14F-4D97-AF65-F5344CB8AC3E}">
        <p14:creationId xmlns:p14="http://schemas.microsoft.com/office/powerpoint/2010/main" val="2913418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يمكن </a:t>
            </a:r>
            <a:r>
              <a:rPr lang="ar-EG" altLang="zh-CN" b="1" dirty="0">
                <a:solidFill>
                  <a:srgbClr val="002060"/>
                </a:solidFill>
                <a:ea typeface="幼圆" pitchFamily="1" charset="-122"/>
              </a:rPr>
              <a:t>تقدير المخاطر بأسلوب كمي أو شبه كمي أو نوعي </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قد </a:t>
            </a:r>
            <a:r>
              <a:rPr lang="ar-EG" altLang="zh-CN" b="1" dirty="0">
                <a:solidFill>
                  <a:srgbClr val="002060"/>
                </a:solidFill>
                <a:ea typeface="幼圆" pitchFamily="1" charset="-122"/>
              </a:rPr>
              <a:t>تكون الاحتمالات مرتفعة أو متوسطة أو منخفضة </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sz="2200" b="1" dirty="0">
                <a:solidFill>
                  <a:srgbClr val="002060"/>
                </a:solidFill>
                <a:ea typeface="幼圆" pitchFamily="1" charset="-122"/>
              </a:rPr>
              <a:t>	يمكن استخدام نتائج عملية تحليل المخاطر لأعداد وصف لخصائص المخاطر </a:t>
            </a:r>
            <a:endParaRPr lang="zh-CN" altLang="en-US" sz="2200" b="1" dirty="0">
              <a:solidFill>
                <a:srgbClr val="002060"/>
              </a:solidFill>
              <a:ea typeface="幼圆" pitchFamily="1" charset="-122"/>
            </a:endParaRPr>
          </a:p>
        </p:txBody>
      </p:sp>
      <p:sp>
        <p:nvSpPr>
          <p:cNvPr id="5"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تعريف </a:t>
            </a:r>
            <a:r>
              <a:rPr lang="ar-EG" altLang="zh-CN" b="1" dirty="0">
                <a:solidFill>
                  <a:srgbClr val="002060"/>
                </a:solidFill>
                <a:ea typeface="幼圆" pitchFamily="1" charset="-122"/>
              </a:rPr>
              <a:t>المسئولية يساعد على التعرف على ملكية المخاطر</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bwMode="auto">
          <a:xfrm>
            <a:off x="6228184" y="404664"/>
            <a:ext cx="278464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تقدير المخاطر </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1346410963"/>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2378348"/>
            <a:ext cx="6912744" cy="681583"/>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عندما </a:t>
            </a:r>
            <a:r>
              <a:rPr lang="ar-EG" altLang="zh-CN" b="1" dirty="0">
                <a:solidFill>
                  <a:srgbClr val="002060"/>
                </a:solidFill>
                <a:ea typeface="幼圆" pitchFamily="1" charset="-122"/>
              </a:rPr>
              <a:t>يتم الانتهاء من عملية تحليل المخاطر، فإنه من </a:t>
            </a:r>
            <a:r>
              <a:rPr lang="ar-EG" altLang="zh-CN" b="1" dirty="0" smtClean="0">
                <a:solidFill>
                  <a:srgbClr val="002060"/>
                </a:solidFill>
                <a:ea typeface="幼圆" pitchFamily="1" charset="-122"/>
              </a:rPr>
              <a:t>الضروري</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إجراء مقارنة بين تقدير الأخطار ومقاييس المخاطر </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3434705"/>
            <a:ext cx="6912744" cy="7053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مقياس </a:t>
            </a:r>
            <a:r>
              <a:rPr lang="ar-EG" altLang="zh-CN" b="1" dirty="0">
                <a:solidFill>
                  <a:srgbClr val="002060"/>
                </a:solidFill>
                <a:ea typeface="幼圆" pitchFamily="1" charset="-122"/>
              </a:rPr>
              <a:t>المخاطر قد يتضمن العوائد والتكاليف ذات العلاقة،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والمتطلبات </a:t>
            </a:r>
            <a:r>
              <a:rPr lang="ar-EG" altLang="zh-CN" b="1" dirty="0">
                <a:solidFill>
                  <a:srgbClr val="002060"/>
                </a:solidFill>
                <a:ea typeface="幼圆" pitchFamily="1" charset="-122"/>
              </a:rPr>
              <a:t>القانونية والعوامل الاجتماعية والاقتصادية والبيئية</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4508351"/>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sz="2300" b="1" dirty="0">
                <a:solidFill>
                  <a:srgbClr val="002060"/>
                </a:solidFill>
                <a:ea typeface="幼圆" pitchFamily="1" charset="-122"/>
              </a:rPr>
              <a:t>	يستخدم تقييم المخاطر لاتخاذ قرارات تجاه الأخطار ذات الأهمية للمنظمة</a:t>
            </a:r>
            <a:endParaRPr lang="zh-CN" altLang="en-US" sz="2300"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1603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24101"/>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3216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bwMode="auto">
          <a:xfrm>
            <a:off x="6228184" y="404664"/>
            <a:ext cx="278464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تقييم المخاطر </a:t>
            </a:r>
            <a:endParaRPr kumimoji="0" lang="ar-EG" sz="2800" b="1" i="0" u="none" strike="noStrike" cap="none" normalizeH="0" baseline="0" dirty="0" smtClean="0">
              <a:ln>
                <a:noFill/>
              </a:ln>
              <a:solidFill>
                <a:schemeClr val="bg2">
                  <a:lumMod val="75000"/>
                </a:schemeClr>
              </a:solidFill>
              <a:effectLst/>
              <a:latin typeface="Arial" charset="0"/>
            </a:endParaRPr>
          </a:p>
        </p:txBody>
      </p:sp>
    </p:spTree>
    <p:extLst>
      <p:ext uri="{BB962C8B-B14F-4D97-AF65-F5344CB8AC3E}">
        <p14:creationId xmlns:p14="http://schemas.microsoft.com/office/powerpoint/2010/main" val="647415215"/>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bwMode="auto">
          <a:xfrm>
            <a:off x="4788024" y="404664"/>
            <a:ext cx="422480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إعداد تقارير المخاطر والاتصالات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9" name="AutoShape 7"/>
          <p:cNvSpPr>
            <a:spLocks noChangeArrowheads="1"/>
          </p:cNvSpPr>
          <p:nvPr/>
        </p:nvSpPr>
        <p:spPr bwMode="auto">
          <a:xfrm>
            <a:off x="3347864" y="292494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التقرير الداخلي</a:t>
            </a:r>
            <a:endParaRPr lang="ar-SA" sz="2400" b="1" dirty="0">
              <a:solidFill>
                <a:srgbClr val="292929"/>
              </a:solidFill>
              <a:latin typeface="Verdana" panose="020B0604030504040204" pitchFamily="34" charset="0"/>
              <a:ea typeface="HY헤드라인M" pitchFamily="2" charset="-127"/>
            </a:endParaRPr>
          </a:p>
        </p:txBody>
      </p:sp>
      <p:sp>
        <p:nvSpPr>
          <p:cNvPr id="5" name="TextBox 4"/>
          <p:cNvSpPr txBox="1"/>
          <p:nvPr/>
        </p:nvSpPr>
        <p:spPr>
          <a:xfrm>
            <a:off x="5717654" y="1484784"/>
            <a:ext cx="3174826" cy="523220"/>
          </a:xfrm>
          <a:prstGeom prst="rect">
            <a:avLst/>
          </a:prstGeom>
          <a:noFill/>
        </p:spPr>
        <p:txBody>
          <a:bodyPr wrap="square" rtlCol="1">
            <a:spAutoFit/>
          </a:bodyPr>
          <a:lstStyle/>
          <a:p>
            <a:pPr rtl="1"/>
            <a:r>
              <a:rPr lang="ar-EG" sz="2800" b="1" dirty="0" smtClean="0">
                <a:solidFill>
                  <a:schemeClr val="bg2">
                    <a:lumMod val="50000"/>
                  </a:schemeClr>
                </a:solidFill>
              </a:rPr>
              <a:t>تنقسم الى ثلاث اشياء </a:t>
            </a:r>
            <a:endParaRPr lang="ar-EG" sz="2800" b="1" dirty="0">
              <a:solidFill>
                <a:schemeClr val="bg2">
                  <a:lumMod val="50000"/>
                </a:schemeClr>
              </a:solidFill>
            </a:endParaRPr>
          </a:p>
        </p:txBody>
      </p:sp>
      <p:sp>
        <p:nvSpPr>
          <p:cNvPr id="12" name="AutoShape 7"/>
          <p:cNvSpPr>
            <a:spLocks noChangeArrowheads="1"/>
          </p:cNvSpPr>
          <p:nvPr/>
        </p:nvSpPr>
        <p:spPr bwMode="auto">
          <a:xfrm>
            <a:off x="3354338" y="3912136"/>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التقرير الخارجي</a:t>
            </a:r>
            <a:endParaRPr lang="ar-SA" sz="2400" b="1" dirty="0">
              <a:solidFill>
                <a:srgbClr val="292929"/>
              </a:solidFill>
              <a:latin typeface="Verdana" panose="020B0604030504040204" pitchFamily="34" charset="0"/>
              <a:ea typeface="HY헤드라인M" pitchFamily="2" charset="-127"/>
            </a:endParaRPr>
          </a:p>
        </p:txBody>
      </p:sp>
      <p:sp>
        <p:nvSpPr>
          <p:cNvPr id="13" name="AutoShape 7"/>
          <p:cNvSpPr>
            <a:spLocks noChangeArrowheads="1"/>
          </p:cNvSpPr>
          <p:nvPr/>
        </p:nvSpPr>
        <p:spPr bwMode="auto">
          <a:xfrm>
            <a:off x="3360812" y="4899328"/>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400" b="1" dirty="0" smtClean="0">
                <a:solidFill>
                  <a:srgbClr val="292929"/>
                </a:solidFill>
                <a:latin typeface="Verdana" panose="020B0604030504040204" pitchFamily="34" charset="0"/>
                <a:ea typeface="HY헤드라인M" pitchFamily="2" charset="-127"/>
              </a:rPr>
              <a:t>اعداد التقارير</a:t>
            </a:r>
            <a:endParaRPr lang="ar-SA" sz="2400" b="1" dirty="0">
              <a:solidFill>
                <a:srgbClr val="292929"/>
              </a:solidFill>
              <a:latin typeface="Verdana" panose="020B0604030504040204" pitchFamily="34" charset="0"/>
              <a:ea typeface="HY헤드라인M" pitchFamily="2" charset="-127"/>
            </a:endParaRPr>
          </a:p>
        </p:txBody>
      </p:sp>
    </p:spTree>
    <p:extLst>
      <p:ext uri="{BB962C8B-B14F-4D97-AF65-F5344CB8AC3E}">
        <p14:creationId xmlns:p14="http://schemas.microsoft.com/office/powerpoint/2010/main" val="321483416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3419872" y="476672"/>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التقرير الداخلي</a:t>
            </a:r>
            <a:endParaRPr lang="ar-SA" sz="2800" b="1" dirty="0">
              <a:solidFill>
                <a:srgbClr val="292929"/>
              </a:solidFill>
              <a:latin typeface="Verdana" panose="020B0604030504040204" pitchFamily="34" charset="0"/>
              <a:ea typeface="HY헤드라인M" pitchFamily="2" charset="-127"/>
            </a:endParaRPr>
          </a:p>
        </p:txBody>
      </p:sp>
      <p:sp>
        <p:nvSpPr>
          <p:cNvPr id="7" name="TextBox 6"/>
          <p:cNvSpPr txBox="1"/>
          <p:nvPr/>
        </p:nvSpPr>
        <p:spPr>
          <a:xfrm>
            <a:off x="395536" y="1484784"/>
            <a:ext cx="8496944" cy="954107"/>
          </a:xfrm>
          <a:prstGeom prst="rect">
            <a:avLst/>
          </a:prstGeom>
          <a:noFill/>
        </p:spPr>
        <p:txBody>
          <a:bodyPr wrap="square" rtlCol="1">
            <a:spAutoFit/>
          </a:bodyPr>
          <a:lstStyle/>
          <a:p>
            <a:pPr rtl="1"/>
            <a:r>
              <a:rPr lang="ar-EG" sz="2800" b="1" dirty="0">
                <a:solidFill>
                  <a:schemeClr val="bg2">
                    <a:lumMod val="50000"/>
                  </a:schemeClr>
                </a:solidFill>
              </a:rPr>
              <a:t>تحتاج مستويات مختلفة داخل المنظمة إلى معلومات متنوعة عن </a:t>
            </a:r>
          </a:p>
          <a:p>
            <a:pPr rtl="1"/>
            <a:r>
              <a:rPr lang="ar-EG" sz="2800" b="1" dirty="0">
                <a:solidFill>
                  <a:schemeClr val="bg2">
                    <a:lumMod val="50000"/>
                  </a:schemeClr>
                </a:solidFill>
              </a:rPr>
              <a:t>عملية إدارة المخاطر</a:t>
            </a:r>
          </a:p>
        </p:txBody>
      </p:sp>
      <p:sp>
        <p:nvSpPr>
          <p:cNvPr id="3" name="Round Diagonal Corner Rectangle 2"/>
          <p:cNvSpPr/>
          <p:nvPr/>
        </p:nvSpPr>
        <p:spPr bwMode="auto">
          <a:xfrm>
            <a:off x="2483768" y="2852936"/>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solidFill>
                  <a:schemeClr val="bg2">
                    <a:lumMod val="50000"/>
                  </a:schemeClr>
                </a:solidFill>
                <a:latin typeface="Arial" charset="0"/>
              </a:rPr>
              <a:t>الإدارة العليا </a:t>
            </a:r>
            <a:endParaRPr kumimoji="0" lang="ar-EG" sz="2400" b="1" i="0" u="none" strike="noStrike" cap="none" normalizeH="0" baseline="0" dirty="0" smtClean="0">
              <a:ln>
                <a:noFill/>
              </a:ln>
              <a:solidFill>
                <a:schemeClr val="bg2">
                  <a:lumMod val="50000"/>
                </a:schemeClr>
              </a:solidFill>
              <a:effectLst/>
              <a:latin typeface="Arial" charset="0"/>
            </a:endParaRPr>
          </a:p>
        </p:txBody>
      </p:sp>
      <p:sp>
        <p:nvSpPr>
          <p:cNvPr id="11" name="Round Diagonal Corner Rectangle 10"/>
          <p:cNvSpPr/>
          <p:nvPr/>
        </p:nvSpPr>
        <p:spPr bwMode="auto">
          <a:xfrm>
            <a:off x="2483768" y="40050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solidFill>
                  <a:schemeClr val="bg2">
                    <a:lumMod val="50000"/>
                  </a:schemeClr>
                </a:solidFill>
                <a:latin typeface="Arial" charset="0"/>
              </a:rPr>
              <a:t>وحدات العمل</a:t>
            </a:r>
            <a:endParaRPr kumimoji="0" lang="ar-EG" sz="2400" b="1" i="0" u="none" strike="noStrike" cap="none" normalizeH="0" baseline="0" dirty="0" smtClean="0">
              <a:ln>
                <a:noFill/>
              </a:ln>
              <a:solidFill>
                <a:schemeClr val="bg2">
                  <a:lumMod val="50000"/>
                </a:schemeClr>
              </a:solidFill>
              <a:effectLst/>
              <a:latin typeface="Arial" charset="0"/>
            </a:endParaRPr>
          </a:p>
        </p:txBody>
      </p:sp>
      <p:sp>
        <p:nvSpPr>
          <p:cNvPr id="14" name="Round Diagonal Corner Rectangle 13"/>
          <p:cNvSpPr/>
          <p:nvPr/>
        </p:nvSpPr>
        <p:spPr bwMode="auto">
          <a:xfrm>
            <a:off x="2483768" y="5157192"/>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b="1" dirty="0">
                <a:solidFill>
                  <a:schemeClr val="bg2">
                    <a:lumMod val="50000"/>
                  </a:schemeClr>
                </a:solidFill>
                <a:latin typeface="Arial" charset="0"/>
              </a:rPr>
              <a:t>الأفراد</a:t>
            </a:r>
            <a:endParaRPr kumimoji="0" lang="ar-EG" sz="2400" b="1" i="0" u="none" strike="noStrike" cap="none" normalizeH="0" baseline="0" dirty="0" smtClean="0">
              <a:ln>
                <a:noFill/>
              </a:ln>
              <a:solidFill>
                <a:schemeClr val="bg2">
                  <a:lumMod val="50000"/>
                </a:schemeClr>
              </a:solidFill>
              <a:effectLst/>
              <a:latin typeface="Arial" charset="0"/>
            </a:endParaRPr>
          </a:p>
        </p:txBody>
      </p:sp>
    </p:spTree>
    <p:extLst>
      <p:ext uri="{BB962C8B-B14F-4D97-AF65-F5344CB8AC3E}">
        <p14:creationId xmlns:p14="http://schemas.microsoft.com/office/powerpoint/2010/main" val="583028456"/>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a:solidFill>
                  <a:schemeClr val="bg2">
                    <a:lumMod val="50000"/>
                  </a:schemeClr>
                </a:solidFill>
                <a:latin typeface="Arial" charset="0"/>
              </a:rPr>
              <a:t>الإدارة العليا </a:t>
            </a:r>
            <a:endParaRPr kumimoji="0" lang="ar-EG" sz="2800" b="1" i="0" u="none" strike="noStrike" cap="none" normalizeH="0" baseline="0" dirty="0" smtClean="0">
              <a:ln>
                <a:noFill/>
              </a:ln>
              <a:solidFill>
                <a:schemeClr val="bg2">
                  <a:lumMod val="50000"/>
                </a:schemeClr>
              </a:solidFill>
              <a:effectLst/>
              <a:latin typeface="Arial" charset="0"/>
            </a:endParaRPr>
          </a:p>
        </p:txBody>
      </p:sp>
      <p:sp>
        <p:nvSpPr>
          <p:cNvPr id="8"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المعرفة </a:t>
            </a:r>
            <a:r>
              <a:rPr lang="ar-EG" altLang="zh-CN" b="1" dirty="0">
                <a:solidFill>
                  <a:srgbClr val="002060"/>
                </a:solidFill>
                <a:ea typeface="幼圆" pitchFamily="1" charset="-122"/>
              </a:rPr>
              <a:t>بأهم الأخطار التي تواجه المنظمة</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توفير </a:t>
            </a:r>
            <a:r>
              <a:rPr lang="ar-EG" altLang="zh-CN" b="1" dirty="0">
                <a:solidFill>
                  <a:srgbClr val="002060"/>
                </a:solidFill>
                <a:ea typeface="幼圆" pitchFamily="1" charset="-122"/>
              </a:rPr>
              <a:t>مستويات مناسبة من الوعي داخل المنظمة</a:t>
            </a:r>
            <a:endParaRPr lang="zh-CN" altLang="en-US" sz="2400" b="1" dirty="0">
              <a:solidFill>
                <a:srgbClr val="002060"/>
              </a:solidFill>
              <a:ea typeface="幼圆" pitchFamily="1" charset="-122"/>
            </a:endParaRPr>
          </a:p>
        </p:txBody>
      </p:sp>
      <p:sp>
        <p:nvSpPr>
          <p:cNvPr id="12"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معرفة </a:t>
            </a:r>
            <a:r>
              <a:rPr lang="ar-EG" altLang="zh-CN" b="1" dirty="0">
                <a:solidFill>
                  <a:srgbClr val="002060"/>
                </a:solidFill>
                <a:ea typeface="幼圆" pitchFamily="1" charset="-122"/>
              </a:rPr>
              <a:t>كيفية قيام المنظمة بإدارة الأزمات</a:t>
            </a:r>
            <a:endParaRPr lang="zh-CN" altLang="en-US" sz="2400" b="1" dirty="0">
              <a:solidFill>
                <a:srgbClr val="002060"/>
              </a:solidFill>
              <a:ea typeface="幼圆" pitchFamily="1" charset="-122"/>
            </a:endParaRPr>
          </a:p>
        </p:txBody>
      </p:sp>
      <p:sp>
        <p:nvSpPr>
          <p:cNvPr id="13"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إدراك </a:t>
            </a:r>
            <a:r>
              <a:rPr lang="ar-EG" altLang="zh-CN" b="1" dirty="0">
                <a:solidFill>
                  <a:srgbClr val="002060"/>
                </a:solidFill>
                <a:ea typeface="幼圆" pitchFamily="1" charset="-122"/>
              </a:rPr>
              <a:t>أهمية ثقة أصحاب المصلحة في المنظمة</a:t>
            </a:r>
            <a:endParaRPr lang="zh-CN" altLang="en-US"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07260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7"/>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8"/>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a:solidFill>
                  <a:schemeClr val="bg2">
                    <a:lumMod val="50000"/>
                  </a:schemeClr>
                </a:solidFill>
                <a:latin typeface="Arial" charset="0"/>
              </a:rPr>
              <a:t>وحدات العمل</a:t>
            </a:r>
          </a:p>
        </p:txBody>
      </p:sp>
      <p:sp>
        <p:nvSpPr>
          <p:cNvPr id="8"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التعرف </a:t>
            </a:r>
            <a:r>
              <a:rPr lang="ar-EG" altLang="zh-CN" b="1" dirty="0">
                <a:solidFill>
                  <a:srgbClr val="002060"/>
                </a:solidFill>
                <a:ea typeface="幼圆" pitchFamily="1" charset="-122"/>
              </a:rPr>
              <a:t>على الأخطار التي تندرج ضمن منطقة مسئولياتهم </a:t>
            </a:r>
            <a:r>
              <a:rPr lang="ar-EG" altLang="zh-CN" b="1" dirty="0" smtClean="0">
                <a:solidFill>
                  <a:srgbClr val="002060"/>
                </a:solidFill>
                <a:ea typeface="幼圆" pitchFamily="1" charset="-122"/>
              </a:rPr>
              <a:t>وتأثيراتها</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300" b="1" dirty="0">
                <a:solidFill>
                  <a:srgbClr val="002060"/>
                </a:solidFill>
                <a:ea typeface="幼圆" pitchFamily="1" charset="-122"/>
              </a:rPr>
              <a:t>	إعداد مؤشرات الأداء التي تسمح لهم بمراقبة الأنشطة الرئيسية والمالية</a:t>
            </a:r>
            <a:endParaRPr lang="zh-CN" altLang="en-US" sz="2300" b="1" dirty="0">
              <a:solidFill>
                <a:srgbClr val="002060"/>
              </a:solidFill>
              <a:ea typeface="幼圆" pitchFamily="1" charset="-122"/>
            </a:endParaRPr>
          </a:p>
        </p:txBody>
      </p:sp>
      <p:sp>
        <p:nvSpPr>
          <p:cNvPr id="12"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sz="2200" b="1" dirty="0">
                <a:solidFill>
                  <a:srgbClr val="002060"/>
                </a:solidFill>
                <a:ea typeface="幼圆" pitchFamily="1" charset="-122"/>
              </a:rPr>
              <a:t>	تصميم نظم للتبليغ عن الانحرافات في الموازنات والتنبؤات بطريقة منتظمة </a:t>
            </a:r>
            <a:endParaRPr lang="zh-CN" altLang="en-US" sz="2200" b="1" dirty="0">
              <a:solidFill>
                <a:srgbClr val="002060"/>
              </a:solidFill>
              <a:ea typeface="幼圆" pitchFamily="1" charset="-122"/>
            </a:endParaRPr>
          </a:p>
        </p:txBody>
      </p:sp>
      <p:sp>
        <p:nvSpPr>
          <p:cNvPr id="13"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التبليغ </a:t>
            </a:r>
            <a:r>
              <a:rPr lang="ar-EG" altLang="zh-CN" b="1" dirty="0">
                <a:solidFill>
                  <a:srgbClr val="002060"/>
                </a:solidFill>
                <a:ea typeface="幼圆" pitchFamily="1" charset="-122"/>
              </a:rPr>
              <a:t>المنظم والسريع إلى الإدارة العليا عن أي أخطار جديدة </a:t>
            </a:r>
            <a:endParaRPr lang="zh-CN" altLang="en-US"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4300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7"/>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8"/>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a:solidFill>
                  <a:schemeClr val="bg2">
                    <a:lumMod val="50000"/>
                  </a:schemeClr>
                </a:solidFill>
                <a:latin typeface="Arial" charset="0"/>
              </a:rPr>
              <a:t>الأفراد</a:t>
            </a:r>
          </a:p>
        </p:txBody>
      </p:sp>
      <p:sp>
        <p:nvSpPr>
          <p:cNvPr id="8" name="Rectangle 3"/>
          <p:cNvSpPr>
            <a:spLocks noChangeArrowheads="1"/>
          </p:cNvSpPr>
          <p:nvPr/>
        </p:nvSpPr>
        <p:spPr bwMode="auto">
          <a:xfrm>
            <a:off x="467545" y="173355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إدراك </a:t>
            </a:r>
            <a:r>
              <a:rPr lang="ar-EG" altLang="zh-CN" b="1" dirty="0">
                <a:solidFill>
                  <a:srgbClr val="002060"/>
                </a:solidFill>
                <a:ea typeface="幼圆" pitchFamily="1" charset="-122"/>
              </a:rPr>
              <a:t>مسئولياتهم عن الأخطار الفردية</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276542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إدراك </a:t>
            </a:r>
            <a:r>
              <a:rPr lang="ar-EG" altLang="zh-CN" b="1" dirty="0">
                <a:solidFill>
                  <a:srgbClr val="002060"/>
                </a:solidFill>
                <a:ea typeface="幼圆" pitchFamily="1" charset="-122"/>
              </a:rPr>
              <a:t>كيفية المساهمة في التطوير المستمر لأدوات إدارة المخاطر</a:t>
            </a:r>
            <a:endParaRPr lang="zh-CN" altLang="en-US" b="1" dirty="0">
              <a:solidFill>
                <a:srgbClr val="002060"/>
              </a:solidFill>
              <a:ea typeface="幼圆" pitchFamily="1" charset="-122"/>
            </a:endParaRPr>
          </a:p>
        </p:txBody>
      </p:sp>
      <p:sp>
        <p:nvSpPr>
          <p:cNvPr id="12" name="Rectangle 5"/>
          <p:cNvSpPr>
            <a:spLocks noChangeArrowheads="1"/>
          </p:cNvSpPr>
          <p:nvPr/>
        </p:nvSpPr>
        <p:spPr bwMode="auto">
          <a:xfrm>
            <a:off x="467545" y="379730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sz="2000" b="1" dirty="0" smtClean="0">
                <a:solidFill>
                  <a:srgbClr val="002060"/>
                </a:solidFill>
                <a:ea typeface="幼圆" pitchFamily="1" charset="-122"/>
              </a:rPr>
              <a:t>إدراك </a:t>
            </a:r>
            <a:r>
              <a:rPr lang="ar-EG" altLang="zh-CN" sz="2000" b="1" dirty="0">
                <a:solidFill>
                  <a:srgbClr val="002060"/>
                </a:solidFill>
                <a:ea typeface="幼圆" pitchFamily="1" charset="-122"/>
              </a:rPr>
              <a:t>أن إدارة المخاطر والوعي بالمخاطر هما الجزء الأساسي في ثقافة المنظمة</a:t>
            </a:r>
            <a:endParaRPr lang="zh-CN" altLang="en-US" sz="2000" b="1" dirty="0">
              <a:solidFill>
                <a:srgbClr val="002060"/>
              </a:solidFill>
              <a:ea typeface="幼圆" pitchFamily="1" charset="-122"/>
            </a:endParaRPr>
          </a:p>
        </p:txBody>
      </p:sp>
      <p:sp>
        <p:nvSpPr>
          <p:cNvPr id="13" name="Rectangle 6"/>
          <p:cNvSpPr>
            <a:spLocks noChangeArrowheads="1"/>
          </p:cNvSpPr>
          <p:nvPr/>
        </p:nvSpPr>
        <p:spPr bwMode="auto">
          <a:xfrm>
            <a:off x="467545" y="482917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التبليغ </a:t>
            </a:r>
            <a:r>
              <a:rPr lang="ar-EG" altLang="zh-CN" b="1" dirty="0">
                <a:solidFill>
                  <a:srgbClr val="002060"/>
                </a:solidFill>
                <a:ea typeface="幼圆" pitchFamily="1" charset="-122"/>
              </a:rPr>
              <a:t>المنظم والسريع للإدارة العليا عن الأخطار </a:t>
            </a:r>
            <a:r>
              <a:rPr lang="ar-EG" altLang="zh-CN" b="1" dirty="0" smtClean="0">
                <a:solidFill>
                  <a:srgbClr val="002060"/>
                </a:solidFill>
                <a:ea typeface="幼圆" pitchFamily="1" charset="-122"/>
              </a:rPr>
              <a:t>الجديدة</a:t>
            </a:r>
            <a:endParaRPr lang="zh-CN" altLang="en-US"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80498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81305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2111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0220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495938"/>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7"/>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8"/>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2549302" y="476672"/>
            <a:ext cx="411093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إعداد تقارير المخاطر والاتصالات </a:t>
            </a:r>
            <a:endParaRPr lang="ar-SA" sz="2800" b="1" dirty="0">
              <a:solidFill>
                <a:srgbClr val="292929"/>
              </a:solidFill>
              <a:latin typeface="Verdana" panose="020B0604030504040204" pitchFamily="34" charset="0"/>
              <a:ea typeface="HY헤드라인M" pitchFamily="2" charset="-127"/>
            </a:endParaRPr>
          </a:p>
        </p:txBody>
      </p:sp>
      <p:sp>
        <p:nvSpPr>
          <p:cNvPr id="17" name="Rectangle 3"/>
          <p:cNvSpPr>
            <a:spLocks noChangeArrowheads="1"/>
          </p:cNvSpPr>
          <p:nvPr/>
        </p:nvSpPr>
        <p:spPr bwMode="auto">
          <a:xfrm>
            <a:off x="467545" y="234883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أساليب </a:t>
            </a:r>
            <a:r>
              <a:rPr lang="ar-EG" altLang="zh-CN" b="1" dirty="0">
                <a:solidFill>
                  <a:srgbClr val="002060"/>
                </a:solidFill>
                <a:ea typeface="幼圆" pitchFamily="1" charset="-122"/>
              </a:rPr>
              <a:t>الرقابة، خاصة المسئوليات الإدارية لأدارة المخاطر</a:t>
            </a:r>
            <a:endParaRPr lang="ar-EG" altLang="zh-CN" sz="2400" b="1" dirty="0">
              <a:solidFill>
                <a:srgbClr val="002060"/>
              </a:solidFill>
              <a:ea typeface="幼圆" pitchFamily="1" charset="-122"/>
            </a:endParaRPr>
          </a:p>
        </p:txBody>
      </p:sp>
      <p:sp>
        <p:nvSpPr>
          <p:cNvPr id="18" name="Rectangle 4"/>
          <p:cNvSpPr>
            <a:spLocks noChangeArrowheads="1"/>
          </p:cNvSpPr>
          <p:nvPr/>
        </p:nvSpPr>
        <p:spPr bwMode="auto">
          <a:xfrm>
            <a:off x="467545" y="338070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الإجراءات </a:t>
            </a:r>
            <a:r>
              <a:rPr lang="ar-EG" altLang="zh-CN" b="1" dirty="0">
                <a:solidFill>
                  <a:srgbClr val="002060"/>
                </a:solidFill>
                <a:ea typeface="幼圆" pitchFamily="1" charset="-122"/>
              </a:rPr>
              <a:t>المستخدمة في تعريف الأخطار وكيفية التعامل معها</a:t>
            </a:r>
            <a:endParaRPr lang="zh-CN" altLang="en-US" b="1" dirty="0">
              <a:solidFill>
                <a:srgbClr val="002060"/>
              </a:solidFill>
              <a:ea typeface="幼圆" pitchFamily="1" charset="-122"/>
            </a:endParaRPr>
          </a:p>
        </p:txBody>
      </p:sp>
      <p:sp>
        <p:nvSpPr>
          <p:cNvPr id="19" name="Rectangle 5"/>
          <p:cNvSpPr>
            <a:spLocks noChangeArrowheads="1"/>
          </p:cNvSpPr>
          <p:nvPr/>
        </p:nvSpPr>
        <p:spPr bwMode="auto">
          <a:xfrm>
            <a:off x="467545" y="441258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تطبيق </a:t>
            </a:r>
            <a:r>
              <a:rPr lang="ar-EG" altLang="zh-CN" b="1" dirty="0">
                <a:solidFill>
                  <a:srgbClr val="002060"/>
                </a:solidFill>
                <a:ea typeface="幼圆" pitchFamily="1" charset="-122"/>
              </a:rPr>
              <a:t>نظم الرقابة الأولية بغرض أداره الأخطار الهامة</a:t>
            </a:r>
            <a:endParaRPr lang="zh-CN" altLang="en-US" b="1" dirty="0">
              <a:solidFill>
                <a:srgbClr val="002060"/>
              </a:solidFill>
              <a:ea typeface="幼圆" pitchFamily="1" charset="-122"/>
            </a:endParaRPr>
          </a:p>
        </p:txBody>
      </p:sp>
      <p:sp>
        <p:nvSpPr>
          <p:cNvPr id="20" name="Rectangle 6"/>
          <p:cNvSpPr>
            <a:spLocks noChangeArrowheads="1"/>
          </p:cNvSpPr>
          <p:nvPr/>
        </p:nvSpPr>
        <p:spPr bwMode="auto">
          <a:xfrm>
            <a:off x="467545" y="544445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تطبيق </a:t>
            </a:r>
            <a:r>
              <a:rPr lang="ar-EG" altLang="zh-CN" b="1" dirty="0">
                <a:solidFill>
                  <a:srgbClr val="002060"/>
                </a:solidFill>
                <a:ea typeface="幼圆" pitchFamily="1" charset="-122"/>
              </a:rPr>
              <a:t>نظم المتابعة والمراجعة</a:t>
            </a:r>
            <a:endParaRPr lang="zh-CN" altLang="en-US" b="1" dirty="0">
              <a:solidFill>
                <a:srgbClr val="002060"/>
              </a:solidFill>
              <a:ea typeface="幼圆" pitchFamily="1" charset="-122"/>
            </a:endParaRPr>
          </a:p>
        </p:txBody>
      </p:sp>
      <p:pic>
        <p:nvPicPr>
          <p:cNvPr id="21"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42026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42833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3639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51748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95536" y="1268760"/>
            <a:ext cx="8496944" cy="523220"/>
          </a:xfrm>
          <a:prstGeom prst="rect">
            <a:avLst/>
          </a:prstGeom>
          <a:noFill/>
        </p:spPr>
        <p:txBody>
          <a:bodyPr wrap="square" rtlCol="1">
            <a:spAutoFit/>
          </a:bodyPr>
          <a:lstStyle/>
          <a:p>
            <a:pPr algn="r" rtl="1"/>
            <a:r>
              <a:rPr lang="ar-EG" sz="2800" b="1" dirty="0">
                <a:solidFill>
                  <a:schemeClr val="bg2">
                    <a:lumMod val="50000"/>
                  </a:schemeClr>
                </a:solidFill>
              </a:rPr>
              <a:t>يجب على معد التقارير الرسمية أن يتناول</a:t>
            </a:r>
          </a:p>
        </p:txBody>
      </p:sp>
    </p:spTree>
    <p:extLst>
      <p:ext uri="{BB962C8B-B14F-4D97-AF65-F5344CB8AC3E}">
        <p14:creationId xmlns:p14="http://schemas.microsoft.com/office/powerpoint/2010/main" val="3697491323"/>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1"/>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2"/>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24"/>
                                        </p:tgtEl>
                                        <p:attrNameLst>
                                          <p:attrName>r</p:attrName>
                                        </p:attrNameLst>
                                      </p:cBhvr>
                                    </p:animRo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67545" y="2732633"/>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التشغيل </a:t>
            </a:r>
            <a:r>
              <a:rPr lang="ar-EG" altLang="zh-CN" b="1" dirty="0">
                <a:solidFill>
                  <a:srgbClr val="002060"/>
                </a:solidFill>
                <a:ea typeface="幼圆" pitchFamily="1" charset="-122"/>
              </a:rPr>
              <a:t>الفعال والكفء للمنظمة</a:t>
            </a:r>
            <a:endParaRPr lang="ar-EG" altLang="zh-CN" sz="2400" b="1" dirty="0">
              <a:solidFill>
                <a:srgbClr val="002060"/>
              </a:solidFill>
              <a:ea typeface="幼圆" pitchFamily="1" charset="-122"/>
            </a:endParaRPr>
          </a:p>
        </p:txBody>
      </p:sp>
      <p:sp>
        <p:nvSpPr>
          <p:cNvPr id="3" name="Rectangle 4"/>
          <p:cNvSpPr>
            <a:spLocks noChangeArrowheads="1"/>
          </p:cNvSpPr>
          <p:nvPr/>
        </p:nvSpPr>
        <p:spPr bwMode="auto">
          <a:xfrm>
            <a:off x="467545" y="3764508"/>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الرقابة </a:t>
            </a:r>
            <a:r>
              <a:rPr lang="ar-EG" altLang="zh-CN" b="1" dirty="0">
                <a:solidFill>
                  <a:srgbClr val="002060"/>
                </a:solidFill>
                <a:ea typeface="幼圆" pitchFamily="1" charset="-122"/>
              </a:rPr>
              <a:t>الداخلية الفعالة</a:t>
            </a:r>
            <a:endParaRPr lang="zh-CN" altLang="en-US" sz="2400" b="1" dirty="0">
              <a:solidFill>
                <a:srgbClr val="002060"/>
              </a:solidFill>
              <a:ea typeface="幼圆" pitchFamily="1" charset="-122"/>
            </a:endParaRPr>
          </a:p>
        </p:txBody>
      </p:sp>
      <p:sp>
        <p:nvSpPr>
          <p:cNvPr id="4" name="Rectangle 5"/>
          <p:cNvSpPr>
            <a:spLocks noChangeArrowheads="1"/>
          </p:cNvSpPr>
          <p:nvPr/>
        </p:nvSpPr>
        <p:spPr bwMode="auto">
          <a:xfrm>
            <a:off x="467545" y="4796383"/>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أتباع </a:t>
            </a:r>
            <a:r>
              <a:rPr lang="ar-EG" altLang="zh-CN" b="1" dirty="0">
                <a:solidFill>
                  <a:srgbClr val="002060"/>
                </a:solidFill>
                <a:ea typeface="幼圆" pitchFamily="1" charset="-122"/>
              </a:rPr>
              <a:t>القوانين والتشريعات</a:t>
            </a:r>
            <a:endParaRPr lang="zh-CN" altLang="en-US" b="1" dirty="0">
              <a:solidFill>
                <a:srgbClr val="002060"/>
              </a:solidFill>
              <a:ea typeface="幼圆" pitchFamily="1" charset="-122"/>
            </a:endParaRPr>
          </a:p>
        </p:txBody>
      </p:sp>
      <p:pic>
        <p:nvPicPr>
          <p:cNvPr id="6"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80407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812133"/>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8201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 Diagonal Corner Rectangle 9"/>
          <p:cNvSpPr/>
          <p:nvPr/>
        </p:nvSpPr>
        <p:spPr bwMode="auto">
          <a:xfrm>
            <a:off x="6228184" y="404664"/>
            <a:ext cx="2784648"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معالجة </a:t>
            </a:r>
            <a:r>
              <a:rPr lang="ar-EG" sz="2800" b="1" dirty="0" smtClean="0">
                <a:solidFill>
                  <a:schemeClr val="bg2">
                    <a:lumMod val="75000"/>
                  </a:schemeClr>
                </a:solidFill>
                <a:latin typeface="Arial" charset="0"/>
              </a:rPr>
              <a:t>المخاطر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11" name="TextBox 10"/>
          <p:cNvSpPr txBox="1"/>
          <p:nvPr/>
        </p:nvSpPr>
        <p:spPr>
          <a:xfrm>
            <a:off x="395536" y="1268760"/>
            <a:ext cx="8496944" cy="523220"/>
          </a:xfrm>
          <a:prstGeom prst="rect">
            <a:avLst/>
          </a:prstGeom>
          <a:noFill/>
        </p:spPr>
        <p:txBody>
          <a:bodyPr wrap="square" rtlCol="1">
            <a:spAutoFit/>
          </a:bodyPr>
          <a:lstStyle/>
          <a:p>
            <a:pPr algn="r" rtl="1"/>
            <a:r>
              <a:rPr lang="ar-EG" sz="2800" b="1" dirty="0">
                <a:solidFill>
                  <a:schemeClr val="bg2">
                    <a:lumMod val="50000"/>
                  </a:schemeClr>
                </a:solidFill>
              </a:rPr>
              <a:t>يجب أن يقدم أي نظام لمعالجة المخاطر (كحد أدنى) ما يلي</a:t>
            </a:r>
          </a:p>
        </p:txBody>
      </p:sp>
    </p:spTree>
    <p:extLst>
      <p:ext uri="{BB962C8B-B14F-4D97-AF65-F5344CB8AC3E}">
        <p14:creationId xmlns:p14="http://schemas.microsoft.com/office/powerpoint/2010/main" val="4026635612"/>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2837334" y="476672"/>
            <a:ext cx="3534866"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طرق التعامل مع المخاطر</a:t>
            </a:r>
            <a:endParaRPr lang="ar-SA" sz="2800" b="1" dirty="0">
              <a:solidFill>
                <a:srgbClr val="292929"/>
              </a:solidFill>
              <a:latin typeface="Verdana" panose="020B0604030504040204" pitchFamily="34" charset="0"/>
              <a:ea typeface="HY헤드라인M" pitchFamily="2" charset="-127"/>
            </a:endParaRPr>
          </a:p>
        </p:txBody>
      </p:sp>
      <p:sp>
        <p:nvSpPr>
          <p:cNvPr id="2" name="Vertical Scroll 1"/>
          <p:cNvSpPr/>
          <p:nvPr/>
        </p:nvSpPr>
        <p:spPr bwMode="auto">
          <a:xfrm>
            <a:off x="6156176" y="2060848"/>
            <a:ext cx="2448272" cy="1800200"/>
          </a:xfrm>
          <a:prstGeom prst="verticalScroll">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smtClean="0">
                <a:solidFill>
                  <a:srgbClr val="B92D14"/>
                </a:solidFill>
                <a:latin typeface="Arial" charset="0"/>
              </a:rPr>
              <a:t>النقل</a:t>
            </a:r>
            <a:endParaRPr kumimoji="0" lang="ar-EG" sz="2800" b="1" i="0" u="none" strike="noStrike" cap="none" normalizeH="0" baseline="0" dirty="0" smtClean="0">
              <a:ln>
                <a:noFill/>
              </a:ln>
              <a:solidFill>
                <a:srgbClr val="B92D14"/>
              </a:solidFill>
              <a:effectLst/>
              <a:latin typeface="Arial" charset="0"/>
            </a:endParaRPr>
          </a:p>
        </p:txBody>
      </p:sp>
      <p:sp>
        <p:nvSpPr>
          <p:cNvPr id="8" name="Vertical Scroll 7"/>
          <p:cNvSpPr/>
          <p:nvPr/>
        </p:nvSpPr>
        <p:spPr bwMode="auto">
          <a:xfrm>
            <a:off x="3419872" y="2060848"/>
            <a:ext cx="2448272" cy="1800200"/>
          </a:xfrm>
          <a:prstGeom prst="verticalScroll">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a:solidFill>
                  <a:srgbClr val="B92D14"/>
                </a:solidFill>
                <a:latin typeface="Arial" charset="0"/>
              </a:rPr>
              <a:t>التجنب</a:t>
            </a:r>
            <a:endParaRPr kumimoji="0" lang="ar-EG" sz="2400" b="0" i="0" u="none" strike="noStrike" cap="none" normalizeH="0" baseline="0" dirty="0" smtClean="0">
              <a:ln>
                <a:noFill/>
              </a:ln>
              <a:solidFill>
                <a:schemeClr val="tx1"/>
              </a:solidFill>
              <a:effectLst/>
              <a:latin typeface="Arial" charset="0"/>
            </a:endParaRPr>
          </a:p>
        </p:txBody>
      </p:sp>
      <p:sp>
        <p:nvSpPr>
          <p:cNvPr id="10" name="Vertical Scroll 9"/>
          <p:cNvSpPr/>
          <p:nvPr/>
        </p:nvSpPr>
        <p:spPr bwMode="auto">
          <a:xfrm>
            <a:off x="683568" y="2060848"/>
            <a:ext cx="2448272" cy="1800200"/>
          </a:xfrm>
          <a:prstGeom prst="verticalScroll">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a:solidFill>
                  <a:srgbClr val="B92D14"/>
                </a:solidFill>
                <a:latin typeface="Arial" charset="0"/>
              </a:rPr>
              <a:t>التقليص </a:t>
            </a:r>
          </a:p>
        </p:txBody>
      </p:sp>
      <p:sp>
        <p:nvSpPr>
          <p:cNvPr id="12" name="Vertical Scroll 11"/>
          <p:cNvSpPr/>
          <p:nvPr/>
        </p:nvSpPr>
        <p:spPr bwMode="auto">
          <a:xfrm>
            <a:off x="4644008" y="4365104"/>
            <a:ext cx="2448272" cy="1800200"/>
          </a:xfrm>
          <a:prstGeom prst="verticalScroll">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a:solidFill>
                  <a:srgbClr val="B92D14"/>
                </a:solidFill>
                <a:latin typeface="Arial" charset="0"/>
              </a:rPr>
              <a:t>القبول </a:t>
            </a:r>
            <a:endParaRPr lang="ar-EG" sz="2800" b="1" dirty="0" smtClean="0">
              <a:solidFill>
                <a:srgbClr val="B92D14"/>
              </a:solidFill>
              <a:latin typeface="Arial" charset="0"/>
            </a:endParaRPr>
          </a:p>
          <a:p>
            <a:pPr rtl="1"/>
            <a:r>
              <a:rPr lang="ar-EG" sz="2800" b="1" dirty="0" smtClean="0">
                <a:solidFill>
                  <a:srgbClr val="B92D14"/>
                </a:solidFill>
                <a:latin typeface="Arial" charset="0"/>
              </a:rPr>
              <a:t>(</a:t>
            </a:r>
            <a:r>
              <a:rPr lang="ar-EG" sz="2800" b="1" dirty="0">
                <a:solidFill>
                  <a:srgbClr val="B92D14"/>
                </a:solidFill>
                <a:latin typeface="Arial" charset="0"/>
              </a:rPr>
              <a:t>الاحتجاز)</a:t>
            </a:r>
          </a:p>
        </p:txBody>
      </p:sp>
      <p:sp>
        <p:nvSpPr>
          <p:cNvPr id="13" name="Vertical Scroll 12"/>
          <p:cNvSpPr/>
          <p:nvPr/>
        </p:nvSpPr>
        <p:spPr bwMode="auto">
          <a:xfrm>
            <a:off x="1907704" y="4365104"/>
            <a:ext cx="2448272" cy="1800200"/>
          </a:xfrm>
          <a:prstGeom prst="verticalScroll">
            <a:avLst/>
          </a:prstGeom>
          <a:ln/>
          <a:extLst/>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1" anchor="ctr" anchorCtr="0" compatLnSpc="1">
            <a:prstTxWarp prst="textNoShape">
              <a:avLst/>
            </a:prstTxWarp>
          </a:bodyPr>
          <a:lstStyle/>
          <a:p>
            <a:pPr rtl="1"/>
            <a:r>
              <a:rPr lang="ar-EG" sz="2800" b="1" dirty="0">
                <a:solidFill>
                  <a:srgbClr val="B92D14"/>
                </a:solidFill>
                <a:latin typeface="Arial" charset="0"/>
              </a:rPr>
              <a:t>الاستسلام </a:t>
            </a:r>
          </a:p>
        </p:txBody>
      </p:sp>
    </p:spTree>
    <p:extLst>
      <p:ext uri="{BB962C8B-B14F-4D97-AF65-F5344CB8AC3E}">
        <p14:creationId xmlns:p14="http://schemas.microsoft.com/office/powerpoint/2010/main" val="997065514"/>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2307165049"/>
              </p:ext>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881611" y="44624"/>
            <a:ext cx="2226893" cy="584775"/>
          </a:xfrm>
          <a:prstGeom prst="rect">
            <a:avLst/>
          </a:prstGeom>
        </p:spPr>
        <p:txBody>
          <a:bodyPr wrap="none">
            <a:spAutoFit/>
          </a:bodyPr>
          <a:lstStyle/>
          <a:p>
            <a:pPr rtl="1"/>
            <a:r>
              <a:rPr lang="ar-EG" sz="3200" b="1" dirty="0" smtClean="0">
                <a:solidFill>
                  <a:schemeClr val="bg2"/>
                </a:solidFill>
              </a:rPr>
              <a:t>محاور البرنامج</a:t>
            </a:r>
            <a:endParaRPr lang="ar-EG" sz="3200" b="1" dirty="0">
              <a:solidFill>
                <a:schemeClr val="bg2"/>
              </a:solidFill>
            </a:endParaRPr>
          </a:p>
        </p:txBody>
      </p:sp>
    </p:spTree>
    <p:extLst>
      <p:ext uri="{BB962C8B-B14F-4D97-AF65-F5344CB8AC3E}">
        <p14:creationId xmlns:p14="http://schemas.microsoft.com/office/powerpoint/2010/main" val="12263853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smtClean="0">
                <a:solidFill>
                  <a:schemeClr val="bg2">
                    <a:lumMod val="50000"/>
                  </a:schemeClr>
                </a:solidFill>
                <a:latin typeface="Arial" charset="0"/>
              </a:rPr>
              <a:t>نقل الاخطار</a:t>
            </a:r>
            <a:endParaRPr kumimoji="0" lang="ar-EG" sz="2800" b="1" i="0" u="none" strike="noStrike" cap="none" normalizeH="0" baseline="0" dirty="0" smtClean="0">
              <a:ln>
                <a:noFill/>
              </a:ln>
              <a:solidFill>
                <a:schemeClr val="bg2">
                  <a:lumMod val="50000"/>
                </a:schemeClr>
              </a:solidFill>
              <a:effectLst/>
              <a:latin typeface="Arial" charset="0"/>
            </a:endParaRPr>
          </a:p>
        </p:txBody>
      </p:sp>
      <p:sp>
        <p:nvSpPr>
          <p:cNvPr id="13" name="Rectangle 6"/>
          <p:cNvSpPr>
            <a:spLocks noChangeArrowheads="1"/>
          </p:cNvSpPr>
          <p:nvPr/>
        </p:nvSpPr>
        <p:spPr bwMode="auto">
          <a:xfrm>
            <a:off x="467544" y="4149080"/>
            <a:ext cx="7200800" cy="1184921"/>
          </a:xfrm>
          <a:prstGeom prst="rect">
            <a:avLst/>
          </a:prstGeom>
          <a:solidFill>
            <a:srgbClr val="00B0F0"/>
          </a:solidFill>
          <a:ln>
            <a:noFill/>
          </a:ln>
          <a:effectLst/>
          <a:extLst/>
        </p:spPr>
        <p:txBody>
          <a:bodyPr wrap="none" anchor="ctr"/>
          <a:lstStyle/>
          <a:p>
            <a:pPr rtl="1"/>
            <a:r>
              <a:rPr lang="ar-EG" altLang="zh-CN" b="1" dirty="0">
                <a:solidFill>
                  <a:srgbClr val="002060"/>
                </a:solidFill>
                <a:ea typeface="幼圆" pitchFamily="1" charset="-122"/>
              </a:rPr>
              <a:t>وهي وسائل تساعد على قبول الخطر من قبل طرف آخر وعادة ما تكون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عن </a:t>
            </a:r>
            <a:r>
              <a:rPr lang="ar-EG" altLang="zh-CN" b="1" dirty="0">
                <a:solidFill>
                  <a:srgbClr val="002060"/>
                </a:solidFill>
                <a:ea typeface="幼圆" pitchFamily="1" charset="-122"/>
              </a:rPr>
              <a:t>طريق العقود أو الوقاية المالية.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التأمين هو </a:t>
            </a:r>
            <a:r>
              <a:rPr lang="ar-EG" altLang="zh-CN" b="1" dirty="0">
                <a:solidFill>
                  <a:srgbClr val="002060"/>
                </a:solidFill>
                <a:ea typeface="幼圆" pitchFamily="1" charset="-122"/>
              </a:rPr>
              <a:t>مثال على نقل الخطر عن طريق العقود</a:t>
            </a:r>
            <a:endParaRPr lang="zh-CN" altLang="en-US" b="1" dirty="0">
              <a:solidFill>
                <a:srgbClr val="002060"/>
              </a:solidFill>
              <a:ea typeface="幼圆" pitchFamily="1" charset="-122"/>
            </a:endParaRPr>
          </a:p>
        </p:txBody>
      </p:sp>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0912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986333"/>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smtClean="0">
                <a:solidFill>
                  <a:schemeClr val="bg2">
                    <a:lumMod val="50000"/>
                  </a:schemeClr>
                </a:solidFill>
                <a:latin typeface="Arial" charset="0"/>
              </a:rPr>
              <a:t>تجنب </a:t>
            </a:r>
            <a:r>
              <a:rPr lang="ar-EG" sz="2800" b="1" dirty="0">
                <a:solidFill>
                  <a:schemeClr val="bg2">
                    <a:lumMod val="50000"/>
                  </a:schemeClr>
                </a:solidFill>
                <a:latin typeface="Arial" charset="0"/>
              </a:rPr>
              <a:t>الاخطار</a:t>
            </a:r>
            <a:endParaRPr kumimoji="0" lang="ar-EG" sz="2800" b="1" i="0" u="none" strike="noStrike" cap="none" normalizeH="0" baseline="0" dirty="0" smtClean="0">
              <a:ln>
                <a:noFill/>
              </a:ln>
              <a:solidFill>
                <a:schemeClr val="bg2">
                  <a:lumMod val="50000"/>
                </a:schemeClr>
              </a:solidFill>
              <a:effectLst/>
              <a:latin typeface="Arial" charset="0"/>
            </a:endParaRPr>
          </a:p>
        </p:txBody>
      </p:sp>
      <p:sp>
        <p:nvSpPr>
          <p:cNvPr id="5" name="Rectangle 3"/>
          <p:cNvSpPr>
            <a:spLocks noChangeArrowheads="1"/>
          </p:cNvSpPr>
          <p:nvPr/>
        </p:nvSpPr>
        <p:spPr bwMode="auto">
          <a:xfrm>
            <a:off x="467545" y="2378348"/>
            <a:ext cx="6912744" cy="681583"/>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a:solidFill>
                  <a:srgbClr val="002060"/>
                </a:solidFill>
                <a:ea typeface="幼圆" pitchFamily="1" charset="-122"/>
              </a:rPr>
              <a:t>وتعني محاولة تجنب النشاطات التي تؤدي إلى حدوث خطر ما</a:t>
            </a:r>
            <a:endParaRPr lang="ar-EG" altLang="zh-CN" sz="2400" b="1" dirty="0">
              <a:solidFill>
                <a:srgbClr val="002060"/>
              </a:solidFill>
              <a:ea typeface="幼圆" pitchFamily="1" charset="-122"/>
            </a:endParaRPr>
          </a:p>
        </p:txBody>
      </p:sp>
      <p:sp>
        <p:nvSpPr>
          <p:cNvPr id="6" name="Rectangle 4"/>
          <p:cNvSpPr>
            <a:spLocks noChangeArrowheads="1"/>
          </p:cNvSpPr>
          <p:nvPr/>
        </p:nvSpPr>
        <p:spPr bwMode="auto">
          <a:xfrm>
            <a:off x="467545" y="3434705"/>
            <a:ext cx="6912744" cy="7053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مثال </a:t>
            </a:r>
            <a:r>
              <a:rPr lang="ar-EG" altLang="zh-CN" b="1" dirty="0">
                <a:solidFill>
                  <a:srgbClr val="002060"/>
                </a:solidFill>
                <a:ea typeface="幼圆" pitchFamily="1" charset="-122"/>
              </a:rPr>
              <a:t>على ذلك عدم شراء ملكية ما أو الدخول في عمل ما لتجنب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تحمل </a:t>
            </a:r>
            <a:r>
              <a:rPr lang="ar-EG" altLang="zh-CN" b="1" dirty="0">
                <a:solidFill>
                  <a:srgbClr val="002060"/>
                </a:solidFill>
                <a:ea typeface="幼圆" pitchFamily="1" charset="-122"/>
              </a:rPr>
              <a:t>المسؤولية القانونية</a:t>
            </a:r>
            <a:endParaRPr lang="zh-CN" altLang="en-US" sz="2400" b="1" dirty="0">
              <a:solidFill>
                <a:srgbClr val="002060"/>
              </a:solidFill>
              <a:ea typeface="幼圆" pitchFamily="1" charset="-122"/>
            </a:endParaRPr>
          </a:p>
        </p:txBody>
      </p:sp>
      <p:sp>
        <p:nvSpPr>
          <p:cNvPr id="7" name="Rectangle 5"/>
          <p:cNvSpPr>
            <a:spLocks noChangeArrowheads="1"/>
          </p:cNvSpPr>
          <p:nvPr/>
        </p:nvSpPr>
        <p:spPr bwMode="auto">
          <a:xfrm>
            <a:off x="467545" y="4508351"/>
            <a:ext cx="6912744" cy="1152897"/>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a:solidFill>
                  <a:srgbClr val="002060"/>
                </a:solidFill>
                <a:ea typeface="幼圆" pitchFamily="1" charset="-122"/>
              </a:rPr>
              <a:t>إن التجنب يبدو حلا لجميع المخاطر ولكنه في الوقت ذاته قد يؤدي </a:t>
            </a:r>
            <a:r>
              <a:rPr lang="ar-EG" altLang="zh-CN" b="1" dirty="0" smtClean="0">
                <a:solidFill>
                  <a:srgbClr val="002060"/>
                </a:solidFill>
                <a:ea typeface="幼圆" pitchFamily="1" charset="-122"/>
              </a:rPr>
              <a:t>إلى</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الحرمان من الفوائد والأرباح التي كان من الممكن </a:t>
            </a:r>
            <a:r>
              <a:rPr lang="ar-EG" altLang="zh-CN" b="1" dirty="0" smtClean="0">
                <a:solidFill>
                  <a:srgbClr val="002060"/>
                </a:solidFill>
                <a:ea typeface="幼圆" pitchFamily="1" charset="-122"/>
              </a:rPr>
              <a:t>الحصول</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عليها من النشاط الذي تم تجنبه</a:t>
            </a:r>
            <a:endParaRPr lang="zh-CN" altLang="en-US" b="1" dirty="0">
              <a:solidFill>
                <a:srgbClr val="002060"/>
              </a:solidFill>
              <a:ea typeface="幼圆" pitchFamily="1" charset="-122"/>
            </a:endParaRPr>
          </a:p>
        </p:txBody>
      </p:sp>
      <p:pic>
        <p:nvPicPr>
          <p:cNvPr id="8"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1603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24101"/>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98269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77462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9"/>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0"/>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smtClean="0">
                <a:solidFill>
                  <a:schemeClr val="bg2">
                    <a:lumMod val="50000"/>
                  </a:schemeClr>
                </a:solidFill>
                <a:latin typeface="Arial" charset="0"/>
              </a:rPr>
              <a:t>تقليص </a:t>
            </a:r>
            <a:r>
              <a:rPr lang="ar-EG" sz="2800" b="1" dirty="0">
                <a:solidFill>
                  <a:schemeClr val="bg2">
                    <a:lumMod val="50000"/>
                  </a:schemeClr>
                </a:solidFill>
                <a:latin typeface="Arial" charset="0"/>
              </a:rPr>
              <a:t>الاخطار</a:t>
            </a:r>
            <a:endParaRPr kumimoji="0" lang="ar-EG" sz="2800" b="1" i="0" u="none" strike="noStrike" cap="none" normalizeH="0" baseline="0" dirty="0" smtClean="0">
              <a:ln>
                <a:noFill/>
              </a:ln>
              <a:solidFill>
                <a:schemeClr val="bg2">
                  <a:lumMod val="50000"/>
                </a:schemeClr>
              </a:solidFill>
              <a:effectLst/>
              <a:latin typeface="Arial" charset="0"/>
            </a:endParaRPr>
          </a:p>
        </p:txBody>
      </p:sp>
      <p:sp>
        <p:nvSpPr>
          <p:cNvPr id="13" name="Rectangle 6"/>
          <p:cNvSpPr>
            <a:spLocks noChangeArrowheads="1"/>
          </p:cNvSpPr>
          <p:nvPr/>
        </p:nvSpPr>
        <p:spPr bwMode="auto">
          <a:xfrm>
            <a:off x="467544" y="4149080"/>
            <a:ext cx="7200800" cy="1184921"/>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تشمل </a:t>
            </a:r>
            <a:r>
              <a:rPr lang="ar-EG" altLang="zh-CN" b="1" dirty="0">
                <a:solidFill>
                  <a:srgbClr val="002060"/>
                </a:solidFill>
                <a:ea typeface="幼圆" pitchFamily="1" charset="-122"/>
              </a:rPr>
              <a:t>طرق للتقليل من حدة الخسائر </a:t>
            </a:r>
            <a:r>
              <a:rPr lang="ar-EG" altLang="zh-CN" b="1" dirty="0" smtClean="0">
                <a:solidFill>
                  <a:srgbClr val="002060"/>
                </a:solidFill>
                <a:ea typeface="幼圆" pitchFamily="1" charset="-122"/>
              </a:rPr>
              <a:t>الناتجة</a:t>
            </a:r>
          </a:p>
          <a:p>
            <a:pPr rtl="1"/>
            <a:r>
              <a:rPr lang="ar-EG" altLang="zh-CN" b="1" dirty="0" smtClean="0">
                <a:solidFill>
                  <a:srgbClr val="002060"/>
                </a:solidFill>
                <a:ea typeface="幼圆" pitchFamily="1" charset="-122"/>
              </a:rPr>
              <a:t>ومثال </a:t>
            </a:r>
            <a:r>
              <a:rPr lang="ar-EG" altLang="zh-CN" b="1" dirty="0">
                <a:solidFill>
                  <a:srgbClr val="002060"/>
                </a:solidFill>
                <a:ea typeface="幼圆" pitchFamily="1" charset="-122"/>
              </a:rPr>
              <a:t>على ذلك شركات تطوير البرمجيات التي تتبع منهجيات للتقليل من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المخاطر </a:t>
            </a:r>
            <a:r>
              <a:rPr lang="ar-EG" altLang="zh-CN" b="1" dirty="0">
                <a:solidFill>
                  <a:srgbClr val="002060"/>
                </a:solidFill>
                <a:ea typeface="幼圆" pitchFamily="1" charset="-122"/>
              </a:rPr>
              <a:t>وذلك عن طريق تطوير البرامج بشكل تدريجي</a:t>
            </a:r>
            <a:endParaRPr lang="zh-CN" altLang="en-US" b="1" dirty="0">
              <a:solidFill>
                <a:srgbClr val="002060"/>
              </a:solidFill>
              <a:ea typeface="幼圆" pitchFamily="1" charset="-122"/>
            </a:endParaRPr>
          </a:p>
        </p:txBody>
      </p:sp>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0912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807583"/>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smtClean="0">
                <a:solidFill>
                  <a:schemeClr val="bg2">
                    <a:lumMod val="50000"/>
                  </a:schemeClr>
                </a:solidFill>
                <a:latin typeface="Arial" charset="0"/>
              </a:rPr>
              <a:t>قبول </a:t>
            </a:r>
            <a:r>
              <a:rPr lang="ar-EG" sz="2800" b="1" dirty="0">
                <a:solidFill>
                  <a:schemeClr val="bg2">
                    <a:lumMod val="50000"/>
                  </a:schemeClr>
                </a:solidFill>
                <a:latin typeface="Arial" charset="0"/>
              </a:rPr>
              <a:t>الاخطار</a:t>
            </a:r>
            <a:endParaRPr kumimoji="0" lang="ar-EG" sz="2800" b="1" i="0" u="none" strike="noStrike" cap="none" normalizeH="0" baseline="0" dirty="0" smtClean="0">
              <a:ln>
                <a:noFill/>
              </a:ln>
              <a:solidFill>
                <a:schemeClr val="bg2">
                  <a:lumMod val="50000"/>
                </a:schemeClr>
              </a:solidFill>
              <a:effectLst/>
              <a:latin typeface="Arial" charset="0"/>
            </a:endParaRPr>
          </a:p>
        </p:txBody>
      </p:sp>
      <p:sp>
        <p:nvSpPr>
          <p:cNvPr id="13" name="Rectangle 6"/>
          <p:cNvSpPr>
            <a:spLocks noChangeArrowheads="1"/>
          </p:cNvSpPr>
          <p:nvPr/>
        </p:nvSpPr>
        <p:spPr bwMode="auto">
          <a:xfrm>
            <a:off x="467544" y="4044279"/>
            <a:ext cx="7200800" cy="1760985"/>
          </a:xfrm>
          <a:prstGeom prst="rect">
            <a:avLst/>
          </a:prstGeom>
          <a:solidFill>
            <a:srgbClr val="00B0F0"/>
          </a:solidFill>
          <a:ln>
            <a:noFill/>
          </a:ln>
          <a:effectLst/>
          <a:extLst/>
        </p:spPr>
        <p:txBody>
          <a:bodyPr wrap="none" anchor="ctr"/>
          <a:lstStyle/>
          <a:p>
            <a:pPr rtl="1"/>
            <a:r>
              <a:rPr lang="ar-EG" altLang="zh-CN" b="1" dirty="0">
                <a:solidFill>
                  <a:srgbClr val="002060"/>
                </a:solidFill>
                <a:ea typeface="幼圆" pitchFamily="1" charset="-122"/>
              </a:rPr>
              <a:t>وتعني قبول الخسائر عند </a:t>
            </a:r>
            <a:r>
              <a:rPr lang="ar-EG" altLang="zh-CN" b="1" dirty="0" smtClean="0">
                <a:solidFill>
                  <a:srgbClr val="002060"/>
                </a:solidFill>
                <a:ea typeface="幼圆" pitchFamily="1" charset="-122"/>
              </a:rPr>
              <a:t>حدوثها</a:t>
            </a:r>
          </a:p>
          <a:p>
            <a:pPr algn="justLow" rtl="1"/>
            <a:endParaRPr lang="ar-EG" altLang="zh-CN" sz="1200" b="1" dirty="0" smtClean="0">
              <a:solidFill>
                <a:srgbClr val="002060"/>
              </a:solidFill>
              <a:ea typeface="幼圆" pitchFamily="1" charset="-122"/>
            </a:endParaRPr>
          </a:p>
          <a:p>
            <a:pPr rtl="1"/>
            <a:r>
              <a:rPr lang="ar-EG" altLang="zh-CN" b="1" dirty="0" smtClean="0">
                <a:solidFill>
                  <a:srgbClr val="002060"/>
                </a:solidFill>
                <a:ea typeface="幼圆" pitchFamily="1" charset="-122"/>
              </a:rPr>
              <a:t>إن </a:t>
            </a:r>
            <a:r>
              <a:rPr lang="ar-EG" altLang="zh-CN" b="1" dirty="0">
                <a:solidFill>
                  <a:srgbClr val="002060"/>
                </a:solidFill>
                <a:ea typeface="幼圆" pitchFamily="1" charset="-122"/>
              </a:rPr>
              <a:t>هذه الطريقة تعتبر إستراتيجية </a:t>
            </a:r>
            <a:r>
              <a:rPr lang="ar-EG" altLang="zh-CN" b="1" dirty="0" smtClean="0">
                <a:solidFill>
                  <a:srgbClr val="002060"/>
                </a:solidFill>
                <a:ea typeface="幼圆" pitchFamily="1" charset="-122"/>
              </a:rPr>
              <a:t>مقبولة </a:t>
            </a:r>
            <a:r>
              <a:rPr lang="ar-EG" altLang="zh-CN" b="1" dirty="0">
                <a:solidFill>
                  <a:srgbClr val="002060"/>
                </a:solidFill>
                <a:ea typeface="幼圆" pitchFamily="1" charset="-122"/>
              </a:rPr>
              <a:t>في حالة المخاطر الصغيرة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والتي </a:t>
            </a:r>
            <a:r>
              <a:rPr lang="ar-EG" altLang="zh-CN" b="1" dirty="0">
                <a:solidFill>
                  <a:srgbClr val="002060"/>
                </a:solidFill>
                <a:ea typeface="幼圆" pitchFamily="1" charset="-122"/>
              </a:rPr>
              <a:t>تكون فيها تكلفة التأمين ضد الخطر على مدى الزمن أكبر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من </a:t>
            </a:r>
            <a:r>
              <a:rPr lang="ar-EG" altLang="zh-CN" b="1" dirty="0">
                <a:solidFill>
                  <a:srgbClr val="002060"/>
                </a:solidFill>
                <a:ea typeface="幼圆" pitchFamily="1" charset="-122"/>
              </a:rPr>
              <a:t>إجمالي الخسائر</a:t>
            </a:r>
            <a:endParaRPr lang="zh-CN" altLang="en-US" b="1" dirty="0">
              <a:solidFill>
                <a:srgbClr val="002060"/>
              </a:solidFill>
              <a:ea typeface="幼圆" pitchFamily="1" charset="-122"/>
            </a:endParaRPr>
          </a:p>
        </p:txBody>
      </p:sp>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62034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588767"/>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bwMode="auto">
          <a:xfrm>
            <a:off x="2483768" y="404664"/>
            <a:ext cx="4032448" cy="864096"/>
          </a:xfrm>
          <a:prstGeom prst="round2DiagRect">
            <a:avLst/>
          </a:prstGeom>
          <a:ln/>
          <a:extLst/>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1" anchor="ctr" anchorCtr="0" compatLnSpc="1">
            <a:prstTxWarp prst="textNoShape">
              <a:avLst/>
            </a:prstTxWarp>
          </a:bodyPr>
          <a:lstStyle/>
          <a:p>
            <a:pPr rtl="1"/>
            <a:r>
              <a:rPr lang="ar-EG" sz="2800" b="1" dirty="0">
                <a:solidFill>
                  <a:schemeClr val="bg2">
                    <a:lumMod val="50000"/>
                  </a:schemeClr>
                </a:solidFill>
                <a:latin typeface="Arial" charset="0"/>
              </a:rPr>
              <a:t>الاستسلام </a:t>
            </a:r>
            <a:r>
              <a:rPr lang="ar-EG" sz="2800" b="1" dirty="0" smtClean="0">
                <a:solidFill>
                  <a:schemeClr val="bg2">
                    <a:lumMod val="50000"/>
                  </a:schemeClr>
                </a:solidFill>
                <a:latin typeface="Arial" charset="0"/>
              </a:rPr>
              <a:t>للاخطار</a:t>
            </a:r>
            <a:endParaRPr kumimoji="0" lang="ar-EG" sz="2800" b="1" i="0" u="none" strike="noStrike" cap="none" normalizeH="0" baseline="0" dirty="0" smtClean="0">
              <a:ln>
                <a:noFill/>
              </a:ln>
              <a:solidFill>
                <a:schemeClr val="bg2">
                  <a:lumMod val="50000"/>
                </a:schemeClr>
              </a:solidFill>
              <a:effectLst/>
              <a:latin typeface="Arial" charset="0"/>
            </a:endParaRPr>
          </a:p>
        </p:txBody>
      </p:sp>
      <p:sp>
        <p:nvSpPr>
          <p:cNvPr id="13" name="Rectangle 6"/>
          <p:cNvSpPr>
            <a:spLocks noChangeArrowheads="1"/>
          </p:cNvSpPr>
          <p:nvPr/>
        </p:nvSpPr>
        <p:spPr bwMode="auto">
          <a:xfrm>
            <a:off x="467544" y="4149080"/>
            <a:ext cx="7200800" cy="1184921"/>
          </a:xfrm>
          <a:prstGeom prst="rect">
            <a:avLst/>
          </a:prstGeom>
          <a:solidFill>
            <a:srgbClr val="00B0F0"/>
          </a:solidFill>
          <a:ln>
            <a:noFill/>
          </a:ln>
          <a:effectLst/>
          <a:extLst/>
        </p:spPr>
        <p:txBody>
          <a:bodyPr wrap="none" anchor="ctr"/>
          <a:lstStyle/>
          <a:p>
            <a:pPr rtl="1"/>
            <a:r>
              <a:rPr lang="ar-EG" altLang="zh-CN" b="1" dirty="0">
                <a:solidFill>
                  <a:srgbClr val="002060"/>
                </a:solidFill>
                <a:ea typeface="幼圆" pitchFamily="1" charset="-122"/>
              </a:rPr>
              <a:t>يجب حساب العامل النفسي لدى الجهة المخاطرة وإقناعها بالتوجه إلى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المصلحة </a:t>
            </a:r>
            <a:r>
              <a:rPr lang="ar-EG" altLang="zh-CN" b="1" dirty="0">
                <a:solidFill>
                  <a:srgbClr val="002060"/>
                </a:solidFill>
                <a:ea typeface="幼圆" pitchFamily="1" charset="-122"/>
              </a:rPr>
              <a:t>الدائمة لا السريعة</a:t>
            </a:r>
            <a:endParaRPr lang="zh-CN" altLang="en-US" b="1" dirty="0">
              <a:solidFill>
                <a:srgbClr val="002060"/>
              </a:solidFill>
              <a:ea typeface="幼圆" pitchFamily="1" charset="-122"/>
            </a:endParaRPr>
          </a:p>
        </p:txBody>
      </p:sp>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0912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873523"/>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2117254" y="476672"/>
            <a:ext cx="4975026"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مراقبة و مراجعة عمليات إدارة المخاطر</a:t>
            </a:r>
            <a:endParaRPr lang="ar-SA" sz="2800" b="1" dirty="0">
              <a:solidFill>
                <a:srgbClr val="292929"/>
              </a:solidFill>
              <a:latin typeface="Verdana" panose="020B0604030504040204" pitchFamily="34" charset="0"/>
              <a:ea typeface="HY헤드라인M" pitchFamily="2" charset="-127"/>
            </a:endParaRPr>
          </a:p>
        </p:txBody>
      </p:sp>
      <p:sp>
        <p:nvSpPr>
          <p:cNvPr id="17" name="Rectangle 3"/>
          <p:cNvSpPr>
            <a:spLocks noChangeArrowheads="1"/>
          </p:cNvSpPr>
          <p:nvPr/>
        </p:nvSpPr>
        <p:spPr bwMode="auto">
          <a:xfrm>
            <a:off x="467545" y="234883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الإجراءات </a:t>
            </a:r>
            <a:r>
              <a:rPr lang="ar-EG" altLang="zh-CN" b="1" dirty="0">
                <a:solidFill>
                  <a:srgbClr val="002060"/>
                </a:solidFill>
                <a:ea typeface="幼圆" pitchFamily="1" charset="-122"/>
              </a:rPr>
              <a:t>المتبعة قد أعطت النتائج المخطط له</a:t>
            </a:r>
            <a:endParaRPr lang="ar-EG" altLang="zh-CN" sz="2400" b="1" dirty="0">
              <a:solidFill>
                <a:srgbClr val="002060"/>
              </a:solidFill>
              <a:ea typeface="幼圆" pitchFamily="1" charset="-122"/>
            </a:endParaRPr>
          </a:p>
        </p:txBody>
      </p:sp>
      <p:sp>
        <p:nvSpPr>
          <p:cNvPr id="18" name="Rectangle 4"/>
          <p:cNvSpPr>
            <a:spLocks noChangeArrowheads="1"/>
          </p:cNvSpPr>
          <p:nvPr/>
        </p:nvSpPr>
        <p:spPr bwMode="auto">
          <a:xfrm>
            <a:off x="467545" y="3284984"/>
            <a:ext cx="6912744" cy="76837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الإجراءات </a:t>
            </a:r>
            <a:r>
              <a:rPr lang="ar-EG" altLang="zh-CN" b="1" dirty="0">
                <a:solidFill>
                  <a:srgbClr val="002060"/>
                </a:solidFill>
                <a:ea typeface="幼圆" pitchFamily="1" charset="-122"/>
              </a:rPr>
              <a:t>المتبعة والمعلومات التي تم جمعها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بغرض </a:t>
            </a:r>
            <a:r>
              <a:rPr lang="ar-EG" altLang="zh-CN" b="1" dirty="0">
                <a:solidFill>
                  <a:srgbClr val="002060"/>
                </a:solidFill>
                <a:ea typeface="幼圆" pitchFamily="1" charset="-122"/>
              </a:rPr>
              <a:t>فحص الأخطار كانت ملائمة</a:t>
            </a:r>
            <a:endParaRPr lang="zh-CN" altLang="en-US" b="1" dirty="0">
              <a:solidFill>
                <a:srgbClr val="002060"/>
              </a:solidFill>
              <a:ea typeface="幼圆" pitchFamily="1" charset="-122"/>
            </a:endParaRPr>
          </a:p>
        </p:txBody>
      </p:sp>
      <p:sp>
        <p:nvSpPr>
          <p:cNvPr id="19" name="Rectangle 5"/>
          <p:cNvSpPr>
            <a:spLocks noChangeArrowheads="1"/>
          </p:cNvSpPr>
          <p:nvPr/>
        </p:nvSpPr>
        <p:spPr bwMode="auto">
          <a:xfrm>
            <a:off x="467545" y="4412580"/>
            <a:ext cx="6912744" cy="744612"/>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التطوير </a:t>
            </a:r>
            <a:r>
              <a:rPr lang="ar-EG" altLang="zh-CN" b="1" dirty="0">
                <a:solidFill>
                  <a:srgbClr val="002060"/>
                </a:solidFill>
                <a:ea typeface="幼圆" pitchFamily="1" charset="-122"/>
              </a:rPr>
              <a:t>المعرفي قد ساعد على الوصول إلى قرارات </a:t>
            </a:r>
            <a:r>
              <a:rPr lang="ar-EG" altLang="zh-CN" b="1" dirty="0" smtClean="0">
                <a:solidFill>
                  <a:srgbClr val="002060"/>
                </a:solidFill>
                <a:ea typeface="幼圆" pitchFamily="1" charset="-122"/>
              </a:rPr>
              <a:t>أفضل</a:t>
            </a:r>
          </a:p>
          <a:p>
            <a:pPr rtl="1"/>
            <a:r>
              <a:rPr lang="ar-EG" altLang="zh-CN" b="1" dirty="0" smtClean="0">
                <a:solidFill>
                  <a:srgbClr val="002060"/>
                </a:solidFill>
                <a:ea typeface="幼圆" pitchFamily="1" charset="-122"/>
              </a:rPr>
              <a:t>وتحديد </a:t>
            </a:r>
            <a:r>
              <a:rPr lang="ar-EG" altLang="zh-CN" b="1" dirty="0">
                <a:solidFill>
                  <a:srgbClr val="002060"/>
                </a:solidFill>
                <a:ea typeface="幼圆" pitchFamily="1" charset="-122"/>
              </a:rPr>
              <a:t>الدروس المستفادة لفحص وإدارة الأخطار مستقبلا </a:t>
            </a:r>
            <a:endParaRPr lang="zh-CN" altLang="en-US" b="1" dirty="0">
              <a:solidFill>
                <a:srgbClr val="002060"/>
              </a:solidFill>
              <a:ea typeface="幼圆" pitchFamily="1" charset="-122"/>
            </a:endParaRPr>
          </a:p>
        </p:txBody>
      </p:sp>
      <p:pic>
        <p:nvPicPr>
          <p:cNvPr id="21"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42026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42833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62265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95536" y="1268760"/>
            <a:ext cx="8496944" cy="523220"/>
          </a:xfrm>
          <a:prstGeom prst="rect">
            <a:avLst/>
          </a:prstGeom>
          <a:noFill/>
        </p:spPr>
        <p:txBody>
          <a:bodyPr wrap="square" rtlCol="1">
            <a:spAutoFit/>
          </a:bodyPr>
          <a:lstStyle/>
          <a:p>
            <a:pPr algn="r" rtl="1"/>
            <a:r>
              <a:rPr lang="ar-EG" sz="2800" b="1" dirty="0">
                <a:solidFill>
                  <a:schemeClr val="bg2">
                    <a:lumMod val="50000"/>
                  </a:schemeClr>
                </a:solidFill>
              </a:rPr>
              <a:t>يجب على أي عمليات للرقابة والمراجعة أن تحدد فيما إذا كانت</a:t>
            </a:r>
          </a:p>
        </p:txBody>
      </p:sp>
    </p:spTree>
    <p:extLst>
      <p:ext uri="{BB962C8B-B14F-4D97-AF65-F5344CB8AC3E}">
        <p14:creationId xmlns:p14="http://schemas.microsoft.com/office/powerpoint/2010/main" val="1220655873"/>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1"/>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2"/>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محددات إدارة المخاطر </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228573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467545" y="1733550"/>
            <a:ext cx="6912744" cy="76006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إذا </a:t>
            </a:r>
            <a:r>
              <a:rPr lang="ar-EG" altLang="zh-CN" b="1" dirty="0">
                <a:solidFill>
                  <a:srgbClr val="002060"/>
                </a:solidFill>
                <a:ea typeface="幼圆" pitchFamily="1" charset="-122"/>
              </a:rPr>
              <a:t>تم تقييم المخاطر أو ترتيبها حسب الأولوية بشكل غير مناسب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فإن </a:t>
            </a:r>
            <a:r>
              <a:rPr lang="ar-EG" altLang="zh-CN" b="1" dirty="0">
                <a:solidFill>
                  <a:srgbClr val="002060"/>
                </a:solidFill>
                <a:ea typeface="幼圆" pitchFamily="1" charset="-122"/>
              </a:rPr>
              <a:t>ذلك قد يؤدي إلى تضييع الوقت في التعامل مع المخاطر </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2765425"/>
            <a:ext cx="6912744" cy="76006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تمضية </a:t>
            </a:r>
            <a:r>
              <a:rPr lang="ar-EG" altLang="zh-CN" b="1" dirty="0">
                <a:solidFill>
                  <a:srgbClr val="002060"/>
                </a:solidFill>
                <a:ea typeface="幼圆" pitchFamily="1" charset="-122"/>
              </a:rPr>
              <a:t>وقت طويل في تقييم وإدارة مخاطر غير محتملة يؤدي إلى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تشتيت </a:t>
            </a:r>
            <a:r>
              <a:rPr lang="ar-EG" altLang="zh-CN" b="1" dirty="0">
                <a:solidFill>
                  <a:srgbClr val="002060"/>
                </a:solidFill>
                <a:ea typeface="幼圆" pitchFamily="1" charset="-122"/>
              </a:rPr>
              <a:t>المصادر التي كان من الممكن أن تستغل بشكل مربح أكثر</a:t>
            </a:r>
            <a:endParaRPr lang="zh-CN" altLang="en-US" b="1" dirty="0">
              <a:solidFill>
                <a:srgbClr val="002060"/>
              </a:solidFill>
              <a:ea typeface="幼圆" pitchFamily="1" charset="-122"/>
            </a:endParaRPr>
          </a:p>
        </p:txBody>
      </p:sp>
      <p:sp>
        <p:nvSpPr>
          <p:cNvPr id="12" name="Rectangle 5"/>
          <p:cNvSpPr>
            <a:spLocks noChangeArrowheads="1"/>
          </p:cNvSpPr>
          <p:nvPr/>
        </p:nvSpPr>
        <p:spPr bwMode="auto">
          <a:xfrm>
            <a:off x="467545" y="3797300"/>
            <a:ext cx="6912744" cy="76006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إعطاء </a:t>
            </a:r>
            <a:r>
              <a:rPr lang="ar-EG" altLang="zh-CN" b="1" dirty="0">
                <a:solidFill>
                  <a:srgbClr val="002060"/>
                </a:solidFill>
                <a:ea typeface="幼圆" pitchFamily="1" charset="-122"/>
              </a:rPr>
              <a:t>عمليات إدارة المخاطر أولوية عالية جدا يؤدي إلى إعاقة </a:t>
            </a:r>
            <a:r>
              <a:rPr lang="ar-EG" altLang="zh-CN" b="1" dirty="0" smtClean="0">
                <a:solidFill>
                  <a:srgbClr val="002060"/>
                </a:solidFill>
                <a:ea typeface="幼圆" pitchFamily="1" charset="-122"/>
              </a:rPr>
              <a:t>عمل</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المنظمة في إكمال مشاريعها أو حتى المباشرة فيها</a:t>
            </a:r>
            <a:endParaRPr lang="zh-CN" altLang="en-US" b="1" dirty="0">
              <a:solidFill>
                <a:srgbClr val="002060"/>
              </a:solidFill>
              <a:ea typeface="幼圆" pitchFamily="1" charset="-122"/>
            </a:endParaRPr>
          </a:p>
        </p:txBody>
      </p:sp>
      <p:sp>
        <p:nvSpPr>
          <p:cNvPr id="13" name="Rectangle 6"/>
          <p:cNvSpPr>
            <a:spLocks noChangeArrowheads="1"/>
          </p:cNvSpPr>
          <p:nvPr/>
        </p:nvSpPr>
        <p:spPr bwMode="auto">
          <a:xfrm>
            <a:off x="467545" y="4829175"/>
            <a:ext cx="6912744" cy="760065"/>
          </a:xfrm>
          <a:prstGeom prst="rect">
            <a:avLst/>
          </a:prstGeom>
          <a:solidFill>
            <a:srgbClr val="00B0F0"/>
          </a:solidFill>
          <a:ln>
            <a:noFill/>
          </a:ln>
          <a:effectLst/>
          <a:extLst/>
        </p:spPr>
        <p:txBody>
          <a:bodyPr wrap="none" anchor="ctr"/>
          <a:lstStyle/>
          <a:p>
            <a:pPr rtl="1"/>
            <a:r>
              <a:rPr lang="ar-EG" altLang="zh-CN" b="1" dirty="0">
                <a:solidFill>
                  <a:srgbClr val="002060"/>
                </a:solidFill>
                <a:ea typeface="幼圆" pitchFamily="1" charset="-122"/>
              </a:rPr>
              <a:t>	من المهم أيضا الأخذ بعين الاعتبار حسن التمييز بين الخطورة والشك</a:t>
            </a:r>
            <a:endParaRPr lang="zh-CN" altLang="en-US" b="1" dirty="0">
              <a:solidFill>
                <a:srgbClr val="002060"/>
              </a:solidFill>
              <a:ea typeface="幼圆" pitchFamily="1" charset="-122"/>
            </a:endParaRPr>
          </a:p>
        </p:txBody>
      </p:sp>
      <p:pic>
        <p:nvPicPr>
          <p:cNvPr id="15"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1916832"/>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2924894"/>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932957"/>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01404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264642"/>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5"/>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7"/>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8"/>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对角圆角矩形 5"/>
          <p:cNvSpPr>
            <a:spLocks/>
          </p:cNvSpPr>
          <p:nvPr/>
        </p:nvSpPr>
        <p:spPr bwMode="auto">
          <a:xfrm rot="21346829" flipH="1">
            <a:off x="1503901" y="2158577"/>
            <a:ext cx="5850448" cy="2931372"/>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a:gsLst>
              <a:gs pos="0">
                <a:srgbClr val="66CCFF"/>
              </a:gs>
              <a:gs pos="35000">
                <a:srgbClr val="33CCFF"/>
              </a:gs>
              <a:gs pos="100000">
                <a:srgbClr val="00B0F0"/>
              </a:gs>
            </a:gsLst>
          </a:gradFill>
          <a:ln>
            <a:solidFill>
              <a:srgbClr val="00FFFF"/>
            </a:solidFill>
          </a:ln>
          <a:extLst/>
        </p:spPr>
        <p:style>
          <a:lnRef idx="1">
            <a:schemeClr val="accent1"/>
          </a:lnRef>
          <a:fillRef idx="2">
            <a:schemeClr val="accent1"/>
          </a:fillRef>
          <a:effectRef idx="1">
            <a:schemeClr val="accent1"/>
          </a:effectRef>
          <a:fontRef idx="minor">
            <a:schemeClr val="dk1"/>
          </a:fontRef>
        </p:style>
        <p:txBody>
          <a:bodyPr anchor="ctr"/>
          <a:lstStyle/>
          <a:p>
            <a:pPr>
              <a:defRPr/>
            </a:pPr>
            <a:endParaRPr lang="ar-EG">
              <a:solidFill>
                <a:srgbClr val="000000"/>
              </a:solidFill>
              <a:latin typeface="Arial" panose="020B0604020202020204" pitchFamily="34" charset="0"/>
              <a:ea typeface="SimSun" panose="02010600030101010101" pitchFamily="2" charset="-122"/>
            </a:endParaRPr>
          </a:p>
        </p:txBody>
      </p:sp>
      <p:pic>
        <p:nvPicPr>
          <p:cNvPr id="7" name="Picture 3" descr="C:\TDDOWNLOAD\pencil.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826558" y="1700808"/>
            <a:ext cx="481746" cy="74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p:cNvSpPr>
            <a:spLocks noGrp="1"/>
          </p:cNvSpPr>
          <p:nvPr>
            <p:ph idx="4294967295"/>
          </p:nvPr>
        </p:nvSpPr>
        <p:spPr>
          <a:xfrm rot="21361315" flipH="1">
            <a:off x="1973263" y="2738438"/>
            <a:ext cx="4797425" cy="2054225"/>
          </a:xfrm>
        </p:spPr>
        <p:txBody>
          <a:bodyPr/>
          <a:lstStyle/>
          <a:p>
            <a:pPr marL="0" indent="0" algn="ctr" eaLnBrk="1" hangingPunct="1"/>
            <a:endParaRPr lang="en-US" sz="1600" b="1" dirty="0" smtClean="0">
              <a:solidFill>
                <a:schemeClr val="bg1"/>
              </a:solidFill>
            </a:endParaRPr>
          </a:p>
          <a:p>
            <a:pPr marL="0" indent="0" algn="ctr" rtl="1" eaLnBrk="1" hangingPunct="1">
              <a:buNone/>
            </a:pPr>
            <a:endParaRPr lang="ar-EG" altLang="zh-CN" sz="1800" b="1" dirty="0" smtClean="0"/>
          </a:p>
          <a:p>
            <a:pPr marL="0" indent="0" algn="ctr">
              <a:buNone/>
            </a:pPr>
            <a:r>
              <a:rPr lang="ar-EG" altLang="zh-CN" sz="4000" b="1" dirty="0" smtClean="0">
                <a:solidFill>
                  <a:srgbClr val="000000"/>
                </a:solidFill>
              </a:rPr>
              <a:t>ادارة الازمات</a:t>
            </a:r>
            <a:endParaRPr lang="ar-EG" altLang="en-US" sz="4000" b="1" dirty="0" smtClean="0">
              <a:solidFill>
                <a:srgbClr val="000000"/>
              </a:solidFill>
            </a:endParaRPr>
          </a:p>
        </p:txBody>
      </p:sp>
    </p:spTree>
    <p:extLst>
      <p:ext uri="{BB962C8B-B14F-4D97-AF65-F5344CB8AC3E}">
        <p14:creationId xmlns:p14="http://schemas.microsoft.com/office/powerpoint/2010/main" val="41138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6852592" y="404664"/>
            <a:ext cx="216024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مقدمة </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149080"/>
            <a:ext cx="7632848" cy="1569660"/>
          </a:xfrm>
          <a:prstGeom prst="rect">
            <a:avLst/>
          </a:prstGeom>
          <a:noFill/>
        </p:spPr>
        <p:txBody>
          <a:bodyPr wrap="square" rtlCol="1">
            <a:spAutoFit/>
          </a:bodyPr>
          <a:lstStyle/>
          <a:p>
            <a:pPr algn="justLow" rtl="1"/>
            <a:r>
              <a:rPr lang="ar-SA" b="1" dirty="0">
                <a:solidFill>
                  <a:schemeClr val="bg1"/>
                </a:solidFill>
              </a:rPr>
              <a:t>مفهوم الأزمة من المفاهيم الواسعة الانتشار في المجتمع المعاصر</a:t>
            </a:r>
            <a:r>
              <a:rPr lang="ar-SA" b="1" dirty="0" smtClean="0">
                <a:solidFill>
                  <a:schemeClr val="bg1"/>
                </a:solidFill>
              </a:rPr>
              <a:t>،</a:t>
            </a:r>
            <a:r>
              <a:rPr lang="ar-EG" b="1" dirty="0" smtClean="0">
                <a:solidFill>
                  <a:schemeClr val="bg1"/>
                </a:solidFill>
              </a:rPr>
              <a:t/>
            </a:r>
            <a:br>
              <a:rPr lang="ar-EG" b="1" dirty="0" smtClean="0">
                <a:solidFill>
                  <a:schemeClr val="bg1"/>
                </a:solidFill>
              </a:rPr>
            </a:br>
            <a:r>
              <a:rPr lang="ar-SA" b="1" dirty="0" smtClean="0">
                <a:solidFill>
                  <a:schemeClr val="bg1"/>
                </a:solidFill>
              </a:rPr>
              <a:t> </a:t>
            </a:r>
            <a:r>
              <a:rPr lang="ar-SA" b="1" dirty="0">
                <a:solidFill>
                  <a:schemeClr val="bg1"/>
                </a:solidFill>
              </a:rPr>
              <a:t>حيث أصبح يمس بشكل أو بآخر كل جوانب الحياة بدءاً من الأزمات التي تواجه الفرد مروراً بالأزمات التي تمر بها الحكومات والمؤسسات وانتهاءً بالأزمات الدولية</a:t>
            </a:r>
            <a:endParaRPr lang="ar-EG" b="1" dirty="0">
              <a:solidFill>
                <a:schemeClr val="bg1"/>
              </a:solidFill>
            </a:endParaRPr>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600" y="760579"/>
            <a:ext cx="2808312" cy="25174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544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3481383779"/>
              </p:ext>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881611" y="44624"/>
            <a:ext cx="2226893" cy="584775"/>
          </a:xfrm>
          <a:prstGeom prst="rect">
            <a:avLst/>
          </a:prstGeom>
        </p:spPr>
        <p:txBody>
          <a:bodyPr wrap="none">
            <a:spAutoFit/>
          </a:bodyPr>
          <a:lstStyle/>
          <a:p>
            <a:pPr rtl="1"/>
            <a:r>
              <a:rPr lang="ar-EG" sz="3200" b="1" dirty="0" smtClean="0">
                <a:solidFill>
                  <a:schemeClr val="bg2"/>
                </a:solidFill>
              </a:rPr>
              <a:t>محاور البرنامج</a:t>
            </a:r>
            <a:endParaRPr lang="ar-EG" sz="3200" b="1" dirty="0">
              <a:solidFill>
                <a:schemeClr val="bg2"/>
              </a:solidFill>
            </a:endParaRPr>
          </a:p>
        </p:txBody>
      </p:sp>
    </p:spTree>
    <p:extLst>
      <p:ext uri="{BB962C8B-B14F-4D97-AF65-F5344CB8AC3E}">
        <p14:creationId xmlns:p14="http://schemas.microsoft.com/office/powerpoint/2010/main" val="29456407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يقصد بالأزمة من الناحية الاجتماعية</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398203"/>
            <a:ext cx="7632848" cy="830997"/>
          </a:xfrm>
          <a:prstGeom prst="rect">
            <a:avLst/>
          </a:prstGeom>
          <a:noFill/>
        </p:spPr>
        <p:txBody>
          <a:bodyPr wrap="square" rtlCol="1">
            <a:spAutoFit/>
          </a:bodyPr>
          <a:lstStyle/>
          <a:p>
            <a:pPr rtl="1"/>
            <a:r>
              <a:rPr lang="ar-SA" b="1" dirty="0">
                <a:solidFill>
                  <a:schemeClr val="bg1"/>
                </a:solidFill>
              </a:rPr>
              <a:t>توقف الأحداث المنظمة والمتوقعة واضطراب العادات مما يستلزم التغيير السريع لإعادة التوازن، ولتكوين عادات جديدة أكثر ملائمة</a:t>
            </a:r>
            <a:endParaRPr lang="ar-EG" b="1" dirty="0">
              <a:solidFill>
                <a:schemeClr val="bg1"/>
              </a:solidFill>
            </a:endParaRPr>
          </a:p>
        </p:txBody>
      </p:sp>
    </p:spTree>
    <p:extLst>
      <p:ext uri="{BB962C8B-B14F-4D97-AF65-F5344CB8AC3E}">
        <p14:creationId xmlns:p14="http://schemas.microsoft.com/office/powerpoint/2010/main" val="6121666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أما الأزمة من الناحية السياسية</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293096"/>
            <a:ext cx="7632848" cy="1200329"/>
          </a:xfrm>
          <a:prstGeom prst="rect">
            <a:avLst/>
          </a:prstGeom>
          <a:noFill/>
        </p:spPr>
        <p:txBody>
          <a:bodyPr wrap="square" rtlCol="1">
            <a:spAutoFit/>
          </a:bodyPr>
          <a:lstStyle/>
          <a:p>
            <a:pPr rtl="1"/>
            <a:r>
              <a:rPr lang="ar-SA" b="1" dirty="0">
                <a:solidFill>
                  <a:schemeClr val="bg1"/>
                </a:solidFill>
              </a:rPr>
              <a:t>حالة أو مشكلة تأخذ بأبعاد النظام السياسي وتستدعي اتخاذ قرار لمواجهة التحدي الذي تمثله سواءً كان إدارياً، أو سياسياً، أو نظامياً، أو اجتماعياً، </a:t>
            </a:r>
            <a:r>
              <a:rPr lang="ar-EG" b="1" dirty="0" smtClean="0">
                <a:solidFill>
                  <a:schemeClr val="bg1"/>
                </a:solidFill>
              </a:rPr>
              <a:t/>
            </a:r>
            <a:br>
              <a:rPr lang="ar-EG" b="1" dirty="0" smtClean="0">
                <a:solidFill>
                  <a:schemeClr val="bg1"/>
                </a:solidFill>
              </a:rPr>
            </a:br>
            <a:r>
              <a:rPr lang="ar-SA" b="1" dirty="0" smtClean="0">
                <a:solidFill>
                  <a:schemeClr val="bg1"/>
                </a:solidFill>
              </a:rPr>
              <a:t>أو </a:t>
            </a:r>
            <a:r>
              <a:rPr lang="ar-SA" b="1" dirty="0">
                <a:solidFill>
                  <a:schemeClr val="bg1"/>
                </a:solidFill>
              </a:rPr>
              <a:t>اقتصاديا، أو ثقافياً</a:t>
            </a:r>
            <a:endParaRPr lang="ar-EG" b="1" dirty="0">
              <a:solidFill>
                <a:schemeClr val="bg1"/>
              </a:solidFill>
            </a:endParaRPr>
          </a:p>
        </p:txBody>
      </p:sp>
    </p:spTree>
    <p:extLst>
      <p:ext uri="{BB962C8B-B14F-4D97-AF65-F5344CB8AC3E}">
        <p14:creationId xmlns:p14="http://schemas.microsoft.com/office/powerpoint/2010/main" val="1182520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smtClean="0">
                <a:solidFill>
                  <a:schemeClr val="bg2">
                    <a:lumMod val="75000"/>
                  </a:schemeClr>
                </a:solidFill>
                <a:latin typeface="Arial" charset="0"/>
              </a:rPr>
              <a:t>أما الأزمة من الناحية الاقتصادية</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509120"/>
            <a:ext cx="7632848" cy="830997"/>
          </a:xfrm>
          <a:prstGeom prst="rect">
            <a:avLst/>
          </a:prstGeom>
          <a:noFill/>
        </p:spPr>
        <p:txBody>
          <a:bodyPr wrap="square" rtlCol="1">
            <a:spAutoFit/>
          </a:bodyPr>
          <a:lstStyle/>
          <a:p>
            <a:pPr rtl="1"/>
            <a:r>
              <a:rPr lang="ar-SA" b="1" dirty="0">
                <a:solidFill>
                  <a:schemeClr val="bg1"/>
                </a:solidFill>
              </a:rPr>
              <a:t>انقطاع في مسار النمو الاقتصادي حتى انخفاض الإنتاج أو عندما يكون النمو الفعلي أقل من النمو الاحتمالي</a:t>
            </a:r>
            <a:endParaRPr lang="ar-EG" b="1" dirty="0">
              <a:solidFill>
                <a:schemeClr val="bg1"/>
              </a:solidFill>
            </a:endParaRPr>
          </a:p>
        </p:txBody>
      </p:sp>
    </p:spTree>
    <p:extLst>
      <p:ext uri="{BB962C8B-B14F-4D97-AF65-F5344CB8AC3E}">
        <p14:creationId xmlns:p14="http://schemas.microsoft.com/office/powerpoint/2010/main" val="22113889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b="1" dirty="0">
                <a:solidFill>
                  <a:schemeClr val="bg2">
                    <a:lumMod val="75000"/>
                  </a:schemeClr>
                </a:solidFill>
                <a:latin typeface="Arial" charset="0"/>
              </a:rPr>
              <a:t>أما الأزمة اصطلاحا</a:t>
            </a:r>
            <a:endParaRPr kumimoji="0" lang="ar-EG" sz="24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509120"/>
            <a:ext cx="7632848" cy="830997"/>
          </a:xfrm>
          <a:prstGeom prst="rect">
            <a:avLst/>
          </a:prstGeom>
          <a:noFill/>
        </p:spPr>
        <p:txBody>
          <a:bodyPr wrap="square" rtlCol="1">
            <a:spAutoFit/>
          </a:bodyPr>
          <a:lstStyle/>
          <a:p>
            <a:pPr rtl="1"/>
            <a:r>
              <a:rPr lang="ar-SA" b="1" dirty="0">
                <a:solidFill>
                  <a:schemeClr val="bg1"/>
                </a:solidFill>
              </a:rPr>
              <a:t>حالة توتر ونقطة تحول تتطلب قراراً ينتج عنه مواقف جديدة سلبية كانت </a:t>
            </a:r>
            <a:r>
              <a:rPr lang="ar-EG" b="1" dirty="0" smtClean="0">
                <a:solidFill>
                  <a:schemeClr val="bg1"/>
                </a:solidFill>
              </a:rPr>
              <a:t/>
            </a:r>
            <a:br>
              <a:rPr lang="ar-EG" b="1" dirty="0" smtClean="0">
                <a:solidFill>
                  <a:schemeClr val="bg1"/>
                </a:solidFill>
              </a:rPr>
            </a:br>
            <a:r>
              <a:rPr lang="ar-SA" b="1" dirty="0" smtClean="0">
                <a:solidFill>
                  <a:schemeClr val="bg1"/>
                </a:solidFill>
              </a:rPr>
              <a:t>أو </a:t>
            </a:r>
            <a:r>
              <a:rPr lang="ar-SA" b="1" dirty="0">
                <a:solidFill>
                  <a:schemeClr val="bg1"/>
                </a:solidFill>
              </a:rPr>
              <a:t>إيجابية تؤثر على مختلف الكيانات ذات العلاقة</a:t>
            </a:r>
            <a:endParaRPr lang="ar-EG" b="1" dirty="0">
              <a:solidFill>
                <a:schemeClr val="bg1"/>
              </a:solidFill>
            </a:endParaRPr>
          </a:p>
        </p:txBody>
      </p:sp>
    </p:spTree>
    <p:extLst>
      <p:ext uri="{BB962C8B-B14F-4D97-AF65-F5344CB8AC3E}">
        <p14:creationId xmlns:p14="http://schemas.microsoft.com/office/powerpoint/2010/main" val="2651032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2549302" y="476672"/>
            <a:ext cx="411093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ملامح الأزمة </a:t>
            </a:r>
            <a:endParaRPr lang="ar-SA" sz="2800" b="1" dirty="0">
              <a:solidFill>
                <a:srgbClr val="292929"/>
              </a:solidFill>
              <a:latin typeface="Verdana" panose="020B0604030504040204" pitchFamily="34" charset="0"/>
              <a:ea typeface="HY헤드라인M" pitchFamily="2" charset="-127"/>
            </a:endParaRPr>
          </a:p>
        </p:txBody>
      </p:sp>
      <p:sp>
        <p:nvSpPr>
          <p:cNvPr id="17" name="Rectangle 3"/>
          <p:cNvSpPr>
            <a:spLocks noChangeArrowheads="1"/>
          </p:cNvSpPr>
          <p:nvPr/>
        </p:nvSpPr>
        <p:spPr bwMode="auto">
          <a:xfrm>
            <a:off x="467545" y="234883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وجود </a:t>
            </a:r>
            <a:r>
              <a:rPr lang="ar-EG" altLang="zh-CN" b="1" dirty="0">
                <a:solidFill>
                  <a:srgbClr val="002060"/>
                </a:solidFill>
                <a:ea typeface="幼圆" pitchFamily="1" charset="-122"/>
              </a:rPr>
              <a:t>خلل وتوتر في العلاقات</a:t>
            </a:r>
            <a:endParaRPr lang="ar-EG" altLang="zh-CN" sz="2400" b="1" dirty="0">
              <a:solidFill>
                <a:srgbClr val="002060"/>
              </a:solidFill>
              <a:ea typeface="幼圆" pitchFamily="1" charset="-122"/>
            </a:endParaRPr>
          </a:p>
        </p:txBody>
      </p:sp>
      <p:sp>
        <p:nvSpPr>
          <p:cNvPr id="18" name="Rectangle 4"/>
          <p:cNvSpPr>
            <a:spLocks noChangeArrowheads="1"/>
          </p:cNvSpPr>
          <p:nvPr/>
        </p:nvSpPr>
        <p:spPr bwMode="auto">
          <a:xfrm>
            <a:off x="467545" y="338070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الحاجة </a:t>
            </a:r>
            <a:r>
              <a:rPr lang="ar-EG" altLang="zh-CN" b="1" dirty="0">
                <a:solidFill>
                  <a:srgbClr val="002060"/>
                </a:solidFill>
                <a:ea typeface="幼圆" pitchFamily="1" charset="-122"/>
              </a:rPr>
              <a:t>إلى اتخاذ قرار</a:t>
            </a:r>
            <a:endParaRPr lang="zh-CN" altLang="en-US" b="1" dirty="0">
              <a:solidFill>
                <a:srgbClr val="002060"/>
              </a:solidFill>
              <a:ea typeface="幼圆" pitchFamily="1" charset="-122"/>
            </a:endParaRPr>
          </a:p>
        </p:txBody>
      </p:sp>
      <p:sp>
        <p:nvSpPr>
          <p:cNvPr id="19" name="Rectangle 5"/>
          <p:cNvSpPr>
            <a:spLocks noChangeArrowheads="1"/>
          </p:cNvSpPr>
          <p:nvPr/>
        </p:nvSpPr>
        <p:spPr bwMode="auto">
          <a:xfrm>
            <a:off x="467545" y="441258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عدم </a:t>
            </a:r>
            <a:r>
              <a:rPr lang="ar-EG" altLang="zh-CN" b="1" dirty="0">
                <a:solidFill>
                  <a:srgbClr val="002060"/>
                </a:solidFill>
                <a:ea typeface="幼圆" pitchFamily="1" charset="-122"/>
              </a:rPr>
              <a:t>القدرة على التنبؤ الدقيق بالأحداث القادمة</a:t>
            </a:r>
            <a:endParaRPr lang="zh-CN" altLang="en-US" b="1" dirty="0">
              <a:solidFill>
                <a:srgbClr val="002060"/>
              </a:solidFill>
              <a:ea typeface="幼圆" pitchFamily="1" charset="-122"/>
            </a:endParaRPr>
          </a:p>
        </p:txBody>
      </p:sp>
      <p:sp>
        <p:nvSpPr>
          <p:cNvPr id="20" name="Rectangle 6"/>
          <p:cNvSpPr>
            <a:spLocks noChangeArrowheads="1"/>
          </p:cNvSpPr>
          <p:nvPr/>
        </p:nvSpPr>
        <p:spPr bwMode="auto">
          <a:xfrm>
            <a:off x="467545" y="544445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نقطة </a:t>
            </a:r>
            <a:r>
              <a:rPr lang="ar-EG" altLang="zh-CN" b="1" dirty="0">
                <a:solidFill>
                  <a:srgbClr val="002060"/>
                </a:solidFill>
                <a:ea typeface="幼圆" pitchFamily="1" charset="-122"/>
              </a:rPr>
              <a:t>تحول إلى الأفضل أو الأسوأ</a:t>
            </a:r>
            <a:endParaRPr lang="zh-CN" altLang="en-US" b="1" dirty="0">
              <a:solidFill>
                <a:srgbClr val="002060"/>
              </a:solidFill>
              <a:ea typeface="幼圆" pitchFamily="1" charset="-122"/>
            </a:endParaRPr>
          </a:p>
        </p:txBody>
      </p:sp>
      <p:pic>
        <p:nvPicPr>
          <p:cNvPr id="21"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42026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42833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3639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51748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95536" y="1268760"/>
            <a:ext cx="8496944" cy="523220"/>
          </a:xfrm>
          <a:prstGeom prst="rect">
            <a:avLst/>
          </a:prstGeom>
          <a:noFill/>
        </p:spPr>
        <p:txBody>
          <a:bodyPr wrap="square" rtlCol="1">
            <a:spAutoFit/>
          </a:bodyPr>
          <a:lstStyle/>
          <a:p>
            <a:pPr algn="r" rtl="1"/>
            <a:r>
              <a:rPr lang="ar-EG" sz="2800" b="1" dirty="0" smtClean="0">
                <a:solidFill>
                  <a:schemeClr val="bg2">
                    <a:lumMod val="50000"/>
                  </a:schemeClr>
                </a:solidFill>
              </a:rPr>
              <a:t>تتمثل فى </a:t>
            </a:r>
            <a:endParaRPr lang="ar-EG" sz="2800" b="1" dirty="0">
              <a:solidFill>
                <a:schemeClr val="bg2">
                  <a:lumMod val="50000"/>
                </a:schemeClr>
              </a:solidFill>
            </a:endParaRPr>
          </a:p>
        </p:txBody>
      </p:sp>
    </p:spTree>
    <p:extLst>
      <p:ext uri="{BB962C8B-B14F-4D97-AF65-F5344CB8AC3E}">
        <p14:creationId xmlns:p14="http://schemas.microsoft.com/office/powerpoint/2010/main" val="868352191"/>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1"/>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2"/>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24"/>
                                        </p:tgtEl>
                                        <p:attrNameLst>
                                          <p:attrName>r</p:attrName>
                                        </p:attrNameLst>
                                      </p:cBhvr>
                                    </p:animRo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خصائص الأزمة </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424228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2549302" y="476672"/>
            <a:ext cx="411093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ملامح الأزمة </a:t>
            </a:r>
            <a:endParaRPr lang="ar-SA" sz="2800" b="1" dirty="0">
              <a:solidFill>
                <a:srgbClr val="292929"/>
              </a:solidFill>
              <a:latin typeface="Verdana" panose="020B0604030504040204" pitchFamily="34" charset="0"/>
              <a:ea typeface="HY헤드라인M" pitchFamily="2" charset="-127"/>
            </a:endParaRPr>
          </a:p>
        </p:txBody>
      </p:sp>
      <p:sp>
        <p:nvSpPr>
          <p:cNvPr id="17" name="Rectangle 3"/>
          <p:cNvSpPr>
            <a:spLocks noChangeArrowheads="1"/>
          </p:cNvSpPr>
          <p:nvPr/>
        </p:nvSpPr>
        <p:spPr bwMode="auto">
          <a:xfrm>
            <a:off x="467545" y="3020665"/>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عامل </a:t>
            </a:r>
            <a:r>
              <a:rPr lang="ar-EG" altLang="zh-CN" b="1" dirty="0">
                <a:solidFill>
                  <a:srgbClr val="002060"/>
                </a:solidFill>
                <a:ea typeface="幼圆" pitchFamily="1" charset="-122"/>
              </a:rPr>
              <a:t>الشك أو عدم التأكد </a:t>
            </a:r>
            <a:endParaRPr lang="ar-EG" altLang="zh-CN" sz="2400" b="1" dirty="0">
              <a:solidFill>
                <a:srgbClr val="002060"/>
              </a:solidFill>
              <a:ea typeface="幼圆" pitchFamily="1" charset="-122"/>
            </a:endParaRPr>
          </a:p>
        </p:txBody>
      </p:sp>
      <p:sp>
        <p:nvSpPr>
          <p:cNvPr id="18" name="Rectangle 4"/>
          <p:cNvSpPr>
            <a:spLocks noChangeArrowheads="1"/>
          </p:cNvSpPr>
          <p:nvPr/>
        </p:nvSpPr>
        <p:spPr bwMode="auto">
          <a:xfrm>
            <a:off x="467545" y="4052540"/>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عامل </a:t>
            </a:r>
            <a:r>
              <a:rPr lang="ar-EG" altLang="zh-CN" b="1" dirty="0">
                <a:solidFill>
                  <a:srgbClr val="002060"/>
                </a:solidFill>
                <a:ea typeface="幼圆" pitchFamily="1" charset="-122"/>
              </a:rPr>
              <a:t>التفاعل</a:t>
            </a:r>
            <a:endParaRPr lang="zh-CN" altLang="en-US" b="1" dirty="0">
              <a:solidFill>
                <a:srgbClr val="002060"/>
              </a:solidFill>
              <a:ea typeface="幼圆" pitchFamily="1" charset="-122"/>
            </a:endParaRPr>
          </a:p>
        </p:txBody>
      </p:sp>
      <p:sp>
        <p:nvSpPr>
          <p:cNvPr id="19" name="Rectangle 5"/>
          <p:cNvSpPr>
            <a:spLocks noChangeArrowheads="1"/>
          </p:cNvSpPr>
          <p:nvPr/>
        </p:nvSpPr>
        <p:spPr bwMode="auto">
          <a:xfrm>
            <a:off x="467545" y="5084415"/>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عامل </a:t>
            </a:r>
            <a:r>
              <a:rPr lang="ar-EG" altLang="zh-CN" b="1" dirty="0">
                <a:solidFill>
                  <a:srgbClr val="002060"/>
                </a:solidFill>
                <a:ea typeface="幼圆" pitchFamily="1" charset="-122"/>
              </a:rPr>
              <a:t>التشابك والتعقيد</a:t>
            </a:r>
            <a:endParaRPr lang="zh-CN" altLang="en-US" b="1" dirty="0">
              <a:solidFill>
                <a:srgbClr val="002060"/>
              </a:solidFill>
              <a:ea typeface="幼圆" pitchFamily="1" charset="-122"/>
            </a:endParaRPr>
          </a:p>
        </p:txBody>
      </p:sp>
      <p:pic>
        <p:nvPicPr>
          <p:cNvPr id="21"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309210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0016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10822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395536" y="1268760"/>
            <a:ext cx="8496944" cy="492443"/>
          </a:xfrm>
          <a:prstGeom prst="rect">
            <a:avLst/>
          </a:prstGeom>
          <a:noFill/>
        </p:spPr>
        <p:txBody>
          <a:bodyPr wrap="square" rtlCol="1">
            <a:spAutoFit/>
          </a:bodyPr>
          <a:lstStyle/>
          <a:p>
            <a:pPr algn="r" rtl="1"/>
            <a:r>
              <a:rPr lang="ar-EG" sz="2600" b="1" dirty="0">
                <a:solidFill>
                  <a:schemeClr val="bg2">
                    <a:lumMod val="50000"/>
                  </a:schemeClr>
                </a:solidFill>
              </a:rPr>
              <a:t>فإن هناك ثلاث خصائص للأزمة تؤدي إلى إعاقة التعامل معها ومعالجتها وهي</a:t>
            </a:r>
          </a:p>
        </p:txBody>
      </p:sp>
    </p:spTree>
    <p:extLst>
      <p:ext uri="{BB962C8B-B14F-4D97-AF65-F5344CB8AC3E}">
        <p14:creationId xmlns:p14="http://schemas.microsoft.com/office/powerpoint/2010/main" val="1019560759"/>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1"/>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2"/>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2549302" y="476672"/>
            <a:ext cx="411093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خصائص الأزمات </a:t>
            </a:r>
            <a:endParaRPr lang="ar-SA" sz="2800" b="1" dirty="0">
              <a:solidFill>
                <a:srgbClr val="292929"/>
              </a:solidFill>
              <a:latin typeface="Verdana" panose="020B0604030504040204" pitchFamily="34" charset="0"/>
              <a:ea typeface="HY헤드라인M" pitchFamily="2" charset="-127"/>
            </a:endParaRPr>
          </a:p>
        </p:txBody>
      </p:sp>
      <p:sp>
        <p:nvSpPr>
          <p:cNvPr id="17" name="Rectangle 3"/>
          <p:cNvSpPr>
            <a:spLocks noChangeArrowheads="1"/>
          </p:cNvSpPr>
          <p:nvPr/>
        </p:nvSpPr>
        <p:spPr bwMode="auto">
          <a:xfrm>
            <a:off x="467545" y="2204864"/>
            <a:ext cx="6912744" cy="720799"/>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نقطة </a:t>
            </a:r>
            <a:r>
              <a:rPr lang="ar-EG" altLang="zh-CN" b="1" dirty="0">
                <a:solidFill>
                  <a:srgbClr val="002060"/>
                </a:solidFill>
                <a:ea typeface="幼圆" pitchFamily="1" charset="-122"/>
              </a:rPr>
              <a:t>تحول تتزايد فيها الحاجة إلى الفعل المتزايد ورد الفعل المتزايد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لمواجهة </a:t>
            </a:r>
            <a:r>
              <a:rPr lang="ar-EG" altLang="zh-CN" b="1" dirty="0">
                <a:solidFill>
                  <a:srgbClr val="002060"/>
                </a:solidFill>
                <a:ea typeface="幼圆" pitchFamily="1" charset="-122"/>
              </a:rPr>
              <a:t>الظروف الطارئة</a:t>
            </a:r>
            <a:endParaRPr lang="ar-EG" altLang="zh-CN" sz="2400" b="1" dirty="0">
              <a:solidFill>
                <a:srgbClr val="002060"/>
              </a:solidFill>
              <a:ea typeface="幼圆" pitchFamily="1" charset="-122"/>
            </a:endParaRPr>
          </a:p>
        </p:txBody>
      </p:sp>
      <p:sp>
        <p:nvSpPr>
          <p:cNvPr id="18" name="Rectangle 4"/>
          <p:cNvSpPr>
            <a:spLocks noChangeArrowheads="1"/>
          </p:cNvSpPr>
          <p:nvPr/>
        </p:nvSpPr>
        <p:spPr bwMode="auto">
          <a:xfrm>
            <a:off x="467545" y="338070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تتميز </a:t>
            </a:r>
            <a:r>
              <a:rPr lang="ar-EG" altLang="zh-CN" b="1" dirty="0">
                <a:solidFill>
                  <a:srgbClr val="002060"/>
                </a:solidFill>
                <a:ea typeface="幼圆" pitchFamily="1" charset="-122"/>
              </a:rPr>
              <a:t>بدرجة عالية من الشك في القرارات المطروحة</a:t>
            </a:r>
            <a:endParaRPr lang="zh-CN" altLang="en-US" b="1" dirty="0">
              <a:solidFill>
                <a:srgbClr val="002060"/>
              </a:solidFill>
              <a:ea typeface="幼圆" pitchFamily="1" charset="-122"/>
            </a:endParaRPr>
          </a:p>
        </p:txBody>
      </p:sp>
      <p:sp>
        <p:nvSpPr>
          <p:cNvPr id="19" name="Rectangle 5"/>
          <p:cNvSpPr>
            <a:spLocks noChangeArrowheads="1"/>
          </p:cNvSpPr>
          <p:nvPr/>
        </p:nvSpPr>
        <p:spPr bwMode="auto">
          <a:xfrm>
            <a:off x="467545" y="4412580"/>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يصعب </a:t>
            </a:r>
            <a:r>
              <a:rPr lang="ar-EG" altLang="zh-CN" b="1" dirty="0">
                <a:solidFill>
                  <a:srgbClr val="002060"/>
                </a:solidFill>
                <a:ea typeface="幼圆" pitchFamily="1" charset="-122"/>
              </a:rPr>
              <a:t>فيها التحكم في الأحداث</a:t>
            </a:r>
            <a:endParaRPr lang="zh-CN" altLang="en-US" b="1" dirty="0">
              <a:solidFill>
                <a:srgbClr val="002060"/>
              </a:solidFill>
              <a:ea typeface="幼圆" pitchFamily="1" charset="-122"/>
            </a:endParaRPr>
          </a:p>
        </p:txBody>
      </p:sp>
      <p:sp>
        <p:nvSpPr>
          <p:cNvPr id="20" name="Rectangle 6"/>
          <p:cNvSpPr>
            <a:spLocks noChangeArrowheads="1"/>
          </p:cNvSpPr>
          <p:nvPr/>
        </p:nvSpPr>
        <p:spPr bwMode="auto">
          <a:xfrm>
            <a:off x="467545" y="5444455"/>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تسود </a:t>
            </a:r>
            <a:r>
              <a:rPr lang="ar-EG" altLang="zh-CN" b="1" dirty="0">
                <a:solidFill>
                  <a:srgbClr val="002060"/>
                </a:solidFill>
                <a:ea typeface="幼圆" pitchFamily="1" charset="-122"/>
              </a:rPr>
              <a:t>فيه ظروف عدم التأكد ونقص المعلومات </a:t>
            </a:r>
            <a:endParaRPr lang="zh-CN" altLang="en-US" b="1" dirty="0">
              <a:solidFill>
                <a:srgbClr val="002060"/>
              </a:solidFill>
              <a:ea typeface="幼圆" pitchFamily="1" charset="-122"/>
            </a:endParaRPr>
          </a:p>
        </p:txBody>
      </p:sp>
      <p:pic>
        <p:nvPicPr>
          <p:cNvPr id="21"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42026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42833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3639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51748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94916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1"/>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2"/>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24"/>
                                        </p:tgtEl>
                                        <p:attrNameLst>
                                          <p:attrName>r</p:attrName>
                                        </p:attrNameLst>
                                      </p:cBhvr>
                                    </p:animRo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rrowheads="1"/>
          </p:cNvSpPr>
          <p:nvPr/>
        </p:nvSpPr>
        <p:spPr bwMode="auto">
          <a:xfrm>
            <a:off x="2549302" y="476672"/>
            <a:ext cx="411093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sz="2800" b="1" dirty="0">
                <a:solidFill>
                  <a:srgbClr val="292929"/>
                </a:solidFill>
                <a:latin typeface="Verdana" panose="020B0604030504040204" pitchFamily="34" charset="0"/>
                <a:ea typeface="HY헤드라인M" pitchFamily="2" charset="-127"/>
              </a:rPr>
              <a:t>خصائص الأزمات </a:t>
            </a:r>
            <a:endParaRPr lang="ar-SA" sz="2800" b="1" dirty="0">
              <a:solidFill>
                <a:srgbClr val="292929"/>
              </a:solidFill>
              <a:latin typeface="Verdana" panose="020B0604030504040204" pitchFamily="34" charset="0"/>
              <a:ea typeface="HY헤드라인M" pitchFamily="2" charset="-127"/>
            </a:endParaRPr>
          </a:p>
        </p:txBody>
      </p:sp>
      <p:sp>
        <p:nvSpPr>
          <p:cNvPr id="17" name="Rectangle 3"/>
          <p:cNvSpPr>
            <a:spLocks noChangeArrowheads="1"/>
          </p:cNvSpPr>
          <p:nvPr/>
        </p:nvSpPr>
        <p:spPr bwMode="auto">
          <a:xfrm>
            <a:off x="467545" y="2348830"/>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ضغط </a:t>
            </a:r>
            <a:r>
              <a:rPr lang="ar-EG" altLang="zh-CN" b="1" dirty="0">
                <a:solidFill>
                  <a:srgbClr val="002060"/>
                </a:solidFill>
                <a:ea typeface="幼圆" pitchFamily="1" charset="-122"/>
              </a:rPr>
              <a:t>الوقت والحاجة إلى اتخاذ قرارات صائبة وسريعة </a:t>
            </a:r>
            <a:endParaRPr lang="ar-EG" altLang="zh-CN" sz="2400" b="1" dirty="0">
              <a:solidFill>
                <a:srgbClr val="002060"/>
              </a:solidFill>
              <a:ea typeface="幼圆" pitchFamily="1" charset="-122"/>
            </a:endParaRPr>
          </a:p>
        </p:txBody>
      </p:sp>
      <p:sp>
        <p:nvSpPr>
          <p:cNvPr id="18" name="Rectangle 4"/>
          <p:cNvSpPr>
            <a:spLocks noChangeArrowheads="1"/>
          </p:cNvSpPr>
          <p:nvPr/>
        </p:nvSpPr>
        <p:spPr bwMode="auto">
          <a:xfrm>
            <a:off x="467545" y="3380705"/>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التهديد </a:t>
            </a:r>
            <a:r>
              <a:rPr lang="ar-EG" altLang="zh-CN" b="1" dirty="0">
                <a:solidFill>
                  <a:srgbClr val="002060"/>
                </a:solidFill>
                <a:ea typeface="幼圆" pitchFamily="1" charset="-122"/>
              </a:rPr>
              <a:t>الشديد للمصالح والأهداف، مثل انهيار الكيان الإداري </a:t>
            </a:r>
            <a:endParaRPr lang="zh-CN" altLang="en-US" b="1" dirty="0">
              <a:solidFill>
                <a:srgbClr val="002060"/>
              </a:solidFill>
              <a:ea typeface="幼圆" pitchFamily="1" charset="-122"/>
            </a:endParaRPr>
          </a:p>
        </p:txBody>
      </p:sp>
      <p:sp>
        <p:nvSpPr>
          <p:cNvPr id="19" name="Rectangle 5"/>
          <p:cNvSpPr>
            <a:spLocks noChangeArrowheads="1"/>
          </p:cNvSpPr>
          <p:nvPr/>
        </p:nvSpPr>
        <p:spPr bwMode="auto">
          <a:xfrm>
            <a:off x="467545" y="4268564"/>
            <a:ext cx="6912744" cy="816620"/>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المفاجأة </a:t>
            </a:r>
            <a:r>
              <a:rPr lang="ar-EG" altLang="zh-CN" b="1" dirty="0">
                <a:solidFill>
                  <a:srgbClr val="002060"/>
                </a:solidFill>
                <a:ea typeface="幼圆" pitchFamily="1" charset="-122"/>
              </a:rPr>
              <a:t>والسرعة التي تحدث بها، ومع ذلك قد تحدث رغم عدم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وجود </a:t>
            </a:r>
            <a:r>
              <a:rPr lang="ar-EG" altLang="zh-CN" b="1" dirty="0">
                <a:solidFill>
                  <a:srgbClr val="002060"/>
                </a:solidFill>
                <a:ea typeface="幼圆" pitchFamily="1" charset="-122"/>
              </a:rPr>
              <a:t>عنصر المفاجأة</a:t>
            </a:r>
            <a:endParaRPr lang="zh-CN" altLang="en-US" b="1" dirty="0">
              <a:solidFill>
                <a:srgbClr val="002060"/>
              </a:solidFill>
              <a:ea typeface="幼圆" pitchFamily="1" charset="-122"/>
            </a:endParaRPr>
          </a:p>
        </p:txBody>
      </p:sp>
      <p:sp>
        <p:nvSpPr>
          <p:cNvPr id="20" name="Rectangle 6"/>
          <p:cNvSpPr>
            <a:spLocks noChangeArrowheads="1"/>
          </p:cNvSpPr>
          <p:nvPr/>
        </p:nvSpPr>
        <p:spPr bwMode="auto">
          <a:xfrm>
            <a:off x="467545" y="5444455"/>
            <a:ext cx="6912744" cy="504825"/>
          </a:xfrm>
          <a:prstGeom prst="rect">
            <a:avLst/>
          </a:prstGeom>
          <a:solidFill>
            <a:srgbClr val="00B0F0"/>
          </a:solidFill>
          <a:ln>
            <a:noFill/>
          </a:ln>
          <a:effectLst/>
          <a:extLst/>
        </p:spPr>
        <p:txBody>
          <a:bodyPr wrap="none" anchor="ctr"/>
          <a:lstStyle/>
          <a:p>
            <a:pPr rtl="1"/>
            <a:r>
              <a:rPr lang="ar-EG" altLang="zh-CN" sz="2200" b="1" dirty="0" smtClean="0">
                <a:solidFill>
                  <a:srgbClr val="002060"/>
                </a:solidFill>
                <a:ea typeface="幼圆" pitchFamily="1" charset="-122"/>
              </a:rPr>
              <a:t>التداخل </a:t>
            </a:r>
            <a:r>
              <a:rPr lang="ar-EG" altLang="zh-CN" sz="2200" b="1" dirty="0">
                <a:solidFill>
                  <a:srgbClr val="002060"/>
                </a:solidFill>
                <a:ea typeface="幼圆" pitchFamily="1" charset="-122"/>
              </a:rPr>
              <a:t>والتعدد في الأسباب والعوامل والعناصر والقوى المؤيدة والمعارضة</a:t>
            </a:r>
            <a:endParaRPr lang="zh-CN" altLang="en-US" sz="2200" b="1" dirty="0">
              <a:solidFill>
                <a:srgbClr val="002060"/>
              </a:solidFill>
              <a:ea typeface="幼圆" pitchFamily="1" charset="-122"/>
            </a:endParaRPr>
          </a:p>
        </p:txBody>
      </p:sp>
      <p:pic>
        <p:nvPicPr>
          <p:cNvPr id="21" name="Picture 7" descr="Green_01"/>
          <p:cNvPicPr>
            <a:picLocks noChangeAspect="1" noChangeArrowheads="1"/>
          </p:cNvPicPr>
          <p:nvPr/>
        </p:nvPicPr>
        <p:blipFill>
          <a:blip r:embed="rId2">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420268"/>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Green_01"/>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428330"/>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Green_01"/>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3639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Green_01"/>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51748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010980"/>
      </p:ext>
    </p:extLst>
  </p:cSld>
  <p:clrMapOvr>
    <a:masterClrMapping/>
  </p:clrMapOvr>
  <mc:AlternateContent xmlns:mc="http://schemas.openxmlformats.org/markup-compatibility/2006" xmlns:p14="http://schemas.microsoft.com/office/powerpoint/2010/main">
    <mc:Choice Requires="p14">
      <p:transition spd="slow" p14:dur="1200">
        <p14:prism dir="r"/>
        <p:sndAc>
          <p:endSnd/>
        </p:sndAc>
      </p:transition>
    </mc:Choice>
    <mc:Fallback xmlns="">
      <p:transition spd="slow">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1"/>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2"/>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24"/>
                                        </p:tgtEl>
                                        <p:attrNameLst>
                                          <p:attrName>r</p:attrName>
                                        </p:attrNameLst>
                                      </p:cBhvr>
                                    </p:animRo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مراحل تطور الأزمة</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04671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الهدف العام للبرنامج التدريبي </a:t>
            </a:r>
            <a:endParaRPr lang="en-US" sz="4000" b="1" dirty="0" smtClean="0">
              <a:solidFill>
                <a:schemeClr val="accent2">
                  <a:lumMod val="50000"/>
                </a:schemeClr>
              </a:solidFill>
            </a:endParaRPr>
          </a:p>
        </p:txBody>
      </p:sp>
      <p:sp>
        <p:nvSpPr>
          <p:cNvPr id="2" name="Rectangle 1"/>
          <p:cNvSpPr/>
          <p:nvPr/>
        </p:nvSpPr>
        <p:spPr>
          <a:xfrm>
            <a:off x="2771800" y="1196752"/>
            <a:ext cx="6012160" cy="1200329"/>
          </a:xfrm>
          <a:prstGeom prst="rect">
            <a:avLst/>
          </a:prstGeom>
        </p:spPr>
        <p:txBody>
          <a:bodyPr wrap="square">
            <a:spAutoFit/>
          </a:bodyPr>
          <a:lstStyle/>
          <a:p>
            <a:pPr algn="justLow" rtl="1"/>
            <a:r>
              <a:rPr lang="ar-EG" b="1" dirty="0">
                <a:solidFill>
                  <a:srgbClr val="C00000"/>
                </a:solidFill>
              </a:rPr>
              <a:t>صمم هذا البرنامج التدريبي خصيصاً للمدراء والمشرفين الادارين ونتوقع بنهاية هذا البرنامج التدريبي أن المشاركون قد حققوا النتائج الآتية ( بمشيئة الله )</a:t>
            </a:r>
          </a:p>
        </p:txBody>
      </p:sp>
      <p:sp>
        <p:nvSpPr>
          <p:cNvPr id="4" name="Folded Corner 3"/>
          <p:cNvSpPr/>
          <p:nvPr/>
        </p:nvSpPr>
        <p:spPr bwMode="auto">
          <a:xfrm>
            <a:off x="2195736" y="3212976"/>
            <a:ext cx="6588224" cy="2520280"/>
          </a:xfrm>
          <a:prstGeom prst="foldedCorner">
            <a:avLst/>
          </a:pr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ar-EG" sz="2400" b="0" i="0" u="none" strike="noStrike" cap="none" normalizeH="0" baseline="0" dirty="0" smtClean="0">
              <a:ln>
                <a:noFill/>
              </a:ln>
              <a:solidFill>
                <a:schemeClr val="tx1"/>
              </a:solidFill>
              <a:effectLst/>
              <a:latin typeface="Arial" charset="0"/>
            </a:endParaRPr>
          </a:p>
        </p:txBody>
      </p:sp>
      <p:sp>
        <p:nvSpPr>
          <p:cNvPr id="5" name="Rectangle 4"/>
          <p:cNvSpPr/>
          <p:nvPr/>
        </p:nvSpPr>
        <p:spPr>
          <a:xfrm>
            <a:off x="2123728" y="3284984"/>
            <a:ext cx="6588224" cy="2308324"/>
          </a:xfrm>
          <a:prstGeom prst="rect">
            <a:avLst/>
          </a:prstGeom>
        </p:spPr>
        <p:txBody>
          <a:bodyPr wrap="square">
            <a:spAutoFit/>
          </a:bodyPr>
          <a:lstStyle/>
          <a:p>
            <a:pPr algn="justLow" rtl="1"/>
            <a:r>
              <a:rPr lang="ar-SA" b="1" dirty="0">
                <a:solidFill>
                  <a:schemeClr val="accent2">
                    <a:lumMod val="50000"/>
                  </a:schemeClr>
                </a:solidFill>
              </a:rPr>
              <a:t>تهدف الدورة إلى إبراز الإطار النظري والفني لمفهوم "الأزمــــة" وتبيان أهم مسبباتها المباشرة والغير مباشرة، وتحليل وعرض لأهم أشكالها الإدارية من مقاومة التغيير والهدم الإداري وسرية المعلومات وحجبها في ظروف الأزمات وغيرها، وكيفية مواجهة الإدارة المؤسسية بصنع قرارات الأزمة العقلانية، والأهم من ذلك كيفية الوقاية وعلاج الأزمـــات قبـــل وقوعهـــا</a:t>
            </a:r>
            <a:endParaRPr lang="ar-EG" b="1" dirty="0">
              <a:solidFill>
                <a:schemeClr val="accent2">
                  <a:lumMod val="50000"/>
                </a:schemeClr>
              </a:solidFill>
            </a:endParaRPr>
          </a:p>
        </p:txBody>
      </p:sp>
    </p:spTree>
    <p:extLst>
      <p:ext uri="{BB962C8B-B14F-4D97-AF65-F5344CB8AC3E}">
        <p14:creationId xmlns:p14="http://schemas.microsoft.com/office/powerpoint/2010/main" val="487225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مراحل تطور الأزمة</a:t>
            </a:r>
          </a:p>
        </p:txBody>
      </p:sp>
      <p:sp>
        <p:nvSpPr>
          <p:cNvPr id="6" name="Rectangle 3"/>
          <p:cNvSpPr>
            <a:spLocks noChangeArrowheads="1"/>
          </p:cNvSpPr>
          <p:nvPr/>
        </p:nvSpPr>
        <p:spPr bwMode="auto">
          <a:xfrm>
            <a:off x="1931821" y="2281540"/>
            <a:ext cx="70326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الميلاد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النمو والاتساع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النضج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الانحسار والتقلص </a:t>
            </a:r>
            <a:endParaRPr lang="ar-EG" b="1" dirty="0">
              <a:solidFill>
                <a:srgbClr val="7030A0"/>
              </a:solidFill>
              <a:ea typeface="Times New Roman" pitchFamily="18" charset="0"/>
              <a:cs typeface="Arial" pitchFamily="34" charset="0"/>
            </a:endParaRPr>
          </a:p>
          <a:p>
            <a:pPr marL="285750" indent="-285750" algn="r" rtl="1">
              <a:lnSpc>
                <a:spcPct val="150000"/>
              </a:lnSpc>
              <a:buFont typeface="Wingdings" pitchFamily="2" charset="2"/>
              <a:buChar char="ü"/>
            </a:pPr>
            <a:r>
              <a:rPr lang="ar-SA" b="1" dirty="0">
                <a:solidFill>
                  <a:srgbClr val="7030A0"/>
                </a:solidFill>
                <a:ea typeface="Times New Roman" pitchFamily="18" charset="0"/>
                <a:cs typeface="Arial" pitchFamily="34" charset="0"/>
              </a:rPr>
              <a:t>مرحلة الاختفاء </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32126913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الميلاد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293096"/>
            <a:ext cx="7632848" cy="1200329"/>
          </a:xfrm>
          <a:prstGeom prst="rect">
            <a:avLst/>
          </a:prstGeom>
          <a:noFill/>
        </p:spPr>
        <p:txBody>
          <a:bodyPr wrap="square" rtlCol="1">
            <a:spAutoFit/>
          </a:bodyPr>
          <a:lstStyle/>
          <a:p>
            <a:pPr rtl="1"/>
            <a:r>
              <a:rPr lang="ar-SA" b="1" dirty="0">
                <a:solidFill>
                  <a:schemeClr val="bg1"/>
                </a:solidFill>
              </a:rPr>
              <a:t>وفي هذه المرحلة تبدأ الأزمة الوليدة في الظهور لأول مرة في شكل (إحساس) مبهم قلق بوجود شيء ما يلوح في الأفق، وينذر بخطر غريب غير محدد المعالم أو الاتجاه أو الحجم أو المدى الذي سيصل إليه</a:t>
            </a:r>
            <a:endParaRPr lang="ar-EG" b="1" dirty="0">
              <a:solidFill>
                <a:schemeClr val="bg1"/>
              </a:solidFill>
            </a:endParaRPr>
          </a:p>
        </p:txBody>
      </p:sp>
    </p:spTree>
    <p:extLst>
      <p:ext uri="{BB962C8B-B14F-4D97-AF65-F5344CB8AC3E}">
        <p14:creationId xmlns:p14="http://schemas.microsoft.com/office/powerpoint/2010/main" val="22586454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النمو والاتساع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149080"/>
            <a:ext cx="7632848" cy="1569660"/>
          </a:xfrm>
          <a:prstGeom prst="rect">
            <a:avLst/>
          </a:prstGeom>
          <a:noFill/>
        </p:spPr>
        <p:txBody>
          <a:bodyPr wrap="square" rtlCol="1">
            <a:spAutoFit/>
          </a:bodyPr>
          <a:lstStyle/>
          <a:p>
            <a:pPr rtl="1"/>
            <a:r>
              <a:rPr lang="ar-SA" b="1" dirty="0">
                <a:solidFill>
                  <a:schemeClr val="bg1"/>
                </a:solidFill>
              </a:rPr>
              <a:t>وفي تلك المرحلة يتعاظم الإحساس بالأزمة ولا يستطيع متخذ القرار أن ينكر وجودها أو يتجاهلها نظراً لوجود ضغط مباشر يزداد ثقله يوماً بعد يوم، فضلاً عن دخول أطراف جديدة إلى مجال الإحساس بالأزمة سواءً لان خطرها امتد إليهم أو لخوفهم من نتائجها </a:t>
            </a:r>
            <a:r>
              <a:rPr lang="ar-SA" b="1" dirty="0" smtClean="0">
                <a:solidFill>
                  <a:schemeClr val="bg1"/>
                </a:solidFill>
              </a:rPr>
              <a:t>أو </a:t>
            </a:r>
            <a:r>
              <a:rPr lang="ar-SA" b="1" dirty="0">
                <a:solidFill>
                  <a:schemeClr val="bg1"/>
                </a:solidFill>
              </a:rPr>
              <a:t>من أن خطرها سوف يصل إليهم</a:t>
            </a:r>
          </a:p>
        </p:txBody>
      </p:sp>
    </p:spTree>
    <p:extLst>
      <p:ext uri="{BB962C8B-B14F-4D97-AF65-F5344CB8AC3E}">
        <p14:creationId xmlns:p14="http://schemas.microsoft.com/office/powerpoint/2010/main" val="7963643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النضج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284984"/>
            <a:ext cx="7632848" cy="2448272"/>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3429000"/>
            <a:ext cx="7632848" cy="2308324"/>
          </a:xfrm>
          <a:prstGeom prst="rect">
            <a:avLst/>
          </a:prstGeom>
          <a:noFill/>
        </p:spPr>
        <p:txBody>
          <a:bodyPr wrap="square" rtlCol="1">
            <a:spAutoFit/>
          </a:bodyPr>
          <a:lstStyle/>
          <a:p>
            <a:pPr rtl="1"/>
            <a:r>
              <a:rPr lang="ar-SA" b="1" dirty="0">
                <a:solidFill>
                  <a:schemeClr val="bg1"/>
                </a:solidFill>
              </a:rPr>
              <a:t>تعد من أخطر مراحل الأزمة، ومن النادر أن تصل الأزمة إلى مثل هذه المرحلة، وتحدث عندما يكون متخذ القرار الإداري على درجة كبيرة من الجهل والتخلف والاستبداد برأيه وانغلاقه على ذاته أو إحاطة هذه الذات بالقدسية والتأليه، وبحاشية من المنافقين الذين يكيلون له المديح ويصورون له أخطاءه حسنات.. وبذلك تصل الأزمة إلى أقصى قوتها وعنفها، وتصبح السيطرة عليها مستحيلة ولا مفر من الصدام العنيف معها</a:t>
            </a:r>
          </a:p>
        </p:txBody>
      </p:sp>
    </p:spTree>
    <p:extLst>
      <p:ext uri="{BB962C8B-B14F-4D97-AF65-F5344CB8AC3E}">
        <p14:creationId xmlns:p14="http://schemas.microsoft.com/office/powerpoint/2010/main" val="25064220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الانحسار والتقلص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645024"/>
            <a:ext cx="7632848" cy="2088232"/>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3789040"/>
            <a:ext cx="7632848" cy="1938992"/>
          </a:xfrm>
          <a:prstGeom prst="rect">
            <a:avLst/>
          </a:prstGeom>
          <a:noFill/>
        </p:spPr>
        <p:txBody>
          <a:bodyPr wrap="square" rtlCol="1">
            <a:spAutoFit/>
          </a:bodyPr>
          <a:lstStyle/>
          <a:p>
            <a:pPr marL="342900" indent="-342900" algn="justLow" rtl="1">
              <a:buFont typeface="Wingdings" pitchFamily="2" charset="2"/>
              <a:buChar char="ü"/>
            </a:pPr>
            <a:r>
              <a:rPr lang="ar-SA" b="1" dirty="0">
                <a:solidFill>
                  <a:schemeClr val="bg1"/>
                </a:solidFill>
              </a:rPr>
              <a:t>تبدأ الأزمة بالانحسار والتقلص نتيجة للصدام العنيف الذي تم اتخاذه والذي يفقدها جزءاً هاماً من </a:t>
            </a:r>
            <a:r>
              <a:rPr lang="ar-SA" b="1" dirty="0" smtClean="0">
                <a:solidFill>
                  <a:schemeClr val="bg1"/>
                </a:solidFill>
              </a:rPr>
              <a:t>قوتها</a:t>
            </a:r>
            <a:r>
              <a:rPr lang="ar-EG" b="1" dirty="0">
                <a:solidFill>
                  <a:schemeClr val="bg1"/>
                </a:solidFill>
              </a:rPr>
              <a:t> </a:t>
            </a:r>
            <a:r>
              <a:rPr lang="ar-SA" b="1" dirty="0" smtClean="0">
                <a:solidFill>
                  <a:schemeClr val="bg1"/>
                </a:solidFill>
              </a:rPr>
              <a:t>.</a:t>
            </a:r>
            <a:endParaRPr lang="ar-SA" b="1" dirty="0">
              <a:solidFill>
                <a:schemeClr val="bg1"/>
              </a:solidFill>
            </a:endParaRPr>
          </a:p>
          <a:p>
            <a:pPr marL="342900" indent="-342900" algn="justLow" rtl="1">
              <a:buFont typeface="Wingdings" pitchFamily="2" charset="2"/>
              <a:buChar char="ü"/>
            </a:pPr>
            <a:r>
              <a:rPr lang="ar-SA" b="1" dirty="0">
                <a:solidFill>
                  <a:schemeClr val="bg1"/>
                </a:solidFill>
              </a:rPr>
              <a:t>على أن هناك بعض الأزمات تتجدد لها قوة دفع أخرى، عندما يفشل الصدام في تحقيق أهدافه وتصبح الأزمات في هذه الحالة كأمواج البحر، موجة تندفع وراء موجة</a:t>
            </a:r>
          </a:p>
        </p:txBody>
      </p:sp>
    </p:spTree>
    <p:extLst>
      <p:ext uri="{BB962C8B-B14F-4D97-AF65-F5344CB8AC3E}">
        <p14:creationId xmlns:p14="http://schemas.microsoft.com/office/powerpoint/2010/main" val="23796313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مرحلة الاختفاء </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5" name="Flowchart: Alternate Process 4"/>
          <p:cNvSpPr/>
          <p:nvPr/>
        </p:nvSpPr>
        <p:spPr bwMode="auto">
          <a:xfrm>
            <a:off x="755576" y="3933056"/>
            <a:ext cx="7632848" cy="1800200"/>
          </a:xfrm>
          <a:prstGeom prst="flowChartAlternateProcess">
            <a:avLst/>
          </a:prstGeom>
          <a:solidFill>
            <a:schemeClr val="accent1">
              <a:alpha val="50000"/>
            </a:schemeClr>
          </a:solidFill>
          <a:ln/>
          <a:extLst/>
        </p:spPr>
        <p:style>
          <a:lnRef idx="3">
            <a:schemeClr val="lt1"/>
          </a:lnRef>
          <a:fillRef idx="1">
            <a:schemeClr val="accent1"/>
          </a:fillRef>
          <a:effectRef idx="1">
            <a:schemeClr val="accent1"/>
          </a:effectRef>
          <a:fontRef idx="minor">
            <a:schemeClr val="lt1"/>
          </a:fontRef>
        </p:style>
        <p:txBody>
          <a:bodyPr vert="horz" wrap="none" lIns="91440" tIns="45720" rIns="91440" bIns="45720" numCol="1" rtlCol="1" anchor="ctr" anchorCtr="0" compatLnSpc="1">
            <a:prstTxWarp prst="textNoShape">
              <a:avLst/>
            </a:prstTxWarp>
          </a:bodyPr>
          <a:lstStyle/>
          <a:p>
            <a:pPr rtl="1"/>
            <a:endParaRPr kumimoji="0" lang="ar-EG" sz="2400" b="1" i="0" u="none" strike="noStrike" cap="none" normalizeH="0" baseline="0" dirty="0" smtClean="0">
              <a:ln>
                <a:noFill/>
              </a:ln>
              <a:solidFill>
                <a:schemeClr val="tx1"/>
              </a:solidFill>
              <a:effectLst/>
              <a:latin typeface="Arial" charset="0"/>
            </a:endParaRPr>
          </a:p>
        </p:txBody>
      </p:sp>
      <p:sp>
        <p:nvSpPr>
          <p:cNvPr id="2" name="TextBox 1"/>
          <p:cNvSpPr txBox="1"/>
          <p:nvPr/>
        </p:nvSpPr>
        <p:spPr>
          <a:xfrm>
            <a:off x="755576" y="4149080"/>
            <a:ext cx="7632848" cy="1569660"/>
          </a:xfrm>
          <a:prstGeom prst="rect">
            <a:avLst/>
          </a:prstGeom>
          <a:noFill/>
        </p:spPr>
        <p:txBody>
          <a:bodyPr wrap="square" rtlCol="1">
            <a:spAutoFit/>
          </a:bodyPr>
          <a:lstStyle/>
          <a:p>
            <a:pPr rtl="1"/>
            <a:r>
              <a:rPr lang="ar-SA" b="1" dirty="0">
                <a:solidFill>
                  <a:schemeClr val="bg1"/>
                </a:solidFill>
              </a:rPr>
              <a:t>وتصل الأزمة إلى هذه المرحلة عندما تفقد بشكل شبه كامل قوة الدفع المولدة لها </a:t>
            </a:r>
            <a:r>
              <a:rPr lang="ar-SA" b="1" dirty="0" smtClean="0">
                <a:solidFill>
                  <a:schemeClr val="bg1"/>
                </a:solidFill>
              </a:rPr>
              <a:t>أو </a:t>
            </a:r>
            <a:r>
              <a:rPr lang="ar-SA" b="1" dirty="0">
                <a:solidFill>
                  <a:schemeClr val="bg1"/>
                </a:solidFill>
              </a:rPr>
              <a:t>لعناصرها حيث تتلاشى مظاهرها وينتهي الاهتمام بها والحديث عنها، إلا أنه من الضرورة الاستفادة من الدروس المستفادة منها لتلافي ما قد يحدث مستقبلا من سلبيات</a:t>
            </a:r>
          </a:p>
        </p:txBody>
      </p:sp>
    </p:spTree>
    <p:extLst>
      <p:ext uri="{BB962C8B-B14F-4D97-AF65-F5344CB8AC3E}">
        <p14:creationId xmlns:p14="http://schemas.microsoft.com/office/powerpoint/2010/main" val="15690486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أسباب نشوء الأزمة</a:t>
            </a:r>
          </a:p>
        </p:txBody>
      </p:sp>
      <p:sp>
        <p:nvSpPr>
          <p:cNvPr id="6" name="Rectangle 3"/>
          <p:cNvSpPr>
            <a:spLocks noChangeArrowheads="1"/>
          </p:cNvSpPr>
          <p:nvPr/>
        </p:nvSpPr>
        <p:spPr bwMode="auto">
          <a:xfrm>
            <a:off x="1931821" y="1450545"/>
            <a:ext cx="703266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buFont typeface="Wingdings" pitchFamily="2" charset="2"/>
              <a:buChar char="ü"/>
            </a:pPr>
            <a:r>
              <a:rPr lang="ar-SA" b="1" dirty="0" smtClean="0">
                <a:solidFill>
                  <a:srgbClr val="7030A0"/>
                </a:solidFill>
                <a:ea typeface="Times New Roman" pitchFamily="18" charset="0"/>
                <a:cs typeface="Arial" pitchFamily="34" charset="0"/>
              </a:rPr>
              <a:t>سوء </a:t>
            </a:r>
            <a:r>
              <a:rPr lang="ar-SA" b="1" dirty="0">
                <a:solidFill>
                  <a:srgbClr val="7030A0"/>
                </a:solidFill>
                <a:ea typeface="Times New Roman" pitchFamily="18" charset="0"/>
                <a:cs typeface="Arial" pitchFamily="34" charset="0"/>
              </a:rPr>
              <a:t>الفهم</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سوء الإدراك</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سوء التقدير والتقييم</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الإدارة العشوائية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الرغبة في الإبتزاز</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اليأس</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الإشاعات</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استعراض القوة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الأخطاء البشرية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الأزمات المخططة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تعارض الأهداف</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تعارض المصالح</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294792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down)">
                                      <p:cBhvr>
                                        <p:cTn id="39" dur="500"/>
                                        <p:tgtEl>
                                          <p:spTgt spid="6">
                                            <p:txEl>
                                              <p:pRg st="8" end="8"/>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wipe(down)">
                                      <p:cBhvr>
                                        <p:cTn id="43" dur="500"/>
                                        <p:tgtEl>
                                          <p:spTgt spid="6">
                                            <p:txEl>
                                              <p:pRg st="9" end="9"/>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wipe(down)">
                                      <p:cBhvr>
                                        <p:cTn id="47" dur="500"/>
                                        <p:tgtEl>
                                          <p:spTgt spid="6">
                                            <p:txEl>
                                              <p:pRg st="10" end="10"/>
                                            </p:txEl>
                                          </p:spTgt>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animEffect transition="in" filter="wipe(down)">
                                      <p:cBhvr>
                                        <p:cTn id="51"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54" y="404664"/>
            <a:ext cx="8065894" cy="605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8624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سوء الفهم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6" name="TextBox 5"/>
          <p:cNvSpPr txBox="1"/>
          <p:nvPr/>
        </p:nvSpPr>
        <p:spPr>
          <a:xfrm>
            <a:off x="395536" y="1268760"/>
            <a:ext cx="8496944" cy="523220"/>
          </a:xfrm>
          <a:prstGeom prst="rect">
            <a:avLst/>
          </a:prstGeom>
          <a:noFill/>
        </p:spPr>
        <p:txBody>
          <a:bodyPr wrap="square" rtlCol="1">
            <a:spAutoFit/>
          </a:bodyPr>
          <a:lstStyle/>
          <a:p>
            <a:pPr algn="r" rtl="1"/>
            <a:r>
              <a:rPr lang="ar-EG" sz="2800" b="1" dirty="0">
                <a:solidFill>
                  <a:schemeClr val="bg2">
                    <a:lumMod val="50000"/>
                  </a:schemeClr>
                </a:solidFill>
              </a:rPr>
              <a:t>وينشأ سوء الفهم عادة من خلال جانبين هامين هما</a:t>
            </a:r>
          </a:p>
        </p:txBody>
      </p:sp>
      <p:sp>
        <p:nvSpPr>
          <p:cNvPr id="7" name="Rectangle 3"/>
          <p:cNvSpPr>
            <a:spLocks noChangeArrowheads="1"/>
          </p:cNvSpPr>
          <p:nvPr/>
        </p:nvSpPr>
        <p:spPr bwMode="auto">
          <a:xfrm>
            <a:off x="467545" y="2789188"/>
            <a:ext cx="6912744" cy="76006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المعلومات </a:t>
            </a:r>
            <a:r>
              <a:rPr lang="ar-EG" altLang="zh-CN" b="1" dirty="0">
                <a:solidFill>
                  <a:srgbClr val="002060"/>
                </a:solidFill>
                <a:ea typeface="幼圆" pitchFamily="1" charset="-122"/>
              </a:rPr>
              <a:t>المبتورة</a:t>
            </a:r>
            <a:endParaRPr lang="ar-EG" altLang="zh-CN" sz="2400" b="1" dirty="0">
              <a:solidFill>
                <a:srgbClr val="002060"/>
              </a:solidFill>
              <a:ea typeface="幼圆" pitchFamily="1" charset="-122"/>
            </a:endParaRPr>
          </a:p>
        </p:txBody>
      </p:sp>
      <p:sp>
        <p:nvSpPr>
          <p:cNvPr id="8" name="Rectangle 4"/>
          <p:cNvSpPr>
            <a:spLocks noChangeArrowheads="1"/>
          </p:cNvSpPr>
          <p:nvPr/>
        </p:nvSpPr>
        <p:spPr bwMode="auto">
          <a:xfrm>
            <a:off x="467545" y="3821063"/>
            <a:ext cx="6912744" cy="1192113"/>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التسرع </a:t>
            </a:r>
            <a:r>
              <a:rPr lang="ar-EG" altLang="zh-CN" b="1" dirty="0">
                <a:solidFill>
                  <a:srgbClr val="002060"/>
                </a:solidFill>
                <a:ea typeface="幼圆" pitchFamily="1" charset="-122"/>
              </a:rPr>
              <a:t>في إصدار القرارات أو الحكم على الأمور قبل تبين حقيقتها</a:t>
            </a:r>
            <a:r>
              <a:rPr lang="ar-EG" altLang="zh-CN" b="1" dirty="0" smtClean="0">
                <a:solidFill>
                  <a:srgbClr val="002060"/>
                </a:solidFill>
                <a:ea typeface="幼圆" pitchFamily="1" charset="-122"/>
              </a:rPr>
              <a:t>،</a:t>
            </a:r>
          </a:p>
          <a:p>
            <a:pPr rtl="1"/>
            <a:r>
              <a:rPr lang="ar-EG" altLang="zh-CN" b="1" dirty="0" smtClean="0">
                <a:solidFill>
                  <a:srgbClr val="002060"/>
                </a:solidFill>
                <a:ea typeface="幼圆" pitchFamily="1" charset="-122"/>
              </a:rPr>
              <a:t>سواء </a:t>
            </a:r>
            <a:r>
              <a:rPr lang="ar-EG" altLang="zh-CN" b="1" dirty="0">
                <a:solidFill>
                  <a:srgbClr val="002060"/>
                </a:solidFill>
                <a:ea typeface="幼圆" pitchFamily="1" charset="-122"/>
              </a:rPr>
              <a:t>تحت ضغط الخوف والقلق والتوتر أو نتيجة للرغبة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في </a:t>
            </a:r>
            <a:r>
              <a:rPr lang="ar-EG" altLang="zh-CN" b="1" dirty="0">
                <a:solidFill>
                  <a:srgbClr val="002060"/>
                </a:solidFill>
                <a:ea typeface="幼圆" pitchFamily="1" charset="-122"/>
              </a:rPr>
              <a:t>استعجال النتائج</a:t>
            </a:r>
            <a:endParaRPr lang="zh-CN" altLang="en-US" b="1" dirty="0">
              <a:solidFill>
                <a:srgbClr val="002060"/>
              </a:solidFill>
              <a:ea typeface="幼圆" pitchFamily="1" charset="-122"/>
            </a:endParaRPr>
          </a:p>
        </p:txBody>
      </p:sp>
      <p:pic>
        <p:nvPicPr>
          <p:cNvPr id="9"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97247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262611"/>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0"/>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سوء الإدراك</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7" name="Rectangle 3"/>
          <p:cNvSpPr>
            <a:spLocks noChangeArrowheads="1"/>
          </p:cNvSpPr>
          <p:nvPr/>
        </p:nvSpPr>
        <p:spPr bwMode="auto">
          <a:xfrm>
            <a:off x="467545" y="2789188"/>
            <a:ext cx="6912744" cy="76006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a:solidFill>
                  <a:srgbClr val="002060"/>
                </a:solidFill>
                <a:ea typeface="幼圆" pitchFamily="1" charset="-122"/>
              </a:rPr>
              <a:t>الإدراك يعد أحد مراحل السلوك الرئيسية حيث يمثل مرحلة استيعاب </a:t>
            </a:r>
            <a:endParaRPr lang="ar-EG" altLang="zh-CN" b="1" dirty="0" smtClean="0">
              <a:solidFill>
                <a:srgbClr val="002060"/>
              </a:solidFill>
              <a:ea typeface="幼圆" pitchFamily="1" charset="-122"/>
            </a:endParaRPr>
          </a:p>
          <a:p>
            <a:pPr rtl="1"/>
            <a:r>
              <a:rPr lang="ar-EG" altLang="zh-CN" sz="2200" b="1" dirty="0" smtClean="0">
                <a:solidFill>
                  <a:srgbClr val="002060"/>
                </a:solidFill>
                <a:ea typeface="幼圆" pitchFamily="1" charset="-122"/>
              </a:rPr>
              <a:t>المعلومات </a:t>
            </a:r>
            <a:r>
              <a:rPr lang="ar-EG" altLang="zh-CN" sz="2200" b="1" dirty="0">
                <a:solidFill>
                  <a:srgbClr val="002060"/>
                </a:solidFill>
                <a:ea typeface="幼圆" pitchFamily="1" charset="-122"/>
              </a:rPr>
              <a:t>التي أمكن الحصول عليها والحكم التقديري على الأمور من خلالها</a:t>
            </a:r>
          </a:p>
        </p:txBody>
      </p:sp>
      <p:sp>
        <p:nvSpPr>
          <p:cNvPr id="8" name="Rectangle 4"/>
          <p:cNvSpPr>
            <a:spLocks noChangeArrowheads="1"/>
          </p:cNvSpPr>
          <p:nvPr/>
        </p:nvSpPr>
        <p:spPr bwMode="auto">
          <a:xfrm>
            <a:off x="467545" y="3821063"/>
            <a:ext cx="6912744" cy="1552153"/>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ومشكلة أخرى بالنسبة للمعلومات هي محاولة تفسيرها على ضوء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رغبات </a:t>
            </a:r>
            <a:r>
              <a:rPr lang="ar-EG" altLang="zh-CN" b="1" dirty="0">
                <a:solidFill>
                  <a:srgbClr val="002060"/>
                </a:solidFill>
                <a:ea typeface="幼圆" pitchFamily="1" charset="-122"/>
              </a:rPr>
              <a:t>المرء الشخصية، أو ما يعرف باسم منطق الميول </a:t>
            </a:r>
            <a:r>
              <a:rPr lang="ar-EG" altLang="zh-CN" b="1" dirty="0" smtClean="0">
                <a:solidFill>
                  <a:srgbClr val="002060"/>
                </a:solidFill>
                <a:ea typeface="幼圆" pitchFamily="1" charset="-122"/>
              </a:rPr>
              <a:t>النفسية</a:t>
            </a:r>
            <a:endParaRPr lang="en-US"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فيتقبل </a:t>
            </a:r>
            <a:r>
              <a:rPr lang="ar-EG" altLang="zh-CN" b="1" dirty="0">
                <a:solidFill>
                  <a:srgbClr val="002060"/>
                </a:solidFill>
                <a:ea typeface="幼圆" pitchFamily="1" charset="-122"/>
              </a:rPr>
              <a:t>المرء من هذه المعلومات ما يوافق هواه ويتفق مع تطلعاته،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ويتجاهل </a:t>
            </a:r>
            <a:r>
              <a:rPr lang="ar-EG" altLang="zh-CN" b="1" dirty="0">
                <a:solidFill>
                  <a:srgbClr val="002060"/>
                </a:solidFill>
                <a:ea typeface="幼圆" pitchFamily="1" charset="-122"/>
              </a:rPr>
              <a:t>من هذه المعلومات ما يخالف رغباته</a:t>
            </a:r>
            <a:endParaRPr lang="zh-CN" altLang="en-US" b="1" dirty="0">
              <a:solidFill>
                <a:srgbClr val="002060"/>
              </a:solidFill>
              <a:ea typeface="幼圆" pitchFamily="1" charset="-122"/>
            </a:endParaRPr>
          </a:p>
        </p:txBody>
      </p:sp>
      <p:pic>
        <p:nvPicPr>
          <p:cNvPr id="9"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972470"/>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437112"/>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1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0"/>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الأهداف التفصيلية للبرنامج التدريبي </a:t>
            </a:r>
            <a:endParaRPr lang="en-US" sz="4000" b="1" dirty="0" smtClean="0">
              <a:solidFill>
                <a:schemeClr val="accent2">
                  <a:lumMod val="50000"/>
                </a:schemeClr>
              </a:solidFill>
            </a:endParaRPr>
          </a:p>
        </p:txBody>
      </p:sp>
      <p:sp>
        <p:nvSpPr>
          <p:cNvPr id="2" name="Rectangle 1"/>
          <p:cNvSpPr/>
          <p:nvPr/>
        </p:nvSpPr>
        <p:spPr>
          <a:xfrm>
            <a:off x="2771800" y="1196752"/>
            <a:ext cx="6012160" cy="830997"/>
          </a:xfrm>
          <a:prstGeom prst="rect">
            <a:avLst/>
          </a:prstGeom>
        </p:spPr>
        <p:txBody>
          <a:bodyPr wrap="square">
            <a:spAutoFit/>
          </a:bodyPr>
          <a:lstStyle/>
          <a:p>
            <a:pPr algn="justLow" rtl="1"/>
            <a:r>
              <a:rPr lang="ar-EG" b="1" dirty="0">
                <a:solidFill>
                  <a:srgbClr val="C00000"/>
                </a:solidFill>
              </a:rPr>
              <a:t>بنهاية هذا البرنامج التدريبي نتوقع أن المشاركون قد حققوا النتائج الآتية </a:t>
            </a:r>
            <a:r>
              <a:rPr lang="ar-EG" b="1" dirty="0" smtClean="0">
                <a:solidFill>
                  <a:srgbClr val="C00000"/>
                </a:solidFill>
              </a:rPr>
              <a:t>(</a:t>
            </a:r>
            <a:r>
              <a:rPr lang="ar-EG" b="1" dirty="0">
                <a:solidFill>
                  <a:srgbClr val="C00000"/>
                </a:solidFill>
              </a:rPr>
              <a:t>بمشيئة الله ) </a:t>
            </a:r>
          </a:p>
        </p:txBody>
      </p:sp>
      <p:sp>
        <p:nvSpPr>
          <p:cNvPr id="6" name="Rectangle 3"/>
          <p:cNvSpPr>
            <a:spLocks noChangeArrowheads="1"/>
          </p:cNvSpPr>
          <p:nvPr/>
        </p:nvSpPr>
        <p:spPr bwMode="auto">
          <a:xfrm>
            <a:off x="1763688" y="2430754"/>
            <a:ext cx="703266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r" rtl="1">
              <a:buFont typeface="Wingdings" pitchFamily="2" charset="2"/>
              <a:buChar char="ü"/>
            </a:pPr>
            <a:endParaRPr lang="ar-SA" b="1" dirty="0">
              <a:solidFill>
                <a:srgbClr val="7030A0"/>
              </a:solidFill>
              <a:ea typeface="Times New Roman" pitchFamily="18" charset="0"/>
              <a:cs typeface="Arial" pitchFamily="34" charset="0"/>
            </a:endParaRP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تنمية </a:t>
            </a:r>
            <a:r>
              <a:rPr lang="ar-SA" b="1" dirty="0">
                <a:solidFill>
                  <a:srgbClr val="7030A0"/>
                </a:solidFill>
                <a:ea typeface="Times New Roman" pitchFamily="18" charset="0"/>
                <a:cs typeface="Arial" pitchFamily="34" charset="0"/>
              </a:rPr>
              <a:t>المفاهيم الإدارية لدى المدراء والمشرفين وتزويدهم بأساليب الإدارة </a:t>
            </a:r>
            <a:r>
              <a:rPr lang="ar-SA" b="1" dirty="0" smtClean="0">
                <a:solidFill>
                  <a:srgbClr val="7030A0"/>
                </a:solidFill>
                <a:ea typeface="Times New Roman" pitchFamily="18" charset="0"/>
                <a:cs typeface="Arial" pitchFamily="34" charset="0"/>
              </a:rPr>
              <a:t>الحديثة  </a:t>
            </a:r>
            <a:r>
              <a:rPr lang="ar-SA" b="1" dirty="0">
                <a:solidFill>
                  <a:srgbClr val="7030A0"/>
                </a:solidFill>
                <a:ea typeface="Times New Roman" pitchFamily="18" charset="0"/>
                <a:cs typeface="Arial" pitchFamily="34" charset="0"/>
              </a:rPr>
              <a:t>فى مواجهة الازمات .</a:t>
            </a: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تنمية </a:t>
            </a:r>
            <a:r>
              <a:rPr lang="ar-SA" b="1" dirty="0">
                <a:solidFill>
                  <a:srgbClr val="7030A0"/>
                </a:solidFill>
                <a:ea typeface="Times New Roman" pitchFamily="18" charset="0"/>
                <a:cs typeface="Arial" pitchFamily="34" charset="0"/>
              </a:rPr>
              <a:t>المهارات والخبرات لدى المدراء والمشرفين الإدارين والتأكيد على الوعي  </a:t>
            </a:r>
            <a:r>
              <a:rPr lang="ar-EG" b="1" dirty="0" smtClean="0">
                <a:solidFill>
                  <a:srgbClr val="7030A0"/>
                </a:solidFill>
                <a:ea typeface="Times New Roman" pitchFamily="18" charset="0"/>
                <a:cs typeface="Arial" pitchFamily="34" charset="0"/>
              </a:rPr>
              <a:t>.</a:t>
            </a:r>
            <a:endParaRPr lang="ar-SA" b="1" dirty="0">
              <a:solidFill>
                <a:srgbClr val="7030A0"/>
              </a:solidFill>
              <a:ea typeface="Times New Roman" pitchFamily="18" charset="0"/>
              <a:cs typeface="Arial" pitchFamily="34" charset="0"/>
            </a:endParaRP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الكامل  </a:t>
            </a:r>
            <a:r>
              <a:rPr lang="ar-SA" b="1" dirty="0">
                <a:solidFill>
                  <a:srgbClr val="7030A0"/>
                </a:solidFill>
                <a:ea typeface="Times New Roman" pitchFamily="18" charset="0"/>
                <a:cs typeface="Arial" pitchFamily="34" charset="0"/>
              </a:rPr>
              <a:t>بمسئولياتهم عن تطوير نظم العمل .</a:t>
            </a: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المشاركة </a:t>
            </a:r>
            <a:r>
              <a:rPr lang="ar-SA" b="1" dirty="0">
                <a:solidFill>
                  <a:srgbClr val="7030A0"/>
                </a:solidFill>
                <a:ea typeface="Times New Roman" pitchFamily="18" charset="0"/>
                <a:cs typeface="Arial" pitchFamily="34" charset="0"/>
              </a:rPr>
              <a:t>الفعالة والتفكير العلمي والابتكاري لحل المشكلات التي تعترض </a:t>
            </a:r>
            <a:r>
              <a:rPr lang="ar-SA" b="1" dirty="0" smtClean="0">
                <a:solidFill>
                  <a:srgbClr val="7030A0"/>
                </a:solidFill>
                <a:ea typeface="Times New Roman" pitchFamily="18" charset="0"/>
                <a:cs typeface="Arial" pitchFamily="34" charset="0"/>
              </a:rPr>
              <a:t>سير</a:t>
            </a:r>
            <a:r>
              <a:rPr lang="ar-EG" b="1" dirty="0" smtClean="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العمل </a:t>
            </a:r>
            <a:r>
              <a:rPr lang="ar-SA" b="1" dirty="0">
                <a:solidFill>
                  <a:srgbClr val="7030A0"/>
                </a:solidFill>
                <a:ea typeface="Times New Roman" pitchFamily="18" charset="0"/>
                <a:cs typeface="Arial" pitchFamily="34" charset="0"/>
              </a:rPr>
              <a:t>بالوحدات الإدارية .</a:t>
            </a: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كيفية </a:t>
            </a:r>
            <a:r>
              <a:rPr lang="ar-SA" b="1" dirty="0">
                <a:solidFill>
                  <a:srgbClr val="7030A0"/>
                </a:solidFill>
                <a:ea typeface="Times New Roman" pitchFamily="18" charset="0"/>
                <a:cs typeface="Arial" pitchFamily="34" charset="0"/>
              </a:rPr>
              <a:t>الحفاظ على أسلوب سليم وصحيح للازمات.</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p>
        </p:txBody>
      </p:sp>
    </p:spTree>
    <p:extLst>
      <p:ext uri="{BB962C8B-B14F-4D97-AF65-F5344CB8AC3E}">
        <p14:creationId xmlns:p14="http://schemas.microsoft.com/office/powerpoint/2010/main" val="1114856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down)">
                                      <p:cBhvr>
                                        <p:cTn id="11" dur="500"/>
                                        <p:tgtEl>
                                          <p:spTgt spid="6">
                                            <p:txEl>
                                              <p:pRg st="2" end="2"/>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down)">
                                      <p:cBhvr>
                                        <p:cTn id="15" dur="500"/>
                                        <p:tgtEl>
                                          <p:spTgt spid="6">
                                            <p:txEl>
                                              <p:pRg st="3" end="3"/>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wipe(down)">
                                      <p:cBhvr>
                                        <p:cTn id="2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سوء التقدير والتقييم</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6" name="TextBox 5"/>
          <p:cNvSpPr txBox="1"/>
          <p:nvPr/>
        </p:nvSpPr>
        <p:spPr>
          <a:xfrm>
            <a:off x="395536" y="1268760"/>
            <a:ext cx="8496944" cy="523220"/>
          </a:xfrm>
          <a:prstGeom prst="rect">
            <a:avLst/>
          </a:prstGeom>
          <a:noFill/>
        </p:spPr>
        <p:txBody>
          <a:bodyPr wrap="square" rtlCol="1">
            <a:spAutoFit/>
          </a:bodyPr>
          <a:lstStyle/>
          <a:p>
            <a:pPr algn="r" rtl="1"/>
            <a:r>
              <a:rPr lang="ar-EG" sz="2800" b="1" dirty="0">
                <a:solidFill>
                  <a:schemeClr val="bg2">
                    <a:lumMod val="50000"/>
                  </a:schemeClr>
                </a:solidFill>
              </a:rPr>
              <a:t>وينشأ سوء التقدير الأزموي من خلال جانبين أساسيين هما</a:t>
            </a:r>
          </a:p>
        </p:txBody>
      </p:sp>
      <p:sp>
        <p:nvSpPr>
          <p:cNvPr id="11" name="Rectangle 3"/>
          <p:cNvSpPr>
            <a:spLocks noChangeArrowheads="1"/>
          </p:cNvSpPr>
          <p:nvPr/>
        </p:nvSpPr>
        <p:spPr bwMode="auto">
          <a:xfrm>
            <a:off x="467545" y="2717180"/>
            <a:ext cx="6912744" cy="76006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المغالاة </a:t>
            </a:r>
            <a:r>
              <a:rPr lang="ar-EG" altLang="zh-CN" b="1" dirty="0">
                <a:solidFill>
                  <a:srgbClr val="002060"/>
                </a:solidFill>
                <a:ea typeface="幼圆" pitchFamily="1" charset="-122"/>
              </a:rPr>
              <a:t>والإفراط في الثقة سواءً في النفس أو في القدرة الذاتية </a:t>
            </a:r>
            <a:r>
              <a:rPr lang="ar-EG" altLang="zh-CN" b="1" dirty="0" smtClean="0">
                <a:solidFill>
                  <a:srgbClr val="002060"/>
                </a:solidFill>
                <a:ea typeface="幼圆" pitchFamily="1" charset="-122"/>
              </a:rPr>
              <a:t>على</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مواجهة الطرف الآخر والتغلب عليه</a:t>
            </a:r>
            <a:endParaRPr lang="ar-EG" altLang="zh-CN" sz="2400" b="1" dirty="0">
              <a:solidFill>
                <a:srgbClr val="002060"/>
              </a:solidFill>
              <a:ea typeface="幼圆" pitchFamily="1" charset="-122"/>
            </a:endParaRPr>
          </a:p>
        </p:txBody>
      </p:sp>
      <p:sp>
        <p:nvSpPr>
          <p:cNvPr id="12" name="Rectangle 4"/>
          <p:cNvSpPr>
            <a:spLocks noChangeArrowheads="1"/>
          </p:cNvSpPr>
          <p:nvPr/>
        </p:nvSpPr>
        <p:spPr bwMode="auto">
          <a:xfrm>
            <a:off x="467545" y="3749055"/>
            <a:ext cx="6912744" cy="76006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سوء </a:t>
            </a:r>
            <a:r>
              <a:rPr lang="ar-EG" altLang="zh-CN" b="1" dirty="0">
                <a:solidFill>
                  <a:srgbClr val="002060"/>
                </a:solidFill>
                <a:ea typeface="幼圆" pitchFamily="1" charset="-122"/>
              </a:rPr>
              <a:t>تقدير قوة الطرف الآخر والاستخفاف به واستصغاره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والتقليل </a:t>
            </a:r>
            <a:r>
              <a:rPr lang="ar-EG" altLang="zh-CN" b="1" dirty="0">
                <a:solidFill>
                  <a:srgbClr val="002060"/>
                </a:solidFill>
                <a:ea typeface="幼圆" pitchFamily="1" charset="-122"/>
              </a:rPr>
              <a:t>من شأنه</a:t>
            </a:r>
            <a:endParaRPr lang="zh-CN" altLang="en-US" b="1" dirty="0">
              <a:solidFill>
                <a:srgbClr val="002060"/>
              </a:solidFill>
              <a:ea typeface="幼圆" pitchFamily="1" charset="-122"/>
            </a:endParaRPr>
          </a:p>
        </p:txBody>
      </p:sp>
      <p:pic>
        <p:nvPicPr>
          <p:cNvPr id="13"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900462"/>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908524"/>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77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3"/>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4"/>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الإدارة العشوائية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6" name="TextBox 5"/>
          <p:cNvSpPr txBox="1"/>
          <p:nvPr/>
        </p:nvSpPr>
        <p:spPr>
          <a:xfrm>
            <a:off x="107504" y="1268760"/>
            <a:ext cx="8784976" cy="954107"/>
          </a:xfrm>
          <a:prstGeom prst="rect">
            <a:avLst/>
          </a:prstGeom>
          <a:noFill/>
        </p:spPr>
        <p:txBody>
          <a:bodyPr wrap="square" rtlCol="1">
            <a:spAutoFit/>
          </a:bodyPr>
          <a:lstStyle/>
          <a:p>
            <a:pPr algn="r" rtl="1"/>
            <a:r>
              <a:rPr lang="ar-EG" sz="2800" b="1" dirty="0">
                <a:solidFill>
                  <a:schemeClr val="bg2">
                    <a:lumMod val="50000"/>
                  </a:schemeClr>
                </a:solidFill>
              </a:rPr>
              <a:t>ويطلق عليها مجازاً إدارة، ولكنها ليست إدارة، بل هي مجموعة من الأهواء والأمزجة التي تتنافى مع أي مبادئ علمية، وتتصف بالصفات الآتية</a:t>
            </a: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عدم </a:t>
            </a:r>
            <a:r>
              <a:rPr lang="ar-EG" altLang="zh-CN" b="1" dirty="0">
                <a:solidFill>
                  <a:srgbClr val="002060"/>
                </a:solidFill>
                <a:ea typeface="幼圆" pitchFamily="1" charset="-122"/>
              </a:rPr>
              <a:t>الاعتراف بالتخطيط وأهميته وضرورته للنشاط</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عدم </a:t>
            </a:r>
            <a:r>
              <a:rPr lang="ar-EG" altLang="zh-CN" b="1" dirty="0">
                <a:solidFill>
                  <a:srgbClr val="002060"/>
                </a:solidFill>
                <a:ea typeface="幼圆" pitchFamily="1" charset="-122"/>
              </a:rPr>
              <a:t>الاحترام للهيكل التنظيمي</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سيطرة </a:t>
            </a:r>
            <a:r>
              <a:rPr lang="ar-EG" altLang="zh-CN" b="1" dirty="0">
                <a:solidFill>
                  <a:srgbClr val="002060"/>
                </a:solidFill>
                <a:ea typeface="幼圆" pitchFamily="1" charset="-122"/>
              </a:rPr>
              <a:t>النظرة الأحادية السوداوية</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قصور </a:t>
            </a:r>
            <a:r>
              <a:rPr lang="ar-EG" altLang="zh-CN" b="1" dirty="0">
                <a:solidFill>
                  <a:srgbClr val="002060"/>
                </a:solidFill>
                <a:ea typeface="幼圆" pitchFamily="1" charset="-122"/>
              </a:rPr>
              <a:t>التوجيه للأوامر والبيانات والمعلومات وعدم وجود التنسيق</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77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الرغبة في الإبتزاز</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5" y="3356992"/>
            <a:ext cx="6912744" cy="20162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تقوم جماعات الضغط، وأيضاً جماعات المصالح باستخدام مثل هذا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الأسلوب </a:t>
            </a:r>
            <a:r>
              <a:rPr lang="ar-EG" altLang="zh-CN" b="1" dirty="0">
                <a:solidFill>
                  <a:srgbClr val="002060"/>
                </a:solidFill>
                <a:ea typeface="幼圆" pitchFamily="1" charset="-122"/>
              </a:rPr>
              <a:t>وذلك من أجل جني المكاسب غير العادلة من الكيان الإداري</a:t>
            </a:r>
            <a:r>
              <a:rPr lang="ar-EG" altLang="zh-CN" b="1" dirty="0" smtClean="0">
                <a:solidFill>
                  <a:srgbClr val="002060"/>
                </a:solidFill>
                <a:ea typeface="幼圆" pitchFamily="1" charset="-122"/>
              </a:rPr>
              <a:t>،</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وأسلوبها في ذلك هو صنع الأزمات المتتالية في الكيان الإداري،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وإخضاعه </a:t>
            </a:r>
            <a:r>
              <a:rPr lang="ar-EG" altLang="zh-CN" b="1" dirty="0">
                <a:solidFill>
                  <a:srgbClr val="002060"/>
                </a:solidFill>
                <a:ea typeface="幼圆" pitchFamily="1" charset="-122"/>
              </a:rPr>
              <a:t>لسلسلة متوالية من الأزمات التي تجبر متخذ </a:t>
            </a:r>
            <a:r>
              <a:rPr lang="ar-EG" altLang="zh-CN" b="1" dirty="0" smtClean="0">
                <a:solidFill>
                  <a:srgbClr val="002060"/>
                </a:solidFill>
                <a:ea typeface="幼圆" pitchFamily="1" charset="-122"/>
              </a:rPr>
              <a:t>القرار</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على الانصياع لهم</a:t>
            </a:r>
            <a:endParaRPr lang="zh-CN" altLang="en-US"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38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اليأس</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5" y="3789041"/>
            <a:ext cx="6912744" cy="1152128"/>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ويعد من أخطر مسببات الأزمات فائقة التدمير، حيث يعد اليأس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في </a:t>
            </a:r>
            <a:r>
              <a:rPr lang="ar-EG" altLang="zh-CN" b="1" dirty="0">
                <a:solidFill>
                  <a:srgbClr val="002060"/>
                </a:solidFill>
                <a:ea typeface="幼圆" pitchFamily="1" charset="-122"/>
              </a:rPr>
              <a:t>حد ذاته </a:t>
            </a:r>
            <a:r>
              <a:rPr lang="ar-EG" altLang="zh-CN" b="1" dirty="0" smtClean="0">
                <a:solidFill>
                  <a:srgbClr val="002060"/>
                </a:solidFill>
                <a:ea typeface="幼圆" pitchFamily="1" charset="-122"/>
              </a:rPr>
              <a:t>أحد " </a:t>
            </a:r>
            <a:r>
              <a:rPr lang="ar-EG" altLang="zh-CN" b="1" dirty="0">
                <a:solidFill>
                  <a:srgbClr val="002060"/>
                </a:solidFill>
                <a:ea typeface="幼圆" pitchFamily="1" charset="-122"/>
              </a:rPr>
              <a:t>الأزمات " النفسية والسلوكية والتي تشكل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خطراً </a:t>
            </a:r>
            <a:r>
              <a:rPr lang="ar-EG" altLang="zh-CN" b="1" dirty="0">
                <a:solidFill>
                  <a:srgbClr val="002060"/>
                </a:solidFill>
                <a:ea typeface="幼圆" pitchFamily="1" charset="-122"/>
              </a:rPr>
              <a:t>داهماً على متخذ القرار</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الإشاعات</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5" y="3356992"/>
            <a:ext cx="6912744" cy="201622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من أهم مصادر الأزمات، بل إن الكثير من الأزمات عادة ما يكون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مصدرها الوحيد </a:t>
            </a:r>
            <a:r>
              <a:rPr lang="ar-EG" altLang="zh-CN" b="1" dirty="0">
                <a:solidFill>
                  <a:srgbClr val="002060"/>
                </a:solidFill>
                <a:ea typeface="幼圆" pitchFamily="1" charset="-122"/>
              </a:rPr>
              <a:t>هو إشاعة أطلقت بشكل معين...، وتم توظيفها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بشكل </a:t>
            </a:r>
            <a:r>
              <a:rPr lang="ar-EG" altLang="zh-CN" b="1" dirty="0">
                <a:solidFill>
                  <a:srgbClr val="002060"/>
                </a:solidFill>
                <a:ea typeface="幼圆" pitchFamily="1" charset="-122"/>
              </a:rPr>
              <a:t>معين، وبالتالي فإن إحاطتها بهالة من المعلومات الكاذبة،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وإعلانها </a:t>
            </a:r>
            <a:r>
              <a:rPr lang="ar-EG" altLang="zh-CN" b="1" dirty="0">
                <a:solidFill>
                  <a:srgbClr val="002060"/>
                </a:solidFill>
                <a:ea typeface="幼圆" pitchFamily="1" charset="-122"/>
              </a:rPr>
              <a:t>في توقيت معين، وفي إطار مناخ وبيئة محددة،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ومن </a:t>
            </a:r>
            <a:r>
              <a:rPr lang="ar-EG" altLang="zh-CN" b="1" dirty="0">
                <a:solidFill>
                  <a:srgbClr val="002060"/>
                </a:solidFill>
                <a:ea typeface="幼圆" pitchFamily="1" charset="-122"/>
              </a:rPr>
              <a:t>خلال حدث معين يؤدي إلى أن تنفجر الأزمة</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2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استعراض القوة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356992"/>
            <a:ext cx="7056783" cy="201622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وهذا الأسلوب عادة ما يستخدم من قبل الكيانات الكبيرة أو القوية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ويطلق </a:t>
            </a:r>
            <a:r>
              <a:rPr lang="ar-EG" altLang="zh-CN" b="1" dirty="0">
                <a:solidFill>
                  <a:srgbClr val="002060"/>
                </a:solidFill>
                <a:ea typeface="幼圆" pitchFamily="1" charset="-122"/>
              </a:rPr>
              <a:t>عليه أيضاً مصطلح " ممارسة القوة " واستغلال أوضاع التفوق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على </a:t>
            </a:r>
            <a:r>
              <a:rPr lang="ar-EG" altLang="zh-CN" b="1" dirty="0">
                <a:solidFill>
                  <a:srgbClr val="002060"/>
                </a:solidFill>
                <a:ea typeface="幼圆" pitchFamily="1" charset="-122"/>
              </a:rPr>
              <a:t>الآخرين سواء نتيجة الحصول على قوة جديدة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أو </a:t>
            </a:r>
            <a:r>
              <a:rPr lang="ar-EG" altLang="zh-CN" b="1" dirty="0">
                <a:solidFill>
                  <a:srgbClr val="002060"/>
                </a:solidFill>
                <a:ea typeface="幼圆" pitchFamily="1" charset="-122"/>
              </a:rPr>
              <a:t>حصول ضعف لدى الطرف الآخر أو للاثنين معاً</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4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الأخطاء البشرية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5" y="3356992"/>
            <a:ext cx="6912744" cy="201622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وتعد الأخطاء البشرية من أهم أسباب نشوء الأزمات سواءً </a:t>
            </a:r>
            <a:r>
              <a:rPr lang="ar-EG" altLang="zh-CN" b="1" dirty="0" smtClean="0">
                <a:solidFill>
                  <a:srgbClr val="002060"/>
                </a:solidFill>
                <a:ea typeface="幼圆" pitchFamily="1" charset="-122"/>
              </a:rPr>
              <a:t>في </a:t>
            </a:r>
            <a:r>
              <a:rPr lang="ar-EG" altLang="zh-CN" b="1" dirty="0">
                <a:solidFill>
                  <a:srgbClr val="002060"/>
                </a:solidFill>
                <a:ea typeface="幼圆" pitchFamily="1" charset="-122"/>
              </a:rPr>
              <a:t>الماضي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أو </a:t>
            </a:r>
            <a:r>
              <a:rPr lang="ar-EG" altLang="zh-CN" b="1" dirty="0">
                <a:solidFill>
                  <a:srgbClr val="002060"/>
                </a:solidFill>
                <a:ea typeface="幼圆" pitchFamily="1" charset="-122"/>
              </a:rPr>
              <a:t>الحاضر أو المستقبل، وتتمثل تلك الأخطاء في عدم كفاءة العاملين،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واختفاء </a:t>
            </a:r>
            <a:r>
              <a:rPr lang="ar-EG" altLang="zh-CN" b="1" dirty="0">
                <a:solidFill>
                  <a:srgbClr val="002060"/>
                </a:solidFill>
                <a:ea typeface="幼圆" pitchFamily="1" charset="-122"/>
              </a:rPr>
              <a:t>الدافعية للعمل، وتراخي المشرفين، وإهمال الرؤساء ،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وإغفال </a:t>
            </a:r>
            <a:r>
              <a:rPr lang="ar-EG" altLang="zh-CN" b="1" dirty="0">
                <a:solidFill>
                  <a:srgbClr val="002060"/>
                </a:solidFill>
                <a:ea typeface="幼圆" pitchFamily="1" charset="-122"/>
              </a:rPr>
              <a:t>المراقبة والمتابعة، وكذلك إهمال التدريب</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الأزمات المخططة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5" y="3717032"/>
            <a:ext cx="6912744" cy="12961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حيث تعمل بعض القوى المنافسة للكيان الإداري على تتبع مسارات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عمل </a:t>
            </a:r>
            <a:r>
              <a:rPr lang="ar-EG" altLang="zh-CN" b="1" dirty="0">
                <a:solidFill>
                  <a:srgbClr val="002060"/>
                </a:solidFill>
                <a:ea typeface="幼圆" pitchFamily="1" charset="-122"/>
              </a:rPr>
              <a:t>هذا الكيان، ومن خلال التتبع تتضح لها الثغرات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التي </a:t>
            </a:r>
            <a:r>
              <a:rPr lang="ar-EG" altLang="zh-CN" b="1" dirty="0">
                <a:solidFill>
                  <a:srgbClr val="002060"/>
                </a:solidFill>
                <a:ea typeface="幼圆" pitchFamily="1" charset="-122"/>
              </a:rPr>
              <a:t>يمكن أحداث أزمة من خلالها</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3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تعارض الأهداف</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عندما تتعارض الأهداف بين الأطراف المختلفة يكون ذلك مدعاة </a:t>
            </a:r>
            <a:r>
              <a:rPr lang="ar-EG" altLang="zh-CN" b="1" dirty="0" smtClean="0">
                <a:solidFill>
                  <a:srgbClr val="002060"/>
                </a:solidFill>
                <a:ea typeface="幼圆" pitchFamily="1" charset="-122"/>
              </a:rPr>
              <a:t>لحدوث</a:t>
            </a:r>
          </a:p>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بين تلك الأطراف خصوصاً إذا جمعهم عمل مشترك، فكل طرف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ينظر </a:t>
            </a:r>
            <a:r>
              <a:rPr lang="ar-EG" altLang="zh-CN" b="1" dirty="0">
                <a:solidFill>
                  <a:srgbClr val="002060"/>
                </a:solidFill>
                <a:ea typeface="幼圆" pitchFamily="1" charset="-122"/>
              </a:rPr>
              <a:t>إلى هذا العمل من زاويته، والتي قد لا تتوافق مع الطرف الأخر</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60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تعارض المصالح</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4"/>
          <p:cNvSpPr>
            <a:spLocks noChangeArrowheads="1"/>
          </p:cNvSpPr>
          <p:nvPr/>
        </p:nvSpPr>
        <p:spPr bwMode="auto">
          <a:xfrm>
            <a:off x="467544" y="3717032"/>
            <a:ext cx="7056783" cy="129614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يعد تعارض  المصالح من أهم أسباب حدوث الأزمات، حيث يعمل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كل </a:t>
            </a:r>
            <a:r>
              <a:rPr lang="ar-EG" altLang="zh-CN" b="1" dirty="0">
                <a:solidFill>
                  <a:srgbClr val="002060"/>
                </a:solidFill>
                <a:ea typeface="幼圆" pitchFamily="1" charset="-122"/>
              </a:rPr>
              <a:t>طرف من أصحاب المصالح المتعارضة على إيجاد وسيلة من </a:t>
            </a:r>
            <a:r>
              <a:rPr lang="ar-EG" altLang="zh-CN" b="1" dirty="0" smtClean="0">
                <a:solidFill>
                  <a:srgbClr val="002060"/>
                </a:solidFill>
                <a:ea typeface="幼圆" pitchFamily="1" charset="-122"/>
              </a:rPr>
              <a:t>وسائل</a:t>
            </a:r>
          </a:p>
          <a:p>
            <a:pPr rtl="1"/>
            <a:r>
              <a:rPr lang="ar-EG" altLang="zh-CN" b="1" smtClean="0">
                <a:solidFill>
                  <a:srgbClr val="002060"/>
                </a:solidFill>
                <a:ea typeface="幼圆" pitchFamily="1" charset="-122"/>
              </a:rPr>
              <a:t>الضغط </a:t>
            </a:r>
            <a:r>
              <a:rPr lang="ar-EG" altLang="zh-CN" b="1" dirty="0">
                <a:solidFill>
                  <a:srgbClr val="002060"/>
                </a:solidFill>
                <a:ea typeface="幼圆" pitchFamily="1" charset="-122"/>
              </a:rPr>
              <a:t>لما يتوافق مع مصالحه، ومن هنا يقوي تيار الأزمة</a:t>
            </a: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9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476672"/>
            <a:ext cx="4876800" cy="1380530"/>
          </a:xfrm>
          <a:prstGeom prst="rect">
            <a:avLst/>
          </a:prstGeom>
          <a:noFill/>
        </p:spPr>
        <p:txBody>
          <a:bodyPr wrap="none">
            <a:prstTxWarp prst="textWave1">
              <a:avLst>
                <a:gd name="adj1" fmla="val 6386"/>
                <a:gd name="adj2" fmla="val 0"/>
              </a:avLst>
            </a:prstTxWarp>
            <a:spAutoFit/>
          </a:bodyPr>
          <a:lstStyle/>
          <a:p>
            <a:pPr algn="ctr" fontAlgn="auto">
              <a:spcBef>
                <a:spcPts val="0"/>
              </a:spcBef>
              <a:spcAft>
                <a:spcPts val="0"/>
              </a:spcAft>
              <a:defRPr/>
            </a:pPr>
            <a:r>
              <a:rPr lang="ar-EG" sz="4800" b="1" dirty="0">
                <a:solidFill>
                  <a:schemeClr val="bg2">
                    <a:lumMod val="50000"/>
                  </a:schemeClr>
                </a:solidFill>
                <a:latin typeface="+mj-lt"/>
                <a:ea typeface="+mj-ea"/>
                <a:cs typeface="+mj-cs"/>
              </a:rPr>
              <a:t>لنبدأ البرنامج</a:t>
            </a:r>
            <a:endParaRPr lang="en-US" sz="4800" b="1" dirty="0">
              <a:solidFill>
                <a:schemeClr val="bg2">
                  <a:lumMod val="50000"/>
                </a:schemeClr>
              </a:solidFill>
              <a:latin typeface="+mj-lt"/>
              <a:ea typeface="+mj-ea"/>
              <a:cs typeface="+mj-cs"/>
            </a:endParaRPr>
          </a:p>
        </p:txBody>
      </p:sp>
      <p:grpSp>
        <p:nvGrpSpPr>
          <p:cNvPr id="9" name="مجموعة 7"/>
          <p:cNvGrpSpPr>
            <a:grpSpLocks/>
          </p:cNvGrpSpPr>
          <p:nvPr/>
        </p:nvGrpSpPr>
        <p:grpSpPr bwMode="auto">
          <a:xfrm>
            <a:off x="1690712" y="1916113"/>
            <a:ext cx="5689600" cy="4465637"/>
            <a:chOff x="1726959" y="1916832"/>
            <a:chExt cx="5690081" cy="4464496"/>
          </a:xfrm>
        </p:grpSpPr>
        <p:pic>
          <p:nvPicPr>
            <p:cNvPr id="10" name="Picture 2" descr="F:\work\Sonia Sayari\lets_go_showep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6959" y="1916832"/>
              <a:ext cx="5690081"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149080"/>
              <a:ext cx="13681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479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أنواع الأزمات</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188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أنواع الأزمات</a:t>
            </a:r>
          </a:p>
        </p:txBody>
      </p:sp>
      <p:sp>
        <p:nvSpPr>
          <p:cNvPr id="6" name="Rectangle 3"/>
          <p:cNvSpPr>
            <a:spLocks noChangeArrowheads="1"/>
          </p:cNvSpPr>
          <p:nvPr/>
        </p:nvSpPr>
        <p:spPr bwMode="auto">
          <a:xfrm>
            <a:off x="1931821" y="711882"/>
            <a:ext cx="7032667"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طبيعة الحدوث</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المستهدف بالاعتداء</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الهدف</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مسرح الجريمة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المصدر</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العمق</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التكرار</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المدة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الآثار</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القصد</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مستوى المعالجة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من حيث المظهر</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الأزمات المادية، أو المعنوية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الأزمات البسيطة، أو الحادة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أزمات جزئية، أوعامة</a:t>
            </a:r>
            <a:endParaRPr lang="ar-EG" b="1" dirty="0">
              <a:solidFill>
                <a:srgbClr val="7030A0"/>
              </a:solidFill>
              <a:ea typeface="Times New Roman" pitchFamily="18" charset="0"/>
              <a:cs typeface="Arial" pitchFamily="34" charset="0"/>
            </a:endParaRPr>
          </a:p>
          <a:p>
            <a:pPr marL="285750" indent="-285750" algn="r" rtl="1">
              <a:buFont typeface="Wingdings" pitchFamily="2" charset="2"/>
              <a:buChar char="ü"/>
            </a:pPr>
            <a:r>
              <a:rPr lang="ar-SA" b="1" dirty="0">
                <a:solidFill>
                  <a:srgbClr val="7030A0"/>
                </a:solidFill>
                <a:ea typeface="Times New Roman" pitchFamily="18" charset="0"/>
                <a:cs typeface="Arial" pitchFamily="34" charset="0"/>
              </a:rPr>
              <a:t>أزمات وحيدة، أو متكررة</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solidFill>
                <a:srgbClr val="808080"/>
              </a:solidFill>
            </a:endParaRPr>
          </a:p>
        </p:txBody>
      </p:sp>
    </p:spTree>
    <p:extLst>
      <p:ext uri="{BB962C8B-B14F-4D97-AF65-F5344CB8AC3E}">
        <p14:creationId xmlns:p14="http://schemas.microsoft.com/office/powerpoint/2010/main" val="4140681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down)">
                                      <p:cBhvr>
                                        <p:cTn id="39" dur="500"/>
                                        <p:tgtEl>
                                          <p:spTgt spid="6">
                                            <p:txEl>
                                              <p:pRg st="8" end="8"/>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wipe(down)">
                                      <p:cBhvr>
                                        <p:cTn id="43" dur="500"/>
                                        <p:tgtEl>
                                          <p:spTgt spid="6">
                                            <p:txEl>
                                              <p:pRg st="9" end="9"/>
                                            </p:txEl>
                                          </p:spTgt>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wipe(down)">
                                      <p:cBhvr>
                                        <p:cTn id="47" dur="500"/>
                                        <p:tgtEl>
                                          <p:spTgt spid="6">
                                            <p:txEl>
                                              <p:pRg st="10" end="10"/>
                                            </p:txEl>
                                          </p:spTgt>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animEffect transition="in" filter="wipe(down)">
                                      <p:cBhvr>
                                        <p:cTn id="51" dur="500"/>
                                        <p:tgtEl>
                                          <p:spTgt spid="6">
                                            <p:txEl>
                                              <p:pRg st="11" end="11"/>
                                            </p:txEl>
                                          </p:spTgt>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Effect transition="in" filter="wipe(down)">
                                      <p:cBhvr>
                                        <p:cTn id="55" dur="500"/>
                                        <p:tgtEl>
                                          <p:spTgt spid="6">
                                            <p:txEl>
                                              <p:pRg st="12" end="12"/>
                                            </p:txEl>
                                          </p:spTgt>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animEffect transition="in" filter="wipe(down)">
                                      <p:cBhvr>
                                        <p:cTn id="59" dur="500"/>
                                        <p:tgtEl>
                                          <p:spTgt spid="6">
                                            <p:txEl>
                                              <p:pRg st="13" end="13"/>
                                            </p:txEl>
                                          </p:spTgt>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6">
                                            <p:txEl>
                                              <p:pRg st="14" end="14"/>
                                            </p:txEl>
                                          </p:spTgt>
                                        </p:tgtEl>
                                        <p:attrNameLst>
                                          <p:attrName>style.visibility</p:attrName>
                                        </p:attrNameLst>
                                      </p:cBhvr>
                                      <p:to>
                                        <p:strVal val="visible"/>
                                      </p:to>
                                    </p:set>
                                    <p:animEffect transition="in" filter="wipe(down)">
                                      <p:cBhvr>
                                        <p:cTn id="63" dur="500"/>
                                        <p:tgtEl>
                                          <p:spTgt spid="6">
                                            <p:txEl>
                                              <p:pRg st="14" end="14"/>
                                            </p:txEl>
                                          </p:spTgt>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6">
                                            <p:txEl>
                                              <p:pRg st="15" end="15"/>
                                            </p:txEl>
                                          </p:spTgt>
                                        </p:tgtEl>
                                        <p:attrNameLst>
                                          <p:attrName>style.visibility</p:attrName>
                                        </p:attrNameLst>
                                      </p:cBhvr>
                                      <p:to>
                                        <p:strVal val="visible"/>
                                      </p:to>
                                    </p:set>
                                    <p:animEffect transition="in" filter="wipe(down)">
                                      <p:cBhvr>
                                        <p:cTn id="67"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طبيعة الحدوث</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5"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بفعل الإنسان</a:t>
            </a:r>
            <a:endParaRPr lang="ar-EG" altLang="zh-CN" sz="2400" b="1" dirty="0">
              <a:solidFill>
                <a:srgbClr val="002060"/>
              </a:solidFill>
              <a:ea typeface="幼圆" pitchFamily="1" charset="-122"/>
            </a:endParaRPr>
          </a:p>
        </p:txBody>
      </p:sp>
      <p:sp>
        <p:nvSpPr>
          <p:cNvPr id="6"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طبيعية</a:t>
            </a:r>
            <a:endParaRPr lang="zh-CN" altLang="en-US" b="1" dirty="0">
              <a:solidFill>
                <a:srgbClr val="002060"/>
              </a:solidFill>
              <a:ea typeface="幼圆" pitchFamily="1" charset="-122"/>
            </a:endParaRPr>
          </a:p>
        </p:txBody>
      </p:sp>
      <p:pic>
        <p:nvPicPr>
          <p:cNvPr id="7"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85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9"/>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المستهدف بالاعتداء</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5"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إقتداء </a:t>
            </a:r>
            <a:r>
              <a:rPr lang="ar-EG" altLang="zh-CN" b="1" dirty="0">
                <a:solidFill>
                  <a:srgbClr val="002060"/>
                </a:solidFill>
                <a:ea typeface="幼圆" pitchFamily="1" charset="-122"/>
              </a:rPr>
              <a:t>على شخصيات</a:t>
            </a:r>
            <a:endParaRPr lang="ar-EG" altLang="zh-CN" sz="2400" b="1" dirty="0">
              <a:solidFill>
                <a:srgbClr val="002060"/>
              </a:solidFill>
              <a:ea typeface="幼圆" pitchFamily="1" charset="-122"/>
            </a:endParaRPr>
          </a:p>
        </p:txBody>
      </p:sp>
      <p:sp>
        <p:nvSpPr>
          <p:cNvPr id="6"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اعتداء </a:t>
            </a:r>
            <a:r>
              <a:rPr lang="ar-EG" altLang="zh-CN" b="1" dirty="0">
                <a:solidFill>
                  <a:srgbClr val="002060"/>
                </a:solidFill>
                <a:ea typeface="幼圆" pitchFamily="1" charset="-122"/>
              </a:rPr>
              <a:t>على ممتلكات</a:t>
            </a:r>
            <a:endParaRPr lang="zh-CN" altLang="en-US" b="1" dirty="0">
              <a:solidFill>
                <a:srgbClr val="002060"/>
              </a:solidFill>
              <a:ea typeface="幼圆" pitchFamily="1" charset="-122"/>
            </a:endParaRPr>
          </a:p>
        </p:txBody>
      </p:sp>
      <p:pic>
        <p:nvPicPr>
          <p:cNvPr id="7"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3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9"/>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الهدف</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إرهاب </a:t>
            </a:r>
            <a:r>
              <a:rPr lang="ar-EG" altLang="zh-CN" b="1" dirty="0">
                <a:solidFill>
                  <a:srgbClr val="002060"/>
                </a:solidFill>
                <a:ea typeface="幼圆" pitchFamily="1" charset="-122"/>
              </a:rPr>
              <a:t>الطرف الآخر.. كتفجير الطائرات دون تحديد مطالب</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الابتزاز </a:t>
            </a:r>
            <a:r>
              <a:rPr lang="ar-EG" altLang="zh-CN" b="1" dirty="0">
                <a:solidFill>
                  <a:srgbClr val="002060"/>
                </a:solidFill>
                <a:ea typeface="幼圆" pitchFamily="1" charset="-122"/>
              </a:rPr>
              <a:t>..  كفرض مطالب معينة كشرط لإنهاء الأزمة</a:t>
            </a:r>
            <a:endParaRPr lang="zh-CN" altLang="en-US" b="1" dirty="0">
              <a:solidFill>
                <a:srgbClr val="002060"/>
              </a:solidFill>
              <a:ea typeface="幼圆" pitchFamily="1" charset="-122"/>
            </a:endParaRPr>
          </a:p>
        </p:txBody>
      </p:sp>
      <p:pic>
        <p:nvPicPr>
          <p:cNvPr id="12"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7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3"/>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مسرح الجريمة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191658"/>
            <a:ext cx="6912744" cy="806014"/>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خلقتها الظروف في مسرح الحادث كالذي يحدث عندما </a:t>
            </a:r>
            <a:r>
              <a:rPr lang="ar-EG" altLang="zh-CN" b="1" dirty="0" smtClean="0">
                <a:solidFill>
                  <a:srgbClr val="002060"/>
                </a:solidFill>
                <a:ea typeface="幼圆" pitchFamily="1" charset="-122"/>
              </a:rPr>
              <a:t>يطلب</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مختطف طائرة، الهبوط في مطار ما للتزود بالوقود</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حدد فيها مسبقاً مسرح الحادث الذي وقعت فيه</a:t>
            </a:r>
            <a:endParaRPr lang="zh-CN" altLang="en-US" b="1" dirty="0">
              <a:solidFill>
                <a:srgbClr val="002060"/>
              </a:solidFill>
              <a:ea typeface="幼圆" pitchFamily="1" charset="-122"/>
            </a:endParaRPr>
          </a:p>
        </p:txBody>
      </p:sp>
      <p:pic>
        <p:nvPicPr>
          <p:cNvPr id="12"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39040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380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3"/>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المصدر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191658"/>
            <a:ext cx="6912744" cy="806014"/>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مصدرة كالذي يحدث عندما يتم تفجير معين في بلد ما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لاعتبارات </a:t>
            </a:r>
            <a:r>
              <a:rPr lang="ar-EG" altLang="zh-CN" b="1" dirty="0">
                <a:solidFill>
                  <a:srgbClr val="002060"/>
                </a:solidFill>
                <a:ea typeface="幼圆" pitchFamily="1" charset="-122"/>
              </a:rPr>
              <a:t>معينة لها أهميتها في بلد أخر</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لها جذورها  في بلد الحادث سواءًا كانت سياسية أو غيرها</a:t>
            </a:r>
            <a:endParaRPr lang="zh-CN" altLang="en-US" b="1" dirty="0">
              <a:solidFill>
                <a:srgbClr val="002060"/>
              </a:solidFill>
              <a:ea typeface="幼圆" pitchFamily="1" charset="-122"/>
            </a:endParaRPr>
          </a:p>
        </p:txBody>
      </p:sp>
      <p:pic>
        <p:nvPicPr>
          <p:cNvPr id="12"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39040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2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3"/>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العمق</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سطحية غير عميقة هامشية التأثير</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عميقة جوهرية هيكلية التأثير</a:t>
            </a:r>
            <a:endParaRPr lang="zh-CN" altLang="en-US" b="1" dirty="0">
              <a:solidFill>
                <a:srgbClr val="002060"/>
              </a:solidFill>
              <a:ea typeface="幼圆" pitchFamily="1" charset="-122"/>
            </a:endParaRPr>
          </a:p>
        </p:txBody>
      </p:sp>
      <p:pic>
        <p:nvPicPr>
          <p:cNvPr id="12"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79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3"/>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التكرار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ذات طابع دوري متكرر الحدوث</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أزمة </a:t>
            </a:r>
            <a:r>
              <a:rPr lang="ar-EG" altLang="zh-CN" b="1" dirty="0">
                <a:solidFill>
                  <a:srgbClr val="002060"/>
                </a:solidFill>
                <a:ea typeface="幼圆" pitchFamily="1" charset="-122"/>
              </a:rPr>
              <a:t>فجائية عشوائية وغير متكررة</a:t>
            </a:r>
            <a:endParaRPr lang="zh-CN" altLang="en-US" b="1" dirty="0">
              <a:solidFill>
                <a:srgbClr val="002060"/>
              </a:solidFill>
              <a:ea typeface="幼圆" pitchFamily="1" charset="-122"/>
            </a:endParaRPr>
          </a:p>
        </p:txBody>
      </p:sp>
      <p:pic>
        <p:nvPicPr>
          <p:cNvPr id="12"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83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3"/>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المدة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قصيرة الأمد يتم إخمادها والقضاء عليها في مدة قصيرة</a:t>
            </a:r>
            <a:endParaRPr lang="ar-EG" altLang="zh-CN" sz="2400" b="1" dirty="0">
              <a:solidFill>
                <a:srgbClr val="002060"/>
              </a:solidFill>
              <a:ea typeface="幼圆" pitchFamily="1" charset="-122"/>
            </a:endParaRPr>
          </a:p>
        </p:txBody>
      </p:sp>
      <p:sp>
        <p:nvSpPr>
          <p:cNvPr id="10"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طويلة الأجل وهي التي تستمر معالجتها لمدة طويلة</a:t>
            </a:r>
            <a:endParaRPr lang="zh-CN" altLang="en-US" b="1" dirty="0">
              <a:solidFill>
                <a:srgbClr val="002060"/>
              </a:solidFill>
              <a:ea typeface="幼圆" pitchFamily="1" charset="-122"/>
            </a:endParaRPr>
          </a:p>
        </p:txBody>
      </p:sp>
      <p:pic>
        <p:nvPicPr>
          <p:cNvPr id="12"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8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2"/>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3"/>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4800" b="1" dirty="0" smtClean="0">
                <a:solidFill>
                  <a:schemeClr val="bg1"/>
                </a:solidFill>
                <a:ea typeface="Microsoft YaHei" pitchFamily="34" charset="-122"/>
              </a:rPr>
              <a:t>هل انت ممن يتعامل هكذا مع الازمات</a:t>
            </a:r>
            <a:endParaRPr lang="zh-CN" altLang="en-US" sz="48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28223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الآثار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ذات أثار وخسائر بشرية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ذات آثار وخسائر مادية</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ذات آثار وخسائر معنوية</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ذات آثار وخسائر مختلطة</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96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القصد</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عمديه تحبكها إحدى القوى وتنفذها لتحقيق أهداف معلومة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غير عمديه، وإنما نتيجة إهمال وسوء تقدير</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أزمات </a:t>
            </a:r>
            <a:r>
              <a:rPr lang="ar-EG" altLang="zh-CN" b="1" dirty="0">
                <a:solidFill>
                  <a:srgbClr val="002060"/>
                </a:solidFill>
                <a:ea typeface="幼圆" pitchFamily="1" charset="-122"/>
              </a:rPr>
              <a:t>قضاء وقدر، لا حيلة للإنسان فيها</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8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مستوى المعالجة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sz="2200" b="1" dirty="0">
                <a:solidFill>
                  <a:srgbClr val="002060"/>
                </a:solidFill>
                <a:ea typeface="幼圆" pitchFamily="1" charset="-122"/>
              </a:rPr>
              <a:t>	أزمة محلية تتعلق بدولة واحدة، أو منشأة بعينها، وتتطلب معالجة محلية</a:t>
            </a: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sz="2200" b="1" dirty="0" smtClean="0">
                <a:solidFill>
                  <a:srgbClr val="002060"/>
                </a:solidFill>
                <a:ea typeface="幼圆" pitchFamily="1" charset="-122"/>
              </a:rPr>
              <a:t>أزمة </a:t>
            </a:r>
            <a:r>
              <a:rPr lang="ar-EG" altLang="zh-CN" sz="2200" b="1" dirty="0">
                <a:solidFill>
                  <a:srgbClr val="002060"/>
                </a:solidFill>
                <a:ea typeface="幼圆" pitchFamily="1" charset="-122"/>
              </a:rPr>
              <a:t>إقليمية تتعلق بعدة دول في المنطقة، وتتطلب تنسيقاً إقليمياً لمواجهتها</a:t>
            </a:r>
            <a:endParaRPr lang="zh-CN" altLang="en-US" sz="2200"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sz="2200" b="1" dirty="0" smtClean="0">
                <a:solidFill>
                  <a:srgbClr val="002060"/>
                </a:solidFill>
                <a:ea typeface="幼圆" pitchFamily="1" charset="-122"/>
              </a:rPr>
              <a:t>أزمة </a:t>
            </a:r>
            <a:r>
              <a:rPr lang="ar-EG" altLang="zh-CN" sz="2200" b="1" dirty="0">
                <a:solidFill>
                  <a:srgbClr val="002060"/>
                </a:solidFill>
                <a:ea typeface="幼圆" pitchFamily="1" charset="-122"/>
              </a:rPr>
              <a:t>دولية تتعلق بعدة دول أجنبية، وتتطلب تنسيقاً وجهوداً دولية</a:t>
            </a:r>
            <a:endParaRPr lang="zh-CN" altLang="en-US" sz="2200"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5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من حيث المظهر</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الأزمة </a:t>
            </a:r>
            <a:r>
              <a:rPr lang="ar-EG" altLang="zh-CN" b="1" dirty="0">
                <a:solidFill>
                  <a:srgbClr val="002060"/>
                </a:solidFill>
                <a:ea typeface="幼圆" pitchFamily="1" charset="-122"/>
              </a:rPr>
              <a:t>الزاحفة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3524721"/>
            <a:ext cx="6912744" cy="504825"/>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الأزمة </a:t>
            </a:r>
            <a:r>
              <a:rPr lang="ar-EG" altLang="zh-CN" b="1" dirty="0">
                <a:solidFill>
                  <a:srgbClr val="002060"/>
                </a:solidFill>
                <a:ea typeface="幼圆" pitchFamily="1" charset="-122"/>
              </a:rPr>
              <a:t>العنيفة الفجائية</a:t>
            </a:r>
            <a:endParaRPr lang="zh-CN" altLang="en-US" b="1" dirty="0">
              <a:solidFill>
                <a:srgbClr val="002060"/>
              </a:solidFill>
              <a:ea typeface="幼圆" pitchFamily="1" charset="-122"/>
            </a:endParaRPr>
          </a:p>
        </p:txBody>
      </p:sp>
      <p:sp>
        <p:nvSpPr>
          <p:cNvPr id="10" name="Rectangle 5"/>
          <p:cNvSpPr>
            <a:spLocks noChangeArrowheads="1"/>
          </p:cNvSpPr>
          <p:nvPr/>
        </p:nvSpPr>
        <p:spPr bwMode="auto">
          <a:xfrm>
            <a:off x="467545" y="4556596"/>
            <a:ext cx="6912744" cy="504825"/>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anchor="ctr"/>
          <a:lstStyle/>
          <a:p>
            <a:pPr rtl="1"/>
            <a:r>
              <a:rPr lang="ar-EG" altLang="zh-CN" b="1" dirty="0" smtClean="0">
                <a:solidFill>
                  <a:srgbClr val="002060"/>
                </a:solidFill>
                <a:ea typeface="幼圆" pitchFamily="1" charset="-122"/>
              </a:rPr>
              <a:t>الأزمة </a:t>
            </a:r>
            <a:r>
              <a:rPr lang="ar-EG" altLang="zh-CN" b="1" dirty="0">
                <a:solidFill>
                  <a:srgbClr val="002060"/>
                </a:solidFill>
                <a:ea typeface="幼圆" pitchFamily="1" charset="-122"/>
              </a:rPr>
              <a:t>الصريحة العلنية أو المفتوحة</a:t>
            </a:r>
            <a:endParaRPr lang="zh-CN" altLang="en-US" b="1" dirty="0">
              <a:solidFill>
                <a:srgbClr val="002060"/>
              </a:solidFill>
              <a:ea typeface="幼圆" pitchFamily="1" charset="-122"/>
            </a:endParaRPr>
          </a:p>
        </p:txBody>
      </p:sp>
      <p:sp>
        <p:nvSpPr>
          <p:cNvPr id="15" name="Rectangle 6"/>
          <p:cNvSpPr>
            <a:spLocks noChangeArrowheads="1"/>
          </p:cNvSpPr>
          <p:nvPr/>
        </p:nvSpPr>
        <p:spPr bwMode="auto">
          <a:xfrm>
            <a:off x="467545" y="5588471"/>
            <a:ext cx="6912744" cy="504825"/>
          </a:xfrm>
          <a:prstGeom prst="rect">
            <a:avLst/>
          </a:prstGeom>
          <a:solidFill>
            <a:srgbClr val="00B0F0"/>
          </a:solidFill>
          <a:ln>
            <a:noFill/>
          </a:ln>
          <a:effectLst/>
          <a:extLst/>
        </p:spPr>
        <p:txBody>
          <a:bodyPr wrap="none" anchor="ctr"/>
          <a:lstStyle/>
          <a:p>
            <a:pPr rtl="1"/>
            <a:r>
              <a:rPr lang="ar-EG" altLang="zh-CN" b="1" dirty="0" smtClean="0">
                <a:solidFill>
                  <a:srgbClr val="002060"/>
                </a:solidFill>
                <a:ea typeface="幼圆" pitchFamily="1" charset="-122"/>
              </a:rPr>
              <a:t>الأزمة </a:t>
            </a:r>
            <a:r>
              <a:rPr lang="ar-EG" altLang="zh-CN" b="1" dirty="0">
                <a:solidFill>
                  <a:srgbClr val="002060"/>
                </a:solidFill>
                <a:ea typeface="幼圆" pitchFamily="1" charset="-122"/>
              </a:rPr>
              <a:t>الضمنية أو المستترة</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564284"/>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3572346"/>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reen_01"/>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580409"/>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Green_01"/>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66149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6"/>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7"/>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18"/>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9"/>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الأزمات المادية، أو المعنوية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792138"/>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هي </a:t>
            </a:r>
            <a:r>
              <a:rPr lang="ar-EG" altLang="zh-CN" b="1" dirty="0">
                <a:solidFill>
                  <a:srgbClr val="002060"/>
                </a:solidFill>
                <a:ea typeface="幼圆" pitchFamily="1" charset="-122"/>
              </a:rPr>
              <a:t>أزمات ذات طابع اقتصادي، ومادي، وكمي، وقابلة للقياس،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ويمكن </a:t>
            </a:r>
            <a:r>
              <a:rPr lang="ar-EG" altLang="zh-CN" b="1" dirty="0">
                <a:solidFill>
                  <a:srgbClr val="002060"/>
                </a:solidFill>
                <a:ea typeface="幼圆" pitchFamily="1" charset="-122"/>
              </a:rPr>
              <a:t>دراستها والتعامل معها مادياً وبأدوات تتناسب مع طبيعة الأزمة</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4724375"/>
            <a:ext cx="6912744" cy="1080889"/>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a:solidFill>
                  <a:srgbClr val="002060"/>
                </a:solidFill>
                <a:ea typeface="幼圆" pitchFamily="1" charset="-122"/>
              </a:rPr>
              <a:t>هي أزمات ذات طابع نفسي، وشخصي، وغير ملموس، ولا </a:t>
            </a:r>
            <a:r>
              <a:rPr lang="ar-EG" altLang="zh-CN" b="1" dirty="0" smtClean="0">
                <a:solidFill>
                  <a:srgbClr val="002060"/>
                </a:solidFill>
                <a:ea typeface="幼圆" pitchFamily="1" charset="-122"/>
              </a:rPr>
              <a:t>يمكن</a:t>
            </a:r>
          </a:p>
          <a:p>
            <a:pP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الإمساك بأبعادها بسهولة، ولا يمكن رؤية أو سماع الأزمة</a:t>
            </a:r>
            <a:r>
              <a:rPr lang="ar-EG" altLang="zh-CN" b="1" dirty="0" smtClean="0">
                <a:solidFill>
                  <a:srgbClr val="002060"/>
                </a:solidFill>
                <a:ea typeface="幼圆" pitchFamily="1" charset="-122"/>
              </a:rPr>
              <a:t>،</a:t>
            </a:r>
          </a:p>
          <a:p>
            <a:pPr rtl="1"/>
            <a:r>
              <a:rPr lang="ar-EG" altLang="zh-CN" b="1" dirty="0" smtClean="0">
                <a:solidFill>
                  <a:srgbClr val="002060"/>
                </a:solidFill>
                <a:ea typeface="幼圆" pitchFamily="1" charset="-122"/>
              </a:rPr>
              <a:t>بل </a:t>
            </a:r>
            <a:r>
              <a:rPr lang="ar-EG" altLang="zh-CN" b="1" dirty="0">
                <a:solidFill>
                  <a:srgbClr val="002060"/>
                </a:solidFill>
                <a:ea typeface="幼圆" pitchFamily="1" charset="-122"/>
              </a:rPr>
              <a:t>يمكن الشعور بها</a:t>
            </a:r>
            <a:endParaRPr lang="zh-CN" altLang="en-US"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606427"/>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5085184"/>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p:cNvSpPr>
            <a:spLocks noChangeArrowheads="1"/>
          </p:cNvSpPr>
          <p:nvPr/>
        </p:nvSpPr>
        <p:spPr bwMode="auto">
          <a:xfrm>
            <a:off x="3347864" y="1556792"/>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الأزمات المادية</a:t>
            </a:r>
            <a:endParaRPr lang="ar-SA" sz="2400" b="1" dirty="0">
              <a:solidFill>
                <a:srgbClr val="292929"/>
              </a:solidFill>
              <a:latin typeface="Verdana" panose="020B0604030504040204" pitchFamily="34" charset="0"/>
              <a:ea typeface="HY헤드라인M" pitchFamily="2" charset="-127"/>
            </a:endParaRPr>
          </a:p>
        </p:txBody>
      </p:sp>
      <p:sp>
        <p:nvSpPr>
          <p:cNvPr id="12" name="AutoShape 7"/>
          <p:cNvSpPr>
            <a:spLocks noChangeArrowheads="1"/>
          </p:cNvSpPr>
          <p:nvPr/>
        </p:nvSpPr>
        <p:spPr bwMode="auto">
          <a:xfrm>
            <a:off x="3347864" y="362410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الأزمات المعنوية</a:t>
            </a:r>
            <a:endParaRPr lang="ar-SA" sz="2400" b="1" dirty="0">
              <a:solidFill>
                <a:srgbClr val="292929"/>
              </a:solidFill>
              <a:latin typeface="Verdana" panose="020B0604030504040204" pitchFamily="34" charset="0"/>
              <a:ea typeface="HY헤드라인M" pitchFamily="2" charset="-127"/>
            </a:endParaRPr>
          </a:p>
        </p:txBody>
      </p:sp>
    </p:spTree>
    <p:extLst>
      <p:ext uri="{BB962C8B-B14F-4D97-AF65-F5344CB8AC3E}">
        <p14:creationId xmlns:p14="http://schemas.microsoft.com/office/powerpoint/2010/main" val="31955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7"/>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الأزمات البسيطة، أو الحادة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792138"/>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هي </a:t>
            </a:r>
            <a:r>
              <a:rPr lang="ar-EG" altLang="zh-CN" b="1" dirty="0">
                <a:solidFill>
                  <a:srgbClr val="002060"/>
                </a:solidFill>
                <a:ea typeface="幼圆" pitchFamily="1" charset="-122"/>
              </a:rPr>
              <a:t>الأزمات خفيفة التأثير، ويسهل معالجتها بشكل فوري وسريع</a:t>
            </a:r>
            <a:endParaRPr lang="ar-EG" altLang="zh-CN" sz="2400" b="1" dirty="0">
              <a:solidFill>
                <a:srgbClr val="002060"/>
              </a:solidFill>
              <a:ea typeface="幼圆" pitchFamily="1" charset="-122"/>
            </a:endParaRPr>
          </a:p>
        </p:txBody>
      </p:sp>
      <p:sp>
        <p:nvSpPr>
          <p:cNvPr id="9" name="Rectangle 4"/>
          <p:cNvSpPr>
            <a:spLocks noChangeArrowheads="1"/>
          </p:cNvSpPr>
          <p:nvPr/>
        </p:nvSpPr>
        <p:spPr bwMode="auto">
          <a:xfrm>
            <a:off x="467545" y="4724376"/>
            <a:ext cx="6912744" cy="718481"/>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هي </a:t>
            </a:r>
            <a:r>
              <a:rPr lang="ar-EG" altLang="zh-CN" b="1" dirty="0">
                <a:solidFill>
                  <a:srgbClr val="002060"/>
                </a:solidFill>
                <a:ea typeface="幼圆" pitchFamily="1" charset="-122"/>
              </a:rPr>
              <a:t>الأزمات التي تتسم بالشدة والعنف وقهر الكيان الإداري للمنظمة </a:t>
            </a:r>
          </a:p>
          <a:p>
            <a:pPr rtl="1"/>
            <a:r>
              <a:rPr lang="ar-EG" altLang="zh-CN" b="1" dirty="0" smtClean="0">
                <a:solidFill>
                  <a:srgbClr val="002060"/>
                </a:solidFill>
                <a:ea typeface="幼圆" pitchFamily="1" charset="-122"/>
              </a:rPr>
              <a:t>وتقويض </a:t>
            </a:r>
            <a:r>
              <a:rPr lang="ar-EG" altLang="zh-CN" b="1" dirty="0">
                <a:solidFill>
                  <a:srgbClr val="002060"/>
                </a:solidFill>
                <a:ea typeface="幼圆" pitchFamily="1" charset="-122"/>
              </a:rPr>
              <a:t>أركانه</a:t>
            </a: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606427"/>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2360" y="4941168"/>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p:cNvSpPr>
            <a:spLocks noChangeArrowheads="1"/>
          </p:cNvSpPr>
          <p:nvPr/>
        </p:nvSpPr>
        <p:spPr bwMode="auto">
          <a:xfrm>
            <a:off x="3347864" y="1556792"/>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الأزمات البسيطة</a:t>
            </a:r>
            <a:endParaRPr lang="ar-SA" sz="2400" b="1" dirty="0">
              <a:solidFill>
                <a:srgbClr val="292929"/>
              </a:solidFill>
              <a:latin typeface="Verdana" panose="020B0604030504040204" pitchFamily="34" charset="0"/>
              <a:ea typeface="HY헤드라인M" pitchFamily="2" charset="-127"/>
            </a:endParaRPr>
          </a:p>
        </p:txBody>
      </p:sp>
      <p:sp>
        <p:nvSpPr>
          <p:cNvPr id="12" name="AutoShape 7"/>
          <p:cNvSpPr>
            <a:spLocks noChangeArrowheads="1"/>
          </p:cNvSpPr>
          <p:nvPr/>
        </p:nvSpPr>
        <p:spPr bwMode="auto">
          <a:xfrm>
            <a:off x="3347864" y="362410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smtClean="0">
                <a:solidFill>
                  <a:srgbClr val="292929"/>
                </a:solidFill>
                <a:latin typeface="Verdana" panose="020B0604030504040204" pitchFamily="34" charset="0"/>
                <a:ea typeface="HY헤드라인M" pitchFamily="2" charset="-127"/>
              </a:rPr>
              <a:t>الأزمات </a:t>
            </a:r>
            <a:r>
              <a:rPr lang="ar-EG" b="1" dirty="0">
                <a:solidFill>
                  <a:srgbClr val="292929"/>
                </a:solidFill>
                <a:latin typeface="Verdana" panose="020B0604030504040204" pitchFamily="34" charset="0"/>
                <a:ea typeface="HY헤드라인M" pitchFamily="2" charset="-127"/>
              </a:rPr>
              <a:t>الحادة</a:t>
            </a:r>
            <a:endParaRPr lang="ar-SA" sz="2400" b="1" dirty="0">
              <a:solidFill>
                <a:srgbClr val="292929"/>
              </a:solidFill>
              <a:latin typeface="Verdana" panose="020B0604030504040204" pitchFamily="34" charset="0"/>
              <a:ea typeface="HY헤드라인M" pitchFamily="2" charset="-127"/>
            </a:endParaRPr>
          </a:p>
        </p:txBody>
      </p:sp>
    </p:spTree>
    <p:extLst>
      <p:ext uri="{BB962C8B-B14F-4D97-AF65-F5344CB8AC3E}">
        <p14:creationId xmlns:p14="http://schemas.microsoft.com/office/powerpoint/2010/main" val="28946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7"/>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أزمات جزئية، أوعامة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792138"/>
          </a:xfrm>
          <a:prstGeom prst="rect">
            <a:avLst/>
          </a:prstGeom>
          <a:gradFill rotWithShape="1">
            <a:gsLst>
              <a:gs pos="0">
                <a:srgbClr val="FFC000"/>
              </a:gs>
              <a:gs pos="100000">
                <a:srgbClr val="FFCC66"/>
              </a:gs>
            </a:gsLst>
            <a:lin ang="5400000" scaled="1"/>
          </a:gradFill>
          <a:ln>
            <a:noFill/>
          </a:ln>
          <a:effectLst/>
          <a:extLst/>
        </p:spPr>
        <p:txBody>
          <a:bodyPr wrap="none" anchor="ctr"/>
          <a:lstStyle/>
          <a:p>
            <a:pPr rtl="1"/>
            <a:r>
              <a:rPr lang="ar-EG" altLang="zh-CN" b="1" dirty="0" smtClean="0">
                <a:solidFill>
                  <a:srgbClr val="002060"/>
                </a:solidFill>
                <a:ea typeface="幼圆" pitchFamily="1" charset="-122"/>
              </a:rPr>
              <a:t>هي </a:t>
            </a:r>
            <a:r>
              <a:rPr lang="ar-EG" altLang="zh-CN" b="1" dirty="0">
                <a:solidFill>
                  <a:srgbClr val="002060"/>
                </a:solidFill>
                <a:ea typeface="幼圆" pitchFamily="1" charset="-122"/>
              </a:rPr>
              <a:t>أزمات تطول جزءاً من كيان المنظمة أو النظام، وليس كله، </a:t>
            </a:r>
          </a:p>
          <a:p>
            <a:pPr rtl="1"/>
            <a:r>
              <a:rPr lang="ar-EG" altLang="zh-CN" b="1" dirty="0" smtClean="0">
                <a:solidFill>
                  <a:srgbClr val="002060"/>
                </a:solidFill>
                <a:ea typeface="幼圆" pitchFamily="1" charset="-122"/>
              </a:rPr>
              <a:t>ويكون الخوف من </a:t>
            </a:r>
            <a:r>
              <a:rPr lang="ar-EG" altLang="zh-CN" b="1" dirty="0">
                <a:solidFill>
                  <a:srgbClr val="002060"/>
                </a:solidFill>
                <a:ea typeface="幼圆" pitchFamily="1" charset="-122"/>
              </a:rPr>
              <a:t>أن استمرار الأزمة قد يمتد إلى باقي أجزاء النظام</a:t>
            </a:r>
          </a:p>
        </p:txBody>
      </p:sp>
      <p:sp>
        <p:nvSpPr>
          <p:cNvPr id="9" name="Rectangle 4"/>
          <p:cNvSpPr>
            <a:spLocks noChangeArrowheads="1"/>
          </p:cNvSpPr>
          <p:nvPr/>
        </p:nvSpPr>
        <p:spPr bwMode="auto">
          <a:xfrm>
            <a:off x="467545" y="4724376"/>
            <a:ext cx="6912744" cy="718481"/>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هي </a:t>
            </a:r>
            <a:r>
              <a:rPr lang="ar-EG" altLang="zh-CN" b="1" dirty="0">
                <a:solidFill>
                  <a:srgbClr val="002060"/>
                </a:solidFill>
                <a:ea typeface="幼圆" pitchFamily="1" charset="-122"/>
              </a:rPr>
              <a:t>أزمات تغطي كافة أجزاء الكيان ( سواءً كان شركة أو منظمة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أو </a:t>
            </a:r>
            <a:r>
              <a:rPr lang="ar-EG" altLang="zh-CN" b="1" dirty="0">
                <a:solidFill>
                  <a:srgbClr val="002060"/>
                </a:solidFill>
                <a:ea typeface="幼圆" pitchFamily="1" charset="-122"/>
              </a:rPr>
              <a:t>دولة )، </a:t>
            </a:r>
            <a:r>
              <a:rPr lang="ar-EG" altLang="zh-CN" b="1" dirty="0" smtClean="0">
                <a:solidFill>
                  <a:srgbClr val="002060"/>
                </a:solidFill>
                <a:ea typeface="幼圆" pitchFamily="1" charset="-122"/>
              </a:rPr>
              <a:t>وهو </a:t>
            </a:r>
            <a:r>
              <a:rPr lang="ar-EG" altLang="zh-CN" b="1" dirty="0">
                <a:solidFill>
                  <a:srgbClr val="002060"/>
                </a:solidFill>
                <a:ea typeface="幼圆" pitchFamily="1" charset="-122"/>
              </a:rPr>
              <a:t>يؤثر على كافة أطراف النظام وأشخاصه، ومنتجاته</a:t>
            </a: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606427"/>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2360" y="4941168"/>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p:cNvSpPr>
            <a:spLocks noChangeArrowheads="1"/>
          </p:cNvSpPr>
          <p:nvPr/>
        </p:nvSpPr>
        <p:spPr bwMode="auto">
          <a:xfrm>
            <a:off x="3347864" y="1556792"/>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أزمات جزئية</a:t>
            </a:r>
            <a:endParaRPr lang="ar-SA" sz="2400" b="1" dirty="0">
              <a:solidFill>
                <a:srgbClr val="292929"/>
              </a:solidFill>
              <a:latin typeface="Verdana" panose="020B0604030504040204" pitchFamily="34" charset="0"/>
              <a:ea typeface="HY헤드라인M" pitchFamily="2" charset="-127"/>
            </a:endParaRPr>
          </a:p>
        </p:txBody>
      </p:sp>
      <p:sp>
        <p:nvSpPr>
          <p:cNvPr id="12" name="AutoShape 7"/>
          <p:cNvSpPr>
            <a:spLocks noChangeArrowheads="1"/>
          </p:cNvSpPr>
          <p:nvPr/>
        </p:nvSpPr>
        <p:spPr bwMode="auto">
          <a:xfrm>
            <a:off x="3347864" y="362410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أزمات عامة</a:t>
            </a:r>
            <a:endParaRPr lang="ar-SA" sz="2400" b="1" dirty="0">
              <a:solidFill>
                <a:srgbClr val="292929"/>
              </a:solidFill>
              <a:latin typeface="Verdana" panose="020B0604030504040204" pitchFamily="34" charset="0"/>
              <a:ea typeface="HY헤드라인M" pitchFamily="2" charset="-127"/>
            </a:endParaRPr>
          </a:p>
        </p:txBody>
      </p:sp>
    </p:spTree>
    <p:extLst>
      <p:ext uri="{BB962C8B-B14F-4D97-AF65-F5344CB8AC3E}">
        <p14:creationId xmlns:p14="http://schemas.microsoft.com/office/powerpoint/2010/main" val="161632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7"/>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أزمات وحيدة، أو متكررة</a:t>
            </a:r>
            <a:endParaRPr kumimoji="0" lang="ar-EG" sz="2800" b="1" i="0" u="none" strike="noStrike" cap="none" normalizeH="0" baseline="0" dirty="0" smtClean="0">
              <a:ln>
                <a:noFill/>
              </a:ln>
              <a:solidFill>
                <a:schemeClr val="bg2">
                  <a:lumMod val="75000"/>
                </a:schemeClr>
              </a:solidFill>
              <a:effectLst/>
              <a:latin typeface="Arial" charset="0"/>
            </a:endParaRPr>
          </a:p>
        </p:txBody>
      </p:sp>
      <p:sp>
        <p:nvSpPr>
          <p:cNvPr id="8" name="Rectangle 3"/>
          <p:cNvSpPr>
            <a:spLocks noChangeArrowheads="1"/>
          </p:cNvSpPr>
          <p:nvPr/>
        </p:nvSpPr>
        <p:spPr bwMode="auto">
          <a:xfrm>
            <a:off x="467545" y="2492846"/>
            <a:ext cx="6912744" cy="792138"/>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r" rtl="1"/>
            <a:r>
              <a:rPr lang="ar-EG" altLang="zh-CN" b="1" dirty="0" smtClean="0">
                <a:solidFill>
                  <a:srgbClr val="002060"/>
                </a:solidFill>
                <a:ea typeface="幼圆" pitchFamily="1" charset="-122"/>
              </a:rPr>
              <a:t>هي </a:t>
            </a:r>
            <a:r>
              <a:rPr lang="ar-EG" altLang="zh-CN" b="1" dirty="0">
                <a:solidFill>
                  <a:srgbClr val="002060"/>
                </a:solidFill>
                <a:ea typeface="幼圆" pitchFamily="1" charset="-122"/>
              </a:rPr>
              <a:t>أزمات فجائية، غير </a:t>
            </a:r>
            <a:r>
              <a:rPr lang="ar-EG" altLang="zh-CN" b="1" dirty="0" smtClean="0">
                <a:solidFill>
                  <a:srgbClr val="002060"/>
                </a:solidFill>
                <a:ea typeface="幼圆" pitchFamily="1" charset="-122"/>
              </a:rPr>
              <a:t>دورية،وغير </a:t>
            </a:r>
            <a:r>
              <a:rPr lang="ar-EG" altLang="zh-CN" b="1" dirty="0">
                <a:solidFill>
                  <a:srgbClr val="002060"/>
                </a:solidFill>
                <a:ea typeface="幼圆" pitchFamily="1" charset="-122"/>
              </a:rPr>
              <a:t>متكررة، ويصعب التنبؤ بحدوثها</a:t>
            </a:r>
            <a:r>
              <a:rPr lang="ar-EG" altLang="zh-CN" b="1" dirty="0" smtClean="0">
                <a:solidFill>
                  <a:srgbClr val="002060"/>
                </a:solidFill>
                <a:ea typeface="幼圆" pitchFamily="1" charset="-122"/>
              </a:rPr>
              <a:t>،</a:t>
            </a:r>
          </a:p>
          <a:p>
            <a:pPr algn="r" rtl="1"/>
            <a:r>
              <a:rPr lang="ar-EG" altLang="zh-CN" b="1" dirty="0" smtClean="0">
                <a:solidFill>
                  <a:srgbClr val="002060"/>
                </a:solidFill>
                <a:ea typeface="幼圆" pitchFamily="1" charset="-122"/>
              </a:rPr>
              <a:t> </a:t>
            </a:r>
            <a:r>
              <a:rPr lang="ar-EG" altLang="zh-CN" b="1" dirty="0">
                <a:solidFill>
                  <a:srgbClr val="002060"/>
                </a:solidFill>
                <a:ea typeface="幼圆" pitchFamily="1" charset="-122"/>
              </a:rPr>
              <a:t>وعادة ما يكون هناك أسباب خارجة عن الإدارة هي التي تؤدي إليها</a:t>
            </a:r>
          </a:p>
        </p:txBody>
      </p:sp>
      <p:sp>
        <p:nvSpPr>
          <p:cNvPr id="9" name="Rectangle 4"/>
          <p:cNvSpPr>
            <a:spLocks noChangeArrowheads="1"/>
          </p:cNvSpPr>
          <p:nvPr/>
        </p:nvSpPr>
        <p:spPr bwMode="auto">
          <a:xfrm>
            <a:off x="467545" y="4724376"/>
            <a:ext cx="6912744" cy="115289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rtl="1"/>
            <a:r>
              <a:rPr lang="ar-EG" altLang="zh-CN" b="1" dirty="0" smtClean="0">
                <a:solidFill>
                  <a:srgbClr val="002060"/>
                </a:solidFill>
                <a:ea typeface="幼圆" pitchFamily="1" charset="-122"/>
              </a:rPr>
              <a:t>هي </a:t>
            </a:r>
            <a:r>
              <a:rPr lang="ar-EG" altLang="zh-CN" b="1" dirty="0">
                <a:solidFill>
                  <a:srgbClr val="002060"/>
                </a:solidFill>
                <a:ea typeface="幼圆" pitchFamily="1" charset="-122"/>
              </a:rPr>
              <a:t>أزمات تتسم بالدورية والتكرار وتحدث في دورات اقتصادية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ومواسم يمكن </a:t>
            </a:r>
            <a:r>
              <a:rPr lang="ar-EG" altLang="zh-CN" b="1" dirty="0">
                <a:solidFill>
                  <a:srgbClr val="002060"/>
                </a:solidFill>
                <a:ea typeface="幼圆" pitchFamily="1" charset="-122"/>
              </a:rPr>
              <a:t>التنبؤ </a:t>
            </a:r>
            <a:r>
              <a:rPr lang="ar-EG" altLang="zh-CN" b="1" dirty="0" smtClean="0">
                <a:solidFill>
                  <a:srgbClr val="002060"/>
                </a:solidFill>
                <a:ea typeface="幼圆" pitchFamily="1" charset="-122"/>
              </a:rPr>
              <a:t>بها </a:t>
            </a:r>
            <a:r>
              <a:rPr lang="ar-EG" altLang="zh-CN" b="1" dirty="0">
                <a:solidFill>
                  <a:srgbClr val="002060"/>
                </a:solidFill>
                <a:ea typeface="幼圆" pitchFamily="1" charset="-122"/>
              </a:rPr>
              <a:t>وبالدراسة والبحث يمكن تحديد متى ستقع </a:t>
            </a:r>
            <a:endParaRPr lang="ar-EG" altLang="zh-CN" b="1" dirty="0" smtClean="0">
              <a:solidFill>
                <a:srgbClr val="002060"/>
              </a:solidFill>
              <a:ea typeface="幼圆" pitchFamily="1" charset="-122"/>
            </a:endParaRPr>
          </a:p>
          <a:p>
            <a:pPr rtl="1"/>
            <a:r>
              <a:rPr lang="ar-EG" altLang="zh-CN" b="1" dirty="0" smtClean="0">
                <a:solidFill>
                  <a:srgbClr val="002060"/>
                </a:solidFill>
                <a:ea typeface="幼圆" pitchFamily="1" charset="-122"/>
              </a:rPr>
              <a:t>الأزمة ودرجة حدتها، وبالتالي يمكن السيطرة عليها</a:t>
            </a:r>
            <a:endParaRPr lang="ar-EG" altLang="zh-CN" b="1" dirty="0">
              <a:solidFill>
                <a:srgbClr val="002060"/>
              </a:solidFill>
              <a:ea typeface="幼圆" pitchFamily="1" charset="-122"/>
            </a:endParaRPr>
          </a:p>
        </p:txBody>
      </p:sp>
      <p:pic>
        <p:nvPicPr>
          <p:cNvPr id="16" name="Picture 7" descr="Green_01"/>
          <p:cNvPicPr>
            <a:picLocks noChangeAspect="1" noChangeArrowheads="1"/>
          </p:cNvPicPr>
          <p:nvPr/>
        </p:nvPicPr>
        <p:blipFill>
          <a:blip r:embed="rId3">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811765" y="2606427"/>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2360" y="5126707"/>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
          <p:cNvSpPr>
            <a:spLocks noChangeArrowheads="1"/>
          </p:cNvSpPr>
          <p:nvPr/>
        </p:nvSpPr>
        <p:spPr bwMode="auto">
          <a:xfrm>
            <a:off x="3347864" y="1556792"/>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الأزمات الوحيدة</a:t>
            </a:r>
            <a:endParaRPr lang="ar-SA" sz="2400" b="1" dirty="0">
              <a:solidFill>
                <a:srgbClr val="292929"/>
              </a:solidFill>
              <a:latin typeface="Verdana" panose="020B0604030504040204" pitchFamily="34" charset="0"/>
              <a:ea typeface="HY헤드라인M" pitchFamily="2" charset="-127"/>
            </a:endParaRPr>
          </a:p>
        </p:txBody>
      </p:sp>
      <p:sp>
        <p:nvSpPr>
          <p:cNvPr id="12" name="AutoShape 7"/>
          <p:cNvSpPr>
            <a:spLocks noChangeArrowheads="1"/>
          </p:cNvSpPr>
          <p:nvPr/>
        </p:nvSpPr>
        <p:spPr bwMode="auto">
          <a:xfrm>
            <a:off x="3347864" y="362410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rtl="1"/>
            <a:r>
              <a:rPr lang="ar-EG" b="1" dirty="0">
                <a:solidFill>
                  <a:srgbClr val="292929"/>
                </a:solidFill>
                <a:latin typeface="Verdana" panose="020B0604030504040204" pitchFamily="34" charset="0"/>
                <a:ea typeface="HY헤드라인M" pitchFamily="2" charset="-127"/>
              </a:rPr>
              <a:t>الأزمات المتكررة</a:t>
            </a:r>
            <a:endParaRPr lang="ar-SA" sz="2400" b="1" dirty="0">
              <a:solidFill>
                <a:srgbClr val="292929"/>
              </a:solidFill>
              <a:latin typeface="Verdana" panose="020B0604030504040204" pitchFamily="34" charset="0"/>
              <a:ea typeface="HY헤드라인M" pitchFamily="2" charset="-127"/>
            </a:endParaRPr>
          </a:p>
        </p:txBody>
      </p:sp>
    </p:spTree>
    <p:extLst>
      <p:ext uri="{BB962C8B-B14F-4D97-AF65-F5344CB8AC3E}">
        <p14:creationId xmlns:p14="http://schemas.microsoft.com/office/powerpoint/2010/main" val="31786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16"/>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7"/>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5000" b="1" dirty="0">
                <a:solidFill>
                  <a:schemeClr val="bg1"/>
                </a:solidFill>
                <a:ea typeface="Microsoft YaHei" pitchFamily="34" charset="-122"/>
              </a:rPr>
              <a:t>مفهوم إدارة الأزمة</a:t>
            </a:r>
            <a:endParaRPr lang="zh-CN" altLang="en-US" sz="50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2597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bwMode="auto">
          <a:xfrm>
            <a:off x="5220072" y="404664"/>
            <a:ext cx="3792760" cy="720080"/>
          </a:xfrm>
          <a:prstGeom prst="round2DiagRect">
            <a:avLst/>
          </a:prstGeom>
          <a:ln/>
          <a:ex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1" anchor="ctr" anchorCtr="0" compatLnSpc="1">
            <a:prstTxWarp prst="textNoShape">
              <a:avLst/>
            </a:prstTxWarp>
          </a:bodyPr>
          <a:lstStyle/>
          <a:p>
            <a:r>
              <a:rPr lang="ar-EG" sz="2800" b="1" dirty="0">
                <a:solidFill>
                  <a:schemeClr val="bg2">
                    <a:lumMod val="75000"/>
                  </a:schemeClr>
                </a:solidFill>
                <a:latin typeface="Arial" charset="0"/>
              </a:rPr>
              <a:t>مفهوم إدارة الأزمة</a:t>
            </a:r>
          </a:p>
        </p:txBody>
      </p:sp>
      <p:sp>
        <p:nvSpPr>
          <p:cNvPr id="8" name="Rectangle 4"/>
          <p:cNvSpPr>
            <a:spLocks noChangeArrowheads="1"/>
          </p:cNvSpPr>
          <p:nvPr/>
        </p:nvSpPr>
        <p:spPr bwMode="auto">
          <a:xfrm>
            <a:off x="467545" y="3356992"/>
            <a:ext cx="6912744" cy="2016226"/>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r" rtl="1"/>
            <a:r>
              <a:rPr lang="ar-EG" altLang="zh-CN" b="1" dirty="0">
                <a:solidFill>
                  <a:srgbClr val="002060"/>
                </a:solidFill>
                <a:ea typeface="幼圆" pitchFamily="1" charset="-122"/>
              </a:rPr>
              <a:t>نشاط هادف يقوم على البحث والحصول على المعلومات اللازمة التي </a:t>
            </a:r>
            <a:endParaRPr lang="ar-EG" altLang="zh-CN" b="1" dirty="0" smtClean="0">
              <a:solidFill>
                <a:srgbClr val="002060"/>
              </a:solidFill>
              <a:ea typeface="幼圆" pitchFamily="1" charset="-122"/>
            </a:endParaRPr>
          </a:p>
          <a:p>
            <a:pPr algn="r" rtl="1"/>
            <a:r>
              <a:rPr lang="ar-EG" altLang="zh-CN" b="1" dirty="0" smtClean="0">
                <a:solidFill>
                  <a:srgbClr val="002060"/>
                </a:solidFill>
                <a:ea typeface="幼圆" pitchFamily="1" charset="-122"/>
              </a:rPr>
              <a:t>تمكن </a:t>
            </a:r>
            <a:r>
              <a:rPr lang="ar-EG" altLang="zh-CN" b="1" dirty="0">
                <a:solidFill>
                  <a:srgbClr val="002060"/>
                </a:solidFill>
                <a:ea typeface="幼圆" pitchFamily="1" charset="-122"/>
              </a:rPr>
              <a:t>الإدارة من التنبؤ بأماكن واتجاهات الأزمة المتوقعة، وتهيئة </a:t>
            </a:r>
            <a:endParaRPr lang="ar-EG" altLang="zh-CN" b="1" dirty="0" smtClean="0">
              <a:solidFill>
                <a:srgbClr val="002060"/>
              </a:solidFill>
              <a:ea typeface="幼圆" pitchFamily="1" charset="-122"/>
            </a:endParaRPr>
          </a:p>
          <a:p>
            <a:pPr algn="r" rtl="1"/>
            <a:r>
              <a:rPr lang="ar-EG" altLang="zh-CN" b="1" dirty="0" smtClean="0">
                <a:solidFill>
                  <a:srgbClr val="002060"/>
                </a:solidFill>
                <a:ea typeface="幼圆" pitchFamily="1" charset="-122"/>
              </a:rPr>
              <a:t>المناخ </a:t>
            </a:r>
            <a:r>
              <a:rPr lang="ar-EG" altLang="zh-CN" b="1" dirty="0">
                <a:solidFill>
                  <a:srgbClr val="002060"/>
                </a:solidFill>
                <a:ea typeface="幼圆" pitchFamily="1" charset="-122"/>
              </a:rPr>
              <a:t>المناسب للتعامل معها، عن طريق اتخاذ التدابير للتحكم في </a:t>
            </a:r>
            <a:endParaRPr lang="ar-EG" altLang="zh-CN" b="1" dirty="0" smtClean="0">
              <a:solidFill>
                <a:srgbClr val="002060"/>
              </a:solidFill>
              <a:ea typeface="幼圆" pitchFamily="1" charset="-122"/>
            </a:endParaRPr>
          </a:p>
          <a:p>
            <a:pPr algn="r" rtl="1"/>
            <a:r>
              <a:rPr lang="ar-EG" altLang="zh-CN" b="1" dirty="0" smtClean="0">
                <a:solidFill>
                  <a:srgbClr val="002060"/>
                </a:solidFill>
                <a:ea typeface="幼圆" pitchFamily="1" charset="-122"/>
              </a:rPr>
              <a:t>الأزمة </a:t>
            </a:r>
            <a:r>
              <a:rPr lang="ar-EG" altLang="zh-CN" b="1" dirty="0">
                <a:solidFill>
                  <a:srgbClr val="002060"/>
                </a:solidFill>
                <a:ea typeface="幼圆" pitchFamily="1" charset="-122"/>
              </a:rPr>
              <a:t>المتوقعة والقضاء عليها أو تغيير مسارها لصالح </a:t>
            </a:r>
            <a:r>
              <a:rPr lang="ar-EG" altLang="zh-CN" b="1" dirty="0" smtClean="0">
                <a:solidFill>
                  <a:srgbClr val="002060"/>
                </a:solidFill>
                <a:ea typeface="幼圆" pitchFamily="1" charset="-122"/>
              </a:rPr>
              <a:t>المنظمة</a:t>
            </a:r>
            <a:endParaRPr lang="ar-EG" altLang="zh-CN" b="1" dirty="0">
              <a:solidFill>
                <a:srgbClr val="002060"/>
              </a:solidFill>
              <a:ea typeface="幼圆" pitchFamily="1" charset="-122"/>
            </a:endParaRPr>
          </a:p>
        </p:txBody>
      </p:sp>
      <p:pic>
        <p:nvPicPr>
          <p:cNvPr id="10" name="Picture 8" descr="Green_0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7811765" y="4118595"/>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742479"/>
            <a:ext cx="22288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60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powerpoint-template">
  <a:themeElements>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10.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11.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12.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13.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14.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15.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2.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3.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4.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5.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6.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7.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8.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ppt/theme/themeOverride9.xml><?xml version="1.0" encoding="utf-8"?>
<a:themeOverride xmlns:a="http://schemas.openxmlformats.org/drawingml/2006/main">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themeOverride>
</file>

<file path=docProps/app.xml><?xml version="1.0" encoding="utf-8"?>
<Properties xmlns="http://schemas.openxmlformats.org/officeDocument/2006/extended-properties" xmlns:vt="http://schemas.openxmlformats.org/officeDocument/2006/docPropsVTypes">
  <Template/>
  <TotalTime>546</TotalTime>
  <Words>5717</Words>
  <Application>Microsoft Office PowerPoint</Application>
  <PresentationFormat>On-screen Show (4:3)</PresentationFormat>
  <Paragraphs>892</Paragraphs>
  <Slides>187</Slides>
  <Notes>126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187</vt:i4>
      </vt:variant>
    </vt:vector>
  </HeadingPairs>
  <TitlesOfParts>
    <vt:vector size="198" baseType="lpstr">
      <vt:lpstr>Microsoft YaHei</vt:lpstr>
      <vt:lpstr>SimSun</vt:lpstr>
      <vt:lpstr>Arial</vt:lpstr>
      <vt:lpstr>Calibri</vt:lpstr>
      <vt:lpstr>HY헤드라인M</vt:lpstr>
      <vt:lpstr>Microsoft Sans Serif</vt:lpstr>
      <vt:lpstr>Times New Roman</vt:lpstr>
      <vt:lpstr>Verdana</vt:lpstr>
      <vt:lpstr>Wingdings</vt:lpstr>
      <vt:lpstr>幼圆</vt:lpstr>
      <vt:lpstr>powerpoint-template</vt:lpstr>
      <vt:lpstr>ادارة المخاطر والازمات</vt:lpstr>
      <vt:lpstr>PowerPoint Presentation</vt:lpstr>
      <vt:lpstr>PowerPoint Presentation</vt:lpstr>
      <vt:lpstr>PowerPoint Presentation</vt:lpstr>
      <vt:lpstr>PowerPoint Presentation</vt:lpstr>
      <vt:lpstr>الهدف العام للبرنامج التدريبي </vt:lpstr>
      <vt:lpstr>الأهداف التفصيلية للبرنامج التدريبي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خطوات إدارة المخاطر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مراحل تطور الأزمة</vt:lpstr>
      <vt:lpstr>PowerPoint Presentation</vt:lpstr>
      <vt:lpstr>PowerPoint Presentation</vt:lpstr>
      <vt:lpstr>PowerPoint Presentation</vt:lpstr>
      <vt:lpstr>PowerPoint Presentation</vt:lpstr>
      <vt:lpstr>PowerPoint Presentation</vt:lpstr>
      <vt:lpstr>أسباب نشوء الأزمة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أنواع الأزمات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مقومات إدارة الأزمة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مراحل إدارة الأزمة</vt:lpstr>
      <vt:lpstr>PowerPoint Presentation</vt:lpstr>
      <vt:lpstr>PowerPoint Presentation</vt:lpstr>
      <vt:lpstr>PowerPoint Presentation</vt:lpstr>
      <vt:lpstr>PowerPoint Presentation</vt:lpstr>
      <vt:lpstr>PowerPoint Presentation</vt:lpstr>
      <vt:lpstr>PowerPoint Presentation</vt:lpstr>
      <vt:lpstr>وسائل تحسين قدرة المجتمع  أو الكيان الإداري في إدارة الأزمات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مرحلة ما قبل الأزمة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مرحلة التعامل مع الأزمة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مرحلة ما بعد الأزمة </vt:lpstr>
      <vt:lpstr>PowerPoint Presentation</vt:lpstr>
      <vt:lpstr>PowerPoint Presentation</vt:lpstr>
      <vt:lpstr>PowerPoint Presentation</vt:lpstr>
      <vt:lpstr>PowerPoint Presentation</vt:lpstr>
      <vt:lpstr>PowerPoint Presentation</vt:lpstr>
      <vt:lpstr>PowerPoint Presentation</vt:lpstr>
      <vt:lpstr>نماذج من إدارة الأزمات في الممارسة العملية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غزوة الخندق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ثمانية خطوات لحل المشكلات التي تواجهك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نلقاكم فى دورات اخرى</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menna</dc:creator>
  <cp:lastModifiedBy>amal salah</cp:lastModifiedBy>
  <cp:revision>166</cp:revision>
  <dcterms:created xsi:type="dcterms:W3CDTF">2013-09-17T23:35:17Z</dcterms:created>
  <dcterms:modified xsi:type="dcterms:W3CDTF">2014-10-20T22:34:29Z</dcterms:modified>
</cp:coreProperties>
</file>