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80" r:id="rId3"/>
    <p:sldId id="302" r:id="rId4"/>
    <p:sldId id="304" r:id="rId5"/>
    <p:sldId id="305" r:id="rId6"/>
    <p:sldId id="296" r:id="rId7"/>
    <p:sldId id="485" r:id="rId8"/>
    <p:sldId id="488" r:id="rId9"/>
    <p:sldId id="489" r:id="rId10"/>
    <p:sldId id="483" r:id="rId11"/>
    <p:sldId id="297"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7" r:id="rId39"/>
    <p:sldId id="518" r:id="rId40"/>
    <p:sldId id="519" r:id="rId41"/>
    <p:sldId id="520" r:id="rId42"/>
    <p:sldId id="516"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39" r:id="rId62"/>
    <p:sldId id="540" r:id="rId63"/>
    <p:sldId id="541" r:id="rId64"/>
    <p:sldId id="542" r:id="rId65"/>
    <p:sldId id="543" r:id="rId66"/>
    <p:sldId id="544" r:id="rId67"/>
    <p:sldId id="545" r:id="rId68"/>
    <p:sldId id="546" r:id="rId69"/>
    <p:sldId id="547" r:id="rId70"/>
    <p:sldId id="548" r:id="rId71"/>
    <p:sldId id="549" r:id="rId72"/>
    <p:sldId id="550" r:id="rId73"/>
    <p:sldId id="486" r:id="rId7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00"/>
    <a:srgbClr val="9900CC"/>
    <a:srgbClr val="00FFFF"/>
    <a:srgbClr val="B92D14"/>
    <a:srgbClr val="66CCFF"/>
    <a:srgbClr val="99CCFF"/>
    <a:srgbClr val="33CCFF"/>
    <a:srgbClr val="FF99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5573" autoAdjust="0"/>
  </p:normalViewPr>
  <p:slideViewPr>
    <p:cSldViewPr>
      <p:cViewPr varScale="1">
        <p:scale>
          <a:sx n="67" d="100"/>
          <a:sy n="67" d="100"/>
        </p:scale>
        <p:origin x="151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 csCatId="colorful" phldr="1"/>
      <dgm:spPr/>
      <dgm:t>
        <a:bodyPr/>
        <a:lstStyle/>
        <a:p>
          <a:pPr rtl="1"/>
          <a:endParaRPr lang="ar-SA"/>
        </a:p>
      </dgm:t>
    </dgm:pt>
    <dgm:pt modelId="{7D156077-FC48-4E00-9279-C0DCC50C887C}">
      <dgm:prSet custT="1"/>
      <dgm:spPr/>
      <dgm:t>
        <a:bodyPr/>
        <a:lstStyle/>
        <a:p>
          <a:pPr rtl="1"/>
          <a:r>
            <a:rPr lang="ar-SA" sz="2800" b="1" smtClean="0"/>
            <a:t>نظرة عامة حول التدريس الفعال</a:t>
          </a:r>
          <a:endParaRPr lang="ar-SA" sz="28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1"/>
          <a:r>
            <a:rPr lang="ar-SA" sz="2800" b="1" dirty="0" smtClean="0"/>
            <a:t>مهارات التدريس الفعال </a:t>
          </a:r>
          <a:r>
            <a:rPr lang="ar-EG" sz="2800" b="1" dirty="0" smtClean="0"/>
            <a:t> للمعلم</a:t>
          </a:r>
          <a:endParaRPr lang="ar-SA" sz="28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SA" sz="2800" b="1" dirty="0" smtClean="0"/>
            <a:t>إدارة </a:t>
          </a:r>
          <a:r>
            <a:rPr lang="ar-EG" sz="2800" b="1" dirty="0" smtClean="0"/>
            <a:t>الصف </a:t>
          </a:r>
          <a:r>
            <a:rPr lang="ar-SA" sz="2800" b="1" dirty="0" smtClean="0"/>
            <a:t>الفعالة</a:t>
          </a:r>
          <a:endParaRPr lang="ar-SA" sz="28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smtClean="0">
              <a:latin typeface="Times New Roman" pitchFamily="18" charset="0"/>
              <a:cs typeface="Arial"/>
            </a:rPr>
            <a:t>خطوات التدريس الفعال</a:t>
          </a:r>
          <a:endParaRPr lang="ar-SA" sz="28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4">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4"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4">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4">
        <dgm:presLayoutVars>
          <dgm:bulletEnabled val="1"/>
        </dgm:presLayoutVars>
      </dgm:prSet>
      <dgm:spPr/>
      <dgm:t>
        <a:bodyPr/>
        <a:lstStyle/>
        <a:p>
          <a:pPr rtl="1"/>
          <a:endParaRPr lang="ar-SA"/>
        </a:p>
      </dgm:t>
    </dgm:pt>
  </dgm:ptLst>
  <dgm:cxnLst>
    <dgm:cxn modelId="{6905999D-F79E-45FB-9253-F75674281729}" srcId="{683FD8ED-3092-40E8-BB3C-F36A310A3877}" destId="{D29E24FC-05D5-4E97-98C7-54323AD0F0B5}" srcOrd="3" destOrd="0" parTransId="{7D0F9F06-850F-4690-AA3C-60913BB36118}" sibTransId="{75A502E1-7EE8-4F8E-9976-255DDCA81AE7}"/>
    <dgm:cxn modelId="{534AF052-EC70-4970-8D47-07ED9D86F690}" srcId="{683FD8ED-3092-40E8-BB3C-F36A310A3877}" destId="{F611D78A-9E2D-4971-9E73-7AC2581DFC51}" srcOrd="2" destOrd="0" parTransId="{C7D607EF-6D87-4887-895C-DB14450938E9}" sibTransId="{00E21551-6CE4-4CC5-81C6-7AE7E6B63CF9}"/>
    <dgm:cxn modelId="{C6E85D72-AFF9-4179-AB2B-702961650571}" type="presOf" srcId="{E2F200B1-BFB1-4055-BB5F-BAE852DBF4F3}" destId="{823B69D6-EABD-44B8-B557-A4445BE9D858}" srcOrd="0" destOrd="0" presId="urn:microsoft.com/office/officeart/2005/8/layout/cycle3"/>
    <dgm:cxn modelId="{694F5E5A-05D4-4BDB-817D-2319AEFCBB93}" type="presOf" srcId="{F611D78A-9E2D-4971-9E73-7AC2581DFC51}" destId="{626E7E74-A943-41F9-92A5-6B86187D0915}" srcOrd="0" destOrd="0" presId="urn:microsoft.com/office/officeart/2005/8/layout/cycle3"/>
    <dgm:cxn modelId="{88F7409B-3FB8-4EC5-A95E-9F6F230D9E21}" type="presOf" srcId="{683FD8ED-3092-40E8-BB3C-F36A310A3877}" destId="{63FC5469-9CCB-4523-AE5E-3D72808BB6D2}"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038109C4-FF2D-4660-B05A-D948A08376E1}" type="presOf" srcId="{D29E24FC-05D5-4E97-98C7-54323AD0F0B5}" destId="{EF6DE290-021F-4F3C-B173-582D126FA912}" srcOrd="0" destOrd="0" presId="urn:microsoft.com/office/officeart/2005/8/layout/cycle3"/>
    <dgm:cxn modelId="{ED82D48A-907B-4CDA-A373-A0B6E639F76A}" type="presOf" srcId="{7D156077-FC48-4E00-9279-C0DCC50C887C}" destId="{E23CECA5-6803-41F7-B47F-C091F357DDED}" srcOrd="0" destOrd="0" presId="urn:microsoft.com/office/officeart/2005/8/layout/cycle3"/>
    <dgm:cxn modelId="{B47C1BD8-FD2F-4B1F-AAE6-9D852140E427}" type="presOf" srcId="{4299C8C0-9EFE-4B56-B3A8-6441731A43E1}" destId="{E4FC657D-04EC-4527-ACE7-2542C82D4137}"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E158AAA8-6740-4DBD-AE06-C60452B680B6}" type="presParOf" srcId="{63FC5469-9CCB-4523-AE5E-3D72808BB6D2}" destId="{14351B7A-7FA0-4103-8B91-E9F1416A4BDE}" srcOrd="0" destOrd="0" presId="urn:microsoft.com/office/officeart/2005/8/layout/cycle3"/>
    <dgm:cxn modelId="{3B1F11B8-7876-484F-B03C-0041408020AC}" type="presParOf" srcId="{14351B7A-7FA0-4103-8B91-E9F1416A4BDE}" destId="{E23CECA5-6803-41F7-B47F-C091F357DDED}" srcOrd="0" destOrd="0" presId="urn:microsoft.com/office/officeart/2005/8/layout/cycle3"/>
    <dgm:cxn modelId="{D01B22BC-9DA3-4007-B56A-96D7441029B8}" type="presParOf" srcId="{14351B7A-7FA0-4103-8B91-E9F1416A4BDE}" destId="{823B69D6-EABD-44B8-B557-A4445BE9D858}" srcOrd="1" destOrd="0" presId="urn:microsoft.com/office/officeart/2005/8/layout/cycle3"/>
    <dgm:cxn modelId="{BD85D30D-7209-4E0D-A1F7-D9BB0EAF874F}" type="presParOf" srcId="{14351B7A-7FA0-4103-8B91-E9F1416A4BDE}" destId="{E4FC657D-04EC-4527-ACE7-2542C82D4137}" srcOrd="2" destOrd="0" presId="urn:microsoft.com/office/officeart/2005/8/layout/cycle3"/>
    <dgm:cxn modelId="{7313D6CC-D004-438B-93C7-4078A38D8519}" type="presParOf" srcId="{14351B7A-7FA0-4103-8B91-E9F1416A4BDE}" destId="{626E7E74-A943-41F9-92A5-6B86187D0915}" srcOrd="3" destOrd="0" presId="urn:microsoft.com/office/officeart/2005/8/layout/cycle3"/>
    <dgm:cxn modelId="{3A7856FA-EA4E-41C3-A947-1A23EEC2E5F5}" type="presParOf" srcId="{14351B7A-7FA0-4103-8B91-E9F1416A4BDE}" destId="{EF6DE290-021F-4F3C-B173-582D126FA91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69D6-EABD-44B8-B557-A4445BE9D858}">
      <dsp:nvSpPr>
        <dsp:cNvPr id="0" name=""/>
        <dsp:cNvSpPr/>
      </dsp:nvSpPr>
      <dsp:spPr>
        <a:xfrm>
          <a:off x="1006737" y="154010"/>
          <a:ext cx="5454124" cy="5454124"/>
        </a:xfrm>
        <a:prstGeom prst="circularArrow">
          <a:avLst>
            <a:gd name="adj1" fmla="val 4668"/>
            <a:gd name="adj2" fmla="val 272909"/>
            <a:gd name="adj3" fmla="val 12922171"/>
            <a:gd name="adj4" fmla="val 17969237"/>
            <a:gd name="adj5" fmla="val 484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1959880" y="278847"/>
          <a:ext cx="3547839" cy="1773919"/>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smtClean="0"/>
            <a:t>نظرة عامة حول التدريس الفعال</a:t>
          </a:r>
          <a:endParaRPr lang="ar-SA" sz="2800" b="1" u="none" kern="1200" dirty="0"/>
        </a:p>
      </dsp:txBody>
      <dsp:txXfrm>
        <a:off x="2046476" y="365443"/>
        <a:ext cx="3374647" cy="1600727"/>
      </dsp:txXfrm>
    </dsp:sp>
    <dsp:sp modelId="{E4FC657D-04EC-4527-ACE7-2542C82D4137}">
      <dsp:nvSpPr>
        <dsp:cNvPr id="0" name=""/>
        <dsp:cNvSpPr/>
      </dsp:nvSpPr>
      <dsp:spPr>
        <a:xfrm>
          <a:off x="3774144" y="2693816"/>
          <a:ext cx="3547839" cy="177391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مهارات التدريس الفعال </a:t>
          </a:r>
          <a:r>
            <a:rPr lang="ar-EG" sz="2800" b="1" kern="1200" dirty="0" smtClean="0"/>
            <a:t> للمعلم</a:t>
          </a:r>
          <a:endParaRPr lang="ar-SA" sz="2800" b="1" kern="1200" dirty="0"/>
        </a:p>
      </dsp:txBody>
      <dsp:txXfrm>
        <a:off x="3860740" y="2780412"/>
        <a:ext cx="3374647" cy="1600727"/>
      </dsp:txXfrm>
    </dsp:sp>
    <dsp:sp modelId="{626E7E74-A943-41F9-92A5-6B86187D0915}">
      <dsp:nvSpPr>
        <dsp:cNvPr id="0" name=""/>
        <dsp:cNvSpPr/>
      </dsp:nvSpPr>
      <dsp:spPr>
        <a:xfrm>
          <a:off x="1959880" y="4195633"/>
          <a:ext cx="3547839" cy="1773919"/>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إدارة </a:t>
          </a:r>
          <a:r>
            <a:rPr lang="ar-EG" sz="2800" b="1" kern="1200" dirty="0" smtClean="0"/>
            <a:t>الصف </a:t>
          </a:r>
          <a:r>
            <a:rPr lang="ar-SA" sz="2800" b="1" kern="1200" dirty="0" smtClean="0"/>
            <a:t>الفعالة</a:t>
          </a:r>
          <a:endParaRPr lang="ar-SA" sz="2800" b="1" kern="1200" dirty="0"/>
        </a:p>
      </dsp:txBody>
      <dsp:txXfrm>
        <a:off x="2046476" y="4282229"/>
        <a:ext cx="3374647" cy="1600727"/>
      </dsp:txXfrm>
    </dsp:sp>
    <dsp:sp modelId="{EF6DE290-021F-4F3C-B173-582D126FA912}">
      <dsp:nvSpPr>
        <dsp:cNvPr id="0" name=""/>
        <dsp:cNvSpPr/>
      </dsp:nvSpPr>
      <dsp:spPr>
        <a:xfrm>
          <a:off x="1487" y="2237240"/>
          <a:ext cx="3547839" cy="1773919"/>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b="1" kern="1200" smtClean="0">
              <a:latin typeface="Times New Roman" pitchFamily="18" charset="0"/>
              <a:cs typeface="Arial"/>
            </a:rPr>
            <a:t>خطوات التدريس الفعال</a:t>
          </a:r>
          <a:endParaRPr lang="ar-SA" sz="2800" b="1" kern="1200" dirty="0"/>
        </a:p>
      </dsp:txBody>
      <dsp:txXfrm>
        <a:off x="88083" y="2323836"/>
        <a:ext cx="3374647" cy="16007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5B89193-B860-43A9-BD7D-E5B35E7CA9AD}" type="slidenum">
              <a:rPr lang="en-US"/>
              <a:pPr>
                <a:defRPr/>
              </a:pPr>
              <a:t>‹#›</a:t>
            </a:fld>
            <a:endParaRPr lang="en-US"/>
          </a:p>
        </p:txBody>
      </p:sp>
    </p:spTree>
    <p:extLst>
      <p:ext uri="{BB962C8B-B14F-4D97-AF65-F5344CB8AC3E}">
        <p14:creationId xmlns:p14="http://schemas.microsoft.com/office/powerpoint/2010/main" val="35889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74AB2C21-A8B0-431F-BF87-B38A49EECBC7}"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62071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48038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402464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52920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52023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95399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67984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254228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92553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4238765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0095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4</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118618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8234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26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602007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29</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193236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81489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04199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35</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116293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37</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034201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38</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855295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39</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70270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4277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5</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1415294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3786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43</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696225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44</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65868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48</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2106320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49</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59820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solidFill>
                  <a:srgbClr val="000000"/>
                </a:solidFill>
              </a:rPr>
              <a:pPr eaLnBrk="1" hangingPunct="1"/>
              <a:t>53</a:t>
            </a:fld>
            <a:endParaRPr lang="en-US" sz="120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500709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74AB2C21-A8B0-431F-BF87-B38A49EECBC7}" type="slidenum">
              <a:rPr lang="en-US" sz="1200">
                <a:solidFill>
                  <a:prstClr val="black"/>
                </a:solidFill>
              </a:rPr>
              <a:pPr eaLnBrk="1" hangingPunct="1"/>
              <a:t>73</a:t>
            </a:fld>
            <a:endParaRPr lang="en-US" sz="1200">
              <a:solidFill>
                <a:prstClr val="black"/>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18543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6</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76331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8</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148983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rtl="0" eaLnBrk="0" fontAlgn="base" hangingPunct="0">
              <a:spcBef>
                <a:spcPct val="0"/>
              </a:spcBef>
              <a:spcAft>
                <a:spcPct val="0"/>
              </a:spcAft>
              <a:defRPr sz="2400">
                <a:solidFill>
                  <a:schemeClr val="tx1"/>
                </a:solidFill>
                <a:latin typeface="Arial" charset="0"/>
              </a:defRPr>
            </a:lvl6pPr>
            <a:lvl7pPr marL="2971800" indent="-228600" algn="ctr" rtl="0" eaLnBrk="0" fontAlgn="base" hangingPunct="0">
              <a:spcBef>
                <a:spcPct val="0"/>
              </a:spcBef>
              <a:spcAft>
                <a:spcPct val="0"/>
              </a:spcAft>
              <a:defRPr sz="2400">
                <a:solidFill>
                  <a:schemeClr val="tx1"/>
                </a:solidFill>
                <a:latin typeface="Arial" charset="0"/>
              </a:defRPr>
            </a:lvl7pPr>
            <a:lvl8pPr marL="3429000" indent="-228600" algn="ctr" rtl="0" eaLnBrk="0" fontAlgn="base" hangingPunct="0">
              <a:spcBef>
                <a:spcPct val="0"/>
              </a:spcBef>
              <a:spcAft>
                <a:spcPct val="0"/>
              </a:spcAft>
              <a:defRPr sz="2400">
                <a:solidFill>
                  <a:schemeClr val="tx1"/>
                </a:solidFill>
                <a:latin typeface="Arial" charset="0"/>
              </a:defRPr>
            </a:lvl8pPr>
            <a:lvl9pPr marL="3886200" indent="-228600" algn="ctr" rtl="0" eaLnBrk="0" fontAlgn="base" hangingPunct="0">
              <a:spcBef>
                <a:spcPct val="0"/>
              </a:spcBef>
              <a:spcAft>
                <a:spcPct val="0"/>
              </a:spcAft>
              <a:defRPr sz="2400">
                <a:solidFill>
                  <a:schemeClr val="tx1"/>
                </a:solidFill>
                <a:latin typeface="Arial" charset="0"/>
              </a:defRPr>
            </a:lvl9pPr>
          </a:lstStyle>
          <a:p>
            <a:pPr eaLnBrk="1" hangingPunct="1"/>
            <a:fld id="{192527B1-D885-4AAA-97B2-53FD55EB6AAA}" type="slidenum">
              <a:rPr lang="en-US" sz="1200">
                <a:solidFill>
                  <a:prstClr val="black"/>
                </a:solidFill>
              </a:rPr>
              <a:pPr eaLnBrk="1" hangingPunct="1"/>
              <a:t>9</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extLst>
      <p:ext uri="{BB962C8B-B14F-4D97-AF65-F5344CB8AC3E}">
        <p14:creationId xmlns:p14="http://schemas.microsoft.com/office/powerpoint/2010/main" val="108265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45142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11</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27521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rtl="0" eaLnBrk="0" fontAlgn="base" hangingPunct="0">
              <a:spcBef>
                <a:spcPct val="0"/>
              </a:spcBef>
              <a:spcAft>
                <a:spcPct val="0"/>
              </a:spcAft>
              <a:defRPr sz="2400">
                <a:solidFill>
                  <a:schemeClr val="tx1"/>
                </a:solidFill>
                <a:latin typeface="Arial" pitchFamily="34" charset="0"/>
              </a:defRPr>
            </a:lvl6pPr>
            <a:lvl7pPr marL="2971800" indent="-228600" algn="ctr" rtl="0" eaLnBrk="0" fontAlgn="base" hangingPunct="0">
              <a:spcBef>
                <a:spcPct val="0"/>
              </a:spcBef>
              <a:spcAft>
                <a:spcPct val="0"/>
              </a:spcAft>
              <a:defRPr sz="2400">
                <a:solidFill>
                  <a:schemeClr val="tx1"/>
                </a:solidFill>
                <a:latin typeface="Arial" pitchFamily="34" charset="0"/>
              </a:defRPr>
            </a:lvl7pPr>
            <a:lvl8pPr marL="3429000" indent="-228600" algn="ctr" rtl="0" eaLnBrk="0" fontAlgn="base" hangingPunct="0">
              <a:spcBef>
                <a:spcPct val="0"/>
              </a:spcBef>
              <a:spcAft>
                <a:spcPct val="0"/>
              </a:spcAft>
              <a:defRPr sz="2400">
                <a:solidFill>
                  <a:schemeClr val="tx1"/>
                </a:solidFill>
                <a:latin typeface="Arial" pitchFamily="34" charset="0"/>
              </a:defRPr>
            </a:lvl8pPr>
            <a:lvl9pPr marL="3886200" indent="-228600" algn="ctr" rtl="0" eaLnBrk="0" fontAlgn="base" hangingPunct="0">
              <a:spcBef>
                <a:spcPct val="0"/>
              </a:spcBef>
              <a:spcAft>
                <a:spcPct val="0"/>
              </a:spcAft>
              <a:defRPr sz="2400">
                <a:solidFill>
                  <a:schemeClr val="tx1"/>
                </a:solidFill>
                <a:latin typeface="Arial" pitchFamily="34" charset="0"/>
              </a:defRPr>
            </a:lvl9pPr>
          </a:lstStyle>
          <a:p>
            <a:pPr eaLnBrk="1" hangingPunct="1"/>
            <a:fld id="{14625B8C-E567-49D4-B860-6BCC30E12F0C}" type="slidenum">
              <a:rPr lang="en-US" sz="1200"/>
              <a:pPr eaLnBrk="1" hangingPunct="1"/>
              <a:t>12</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22890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2389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3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337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026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11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8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9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6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8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21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84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267200" y="1066800"/>
            <a:ext cx="5029200" cy="762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ctr" eaLnBrk="1" hangingPunct="1"/>
            <a:r>
              <a:rPr lang="ar-EG" sz="4800" b="1" dirty="0" smtClean="0">
                <a:solidFill>
                  <a:schemeClr val="bg2">
                    <a:lumMod val="50000"/>
                  </a:schemeClr>
                </a:solidFill>
              </a:rPr>
              <a:t>التدريس الفعال</a:t>
            </a:r>
            <a:endParaRPr lang="ru-RU" sz="4800" b="1"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مفهوم التدريس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16784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مفهوم التدريس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27809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2996952"/>
            <a:ext cx="7632848" cy="1200329"/>
          </a:xfrm>
          <a:prstGeom prst="rect">
            <a:avLst/>
          </a:prstGeom>
          <a:noFill/>
        </p:spPr>
        <p:txBody>
          <a:bodyPr wrap="square" rtlCol="1">
            <a:spAutoFit/>
          </a:bodyPr>
          <a:lstStyle/>
          <a:p>
            <a:pPr algn="justLow" rtl="1"/>
            <a:r>
              <a:rPr lang="ar-SA" b="1" dirty="0" smtClean="0">
                <a:solidFill>
                  <a:schemeClr val="bg1"/>
                </a:solidFill>
              </a:rPr>
              <a:t>هو </a:t>
            </a:r>
            <a:r>
              <a:rPr lang="ar-SA" b="1" dirty="0">
                <a:solidFill>
                  <a:schemeClr val="bg1"/>
                </a:solidFill>
              </a:rPr>
              <a:t>ذلك النمط من التدريس الذي يجعل من المتعلم محورًا رئيسًا، فلا يكون الطالب فيه مُتَلَقيًا للمعلومات فقط، بل مشاركًا وباحثًا عن المعلومة بكل الوسائل الممكنة، وموظِّفًا للمعارف، ومُدمجًا ومُبدعًا ومُبتكِرًا</a:t>
            </a:r>
            <a:endParaRPr lang="ar-EG" b="1" dirty="0">
              <a:solidFill>
                <a:schemeClr val="bg1"/>
              </a:solidFill>
            </a:endParaRPr>
          </a:p>
        </p:txBody>
      </p:sp>
      <p:sp>
        <p:nvSpPr>
          <p:cNvPr id="6" name="Flowchart: Alternate Process 5"/>
          <p:cNvSpPr/>
          <p:nvPr/>
        </p:nvSpPr>
        <p:spPr bwMode="auto">
          <a:xfrm>
            <a:off x="755576" y="4725144"/>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755576" y="4941168"/>
            <a:ext cx="7632848" cy="1200329"/>
          </a:xfrm>
          <a:prstGeom prst="rect">
            <a:avLst/>
          </a:prstGeom>
          <a:noFill/>
        </p:spPr>
        <p:txBody>
          <a:bodyPr wrap="square" rtlCol="1">
            <a:spAutoFit/>
          </a:bodyPr>
          <a:lstStyle/>
          <a:p>
            <a:pPr rtl="1"/>
            <a:r>
              <a:rPr lang="ar-SA" b="1" dirty="0" smtClean="0">
                <a:solidFill>
                  <a:schemeClr val="bg1"/>
                </a:solidFill>
              </a:rPr>
              <a:t>إنَّ </a:t>
            </a:r>
            <a:r>
              <a:rPr lang="ar-SA" b="1" dirty="0">
                <a:solidFill>
                  <a:schemeClr val="bg1"/>
                </a:solidFill>
              </a:rPr>
              <a:t>التدريس الفعَّال يعلِّم المتعلمين مهاجمة الأفكار لا مهاجمة الأشخاص، وهذا يعني أن التدريس الفعَّال يحوِّل العملية التعليمية التعلُّميَّة إلى شَراكه بين المعلِّم والمتعلِّم</a:t>
            </a:r>
            <a:endParaRPr lang="ar-EG" b="1" dirty="0">
              <a:solidFill>
                <a:schemeClr val="bg1"/>
              </a:solidFill>
            </a:endParaRPr>
          </a:p>
        </p:txBody>
      </p:sp>
    </p:spTree>
    <p:extLst>
      <p:ext uri="{BB962C8B-B14F-4D97-AF65-F5344CB8AC3E}">
        <p14:creationId xmlns:p14="http://schemas.microsoft.com/office/powerpoint/2010/main" val="137116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أبعاد التدريس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261525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أبعاد التدريس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2780928"/>
            <a:ext cx="7632848" cy="86409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2996952"/>
            <a:ext cx="7632848" cy="461665"/>
          </a:xfrm>
          <a:prstGeom prst="rect">
            <a:avLst/>
          </a:prstGeom>
          <a:noFill/>
        </p:spPr>
        <p:txBody>
          <a:bodyPr wrap="square" rtlCol="1">
            <a:spAutoFit/>
          </a:bodyPr>
          <a:lstStyle/>
          <a:p>
            <a:pPr algn="justLow" rtl="1"/>
            <a:r>
              <a:rPr lang="ar-SA" b="1" dirty="0">
                <a:solidFill>
                  <a:schemeClr val="bg1"/>
                </a:solidFill>
              </a:rPr>
              <a:t>البعد الأول : الإثارة الفكرية : وهي تعتمد على مهارة المدرس وتتمثل في </a:t>
            </a:r>
            <a:endParaRPr lang="ar-EG" b="1" dirty="0">
              <a:solidFill>
                <a:schemeClr val="bg1"/>
              </a:solidFill>
            </a:endParaRPr>
          </a:p>
        </p:txBody>
      </p:sp>
      <p:sp>
        <p:nvSpPr>
          <p:cNvPr id="3" name="Rectangle 2"/>
          <p:cNvSpPr/>
          <p:nvPr/>
        </p:nvSpPr>
        <p:spPr>
          <a:xfrm>
            <a:off x="2597620" y="1355774"/>
            <a:ext cx="4427815"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rtl="1"/>
            <a:r>
              <a:rPr lang="ar-EG" sz="2800" b="1" dirty="0"/>
              <a:t>يقوم التدريس الفعال على بعدين هما </a:t>
            </a:r>
          </a:p>
        </p:txBody>
      </p:sp>
      <p:sp>
        <p:nvSpPr>
          <p:cNvPr id="8" name="Rectangle 3"/>
          <p:cNvSpPr>
            <a:spLocks noChangeArrowheads="1"/>
          </p:cNvSpPr>
          <p:nvPr/>
        </p:nvSpPr>
        <p:spPr bwMode="auto">
          <a:xfrm>
            <a:off x="827585" y="4178108"/>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وضوح </a:t>
            </a:r>
            <a:r>
              <a:rPr lang="ar-EG" altLang="zh-CN" b="1" dirty="0">
                <a:solidFill>
                  <a:srgbClr val="002060"/>
                </a:solidFill>
                <a:ea typeface="幼圆" pitchFamily="1" charset="-122"/>
              </a:rPr>
              <a:t>الاتصال الكلامي مع المتعلمين عند شرح المادة العلمية </a:t>
            </a:r>
            <a:endParaRPr lang="ar-EG" altLang="zh-CN" sz="2400" b="1" dirty="0">
              <a:solidFill>
                <a:srgbClr val="002060"/>
              </a:solidFill>
              <a:ea typeface="幼圆" pitchFamily="1" charset="-122"/>
            </a:endParaRPr>
          </a:p>
        </p:txBody>
      </p:sp>
      <p:sp>
        <p:nvSpPr>
          <p:cNvPr id="9" name="Rectangle 4"/>
          <p:cNvSpPr>
            <a:spLocks noChangeArrowheads="1"/>
          </p:cNvSpPr>
          <p:nvPr/>
        </p:nvSpPr>
        <p:spPr bwMode="auto">
          <a:xfrm>
            <a:off x="810119" y="5229200"/>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أثر </a:t>
            </a:r>
            <a:r>
              <a:rPr lang="ar-EG" altLang="zh-CN" b="1" dirty="0">
                <a:solidFill>
                  <a:srgbClr val="002060"/>
                </a:solidFill>
                <a:ea typeface="幼圆" pitchFamily="1" charset="-122"/>
              </a:rPr>
              <a:t>المدرس الانفعالي الإيجابي على المتعلمين ويتولد هذا </a:t>
            </a:r>
            <a:r>
              <a:rPr lang="ar-EG" altLang="zh-CN" b="1" dirty="0" smtClean="0">
                <a:solidFill>
                  <a:srgbClr val="002060"/>
                </a:solidFill>
                <a:ea typeface="幼圆" pitchFamily="1" charset="-122"/>
              </a:rPr>
              <a:t>من</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طريقة عرض المادة العلمية </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43542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362358"/>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9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أبعاد التدريس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2455503"/>
            <a:ext cx="7632848" cy="1189521"/>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2444695"/>
            <a:ext cx="7632848" cy="1200329"/>
          </a:xfrm>
          <a:prstGeom prst="rect">
            <a:avLst/>
          </a:prstGeom>
          <a:noFill/>
        </p:spPr>
        <p:txBody>
          <a:bodyPr wrap="square" rtlCol="1">
            <a:spAutoFit/>
          </a:bodyPr>
          <a:lstStyle/>
          <a:p>
            <a:pPr algn="justLow" rtl="1"/>
            <a:r>
              <a:rPr lang="ar-SA" b="1" dirty="0">
                <a:solidFill>
                  <a:schemeClr val="bg1"/>
                </a:solidFill>
              </a:rPr>
              <a:t>البعد الثاني الصلة الإيجابية بين المدرس والتلاميذ : لابد أن يعمل المعلم على تحسين مهارة الاتصال مع التلاميذ وذلك لزيادة دافعيتهم للتعلم ويمكن أن يتحقق ذلك بإحدى الطريقتين </a:t>
            </a:r>
            <a:r>
              <a:rPr lang="ar-SA" b="1" dirty="0" smtClean="0">
                <a:solidFill>
                  <a:schemeClr val="bg1"/>
                </a:solidFill>
              </a:rPr>
              <a:t>التاليتين </a:t>
            </a:r>
            <a:r>
              <a:rPr lang="ar-SA" b="1" dirty="0">
                <a:solidFill>
                  <a:schemeClr val="bg1"/>
                </a:solidFill>
              </a:rPr>
              <a:t>:</a:t>
            </a:r>
          </a:p>
        </p:txBody>
      </p:sp>
      <p:sp>
        <p:nvSpPr>
          <p:cNvPr id="3" name="Rectangle 2"/>
          <p:cNvSpPr/>
          <p:nvPr/>
        </p:nvSpPr>
        <p:spPr>
          <a:xfrm>
            <a:off x="2597620" y="1355774"/>
            <a:ext cx="4427815" cy="52322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rtl="1"/>
            <a:r>
              <a:rPr lang="ar-EG" sz="2800" b="1" dirty="0"/>
              <a:t>يقوم التدريس الفعال على بعدين هما </a:t>
            </a:r>
          </a:p>
        </p:txBody>
      </p:sp>
      <p:sp>
        <p:nvSpPr>
          <p:cNvPr id="8" name="Rectangle 3"/>
          <p:cNvSpPr>
            <a:spLocks noChangeArrowheads="1"/>
          </p:cNvSpPr>
          <p:nvPr/>
        </p:nvSpPr>
        <p:spPr bwMode="auto">
          <a:xfrm>
            <a:off x="827585" y="4178108"/>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تجنب </a:t>
            </a:r>
            <a:r>
              <a:rPr lang="ar-EG" altLang="zh-CN" b="1" dirty="0">
                <a:solidFill>
                  <a:srgbClr val="002060"/>
                </a:solidFill>
                <a:ea typeface="幼圆" pitchFamily="1" charset="-122"/>
              </a:rPr>
              <a:t>استثارة العواطف السلبية عند التلاميذ ، مثل القلق الزائد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أو </a:t>
            </a:r>
            <a:r>
              <a:rPr lang="ar-EG" altLang="zh-CN" b="1" dirty="0">
                <a:solidFill>
                  <a:srgbClr val="002060"/>
                </a:solidFill>
                <a:ea typeface="幼圆" pitchFamily="1" charset="-122"/>
              </a:rPr>
              <a:t>الغضب </a:t>
            </a:r>
            <a:endParaRPr lang="ar-EG" altLang="zh-CN" sz="2400" b="1" dirty="0">
              <a:solidFill>
                <a:srgbClr val="002060"/>
              </a:solidFill>
              <a:ea typeface="幼圆" pitchFamily="1" charset="-122"/>
            </a:endParaRPr>
          </a:p>
        </p:txBody>
      </p:sp>
      <p:sp>
        <p:nvSpPr>
          <p:cNvPr id="9" name="Rectangle 4"/>
          <p:cNvSpPr>
            <a:spLocks noChangeArrowheads="1"/>
          </p:cNvSpPr>
          <p:nvPr/>
        </p:nvSpPr>
        <p:spPr bwMode="auto">
          <a:xfrm>
            <a:off x="810119" y="5229200"/>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تطوير </a:t>
            </a:r>
            <a:r>
              <a:rPr lang="ar-EG" altLang="zh-CN" b="1" dirty="0">
                <a:solidFill>
                  <a:srgbClr val="002060"/>
                </a:solidFill>
                <a:ea typeface="幼圆" pitchFamily="1" charset="-122"/>
              </a:rPr>
              <a:t>عواطف إيجابية عند التلاميذ مثل احترامهم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وإثابة </a:t>
            </a:r>
            <a:r>
              <a:rPr lang="ar-EG" altLang="zh-CN" b="1" dirty="0">
                <a:solidFill>
                  <a:srgbClr val="002060"/>
                </a:solidFill>
                <a:ea typeface="幼圆" pitchFamily="1" charset="-122"/>
              </a:rPr>
              <a:t>أدائهم الجيد </a:t>
            </a:r>
            <a:endParaRPr lang="zh-CN" altLang="en-US" sz="2400" b="1" dirty="0">
              <a:solidFill>
                <a:srgbClr val="002060"/>
              </a:solidFill>
              <a:ea typeface="幼圆" pitchFamily="1" charset="-122"/>
            </a:endParaRPr>
          </a:p>
        </p:txBody>
      </p:sp>
      <p:pic>
        <p:nvPicPr>
          <p:cNvPr id="10"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435429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362358"/>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0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خصائص التدريس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361709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يكون مناسبا للمتعلم من حيث الوقت الذي يتطلبه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والجهد </a:t>
            </a:r>
            <a:r>
              <a:rPr lang="ar-EG" altLang="zh-CN" b="1" dirty="0">
                <a:solidFill>
                  <a:srgbClr val="002060"/>
                </a:solidFill>
                <a:ea typeface="幼圆" pitchFamily="1" charset="-122"/>
              </a:rPr>
              <a:t>الذي يبذل فيه </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يكون واضح الهدف ذا معنى للمتعلم ، يرتبط بحاجاته وميوله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يبقي أثرا  لدى المتعلم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يكون مبنيا على تعزيز المتعلم وإثارة دافعيته بالثواب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بدلا </a:t>
            </a:r>
            <a:r>
              <a:rPr lang="ar-EG" altLang="zh-CN" b="1" dirty="0">
                <a:solidFill>
                  <a:srgbClr val="002060"/>
                </a:solidFill>
                <a:ea typeface="幼圆" pitchFamily="1" charset="-122"/>
              </a:rPr>
              <a:t>من العقاب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3059832" y="404664"/>
            <a:ext cx="5953000"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للتعلم الفعال خصائص تميزه تتمثل فيما يلي </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1913134300"/>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خصائص </a:t>
            </a:r>
            <a:r>
              <a:rPr lang="ar-EG" sz="3200" b="1" dirty="0">
                <a:solidFill>
                  <a:schemeClr val="bg2">
                    <a:lumMod val="75000"/>
                  </a:schemeClr>
                </a:solidFill>
                <a:latin typeface="Arial" charset="0"/>
              </a:rPr>
              <a:t>المتعلم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653136"/>
            <a:ext cx="7632848" cy="1569660"/>
          </a:xfrm>
          <a:prstGeom prst="rect">
            <a:avLst/>
          </a:prstGeom>
          <a:noFill/>
        </p:spPr>
        <p:txBody>
          <a:bodyPr wrap="square" rtlCol="1">
            <a:spAutoFit/>
          </a:bodyPr>
          <a:lstStyle/>
          <a:p>
            <a:pPr rtl="1"/>
            <a:r>
              <a:rPr lang="ar-SA" b="1" dirty="0">
                <a:solidFill>
                  <a:schemeClr val="bg1"/>
                </a:solidFill>
              </a:rPr>
              <a:t>يتوقف التعلم الصفي الفعال على مدى تجانس خصائص المتعلمين في الصف من حيث قدراتهم العقلية والحركية وصفاتهم الجسدية ، وقيمهم واتجاهاتهم وتكامل شخصياتهم ، حيث يعد هذا العامل من أهم العوامل التي تقرر </a:t>
            </a:r>
            <a:r>
              <a:rPr lang="ar-EG" b="1" dirty="0" smtClean="0">
                <a:solidFill>
                  <a:schemeClr val="bg1"/>
                </a:solidFill>
              </a:rPr>
              <a:t/>
            </a:r>
            <a:br>
              <a:rPr lang="ar-EG" b="1" dirty="0" smtClean="0">
                <a:solidFill>
                  <a:schemeClr val="bg1"/>
                </a:solidFill>
              </a:rPr>
            </a:br>
            <a:r>
              <a:rPr lang="ar-SA" b="1" dirty="0" smtClean="0">
                <a:solidFill>
                  <a:schemeClr val="bg1"/>
                </a:solidFill>
              </a:rPr>
              <a:t>فاعلية </a:t>
            </a:r>
            <a:r>
              <a:rPr lang="ar-SA" b="1" dirty="0">
                <a:solidFill>
                  <a:schemeClr val="bg1"/>
                </a:solidFill>
              </a:rPr>
              <a:t>التعلم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724147" y="1628801"/>
            <a:ext cx="3782172" cy="2509986"/>
          </a:xfrm>
          <a:prstGeom prst="rect">
            <a:avLst/>
          </a:prstGeom>
        </p:spPr>
      </p:pic>
    </p:spTree>
    <p:extLst>
      <p:ext uri="{BB962C8B-B14F-4D97-AF65-F5344CB8AC3E}">
        <p14:creationId xmlns:p14="http://schemas.microsoft.com/office/powerpoint/2010/main" val="15264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خصائص </a:t>
            </a:r>
            <a:r>
              <a:rPr lang="ar-EG" sz="3200" b="1" dirty="0">
                <a:solidFill>
                  <a:schemeClr val="bg2">
                    <a:lumMod val="75000"/>
                  </a:schemeClr>
                </a:solidFill>
                <a:latin typeface="Arial" charset="0"/>
              </a:rPr>
              <a:t>المعلم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941168"/>
            <a:ext cx="7632848" cy="830997"/>
          </a:xfrm>
          <a:prstGeom prst="rect">
            <a:avLst/>
          </a:prstGeom>
          <a:noFill/>
        </p:spPr>
        <p:txBody>
          <a:bodyPr wrap="square" rtlCol="1">
            <a:spAutoFit/>
          </a:bodyPr>
          <a:lstStyle/>
          <a:p>
            <a:pPr rtl="1"/>
            <a:r>
              <a:rPr lang="ar-SA" b="1" dirty="0">
                <a:solidFill>
                  <a:schemeClr val="bg1"/>
                </a:solidFill>
              </a:rPr>
              <a:t>لا يقتصر تأثير المعلم على شخصية المتعلم ، وإنما يتعداه إلى ما يتعلمه . ففاعلية التعلم تتأثر بدرجة كفاءة وذكاء وقيم واتجاه وميول وشخصية المعلم</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539552" y="1351655"/>
            <a:ext cx="3089076" cy="2836334"/>
          </a:xfrm>
          <a:prstGeom prst="rect">
            <a:avLst/>
          </a:prstGeom>
        </p:spPr>
      </p:pic>
    </p:spTree>
    <p:extLst>
      <p:ext uri="{BB962C8B-B14F-4D97-AF65-F5344CB8AC3E}">
        <p14:creationId xmlns:p14="http://schemas.microsoft.com/office/powerpoint/2010/main" val="15406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سلوك </a:t>
            </a:r>
            <a:r>
              <a:rPr lang="ar-EG" sz="3200" b="1" dirty="0">
                <a:solidFill>
                  <a:schemeClr val="bg2">
                    <a:lumMod val="75000"/>
                  </a:schemeClr>
                </a:solidFill>
                <a:latin typeface="Arial" charset="0"/>
              </a:rPr>
              <a:t>المعلم والمتعلم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440160"/>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653136"/>
            <a:ext cx="7632848" cy="1200329"/>
          </a:xfrm>
          <a:prstGeom prst="rect">
            <a:avLst/>
          </a:prstGeom>
          <a:noFill/>
        </p:spPr>
        <p:txBody>
          <a:bodyPr wrap="square" rtlCol="1">
            <a:spAutoFit/>
          </a:bodyPr>
          <a:lstStyle/>
          <a:p>
            <a:pPr rtl="1"/>
            <a:r>
              <a:rPr lang="ar-SA" b="1" dirty="0">
                <a:solidFill>
                  <a:schemeClr val="bg1"/>
                </a:solidFill>
              </a:rPr>
              <a:t>يؤثر التفاعل المستمر بين سلوك المعلم وسلوك المتعلم في نتاج التعلم ، وترتبط شخصية المعلم الواعي الذكي بطرق التدريس الفعالة القائمة على أساس من التفاعل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753294" y="1340768"/>
            <a:ext cx="4000500" cy="2647950"/>
          </a:xfrm>
          <a:prstGeom prst="rect">
            <a:avLst/>
          </a:prstGeom>
        </p:spPr>
      </p:pic>
    </p:spTree>
    <p:extLst>
      <p:ext uri="{BB962C8B-B14F-4D97-AF65-F5344CB8AC3E}">
        <p14:creationId xmlns:p14="http://schemas.microsoft.com/office/powerpoint/2010/main" val="15399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86000" y="228600"/>
            <a:ext cx="4572000" cy="722334"/>
          </a:xfrm>
          <a:prstGeom prst="roundRect">
            <a:avLst/>
          </a:prstGeom>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bg2"/>
                </a:solidFill>
              </a:rPr>
              <a:t>الاتفاقيات </a:t>
            </a:r>
          </a:p>
        </p:txBody>
      </p:sp>
      <p:sp>
        <p:nvSpPr>
          <p:cNvPr id="21" name="AutoShape 7"/>
          <p:cNvSpPr>
            <a:spLocks noChangeArrowheads="1"/>
          </p:cNvSpPr>
          <p:nvPr/>
        </p:nvSpPr>
        <p:spPr bwMode="auto">
          <a:xfrm>
            <a:off x="66218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الابتسامة طوال الوقت </a:t>
            </a:r>
            <a:endParaRPr lang="ar-SA" sz="2400" b="1" dirty="0">
              <a:solidFill>
                <a:srgbClr val="292929"/>
              </a:solidFill>
              <a:latin typeface="Verdana" panose="020B0604030504040204" pitchFamily="34" charset="0"/>
              <a:ea typeface="HY헤드라인M" pitchFamily="2" charset="-127"/>
            </a:endParaRPr>
          </a:p>
        </p:txBody>
      </p:sp>
      <p:sp>
        <p:nvSpPr>
          <p:cNvPr id="22" name="AutoShape 7"/>
          <p:cNvSpPr>
            <a:spLocks noChangeArrowheads="1"/>
          </p:cNvSpPr>
          <p:nvPr/>
        </p:nvSpPr>
        <p:spPr bwMode="auto">
          <a:xfrm>
            <a:off x="1973610" y="1247657"/>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الحضور </a:t>
            </a:r>
            <a:r>
              <a:rPr lang="ar-EG" sz="2400" b="1" dirty="0" smtClean="0">
                <a:solidFill>
                  <a:srgbClr val="292929"/>
                </a:solidFill>
                <a:latin typeface="Verdana" panose="020B0604030504040204" pitchFamily="34" charset="0"/>
                <a:ea typeface="HY헤드라인M" pitchFamily="2" charset="-127"/>
              </a:rPr>
              <a:t>والانصراف</a:t>
            </a:r>
          </a:p>
          <a:p>
            <a:pPr algn="ctr"/>
            <a:r>
              <a:rPr lang="ar-EG" sz="2400" b="1" dirty="0" smtClean="0">
                <a:solidFill>
                  <a:srgbClr val="292929"/>
                </a:solidFill>
                <a:latin typeface="Verdana" panose="020B0604030504040204" pitchFamily="34" charset="0"/>
                <a:ea typeface="HY헤드라인M" pitchFamily="2" charset="-127"/>
              </a:rPr>
              <a:t> </a:t>
            </a:r>
            <a:r>
              <a:rPr lang="ar-EG" sz="2400" b="1" dirty="0">
                <a:solidFill>
                  <a:srgbClr val="292929"/>
                </a:solidFill>
                <a:latin typeface="Verdana" panose="020B0604030504040204" pitchFamily="34" charset="0"/>
                <a:ea typeface="HY헤드라인M" pitchFamily="2" charset="-127"/>
              </a:rPr>
              <a:t>في الوقت المحدد</a:t>
            </a:r>
            <a:endParaRPr lang="ar-SA" sz="2400" b="1" dirty="0">
              <a:solidFill>
                <a:srgbClr val="292929"/>
              </a:solidFill>
              <a:latin typeface="Verdana" panose="020B0604030504040204" pitchFamily="34" charset="0"/>
              <a:ea typeface="HY헤드라인M" pitchFamily="2" charset="-127"/>
            </a:endParaRPr>
          </a:p>
        </p:txBody>
      </p:sp>
      <p:sp>
        <p:nvSpPr>
          <p:cNvPr id="24" name="AutoShape 7"/>
          <p:cNvSpPr>
            <a:spLocks noChangeArrowheads="1"/>
          </p:cNvSpPr>
          <p:nvPr/>
        </p:nvSpPr>
        <p:spPr bwMode="auto">
          <a:xfrm>
            <a:off x="66114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rtl="1"/>
            <a:r>
              <a:rPr lang="ar-EG" sz="2400" b="1" dirty="0" smtClean="0">
                <a:solidFill>
                  <a:srgbClr val="292929"/>
                </a:solidFill>
                <a:latin typeface="Verdana" panose="020B0604030504040204" pitchFamily="34" charset="0"/>
                <a:ea typeface="HY헤드라인M" pitchFamily="2" charset="-127"/>
              </a:rPr>
              <a:t>تقبل جميع </a:t>
            </a:r>
          </a:p>
          <a:p>
            <a:pPr algn="ctr" rtl="1"/>
            <a:r>
              <a:rPr lang="ar-EG" sz="2400" b="1" dirty="0" smtClean="0">
                <a:solidFill>
                  <a:srgbClr val="292929"/>
                </a:solidFill>
                <a:latin typeface="Verdana" panose="020B0604030504040204" pitchFamily="34" charset="0"/>
                <a:ea typeface="HY헤드라인M" pitchFamily="2" charset="-127"/>
              </a:rPr>
              <a:t>الآراء </a:t>
            </a:r>
            <a:r>
              <a:rPr lang="ar-EG" sz="2400" b="1" dirty="0">
                <a:solidFill>
                  <a:srgbClr val="292929"/>
                </a:solidFill>
                <a:latin typeface="Verdana" panose="020B0604030504040204" pitchFamily="34" charset="0"/>
                <a:ea typeface="HY헤드라인M" pitchFamily="2" charset="-127"/>
              </a:rPr>
              <a:t>بصدر رحب</a:t>
            </a:r>
            <a:endParaRPr lang="ar-SA" sz="2400" b="1" dirty="0">
              <a:solidFill>
                <a:srgbClr val="292929"/>
              </a:solidFill>
              <a:latin typeface="Verdana" panose="020B0604030504040204" pitchFamily="34" charset="0"/>
              <a:ea typeface="HY헤드라인M" pitchFamily="2" charset="-127"/>
            </a:endParaRPr>
          </a:p>
        </p:txBody>
      </p:sp>
      <p:sp>
        <p:nvSpPr>
          <p:cNvPr id="25" name="AutoShape 7"/>
          <p:cNvSpPr>
            <a:spLocks noChangeArrowheads="1"/>
          </p:cNvSpPr>
          <p:nvPr/>
        </p:nvSpPr>
        <p:spPr bwMode="auto">
          <a:xfrm>
            <a:off x="1963280" y="2361374"/>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التفاعل مع المجموعة</a:t>
            </a:r>
            <a:endParaRPr lang="ar-SA" sz="2400" b="1" dirty="0">
              <a:solidFill>
                <a:srgbClr val="292929"/>
              </a:solidFill>
              <a:latin typeface="Verdana" panose="020B0604030504040204" pitchFamily="34" charset="0"/>
              <a:ea typeface="HY헤드라인M" pitchFamily="2" charset="-127"/>
            </a:endParaRPr>
          </a:p>
        </p:txBody>
      </p:sp>
      <p:sp>
        <p:nvSpPr>
          <p:cNvPr id="26" name="AutoShape 7"/>
          <p:cNvSpPr>
            <a:spLocks noChangeArrowheads="1"/>
          </p:cNvSpPr>
          <p:nvPr/>
        </p:nvSpPr>
        <p:spPr bwMode="auto">
          <a:xfrm>
            <a:off x="66011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المحمول مغلق </a:t>
            </a:r>
            <a:endParaRPr lang="ar-SA" sz="2400" b="1" dirty="0">
              <a:solidFill>
                <a:srgbClr val="292929"/>
              </a:solidFill>
              <a:latin typeface="Verdana" panose="020B0604030504040204" pitchFamily="34" charset="0"/>
              <a:ea typeface="HY헤드라인M" pitchFamily="2" charset="-127"/>
            </a:endParaRPr>
          </a:p>
        </p:txBody>
      </p:sp>
      <p:sp>
        <p:nvSpPr>
          <p:cNvPr id="27" name="AutoShape 7"/>
          <p:cNvSpPr>
            <a:spLocks noChangeArrowheads="1"/>
          </p:cNvSpPr>
          <p:nvPr/>
        </p:nvSpPr>
        <p:spPr bwMode="auto">
          <a:xfrm>
            <a:off x="1952950" y="3475091"/>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تنفيذ جميع التمارين</a:t>
            </a:r>
            <a:endParaRPr lang="ar-SA" sz="2400" b="1" dirty="0">
              <a:solidFill>
                <a:srgbClr val="292929"/>
              </a:solidFill>
              <a:latin typeface="Verdana" panose="020B0604030504040204" pitchFamily="34" charset="0"/>
              <a:ea typeface="HY헤드라인M" pitchFamily="2" charset="-127"/>
            </a:endParaRPr>
          </a:p>
        </p:txBody>
      </p:sp>
      <p:sp>
        <p:nvSpPr>
          <p:cNvPr id="28" name="AutoShape 7"/>
          <p:cNvSpPr>
            <a:spLocks noChangeArrowheads="1"/>
          </p:cNvSpPr>
          <p:nvPr/>
        </p:nvSpPr>
        <p:spPr bwMode="auto">
          <a:xfrm>
            <a:off x="65908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المحافظة على الانظباط </a:t>
            </a:r>
            <a:endParaRPr lang="ar-SA" sz="2400" b="1" dirty="0">
              <a:solidFill>
                <a:srgbClr val="292929"/>
              </a:solidFill>
              <a:latin typeface="Verdana" panose="020B0604030504040204" pitchFamily="34" charset="0"/>
              <a:ea typeface="HY헤드라인M" pitchFamily="2" charset="-127"/>
            </a:endParaRPr>
          </a:p>
        </p:txBody>
      </p:sp>
      <p:sp>
        <p:nvSpPr>
          <p:cNvPr id="29" name="AutoShape 7"/>
          <p:cNvSpPr>
            <a:spLocks noChangeArrowheads="1"/>
          </p:cNvSpPr>
          <p:nvPr/>
        </p:nvSpPr>
        <p:spPr bwMode="auto">
          <a:xfrm>
            <a:off x="1942620" y="4588808"/>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تقبل قرارات المدرب </a:t>
            </a:r>
            <a:endParaRPr lang="ar-SA" sz="2400" b="1" dirty="0">
              <a:solidFill>
                <a:srgbClr val="292929"/>
              </a:solidFill>
              <a:latin typeface="Verdana" panose="020B0604030504040204" pitchFamily="34" charset="0"/>
              <a:ea typeface="HY헤드라인M" pitchFamily="2" charset="-127"/>
            </a:endParaRPr>
          </a:p>
        </p:txBody>
      </p:sp>
      <p:sp>
        <p:nvSpPr>
          <p:cNvPr id="30" name="AutoShape 7"/>
          <p:cNvSpPr>
            <a:spLocks noChangeArrowheads="1"/>
          </p:cNvSpPr>
          <p:nvPr/>
        </p:nvSpPr>
        <p:spPr bwMode="auto">
          <a:xfrm>
            <a:off x="65804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a:solidFill>
                  <a:srgbClr val="292929"/>
                </a:solidFill>
                <a:latin typeface="Verdana" panose="020B0604030504040204" pitchFamily="34" charset="0"/>
                <a:ea typeface="HY헤드라인M" pitchFamily="2" charset="-127"/>
              </a:rPr>
              <a:t>حسن الظن </a:t>
            </a:r>
            <a:endParaRPr lang="ar-EG" sz="2400" b="1" dirty="0" smtClean="0">
              <a:solidFill>
                <a:srgbClr val="292929"/>
              </a:solidFill>
              <a:latin typeface="Verdana" panose="020B0604030504040204" pitchFamily="34" charset="0"/>
              <a:ea typeface="HY헤드라인M" pitchFamily="2" charset="-127"/>
            </a:endParaRPr>
          </a:p>
          <a:p>
            <a:pPr algn="ctr"/>
            <a:r>
              <a:rPr lang="ar-EG" sz="2400" b="1" dirty="0" smtClean="0">
                <a:solidFill>
                  <a:srgbClr val="292929"/>
                </a:solidFill>
                <a:latin typeface="Verdana" panose="020B0604030504040204" pitchFamily="34" charset="0"/>
                <a:ea typeface="HY헤드라인M" pitchFamily="2" charset="-127"/>
              </a:rPr>
              <a:t>والثقة </a:t>
            </a:r>
            <a:r>
              <a:rPr lang="ar-EG" sz="2400" b="1" dirty="0">
                <a:solidFill>
                  <a:srgbClr val="292929"/>
                </a:solidFill>
                <a:latin typeface="Verdana" panose="020B0604030504040204" pitchFamily="34" charset="0"/>
                <a:ea typeface="HY헤드라인M" pitchFamily="2" charset="-127"/>
              </a:rPr>
              <a:t>المتبادلة</a:t>
            </a:r>
            <a:endParaRPr lang="ar-SA" sz="2400" b="1" dirty="0">
              <a:solidFill>
                <a:srgbClr val="292929"/>
              </a:solidFill>
              <a:latin typeface="Verdana" panose="020B0604030504040204" pitchFamily="34" charset="0"/>
              <a:ea typeface="HY헤드라인M" pitchFamily="2" charset="-127"/>
            </a:endParaRPr>
          </a:p>
        </p:txBody>
      </p:sp>
      <p:sp>
        <p:nvSpPr>
          <p:cNvPr id="31" name="AutoShape 7"/>
          <p:cNvSpPr>
            <a:spLocks noChangeArrowheads="1"/>
          </p:cNvSpPr>
          <p:nvPr/>
        </p:nvSpPr>
        <p:spPr bwMode="auto">
          <a:xfrm>
            <a:off x="1932290" y="5702525"/>
            <a:ext cx="2369790" cy="668992"/>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ctr"/>
            <a:r>
              <a:rPr lang="ar-EG" sz="2400" b="1" dirty="0" smtClean="0">
                <a:solidFill>
                  <a:srgbClr val="292929"/>
                </a:solidFill>
                <a:latin typeface="Verdana" panose="020B0604030504040204" pitchFamily="34" charset="0"/>
                <a:ea typeface="HY헤드라인M" pitchFamily="2" charset="-127"/>
              </a:rPr>
              <a:t>الحب بين المجموعات</a:t>
            </a:r>
            <a:endParaRPr lang="ar-SA" sz="2400" b="1" dirty="0">
              <a:solidFill>
                <a:srgbClr val="292929"/>
              </a:solidFill>
              <a:latin typeface="Verdana" panose="020B0604030504040204" pitchFamily="34" charset="0"/>
              <a:ea typeface="HY헤드라인M" pitchFamily="2" charset="-127"/>
            </a:endParaRPr>
          </a:p>
        </p:txBody>
      </p:sp>
      <p:pic>
        <p:nvPicPr>
          <p:cNvPr id="32" name="Picture 2" descr="F:\دينى\work\صور\kid-sm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3" name="Picture 3" descr="F:\دينى\work\صور\إدارة الوقت.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4" descr="F:\دينى\work\صور\ثقافة-الحوار-من-أجل-سورية-افضل-297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5" name="Picture 5" descr="F:\دينى\work\صور\اختلاف مشارب.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6" name="Picture 6" descr="F:\دينى\work\صور\15460_IPhone_Lock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7" name="Picture 7" descr="F:\دينى\work\صور\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8" name="Picture 8" descr="F:\دينى\work\صور\imagت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9" name="Picture 9" descr="F:\دينى\work\صور\84848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0" name="Picture 10" descr="F:\دينى\work\صور\zan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41" name="Picture 11" descr="F:\دينى\work\صور\Love-Is-Love_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81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par>
                                <p:cTn id="39" presetID="3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1000" fill="hold"/>
                                        <p:tgtEl>
                                          <p:spTgt spid="35"/>
                                        </p:tgtEl>
                                        <p:attrNameLst>
                                          <p:attrName>ppt_w</p:attrName>
                                        </p:attrNameLst>
                                      </p:cBhvr>
                                      <p:tavLst>
                                        <p:tav tm="0">
                                          <p:val>
                                            <p:fltVal val="0"/>
                                          </p:val>
                                        </p:tav>
                                        <p:tav tm="100000">
                                          <p:val>
                                            <p:strVal val="#ppt_w"/>
                                          </p:val>
                                        </p:tav>
                                      </p:tavLst>
                                    </p:anim>
                                    <p:anim calcmode="lin" valueType="num">
                                      <p:cBhvr>
                                        <p:cTn id="56" dur="1000" fill="hold"/>
                                        <p:tgtEl>
                                          <p:spTgt spid="35"/>
                                        </p:tgtEl>
                                        <p:attrNameLst>
                                          <p:attrName>ppt_h</p:attrName>
                                        </p:attrNameLst>
                                      </p:cBhvr>
                                      <p:tavLst>
                                        <p:tav tm="0">
                                          <p:val>
                                            <p:fltVal val="0"/>
                                          </p:val>
                                        </p:tav>
                                        <p:tav tm="100000">
                                          <p:val>
                                            <p:strVal val="#ppt_h"/>
                                          </p:val>
                                        </p:tav>
                                      </p:tavLst>
                                    </p:anim>
                                    <p:anim calcmode="lin" valueType="num">
                                      <p:cBhvr>
                                        <p:cTn id="57" dur="1000" fill="hold"/>
                                        <p:tgtEl>
                                          <p:spTgt spid="35"/>
                                        </p:tgtEl>
                                        <p:attrNameLst>
                                          <p:attrName>style.rotation</p:attrName>
                                        </p:attrNameLst>
                                      </p:cBhvr>
                                      <p:tavLst>
                                        <p:tav tm="0">
                                          <p:val>
                                            <p:fltVal val="90"/>
                                          </p:val>
                                        </p:tav>
                                        <p:tav tm="100000">
                                          <p:val>
                                            <p:fltVal val="0"/>
                                          </p:val>
                                        </p:tav>
                                      </p:tavLst>
                                    </p:anim>
                                    <p:animEffect transition="in" filter="fade">
                                      <p:cBhvr>
                                        <p:cTn id="58" dur="10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style.rotation</p:attrName>
                                        </p:attrNameLst>
                                      </p:cBhvr>
                                      <p:tavLst>
                                        <p:tav tm="0">
                                          <p:val>
                                            <p:fltVal val="90"/>
                                          </p:val>
                                        </p:tav>
                                        <p:tav tm="100000">
                                          <p:val>
                                            <p:fltVal val="0"/>
                                          </p:val>
                                        </p:tav>
                                      </p:tavLst>
                                    </p:anim>
                                    <p:animEffect transition="in" filter="fade">
                                      <p:cBhvr>
                                        <p:cTn id="66" dur="1000"/>
                                        <p:tgtEl>
                                          <p:spTgt spid="26"/>
                                        </p:tgtEl>
                                      </p:cBhvr>
                                    </p:animEffect>
                                  </p:childTnLst>
                                </p:cTn>
                              </p:par>
                              <p:par>
                                <p:cTn id="67" presetID="3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1000" fill="hold"/>
                                        <p:tgtEl>
                                          <p:spTgt spid="36"/>
                                        </p:tgtEl>
                                        <p:attrNameLst>
                                          <p:attrName>ppt_w</p:attrName>
                                        </p:attrNameLst>
                                      </p:cBhvr>
                                      <p:tavLst>
                                        <p:tav tm="0">
                                          <p:val>
                                            <p:fltVal val="0"/>
                                          </p:val>
                                        </p:tav>
                                        <p:tav tm="100000">
                                          <p:val>
                                            <p:strVal val="#ppt_w"/>
                                          </p:val>
                                        </p:tav>
                                      </p:tavLst>
                                    </p:anim>
                                    <p:anim calcmode="lin" valueType="num">
                                      <p:cBhvr>
                                        <p:cTn id="70" dur="1000" fill="hold"/>
                                        <p:tgtEl>
                                          <p:spTgt spid="36"/>
                                        </p:tgtEl>
                                        <p:attrNameLst>
                                          <p:attrName>ppt_h</p:attrName>
                                        </p:attrNameLst>
                                      </p:cBhvr>
                                      <p:tavLst>
                                        <p:tav tm="0">
                                          <p:val>
                                            <p:fltVal val="0"/>
                                          </p:val>
                                        </p:tav>
                                        <p:tav tm="100000">
                                          <p:val>
                                            <p:strVal val="#ppt_h"/>
                                          </p:val>
                                        </p:tav>
                                      </p:tavLst>
                                    </p:anim>
                                    <p:anim calcmode="lin" valueType="num">
                                      <p:cBhvr>
                                        <p:cTn id="71" dur="1000" fill="hold"/>
                                        <p:tgtEl>
                                          <p:spTgt spid="36"/>
                                        </p:tgtEl>
                                        <p:attrNameLst>
                                          <p:attrName>style.rotation</p:attrName>
                                        </p:attrNameLst>
                                      </p:cBhvr>
                                      <p:tavLst>
                                        <p:tav tm="0">
                                          <p:val>
                                            <p:fltVal val="90"/>
                                          </p:val>
                                        </p:tav>
                                        <p:tav tm="100000">
                                          <p:val>
                                            <p:fltVal val="0"/>
                                          </p:val>
                                        </p:tav>
                                      </p:tavLst>
                                    </p:anim>
                                    <p:animEffect transition="in" filter="fade">
                                      <p:cBhvr>
                                        <p:cTn id="72" dur="1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fltVal val="0"/>
                                          </p:val>
                                        </p:tav>
                                        <p:tav tm="100000">
                                          <p:val>
                                            <p:strVal val="#ppt_w"/>
                                          </p:val>
                                        </p:tav>
                                      </p:tavLst>
                                    </p:anim>
                                    <p:anim calcmode="lin" valueType="num">
                                      <p:cBhvr>
                                        <p:cTn id="78" dur="1000" fill="hold"/>
                                        <p:tgtEl>
                                          <p:spTgt spid="27"/>
                                        </p:tgtEl>
                                        <p:attrNameLst>
                                          <p:attrName>ppt_h</p:attrName>
                                        </p:attrNameLst>
                                      </p:cBhvr>
                                      <p:tavLst>
                                        <p:tav tm="0">
                                          <p:val>
                                            <p:fltVal val="0"/>
                                          </p:val>
                                        </p:tav>
                                        <p:tav tm="100000">
                                          <p:val>
                                            <p:strVal val="#ppt_h"/>
                                          </p:val>
                                        </p:tav>
                                      </p:tavLst>
                                    </p:anim>
                                    <p:anim calcmode="lin" valueType="num">
                                      <p:cBhvr>
                                        <p:cTn id="79" dur="1000" fill="hold"/>
                                        <p:tgtEl>
                                          <p:spTgt spid="27"/>
                                        </p:tgtEl>
                                        <p:attrNameLst>
                                          <p:attrName>style.rotation</p:attrName>
                                        </p:attrNameLst>
                                      </p:cBhvr>
                                      <p:tavLst>
                                        <p:tav tm="0">
                                          <p:val>
                                            <p:fltVal val="90"/>
                                          </p:val>
                                        </p:tav>
                                        <p:tav tm="100000">
                                          <p:val>
                                            <p:fltVal val="0"/>
                                          </p:val>
                                        </p:tav>
                                      </p:tavLst>
                                    </p:anim>
                                    <p:animEffect transition="in" filter="fade">
                                      <p:cBhvr>
                                        <p:cTn id="80" dur="1000"/>
                                        <p:tgtEl>
                                          <p:spTgt spid="27"/>
                                        </p:tgtEl>
                                      </p:cBhvr>
                                    </p:animEffect>
                                  </p:childTnLst>
                                </p:cTn>
                              </p:par>
                              <p:par>
                                <p:cTn id="81" presetID="31"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1000" fill="hold"/>
                                        <p:tgtEl>
                                          <p:spTgt spid="37"/>
                                        </p:tgtEl>
                                        <p:attrNameLst>
                                          <p:attrName>ppt_w</p:attrName>
                                        </p:attrNameLst>
                                      </p:cBhvr>
                                      <p:tavLst>
                                        <p:tav tm="0">
                                          <p:val>
                                            <p:fltVal val="0"/>
                                          </p:val>
                                        </p:tav>
                                        <p:tav tm="100000">
                                          <p:val>
                                            <p:strVal val="#ppt_w"/>
                                          </p:val>
                                        </p:tav>
                                      </p:tavLst>
                                    </p:anim>
                                    <p:anim calcmode="lin" valueType="num">
                                      <p:cBhvr>
                                        <p:cTn id="84" dur="1000" fill="hold"/>
                                        <p:tgtEl>
                                          <p:spTgt spid="37"/>
                                        </p:tgtEl>
                                        <p:attrNameLst>
                                          <p:attrName>ppt_h</p:attrName>
                                        </p:attrNameLst>
                                      </p:cBhvr>
                                      <p:tavLst>
                                        <p:tav tm="0">
                                          <p:val>
                                            <p:fltVal val="0"/>
                                          </p:val>
                                        </p:tav>
                                        <p:tav tm="100000">
                                          <p:val>
                                            <p:strVal val="#ppt_h"/>
                                          </p:val>
                                        </p:tav>
                                      </p:tavLst>
                                    </p:anim>
                                    <p:anim calcmode="lin" valueType="num">
                                      <p:cBhvr>
                                        <p:cTn id="85" dur="1000" fill="hold"/>
                                        <p:tgtEl>
                                          <p:spTgt spid="37"/>
                                        </p:tgtEl>
                                        <p:attrNameLst>
                                          <p:attrName>style.rotation</p:attrName>
                                        </p:attrNameLst>
                                      </p:cBhvr>
                                      <p:tavLst>
                                        <p:tav tm="0">
                                          <p:val>
                                            <p:fltVal val="90"/>
                                          </p:val>
                                        </p:tav>
                                        <p:tav tm="100000">
                                          <p:val>
                                            <p:fltVal val="0"/>
                                          </p:val>
                                        </p:tav>
                                      </p:tavLst>
                                    </p:anim>
                                    <p:animEffect transition="in" filter="fade">
                                      <p:cBhvr>
                                        <p:cTn id="86" dur="10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1000" fill="hold"/>
                                        <p:tgtEl>
                                          <p:spTgt spid="28"/>
                                        </p:tgtEl>
                                        <p:attrNameLst>
                                          <p:attrName>ppt_w</p:attrName>
                                        </p:attrNameLst>
                                      </p:cBhvr>
                                      <p:tavLst>
                                        <p:tav tm="0">
                                          <p:val>
                                            <p:fltVal val="0"/>
                                          </p:val>
                                        </p:tav>
                                        <p:tav tm="100000">
                                          <p:val>
                                            <p:strVal val="#ppt_w"/>
                                          </p:val>
                                        </p:tav>
                                      </p:tavLst>
                                    </p:anim>
                                    <p:anim calcmode="lin" valueType="num">
                                      <p:cBhvr>
                                        <p:cTn id="92" dur="1000" fill="hold"/>
                                        <p:tgtEl>
                                          <p:spTgt spid="28"/>
                                        </p:tgtEl>
                                        <p:attrNameLst>
                                          <p:attrName>ppt_h</p:attrName>
                                        </p:attrNameLst>
                                      </p:cBhvr>
                                      <p:tavLst>
                                        <p:tav tm="0">
                                          <p:val>
                                            <p:fltVal val="0"/>
                                          </p:val>
                                        </p:tav>
                                        <p:tav tm="100000">
                                          <p:val>
                                            <p:strVal val="#ppt_h"/>
                                          </p:val>
                                        </p:tav>
                                      </p:tavLst>
                                    </p:anim>
                                    <p:anim calcmode="lin" valueType="num">
                                      <p:cBhvr>
                                        <p:cTn id="93" dur="1000" fill="hold"/>
                                        <p:tgtEl>
                                          <p:spTgt spid="28"/>
                                        </p:tgtEl>
                                        <p:attrNameLst>
                                          <p:attrName>style.rotation</p:attrName>
                                        </p:attrNameLst>
                                      </p:cBhvr>
                                      <p:tavLst>
                                        <p:tav tm="0">
                                          <p:val>
                                            <p:fltVal val="90"/>
                                          </p:val>
                                        </p:tav>
                                        <p:tav tm="100000">
                                          <p:val>
                                            <p:fltVal val="0"/>
                                          </p:val>
                                        </p:tav>
                                      </p:tavLst>
                                    </p:anim>
                                    <p:animEffect transition="in" filter="fade">
                                      <p:cBhvr>
                                        <p:cTn id="94" dur="1000"/>
                                        <p:tgtEl>
                                          <p:spTgt spid="28"/>
                                        </p:tgtEl>
                                      </p:cBhvr>
                                    </p:animEffect>
                                  </p:childTnLst>
                                </p:cTn>
                              </p:par>
                              <p:par>
                                <p:cTn id="95" presetID="3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style.rotation</p:attrName>
                                        </p:attrNameLst>
                                      </p:cBhvr>
                                      <p:tavLst>
                                        <p:tav tm="0">
                                          <p:val>
                                            <p:fltVal val="90"/>
                                          </p:val>
                                        </p:tav>
                                        <p:tav tm="100000">
                                          <p:val>
                                            <p:fltVal val="0"/>
                                          </p:val>
                                        </p:tav>
                                      </p:tavLst>
                                    </p:anim>
                                    <p:animEffect transition="in" filter="fade">
                                      <p:cBhvr>
                                        <p:cTn id="100" dur="10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1000" fill="hold"/>
                                        <p:tgtEl>
                                          <p:spTgt spid="29"/>
                                        </p:tgtEl>
                                        <p:attrNameLst>
                                          <p:attrName>ppt_w</p:attrName>
                                        </p:attrNameLst>
                                      </p:cBhvr>
                                      <p:tavLst>
                                        <p:tav tm="0">
                                          <p:val>
                                            <p:fltVal val="0"/>
                                          </p:val>
                                        </p:tav>
                                        <p:tav tm="100000">
                                          <p:val>
                                            <p:strVal val="#ppt_w"/>
                                          </p:val>
                                        </p:tav>
                                      </p:tavLst>
                                    </p:anim>
                                    <p:anim calcmode="lin" valueType="num">
                                      <p:cBhvr>
                                        <p:cTn id="106" dur="1000" fill="hold"/>
                                        <p:tgtEl>
                                          <p:spTgt spid="29"/>
                                        </p:tgtEl>
                                        <p:attrNameLst>
                                          <p:attrName>ppt_h</p:attrName>
                                        </p:attrNameLst>
                                      </p:cBhvr>
                                      <p:tavLst>
                                        <p:tav tm="0">
                                          <p:val>
                                            <p:fltVal val="0"/>
                                          </p:val>
                                        </p:tav>
                                        <p:tav tm="100000">
                                          <p:val>
                                            <p:strVal val="#ppt_h"/>
                                          </p:val>
                                        </p:tav>
                                      </p:tavLst>
                                    </p:anim>
                                    <p:anim calcmode="lin" valueType="num">
                                      <p:cBhvr>
                                        <p:cTn id="107" dur="1000" fill="hold"/>
                                        <p:tgtEl>
                                          <p:spTgt spid="29"/>
                                        </p:tgtEl>
                                        <p:attrNameLst>
                                          <p:attrName>style.rotation</p:attrName>
                                        </p:attrNameLst>
                                      </p:cBhvr>
                                      <p:tavLst>
                                        <p:tav tm="0">
                                          <p:val>
                                            <p:fltVal val="90"/>
                                          </p:val>
                                        </p:tav>
                                        <p:tav tm="100000">
                                          <p:val>
                                            <p:fltVal val="0"/>
                                          </p:val>
                                        </p:tav>
                                      </p:tavLst>
                                    </p:anim>
                                    <p:animEffect transition="in" filter="fade">
                                      <p:cBhvr>
                                        <p:cTn id="108" dur="1000"/>
                                        <p:tgtEl>
                                          <p:spTgt spid="29"/>
                                        </p:tgtEl>
                                      </p:cBhvr>
                                    </p:animEffect>
                                  </p:childTnLst>
                                </p:cTn>
                              </p:par>
                              <p:par>
                                <p:cTn id="109" presetID="31"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1000" fill="hold"/>
                                        <p:tgtEl>
                                          <p:spTgt spid="39"/>
                                        </p:tgtEl>
                                        <p:attrNameLst>
                                          <p:attrName>ppt_w</p:attrName>
                                        </p:attrNameLst>
                                      </p:cBhvr>
                                      <p:tavLst>
                                        <p:tav tm="0">
                                          <p:val>
                                            <p:fltVal val="0"/>
                                          </p:val>
                                        </p:tav>
                                        <p:tav tm="100000">
                                          <p:val>
                                            <p:strVal val="#ppt_w"/>
                                          </p:val>
                                        </p:tav>
                                      </p:tavLst>
                                    </p:anim>
                                    <p:anim calcmode="lin" valueType="num">
                                      <p:cBhvr>
                                        <p:cTn id="112" dur="1000" fill="hold"/>
                                        <p:tgtEl>
                                          <p:spTgt spid="39"/>
                                        </p:tgtEl>
                                        <p:attrNameLst>
                                          <p:attrName>ppt_h</p:attrName>
                                        </p:attrNameLst>
                                      </p:cBhvr>
                                      <p:tavLst>
                                        <p:tav tm="0">
                                          <p:val>
                                            <p:fltVal val="0"/>
                                          </p:val>
                                        </p:tav>
                                        <p:tav tm="100000">
                                          <p:val>
                                            <p:strVal val="#ppt_h"/>
                                          </p:val>
                                        </p:tav>
                                      </p:tavLst>
                                    </p:anim>
                                    <p:anim calcmode="lin" valueType="num">
                                      <p:cBhvr>
                                        <p:cTn id="113" dur="1000" fill="hold"/>
                                        <p:tgtEl>
                                          <p:spTgt spid="39"/>
                                        </p:tgtEl>
                                        <p:attrNameLst>
                                          <p:attrName>style.rotation</p:attrName>
                                        </p:attrNameLst>
                                      </p:cBhvr>
                                      <p:tavLst>
                                        <p:tav tm="0">
                                          <p:val>
                                            <p:fltVal val="90"/>
                                          </p:val>
                                        </p:tav>
                                        <p:tav tm="100000">
                                          <p:val>
                                            <p:fltVal val="0"/>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1000" fill="hold"/>
                                        <p:tgtEl>
                                          <p:spTgt spid="30"/>
                                        </p:tgtEl>
                                        <p:attrNameLst>
                                          <p:attrName>ppt_w</p:attrName>
                                        </p:attrNameLst>
                                      </p:cBhvr>
                                      <p:tavLst>
                                        <p:tav tm="0">
                                          <p:val>
                                            <p:fltVal val="0"/>
                                          </p:val>
                                        </p:tav>
                                        <p:tav tm="100000">
                                          <p:val>
                                            <p:strVal val="#ppt_w"/>
                                          </p:val>
                                        </p:tav>
                                      </p:tavLst>
                                    </p:anim>
                                    <p:anim calcmode="lin" valueType="num">
                                      <p:cBhvr>
                                        <p:cTn id="120" dur="1000" fill="hold"/>
                                        <p:tgtEl>
                                          <p:spTgt spid="30"/>
                                        </p:tgtEl>
                                        <p:attrNameLst>
                                          <p:attrName>ppt_h</p:attrName>
                                        </p:attrNameLst>
                                      </p:cBhvr>
                                      <p:tavLst>
                                        <p:tav tm="0">
                                          <p:val>
                                            <p:fltVal val="0"/>
                                          </p:val>
                                        </p:tav>
                                        <p:tav tm="100000">
                                          <p:val>
                                            <p:strVal val="#ppt_h"/>
                                          </p:val>
                                        </p:tav>
                                      </p:tavLst>
                                    </p:anim>
                                    <p:anim calcmode="lin" valueType="num">
                                      <p:cBhvr>
                                        <p:cTn id="121" dur="1000" fill="hold"/>
                                        <p:tgtEl>
                                          <p:spTgt spid="30"/>
                                        </p:tgtEl>
                                        <p:attrNameLst>
                                          <p:attrName>style.rotation</p:attrName>
                                        </p:attrNameLst>
                                      </p:cBhvr>
                                      <p:tavLst>
                                        <p:tav tm="0">
                                          <p:val>
                                            <p:fltVal val="90"/>
                                          </p:val>
                                        </p:tav>
                                        <p:tav tm="100000">
                                          <p:val>
                                            <p:fltVal val="0"/>
                                          </p:val>
                                        </p:tav>
                                      </p:tavLst>
                                    </p:anim>
                                    <p:animEffect transition="in" filter="fade">
                                      <p:cBhvr>
                                        <p:cTn id="122" dur="1000"/>
                                        <p:tgtEl>
                                          <p:spTgt spid="30"/>
                                        </p:tgtEl>
                                      </p:cBhvr>
                                    </p:animEffect>
                                  </p:childTnLst>
                                </p:cTn>
                              </p:par>
                              <p:par>
                                <p:cTn id="123" presetID="31" presetClass="entr" presetSubtype="0" fill="hold"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 calcmode="lin" valueType="num">
                                      <p:cBhvr>
                                        <p:cTn id="127" dur="1000" fill="hold"/>
                                        <p:tgtEl>
                                          <p:spTgt spid="40"/>
                                        </p:tgtEl>
                                        <p:attrNameLst>
                                          <p:attrName>style.rotation</p:attrName>
                                        </p:attrNameLst>
                                      </p:cBhvr>
                                      <p:tavLst>
                                        <p:tav tm="0">
                                          <p:val>
                                            <p:fltVal val="90"/>
                                          </p:val>
                                        </p:tav>
                                        <p:tav tm="100000">
                                          <p:val>
                                            <p:fltVal val="0"/>
                                          </p:val>
                                        </p:tav>
                                      </p:tavLst>
                                    </p:anim>
                                    <p:animEffect transition="in" filter="fade">
                                      <p:cBhvr>
                                        <p:cTn id="128" dur="10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1000" fill="hold"/>
                                        <p:tgtEl>
                                          <p:spTgt spid="31"/>
                                        </p:tgtEl>
                                        <p:attrNameLst>
                                          <p:attrName>ppt_w</p:attrName>
                                        </p:attrNameLst>
                                      </p:cBhvr>
                                      <p:tavLst>
                                        <p:tav tm="0">
                                          <p:val>
                                            <p:fltVal val="0"/>
                                          </p:val>
                                        </p:tav>
                                        <p:tav tm="100000">
                                          <p:val>
                                            <p:strVal val="#ppt_w"/>
                                          </p:val>
                                        </p:tav>
                                      </p:tavLst>
                                    </p:anim>
                                    <p:anim calcmode="lin" valueType="num">
                                      <p:cBhvr>
                                        <p:cTn id="134" dur="1000" fill="hold"/>
                                        <p:tgtEl>
                                          <p:spTgt spid="31"/>
                                        </p:tgtEl>
                                        <p:attrNameLst>
                                          <p:attrName>ppt_h</p:attrName>
                                        </p:attrNameLst>
                                      </p:cBhvr>
                                      <p:tavLst>
                                        <p:tav tm="0">
                                          <p:val>
                                            <p:fltVal val="0"/>
                                          </p:val>
                                        </p:tav>
                                        <p:tav tm="100000">
                                          <p:val>
                                            <p:strVal val="#ppt_h"/>
                                          </p:val>
                                        </p:tav>
                                      </p:tavLst>
                                    </p:anim>
                                    <p:anim calcmode="lin" valueType="num">
                                      <p:cBhvr>
                                        <p:cTn id="135" dur="1000" fill="hold"/>
                                        <p:tgtEl>
                                          <p:spTgt spid="31"/>
                                        </p:tgtEl>
                                        <p:attrNameLst>
                                          <p:attrName>style.rotation</p:attrName>
                                        </p:attrNameLst>
                                      </p:cBhvr>
                                      <p:tavLst>
                                        <p:tav tm="0">
                                          <p:val>
                                            <p:fltVal val="90"/>
                                          </p:val>
                                        </p:tav>
                                        <p:tav tm="100000">
                                          <p:val>
                                            <p:fltVal val="0"/>
                                          </p:val>
                                        </p:tav>
                                      </p:tavLst>
                                    </p:anim>
                                    <p:animEffect transition="in" filter="fade">
                                      <p:cBhvr>
                                        <p:cTn id="136" dur="1000"/>
                                        <p:tgtEl>
                                          <p:spTgt spid="31"/>
                                        </p:tgtEl>
                                      </p:cBhvr>
                                    </p:animEffect>
                                  </p:childTnLst>
                                </p:cTn>
                              </p:par>
                              <p:par>
                                <p:cTn id="137" presetID="31" presetClass="entr" presetSubtype="0" fill="hold"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p:cTn id="139" dur="1000" fill="hold"/>
                                        <p:tgtEl>
                                          <p:spTgt spid="41"/>
                                        </p:tgtEl>
                                        <p:attrNameLst>
                                          <p:attrName>ppt_w</p:attrName>
                                        </p:attrNameLst>
                                      </p:cBhvr>
                                      <p:tavLst>
                                        <p:tav tm="0">
                                          <p:val>
                                            <p:fltVal val="0"/>
                                          </p:val>
                                        </p:tav>
                                        <p:tav tm="100000">
                                          <p:val>
                                            <p:strVal val="#ppt_w"/>
                                          </p:val>
                                        </p:tav>
                                      </p:tavLst>
                                    </p:anim>
                                    <p:anim calcmode="lin" valueType="num">
                                      <p:cBhvr>
                                        <p:cTn id="140" dur="1000" fill="hold"/>
                                        <p:tgtEl>
                                          <p:spTgt spid="41"/>
                                        </p:tgtEl>
                                        <p:attrNameLst>
                                          <p:attrName>ppt_h</p:attrName>
                                        </p:attrNameLst>
                                      </p:cBhvr>
                                      <p:tavLst>
                                        <p:tav tm="0">
                                          <p:val>
                                            <p:fltVal val="0"/>
                                          </p:val>
                                        </p:tav>
                                        <p:tav tm="100000">
                                          <p:val>
                                            <p:strVal val="#ppt_h"/>
                                          </p:val>
                                        </p:tav>
                                      </p:tavLst>
                                    </p:anim>
                                    <p:anim calcmode="lin" valueType="num">
                                      <p:cBhvr>
                                        <p:cTn id="141" dur="1000" fill="hold"/>
                                        <p:tgtEl>
                                          <p:spTgt spid="41"/>
                                        </p:tgtEl>
                                        <p:attrNameLst>
                                          <p:attrName>style.rotation</p:attrName>
                                        </p:attrNameLst>
                                      </p:cBhvr>
                                      <p:tavLst>
                                        <p:tav tm="0">
                                          <p:val>
                                            <p:fltVal val="90"/>
                                          </p:val>
                                        </p:tav>
                                        <p:tav tm="100000">
                                          <p:val>
                                            <p:fltVal val="0"/>
                                          </p:val>
                                        </p:tav>
                                      </p:tavLst>
                                    </p:anim>
                                    <p:animEffect transition="in" filter="fade">
                                      <p:cBhvr>
                                        <p:cTn id="142"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292080" y="404664"/>
            <a:ext cx="372075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الظروف </a:t>
            </a:r>
            <a:r>
              <a:rPr lang="ar-EG" sz="3200" b="1" dirty="0">
                <a:solidFill>
                  <a:schemeClr val="bg2">
                    <a:lumMod val="75000"/>
                  </a:schemeClr>
                </a:solidFill>
                <a:latin typeface="Arial" charset="0"/>
              </a:rPr>
              <a:t>الطبيعية للمدرسة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974267"/>
            <a:ext cx="7632848" cy="830997"/>
          </a:xfrm>
          <a:prstGeom prst="rect">
            <a:avLst/>
          </a:prstGeom>
          <a:noFill/>
        </p:spPr>
        <p:txBody>
          <a:bodyPr wrap="square" rtlCol="1">
            <a:spAutoFit/>
          </a:bodyPr>
          <a:lstStyle/>
          <a:p>
            <a:pPr rtl="1"/>
            <a:r>
              <a:rPr lang="ar-SA" b="1" dirty="0">
                <a:solidFill>
                  <a:schemeClr val="bg1"/>
                </a:solidFill>
              </a:rPr>
              <a:t>ترتبط فاعلية التعلم بمدى توفر التجهيزات والوسائل التعليمية الضرورية المتعلقة بمادة التعلم . فمثلا لا يمكن تعلم السباحة دون وجود بركة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762000" y="1639813"/>
            <a:ext cx="3810000" cy="2552700"/>
          </a:xfrm>
          <a:prstGeom prst="rect">
            <a:avLst/>
          </a:prstGeom>
        </p:spPr>
      </p:pic>
    </p:spTree>
    <p:extLst>
      <p:ext uri="{BB962C8B-B14F-4D97-AF65-F5344CB8AC3E}">
        <p14:creationId xmlns:p14="http://schemas.microsoft.com/office/powerpoint/2010/main" val="350639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المادة </a:t>
            </a:r>
            <a:r>
              <a:rPr lang="ar-EG" sz="3200" b="1" dirty="0">
                <a:solidFill>
                  <a:schemeClr val="bg2">
                    <a:lumMod val="75000"/>
                  </a:schemeClr>
                </a:solidFill>
                <a:latin typeface="Arial" charset="0"/>
              </a:rPr>
              <a:t>الدراسية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يميل بعض الطلاب بطبيعتهم إلى مواد دراسية معينة ، بينما ينفرون من مواد دراسية معينة ، لذلك تحصيل المتعلم يختلف في المواد الدراسية ، إلا أن التنظيم الجيد والعرض الواضح لمادة الدراسة يزيد من فاعلية التعلم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539552" y="1556792"/>
            <a:ext cx="4032448" cy="2667646"/>
          </a:xfrm>
          <a:prstGeom prst="rect">
            <a:avLst/>
          </a:prstGeom>
        </p:spPr>
      </p:pic>
    </p:spTree>
    <p:extLst>
      <p:ext uri="{BB962C8B-B14F-4D97-AF65-F5344CB8AC3E}">
        <p14:creationId xmlns:p14="http://schemas.microsoft.com/office/powerpoint/2010/main" val="2694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صفات </a:t>
            </a:r>
            <a:r>
              <a:rPr lang="ar-EG" sz="3200" b="1" dirty="0">
                <a:solidFill>
                  <a:schemeClr val="bg2">
                    <a:lumMod val="75000"/>
                  </a:schemeClr>
                </a:solidFill>
                <a:latin typeface="Arial" charset="0"/>
              </a:rPr>
              <a:t>المجموعة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365104"/>
            <a:ext cx="7632848" cy="194421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365104"/>
            <a:ext cx="7632848" cy="1938992"/>
          </a:xfrm>
          <a:prstGeom prst="rect">
            <a:avLst/>
          </a:prstGeom>
          <a:noFill/>
        </p:spPr>
        <p:txBody>
          <a:bodyPr wrap="square" rtlCol="1">
            <a:spAutoFit/>
          </a:bodyPr>
          <a:lstStyle/>
          <a:p>
            <a:pPr rtl="1"/>
            <a:r>
              <a:rPr lang="ar-SA" b="1" dirty="0">
                <a:solidFill>
                  <a:schemeClr val="bg1"/>
                </a:solidFill>
              </a:rPr>
              <a:t>ترتبط فاعلية التعلم بالتركيبة الاجتماعية التي يتكون منها الصف الدراسي ، من حيث اختلاف طلاب الصف في قدراتهم وصفاتهم واتجاهاتهم وميولهم وقيمهم وخبراتهم السابقة ، كما ترتبط هذه الفاعلية بمدى التباين والتجانس في الوسط الاجتماعي للمدرسة من حيث الظروف والمستويات الاقتصادية والاجتماعية للطلبة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971600" y="1557782"/>
            <a:ext cx="3148508" cy="2374284"/>
          </a:xfrm>
          <a:prstGeom prst="rect">
            <a:avLst/>
          </a:prstGeom>
        </p:spPr>
      </p:pic>
    </p:spTree>
    <p:extLst>
      <p:ext uri="{BB962C8B-B14F-4D97-AF65-F5344CB8AC3E}">
        <p14:creationId xmlns:p14="http://schemas.microsoft.com/office/powerpoint/2010/main" val="96467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smtClean="0">
                <a:solidFill>
                  <a:schemeClr val="bg2">
                    <a:lumMod val="75000"/>
                  </a:schemeClr>
                </a:solidFill>
                <a:latin typeface="Arial" charset="0"/>
              </a:rPr>
              <a:t>القوى </a:t>
            </a:r>
            <a:r>
              <a:rPr lang="ar-EG" sz="3200" b="1" dirty="0">
                <a:solidFill>
                  <a:schemeClr val="bg2">
                    <a:lumMod val="75000"/>
                  </a:schemeClr>
                </a:solidFill>
                <a:latin typeface="Arial" charset="0"/>
              </a:rPr>
              <a:t>الخارجية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يقصد بها العوامل التي تؤثر في موقف المتعلم تجاه التعلم المدرسي ، فالبيت والبيئة الثقافية التي يعيش فيها المتعلم من العوامل المهمة التي تحدد صفاته الشخصية ونمط سلوكه داخل غرفة الصف </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971600" y="1612404"/>
            <a:ext cx="3969702" cy="2481064"/>
          </a:xfrm>
          <a:prstGeom prst="rect">
            <a:avLst/>
          </a:prstGeom>
        </p:spPr>
      </p:pic>
    </p:spTree>
    <p:extLst>
      <p:ext uri="{BB962C8B-B14F-4D97-AF65-F5344CB8AC3E}">
        <p14:creationId xmlns:p14="http://schemas.microsoft.com/office/powerpoint/2010/main" val="12511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الشروط </a:t>
            </a:r>
            <a:r>
              <a:rPr lang="ar-EG" altLang="zh-CN" sz="4000" b="1" dirty="0" smtClean="0">
                <a:solidFill>
                  <a:srgbClr val="002060"/>
                </a:solidFill>
              </a:rPr>
              <a:t>التدريس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41705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ترتبط ارتباطا وظيفيا بالهدف المطروح</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تكون إدارة الصف إدارة ديمقراطية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تثير الدافعية والتشويق والانتباه عند الطلاب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أن </a:t>
            </a:r>
            <a:r>
              <a:rPr lang="ar-EG" altLang="zh-CN" b="1" dirty="0">
                <a:solidFill>
                  <a:srgbClr val="002060"/>
                </a:solidFill>
                <a:ea typeface="幼圆" pitchFamily="1" charset="-122"/>
              </a:rPr>
              <a:t>لا يكون الطالب في موقف المتلقي ، بل في موقف يعطي رأيه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بكل </a:t>
            </a:r>
            <a:r>
              <a:rPr lang="ar-EG" altLang="zh-CN" b="1" dirty="0">
                <a:solidFill>
                  <a:srgbClr val="002060"/>
                </a:solidFill>
                <a:ea typeface="幼圆" pitchFamily="1" charset="-122"/>
              </a:rPr>
              <a:t>صراحة ووضوح دون إكراه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2123728" y="404664"/>
            <a:ext cx="68891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الشروط والمواصفات التي تجعل من التدريس فعالا</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915723349"/>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المبادئ السبعة للممارسات التدريسية </a:t>
            </a:r>
            <a:endParaRPr lang="ar-EG" altLang="en-US" sz="4000" b="1" dirty="0" smtClean="0">
              <a:solidFill>
                <a:srgbClr val="002060"/>
              </a:solidFill>
            </a:endParaRPr>
          </a:p>
        </p:txBody>
      </p:sp>
    </p:spTree>
    <p:extLst>
      <p:ext uri="{BB962C8B-B14F-4D97-AF65-F5344CB8AC3E}">
        <p14:creationId xmlns:p14="http://schemas.microsoft.com/office/powerpoint/2010/main" val="259729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47721"/>
            <a:ext cx="8496944" cy="4154984"/>
          </a:xfrm>
          <a:prstGeom prst="rect">
            <a:avLst/>
          </a:prstGeom>
        </p:spPr>
        <p:txBody>
          <a:bodyPr wrap="square">
            <a:spAutoFit/>
          </a:bodyPr>
          <a:lstStyle/>
          <a:p>
            <a:pPr algn="justLow" rtl="1"/>
            <a:r>
              <a:rPr lang="ar-EG" b="1" dirty="0" smtClean="0">
                <a:solidFill>
                  <a:srgbClr val="C00000"/>
                </a:solidFill>
              </a:rPr>
              <a:t>1.الممارسات </a:t>
            </a:r>
            <a:r>
              <a:rPr lang="ar-EG" b="1" dirty="0">
                <a:solidFill>
                  <a:srgbClr val="C00000"/>
                </a:solidFill>
              </a:rPr>
              <a:t>التدريسية السليمة، </a:t>
            </a:r>
            <a:r>
              <a:rPr lang="ar-EG" b="1" dirty="0">
                <a:solidFill>
                  <a:srgbClr val="002060"/>
                </a:solidFill>
              </a:rPr>
              <a:t>هي التي تشجِّع التفاعل بين المتعلم والمتعلمين.</a:t>
            </a:r>
          </a:p>
          <a:p>
            <a:pPr algn="justLow" rtl="1"/>
            <a:r>
              <a:rPr lang="ar-EG" b="1" dirty="0" smtClean="0">
                <a:solidFill>
                  <a:srgbClr val="C00000"/>
                </a:solidFill>
              </a:rPr>
              <a:t>2.الممارسات </a:t>
            </a:r>
            <a:r>
              <a:rPr lang="ar-EG" b="1" dirty="0">
                <a:solidFill>
                  <a:srgbClr val="C00000"/>
                </a:solidFill>
              </a:rPr>
              <a:t>التدريسية السليمة، </a:t>
            </a:r>
            <a:r>
              <a:rPr lang="ar-EG" b="1" dirty="0">
                <a:solidFill>
                  <a:srgbClr val="002060"/>
                </a:solidFill>
              </a:rPr>
              <a:t>هي التي تُشجِّع التعاون بين المتعلمين.</a:t>
            </a:r>
          </a:p>
          <a:p>
            <a:pPr algn="justLow" rtl="1"/>
            <a:r>
              <a:rPr lang="ar-EG" b="1" dirty="0" smtClean="0">
                <a:solidFill>
                  <a:srgbClr val="C00000"/>
                </a:solidFill>
              </a:rPr>
              <a:t>3.الممارسات </a:t>
            </a:r>
            <a:r>
              <a:rPr lang="ar-EG" b="1" dirty="0">
                <a:solidFill>
                  <a:srgbClr val="C00000"/>
                </a:solidFill>
              </a:rPr>
              <a:t>التدريسية السليمة، </a:t>
            </a:r>
            <a:r>
              <a:rPr lang="ar-EG" b="1" dirty="0">
                <a:solidFill>
                  <a:srgbClr val="002060"/>
                </a:solidFill>
              </a:rPr>
              <a:t>هي التي تقدِّم تغذية راجعة سريعة - الدعم الفوري.</a:t>
            </a:r>
          </a:p>
          <a:p>
            <a:pPr algn="justLow" rtl="1"/>
            <a:r>
              <a:rPr lang="ar-EG" b="1" dirty="0" smtClean="0">
                <a:solidFill>
                  <a:srgbClr val="C00000"/>
                </a:solidFill>
              </a:rPr>
              <a:t>4.الممارسة </a:t>
            </a:r>
            <a:r>
              <a:rPr lang="ar-EG" b="1" dirty="0">
                <a:solidFill>
                  <a:srgbClr val="C00000"/>
                </a:solidFill>
              </a:rPr>
              <a:t>التدريسية السليمة، </a:t>
            </a:r>
            <a:r>
              <a:rPr lang="ar-EG" b="1" dirty="0">
                <a:solidFill>
                  <a:srgbClr val="002060"/>
                </a:solidFill>
              </a:rPr>
              <a:t>هي التي تُعطي أهميَّةً للتقويم بجميع أنواعه، وتعتبره </a:t>
            </a:r>
            <a:r>
              <a:rPr lang="ar-EG" b="1" dirty="0" smtClean="0">
                <a:solidFill>
                  <a:srgbClr val="002060"/>
                </a:solidFill>
              </a:rPr>
              <a:t> </a:t>
            </a:r>
            <a:br>
              <a:rPr lang="ar-EG" b="1" dirty="0" smtClean="0">
                <a:solidFill>
                  <a:srgbClr val="002060"/>
                </a:solidFill>
              </a:rPr>
            </a:br>
            <a:r>
              <a:rPr lang="ar-EG" b="1" dirty="0" smtClean="0">
                <a:solidFill>
                  <a:srgbClr val="002060"/>
                </a:solidFill>
              </a:rPr>
              <a:t>   مرحلة </a:t>
            </a:r>
            <a:r>
              <a:rPr lang="ar-EG" b="1" dirty="0">
                <a:solidFill>
                  <a:srgbClr val="002060"/>
                </a:solidFill>
              </a:rPr>
              <a:t>رئيسة في العملية التعليمية التعلُّمية.</a:t>
            </a:r>
          </a:p>
          <a:p>
            <a:pPr algn="justLow" rtl="1"/>
            <a:r>
              <a:rPr lang="ar-EG" b="1" dirty="0" smtClean="0">
                <a:solidFill>
                  <a:srgbClr val="C00000"/>
                </a:solidFill>
              </a:rPr>
              <a:t>5.الممارسات </a:t>
            </a:r>
            <a:r>
              <a:rPr lang="ar-EG" b="1" dirty="0">
                <a:solidFill>
                  <a:srgbClr val="C00000"/>
                </a:solidFill>
              </a:rPr>
              <a:t>التدريسية السليمة، </a:t>
            </a:r>
            <a:r>
              <a:rPr lang="ar-EG" b="1" dirty="0">
                <a:solidFill>
                  <a:srgbClr val="002060"/>
                </a:solidFill>
              </a:rPr>
              <a:t>هي التي توفِّر وقتًا كافيًا للتعلُّم: زمن </a:t>
            </a:r>
            <a:r>
              <a:rPr lang="ar-EG" b="1" dirty="0" smtClean="0">
                <a:solidFill>
                  <a:srgbClr val="002060"/>
                </a:solidFill>
              </a:rPr>
              <a:t/>
            </a:r>
            <a:br>
              <a:rPr lang="ar-EG" b="1" dirty="0" smtClean="0">
                <a:solidFill>
                  <a:srgbClr val="002060"/>
                </a:solidFill>
              </a:rPr>
            </a:br>
            <a:r>
              <a:rPr lang="ar-EG" b="1" dirty="0" smtClean="0">
                <a:solidFill>
                  <a:srgbClr val="002060"/>
                </a:solidFill>
              </a:rPr>
              <a:t>  + </a:t>
            </a:r>
            <a:r>
              <a:rPr lang="ar-EG" b="1" dirty="0">
                <a:solidFill>
                  <a:srgbClr val="002060"/>
                </a:solidFill>
              </a:rPr>
              <a:t>طاقة = تعلُّم.</a:t>
            </a:r>
          </a:p>
          <a:p>
            <a:pPr algn="justLow" rtl="1"/>
            <a:r>
              <a:rPr lang="ar-EG" b="1" dirty="0" smtClean="0">
                <a:solidFill>
                  <a:srgbClr val="C00000"/>
                </a:solidFill>
              </a:rPr>
              <a:t>6.الممارسات </a:t>
            </a:r>
            <a:r>
              <a:rPr lang="ar-EG" b="1" dirty="0">
                <a:solidFill>
                  <a:srgbClr val="C00000"/>
                </a:solidFill>
              </a:rPr>
              <a:t>التدريسية السليمة، </a:t>
            </a:r>
            <a:r>
              <a:rPr lang="ar-EG" b="1" dirty="0">
                <a:solidFill>
                  <a:srgbClr val="002060"/>
                </a:solidFill>
              </a:rPr>
              <a:t>هي التي تضع توقُّعات عالية: توقَّعْ أكثر، </a:t>
            </a:r>
            <a:r>
              <a:rPr lang="ar-EG" b="1" dirty="0" smtClean="0">
                <a:solidFill>
                  <a:srgbClr val="002060"/>
                </a:solidFill>
              </a:rPr>
              <a:t/>
            </a:r>
            <a:br>
              <a:rPr lang="ar-EG" b="1" dirty="0" smtClean="0">
                <a:solidFill>
                  <a:srgbClr val="002060"/>
                </a:solidFill>
              </a:rPr>
            </a:br>
            <a:r>
              <a:rPr lang="ar-EG" b="1" dirty="0" smtClean="0">
                <a:solidFill>
                  <a:srgbClr val="002060"/>
                </a:solidFill>
              </a:rPr>
              <a:t>   تجد </a:t>
            </a:r>
            <a:r>
              <a:rPr lang="ar-EG" b="1" dirty="0">
                <a:solidFill>
                  <a:srgbClr val="002060"/>
                </a:solidFill>
              </a:rPr>
              <a:t>تجاوبًا أكثرَ.</a:t>
            </a:r>
          </a:p>
          <a:p>
            <a:pPr algn="justLow" rtl="1"/>
            <a:r>
              <a:rPr lang="ar-EG" b="1" dirty="0" smtClean="0">
                <a:solidFill>
                  <a:srgbClr val="C00000"/>
                </a:solidFill>
              </a:rPr>
              <a:t>7.الممارسات </a:t>
            </a:r>
            <a:r>
              <a:rPr lang="ar-EG" b="1" dirty="0">
                <a:solidFill>
                  <a:srgbClr val="C00000"/>
                </a:solidFill>
              </a:rPr>
              <a:t>التدريسية السليمة، </a:t>
            </a:r>
            <a:r>
              <a:rPr lang="ar-EG" b="1" dirty="0">
                <a:solidFill>
                  <a:srgbClr val="002060"/>
                </a:solidFill>
              </a:rPr>
              <a:t>هي التي تتفهَّم أنَّ الذكاء أنواع عدَّة، وأنَّ </a:t>
            </a:r>
            <a:r>
              <a:rPr lang="ar-EG" b="1" dirty="0" smtClean="0">
                <a:solidFill>
                  <a:srgbClr val="002060"/>
                </a:solidFill>
              </a:rPr>
              <a:t/>
            </a:r>
            <a:br>
              <a:rPr lang="ar-EG" b="1" dirty="0" smtClean="0">
                <a:solidFill>
                  <a:srgbClr val="002060"/>
                </a:solidFill>
              </a:rPr>
            </a:br>
            <a:r>
              <a:rPr lang="ar-EG" b="1" dirty="0" smtClean="0">
                <a:solidFill>
                  <a:srgbClr val="002060"/>
                </a:solidFill>
              </a:rPr>
              <a:t>   للمتعلمين </a:t>
            </a:r>
            <a:r>
              <a:rPr lang="ar-EG" b="1" dirty="0">
                <a:solidFill>
                  <a:srgbClr val="002060"/>
                </a:solidFill>
              </a:rPr>
              <a:t>أساليبَ تعلُّم مختلفة.</a:t>
            </a:r>
          </a:p>
        </p:txBody>
      </p:sp>
    </p:spTree>
    <p:extLst>
      <p:ext uri="{BB962C8B-B14F-4D97-AF65-F5344CB8AC3E}">
        <p14:creationId xmlns:p14="http://schemas.microsoft.com/office/powerpoint/2010/main" val="4680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الثانية</a:t>
            </a:r>
          </a:p>
          <a:p>
            <a:pPr rtl="1" eaLnBrk="0" hangingPunct="0"/>
            <a:r>
              <a:rPr lang="ar-EG" altLang="zh-CN" sz="4400" b="1" dirty="0">
                <a:solidFill>
                  <a:srgbClr val="FFFFFF"/>
                </a:solidFill>
                <a:ea typeface="Microsoft YaHei" pitchFamily="34" charset="-122"/>
              </a:rPr>
              <a:t>مهارات التدريس الفعال للمعلم</a:t>
            </a:r>
            <a:endParaRPr lang="zh-CN" altLang="en-US" sz="4400" b="1" dirty="0">
              <a:solidFill>
                <a:srgbClr val="FFFFFF"/>
              </a:solidFill>
              <a:ea typeface="Microsoft YaHei" pitchFamily="34" charset="-122"/>
            </a:endParaRP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40041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محاور الوحدة التدريبية الثانية</a:t>
            </a:r>
            <a:endParaRPr lang="en-US" sz="4000" b="1" dirty="0" smtClean="0">
              <a:solidFill>
                <a:schemeClr val="accent2">
                  <a:lumMod val="50000"/>
                </a:schemeClr>
              </a:solidFill>
            </a:endParaRPr>
          </a:p>
        </p:txBody>
      </p:sp>
      <p:sp>
        <p:nvSpPr>
          <p:cNvPr id="2" name="Rectangle 1"/>
          <p:cNvSpPr/>
          <p:nvPr/>
        </p:nvSpPr>
        <p:spPr>
          <a:xfrm>
            <a:off x="2771800" y="1196752"/>
            <a:ext cx="6012160" cy="584775"/>
          </a:xfrm>
          <a:prstGeom prst="rect">
            <a:avLst/>
          </a:prstGeom>
        </p:spPr>
        <p:txBody>
          <a:bodyPr wrap="square">
            <a:spAutoFit/>
          </a:bodyPr>
          <a:lstStyle/>
          <a:p>
            <a:pPr algn="justLow" rtl="1"/>
            <a:r>
              <a:rPr lang="ar-EG" sz="3200" b="1" dirty="0">
                <a:solidFill>
                  <a:srgbClr val="C00000"/>
                </a:solidFill>
              </a:rPr>
              <a:t>مهارات التدريس الفعال للمعلم</a:t>
            </a:r>
          </a:p>
        </p:txBody>
      </p:sp>
      <p:sp>
        <p:nvSpPr>
          <p:cNvPr id="6" name="Rectangle 3"/>
          <p:cNvSpPr>
            <a:spLocks noChangeArrowheads="1"/>
          </p:cNvSpPr>
          <p:nvPr/>
        </p:nvSpPr>
        <p:spPr bwMode="auto">
          <a:xfrm>
            <a:off x="1763688" y="3169418"/>
            <a:ext cx="70326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المعلم والتدريس الفعال</a:t>
            </a:r>
            <a:r>
              <a:rPr lang="ar-EG" b="1" dirty="0">
                <a:solidFill>
                  <a:srgbClr val="7030A0"/>
                </a:solidFill>
                <a:ea typeface="Times New Roman" pitchFamily="18" charset="0"/>
                <a:cs typeface="Arial" pitchFamily="34" charset="0"/>
              </a:rPr>
              <a:t>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المهارات اللازمة للمعلم الفعال</a:t>
            </a:r>
            <a:r>
              <a:rPr lang="ar-EG" b="1" dirty="0">
                <a:solidFill>
                  <a:srgbClr val="7030A0"/>
                </a:solidFill>
                <a:ea typeface="Times New Roman" pitchFamily="18" charset="0"/>
                <a:cs typeface="Arial" pitchFamily="34" charset="0"/>
              </a:rPr>
              <a:t>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صفات المعلم الفعال</a:t>
            </a:r>
            <a:r>
              <a:rPr lang="ar-EG" b="1" dirty="0">
                <a:solidFill>
                  <a:srgbClr val="7030A0"/>
                </a:solidFill>
                <a:ea typeface="Times New Roman" pitchFamily="18" charset="0"/>
                <a:cs typeface="Arial" pitchFamily="34" charset="0"/>
              </a:rPr>
              <a:t>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خصائص المعلم الفعال</a:t>
            </a:r>
            <a:r>
              <a:rPr lang="ar-EG" b="1" dirty="0">
                <a:solidFill>
                  <a:srgbClr val="7030A0"/>
                </a:solidFill>
                <a:ea typeface="Times New Roman" pitchFamily="18" charset="0"/>
                <a:cs typeface="Arial" pitchFamily="34" charset="0"/>
              </a:rPr>
              <a:t> .</a:t>
            </a:r>
          </a:p>
          <a:p>
            <a:pPr marL="285750" indent="-285750" algn="r" rtl="1">
              <a:buFont typeface="Wingdings" pitchFamily="2" charset="2"/>
              <a:buChar char="ü"/>
            </a:pP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val="2229427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2841553810"/>
              </p:ext>
            </p:extLst>
          </p:nvPr>
        </p:nvGraphicFramePr>
        <p:xfrm>
          <a:off x="755576" y="55711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881611" y="44624"/>
            <a:ext cx="2226893" cy="584775"/>
          </a:xfrm>
          <a:prstGeom prst="rect">
            <a:avLst/>
          </a:prstGeom>
        </p:spPr>
        <p:txBody>
          <a:bodyPr wrap="none">
            <a:spAutoFit/>
          </a:bodyPr>
          <a:lstStyle/>
          <a:p>
            <a:pPr rtl="1"/>
            <a:r>
              <a:rPr lang="ar-EG" sz="3200" b="1" dirty="0" smtClean="0">
                <a:solidFill>
                  <a:schemeClr val="bg2"/>
                </a:solidFill>
              </a:rPr>
              <a:t>محاور البرنامج</a:t>
            </a:r>
            <a:endParaRPr lang="ar-EG" sz="3200" b="1" dirty="0">
              <a:solidFill>
                <a:schemeClr val="bg2"/>
              </a:solidFill>
            </a:endParaRPr>
          </a:p>
        </p:txBody>
      </p:sp>
    </p:spTree>
    <p:extLst>
      <p:ext uri="{BB962C8B-B14F-4D97-AF65-F5344CB8AC3E}">
        <p14:creationId xmlns:p14="http://schemas.microsoft.com/office/powerpoint/2010/main" val="1226385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المعلم والتدريس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4623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الرغبة </a:t>
            </a:r>
            <a:r>
              <a:rPr lang="ar-EG" altLang="zh-CN" b="1" dirty="0">
                <a:solidFill>
                  <a:srgbClr val="002060"/>
                </a:solidFill>
                <a:ea typeface="幼圆" pitchFamily="1" charset="-122"/>
              </a:rPr>
              <a:t>في التعليم ( تطوير الذات ) إن الرغبة في التعلم تدفع </a:t>
            </a:r>
            <a:r>
              <a:rPr lang="ar-EG" altLang="zh-CN" b="1" dirty="0" smtClean="0">
                <a:solidFill>
                  <a:srgbClr val="002060"/>
                </a:solidFill>
                <a:ea typeface="幼圆" pitchFamily="1" charset="-122"/>
              </a:rPr>
              <a:t>المعلم</a:t>
            </a:r>
          </a:p>
          <a:p>
            <a:pPr rtl="1"/>
            <a:r>
              <a:rPr lang="ar-EG" altLang="zh-CN" b="1" dirty="0" smtClean="0">
                <a:solidFill>
                  <a:srgbClr val="002060"/>
                </a:solidFill>
                <a:ea typeface="幼圆" pitchFamily="1" charset="-122"/>
              </a:rPr>
              <a:t>إلى </a:t>
            </a:r>
            <a:r>
              <a:rPr lang="ar-EG" altLang="zh-CN" b="1" dirty="0">
                <a:solidFill>
                  <a:srgbClr val="002060"/>
                </a:solidFill>
                <a:ea typeface="幼圆" pitchFamily="1" charset="-122"/>
              </a:rPr>
              <a:t>الاستزادة بكل ما يستجد في مجال تخصصه </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التخطيط </a:t>
            </a:r>
            <a:r>
              <a:rPr lang="ar-EG" altLang="zh-CN" b="1" dirty="0">
                <a:solidFill>
                  <a:srgbClr val="002060"/>
                </a:solidFill>
                <a:ea typeface="幼圆" pitchFamily="1" charset="-122"/>
              </a:rPr>
              <a:t>الفعال : أي أن يخطط المعلم الأهداف وأغراض التعليم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وذلك </a:t>
            </a:r>
            <a:r>
              <a:rPr lang="ar-EG" altLang="zh-CN" b="1" dirty="0">
                <a:solidFill>
                  <a:srgbClr val="002060"/>
                </a:solidFill>
                <a:ea typeface="幼圆" pitchFamily="1" charset="-122"/>
              </a:rPr>
              <a:t>لتحقيقها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إدارة </a:t>
            </a:r>
            <a:r>
              <a:rPr lang="ar-EG" altLang="zh-CN" b="1" dirty="0">
                <a:solidFill>
                  <a:srgbClr val="002060"/>
                </a:solidFill>
                <a:ea typeface="幼圆" pitchFamily="1" charset="-122"/>
              </a:rPr>
              <a:t>التعليم : أي فرض أدوار أو مهارات لإدارة التعليم بحيث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تعمل </a:t>
            </a:r>
            <a:r>
              <a:rPr lang="ar-EG" altLang="zh-CN" b="1" dirty="0">
                <a:solidFill>
                  <a:srgbClr val="002060"/>
                </a:solidFill>
                <a:ea typeface="幼圆" pitchFamily="1" charset="-122"/>
              </a:rPr>
              <a:t>هذه المهارات على تدريب المتعلم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العمل </a:t>
            </a:r>
            <a:r>
              <a:rPr lang="ar-EG" altLang="zh-CN" b="1" dirty="0">
                <a:solidFill>
                  <a:srgbClr val="002060"/>
                </a:solidFill>
                <a:ea typeface="幼圆" pitchFamily="1" charset="-122"/>
              </a:rPr>
              <a:t>بفاعلية مع المجتمع المحلي : أي على المعلم الفعال أن </a:t>
            </a:r>
            <a:r>
              <a:rPr lang="ar-EG" altLang="zh-CN" b="1" dirty="0" smtClean="0">
                <a:solidFill>
                  <a:srgbClr val="002060"/>
                </a:solidFill>
                <a:ea typeface="幼圆" pitchFamily="1" charset="-122"/>
              </a:rPr>
              <a:t>يعي</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طبيعة البيئة التي يعمل بها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3131840" y="404664"/>
            <a:ext cx="588099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القدرات المهنية التي يحتاجها المعلم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2104142503"/>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788537" y="2738438"/>
            <a:ext cx="5166876"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المهارات اللازمة للمعلم الفعال</a:t>
            </a:r>
            <a:endParaRPr lang="ar-EG" altLang="en-US" sz="4000" b="1" dirty="0" smtClean="0">
              <a:solidFill>
                <a:srgbClr val="002060"/>
              </a:solidFill>
            </a:endParaRPr>
          </a:p>
        </p:txBody>
      </p:sp>
    </p:spTree>
    <p:extLst>
      <p:ext uri="{BB962C8B-B14F-4D97-AF65-F5344CB8AC3E}">
        <p14:creationId xmlns:p14="http://schemas.microsoft.com/office/powerpoint/2010/main" val="12266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مهارات </a:t>
            </a:r>
            <a:r>
              <a:rPr lang="ar-EG" altLang="zh-CN" b="1" dirty="0">
                <a:solidFill>
                  <a:srgbClr val="002060"/>
                </a:solidFill>
                <a:ea typeface="幼圆" pitchFamily="1" charset="-122"/>
              </a:rPr>
              <a:t>الإدارة والتواصل الاجتماعي والعلاقات الإنسانية مع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الآخرين </a:t>
            </a:r>
            <a:r>
              <a:rPr lang="ar-EG" altLang="zh-CN" b="1" dirty="0">
                <a:solidFill>
                  <a:srgbClr val="002060"/>
                </a:solidFill>
                <a:ea typeface="幼圆" pitchFamily="1" charset="-122"/>
              </a:rPr>
              <a:t>مثل الطالب ، الإدارة ، المدرسة ، البيت ، البيئة المحلية </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مهارات </a:t>
            </a:r>
            <a:r>
              <a:rPr lang="ar-EG" altLang="zh-CN" b="1" dirty="0">
                <a:solidFill>
                  <a:srgbClr val="002060"/>
                </a:solidFill>
                <a:ea typeface="幼圆" pitchFamily="1" charset="-122"/>
              </a:rPr>
              <a:t>تطوير احترام الذات لكل من المعلم والمتعلم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مهارات </a:t>
            </a:r>
            <a:r>
              <a:rPr lang="ar-EG" altLang="zh-CN" b="1" dirty="0">
                <a:solidFill>
                  <a:srgbClr val="002060"/>
                </a:solidFill>
                <a:ea typeface="幼圆" pitchFamily="1" charset="-122"/>
              </a:rPr>
              <a:t>إعداد الخطط المختلفة اليومية والفصلية والسنوية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مهارات </a:t>
            </a:r>
            <a:r>
              <a:rPr lang="ar-EG" altLang="zh-CN" b="1" dirty="0">
                <a:solidFill>
                  <a:srgbClr val="002060"/>
                </a:solidFill>
                <a:ea typeface="幼圆" pitchFamily="1" charset="-122"/>
              </a:rPr>
              <a:t>استخدام طرق التدريس المختلفة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4572000" y="404664"/>
            <a:ext cx="44408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المهارات اللازمة للمعلم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1547419017"/>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مهارات </a:t>
            </a:r>
            <a:r>
              <a:rPr lang="ar-EG" altLang="zh-CN" b="1" dirty="0">
                <a:solidFill>
                  <a:srgbClr val="002060"/>
                </a:solidFill>
                <a:ea typeface="幼圆" pitchFamily="1" charset="-122"/>
              </a:rPr>
              <a:t>إنتاج واستخدام الوسائل التعليمية </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القدرة </a:t>
            </a:r>
            <a:r>
              <a:rPr lang="ar-EG" altLang="zh-CN" b="1" dirty="0">
                <a:solidFill>
                  <a:srgbClr val="002060"/>
                </a:solidFill>
                <a:ea typeface="幼圆" pitchFamily="1" charset="-122"/>
              </a:rPr>
              <a:t>على حفظ النظام داخل غرفة الصف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القدرة </a:t>
            </a:r>
            <a:r>
              <a:rPr lang="ar-EG" altLang="zh-CN" b="1" dirty="0">
                <a:solidFill>
                  <a:srgbClr val="002060"/>
                </a:solidFill>
                <a:ea typeface="幼圆" pitchFamily="1" charset="-122"/>
              </a:rPr>
              <a:t>على مراعاة الفروق الفردية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الكفاءة </a:t>
            </a:r>
            <a:r>
              <a:rPr lang="ar-EG" altLang="zh-CN" b="1" dirty="0">
                <a:solidFill>
                  <a:srgbClr val="002060"/>
                </a:solidFill>
                <a:ea typeface="幼圆" pitchFamily="1" charset="-122"/>
              </a:rPr>
              <a:t>العلمية بالمادة الدراسية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4572000" y="404664"/>
            <a:ext cx="44408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المهارات اللازمة للمعلم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786905386"/>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788537" y="2738438"/>
            <a:ext cx="5166876"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صفات المعلم الفعال</a:t>
            </a:r>
            <a:endParaRPr lang="ar-EG" altLang="en-US" sz="4000" b="1" dirty="0" smtClean="0">
              <a:solidFill>
                <a:srgbClr val="002060"/>
              </a:solidFill>
            </a:endParaRPr>
          </a:p>
        </p:txBody>
      </p:sp>
    </p:spTree>
    <p:extLst>
      <p:ext uri="{BB962C8B-B14F-4D97-AF65-F5344CB8AC3E}">
        <p14:creationId xmlns:p14="http://schemas.microsoft.com/office/powerpoint/2010/main" val="12318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البشاشة </a:t>
            </a:r>
            <a:r>
              <a:rPr lang="ar-EG" altLang="zh-CN" b="1" dirty="0">
                <a:solidFill>
                  <a:srgbClr val="002060"/>
                </a:solidFill>
                <a:ea typeface="幼圆" pitchFamily="1" charset="-122"/>
              </a:rPr>
              <a:t>والحيوية </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الحماسة </a:t>
            </a:r>
            <a:r>
              <a:rPr lang="ar-EG" altLang="zh-CN" b="1" dirty="0">
                <a:solidFill>
                  <a:srgbClr val="002060"/>
                </a:solidFill>
                <a:ea typeface="幼圆" pitchFamily="1" charset="-122"/>
              </a:rPr>
              <a:t>والعدالة </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التحلي </a:t>
            </a:r>
            <a:r>
              <a:rPr lang="ar-EG" altLang="zh-CN" b="1" dirty="0">
                <a:solidFill>
                  <a:srgbClr val="002060"/>
                </a:solidFill>
                <a:ea typeface="幼圆" pitchFamily="1" charset="-122"/>
              </a:rPr>
              <a:t>بالأخلاق الحميدة </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الإحساس </a:t>
            </a:r>
            <a:r>
              <a:rPr lang="ar-EG" altLang="zh-CN" b="1" dirty="0">
                <a:solidFill>
                  <a:srgbClr val="002060"/>
                </a:solidFill>
                <a:ea typeface="幼圆" pitchFamily="1" charset="-122"/>
              </a:rPr>
              <a:t>بالقدرة والكفاية في العمل والإنجاز </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4572000" y="404664"/>
            <a:ext cx="444083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صفات المعلم الفعال</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1910588871"/>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788537" y="2738438"/>
            <a:ext cx="5166876"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خصائص المعلم الفعال</a:t>
            </a:r>
            <a:endParaRPr lang="ar-EG" altLang="en-US" sz="4000" b="1" dirty="0" smtClean="0">
              <a:solidFill>
                <a:srgbClr val="002060"/>
              </a:solidFill>
            </a:endParaRPr>
          </a:p>
        </p:txBody>
      </p:sp>
    </p:spTree>
    <p:extLst>
      <p:ext uri="{BB962C8B-B14F-4D97-AF65-F5344CB8AC3E}">
        <p14:creationId xmlns:p14="http://schemas.microsoft.com/office/powerpoint/2010/main" val="762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chemeClr val="bg2">
                    <a:lumMod val="75000"/>
                  </a:schemeClr>
                </a:solidFill>
                <a:latin typeface="Arial" charset="0"/>
              </a:rPr>
              <a:t>الكفاءة العلمية</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من مهام المعلم الأساسية أن يقدم للطلاب المعلومات والخبرات التي يحتاجونها في مادته المقررة. ويفترض ـ بدهيا ـ أن يكون المعلم ملما بتلك المعلومات بشكل صحيح وواضح، إذ من البدهي أن فاقد الشيء لا يعطيه</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904875" y="1969489"/>
            <a:ext cx="7334250" cy="1905000"/>
          </a:xfrm>
          <a:prstGeom prst="rect">
            <a:avLst/>
          </a:prstGeom>
        </p:spPr>
      </p:pic>
    </p:spTree>
    <p:extLst>
      <p:ext uri="{BB962C8B-B14F-4D97-AF65-F5344CB8AC3E}">
        <p14:creationId xmlns:p14="http://schemas.microsoft.com/office/powerpoint/2010/main" val="203801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chemeClr val="bg2">
                    <a:lumMod val="75000"/>
                  </a:schemeClr>
                </a:solidFill>
                <a:latin typeface="Arial" charset="0"/>
              </a:rPr>
              <a:t>الكفاءة التربوية</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الإلمام بالمادة العلمية ـ مع أهميته ـ لا يكفي لوحده، بل لابد أن ينضم إليه معرفة بالطرق التربوية المناسبة في التعامل مع الطالب. فالطالب ليس آلة يضبط على وضع الاستقبال وتصب المعلومات في داخله</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971600" y="1178750"/>
            <a:ext cx="3744416" cy="2808312"/>
          </a:xfrm>
          <a:prstGeom prst="rect">
            <a:avLst/>
          </a:prstGeom>
        </p:spPr>
      </p:pic>
    </p:spTree>
    <p:extLst>
      <p:ext uri="{BB962C8B-B14F-4D97-AF65-F5344CB8AC3E}">
        <p14:creationId xmlns:p14="http://schemas.microsoft.com/office/powerpoint/2010/main" val="191145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الهدف العام للبرنامج التدريبي </a:t>
            </a:r>
            <a:endParaRPr lang="en-US" sz="4000" b="1" dirty="0" smtClean="0">
              <a:solidFill>
                <a:schemeClr val="accent2">
                  <a:lumMod val="50000"/>
                </a:schemeClr>
              </a:solidFill>
            </a:endParaRPr>
          </a:p>
        </p:txBody>
      </p:sp>
      <p:sp>
        <p:nvSpPr>
          <p:cNvPr id="2" name="Rectangle 1"/>
          <p:cNvSpPr/>
          <p:nvPr/>
        </p:nvSpPr>
        <p:spPr>
          <a:xfrm>
            <a:off x="2771800" y="1196752"/>
            <a:ext cx="6012160" cy="1200329"/>
          </a:xfrm>
          <a:prstGeom prst="rect">
            <a:avLst/>
          </a:prstGeom>
        </p:spPr>
        <p:txBody>
          <a:bodyPr wrap="square">
            <a:spAutoFit/>
          </a:bodyPr>
          <a:lstStyle/>
          <a:p>
            <a:pPr algn="justLow" rtl="1"/>
            <a:r>
              <a:rPr lang="ar-EG" b="1" dirty="0">
                <a:solidFill>
                  <a:srgbClr val="C00000"/>
                </a:solidFill>
              </a:rPr>
              <a:t>صمم هذا البرنامج التدريبي خصيصاً </a:t>
            </a:r>
            <a:r>
              <a:rPr lang="ar-EG" b="1" dirty="0" smtClean="0">
                <a:solidFill>
                  <a:srgbClr val="C00000"/>
                </a:solidFill>
              </a:rPr>
              <a:t>للمعلمين ونتوقع </a:t>
            </a:r>
            <a:r>
              <a:rPr lang="ar-EG" b="1" dirty="0">
                <a:solidFill>
                  <a:srgbClr val="C00000"/>
                </a:solidFill>
              </a:rPr>
              <a:t>بنهاية هذا البرنامج التدريبي أن المشاركون قد حققوا النتائج الآتية ( بمشيئة الله )</a:t>
            </a:r>
          </a:p>
        </p:txBody>
      </p:sp>
      <p:sp>
        <p:nvSpPr>
          <p:cNvPr id="4" name="Folded Corner 3"/>
          <p:cNvSpPr/>
          <p:nvPr/>
        </p:nvSpPr>
        <p:spPr bwMode="auto">
          <a:xfrm>
            <a:off x="2195736" y="3212976"/>
            <a:ext cx="6588224" cy="1512168"/>
          </a:xfrm>
          <a:prstGeom prst="foldedCorner">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dirty="0" smtClean="0">
              <a:ln>
                <a:noFill/>
              </a:ln>
              <a:solidFill>
                <a:schemeClr val="tx1"/>
              </a:solidFill>
              <a:effectLst/>
              <a:latin typeface="Arial" charset="0"/>
            </a:endParaRPr>
          </a:p>
        </p:txBody>
      </p:sp>
      <p:sp>
        <p:nvSpPr>
          <p:cNvPr id="5" name="Rectangle 4"/>
          <p:cNvSpPr/>
          <p:nvPr/>
        </p:nvSpPr>
        <p:spPr>
          <a:xfrm>
            <a:off x="2123728" y="3284984"/>
            <a:ext cx="6588224" cy="1200329"/>
          </a:xfrm>
          <a:prstGeom prst="rect">
            <a:avLst/>
          </a:prstGeom>
        </p:spPr>
        <p:txBody>
          <a:bodyPr wrap="square">
            <a:spAutoFit/>
          </a:bodyPr>
          <a:lstStyle/>
          <a:p>
            <a:pPr algn="justLow" rtl="1"/>
            <a:r>
              <a:rPr lang="ar-SA" b="1" dirty="0">
                <a:solidFill>
                  <a:schemeClr val="accent2">
                    <a:lumMod val="50000"/>
                  </a:schemeClr>
                </a:solidFill>
              </a:rPr>
              <a:t>تهدف الدورة إلى إبراز الإطار النظري والفني لمفهوم </a:t>
            </a:r>
            <a:r>
              <a:rPr lang="ar-SA" b="1" dirty="0" smtClean="0">
                <a:solidFill>
                  <a:schemeClr val="accent2">
                    <a:lumMod val="50000"/>
                  </a:schemeClr>
                </a:solidFill>
              </a:rPr>
              <a:t>«</a:t>
            </a:r>
            <a:r>
              <a:rPr lang="ar-EG" b="1" dirty="0" smtClean="0">
                <a:solidFill>
                  <a:schemeClr val="accent2">
                    <a:lumMod val="50000"/>
                  </a:schemeClr>
                </a:solidFill>
              </a:rPr>
              <a:t>التدريس الفعال</a:t>
            </a:r>
            <a:r>
              <a:rPr lang="ar-SA" b="1" dirty="0" smtClean="0">
                <a:solidFill>
                  <a:schemeClr val="accent2">
                    <a:lumMod val="50000"/>
                  </a:schemeClr>
                </a:solidFill>
              </a:rPr>
              <a:t>" </a:t>
            </a:r>
            <a:r>
              <a:rPr lang="ar-SA" b="1" dirty="0">
                <a:solidFill>
                  <a:schemeClr val="accent2">
                    <a:lumMod val="50000"/>
                  </a:schemeClr>
                </a:solidFill>
              </a:rPr>
              <a:t>وتبيان أهم </a:t>
            </a:r>
            <a:r>
              <a:rPr lang="ar-EG" b="1" dirty="0" smtClean="0">
                <a:solidFill>
                  <a:schemeClr val="accent2">
                    <a:lumMod val="50000"/>
                  </a:schemeClr>
                </a:solidFill>
              </a:rPr>
              <a:t>مقوماته </a:t>
            </a:r>
            <a:r>
              <a:rPr lang="ar-SA" b="1" dirty="0" smtClean="0">
                <a:solidFill>
                  <a:schemeClr val="accent2">
                    <a:lumMod val="50000"/>
                  </a:schemeClr>
                </a:solidFill>
              </a:rPr>
              <a:t>المباشرة </a:t>
            </a:r>
            <a:r>
              <a:rPr lang="ar-SA" b="1" dirty="0">
                <a:solidFill>
                  <a:schemeClr val="accent2">
                    <a:lumMod val="50000"/>
                  </a:schemeClr>
                </a:solidFill>
              </a:rPr>
              <a:t>والغير مباشرة، </a:t>
            </a:r>
            <a:r>
              <a:rPr lang="ar-SA" b="1" dirty="0" smtClean="0">
                <a:solidFill>
                  <a:schemeClr val="accent2">
                    <a:lumMod val="50000"/>
                  </a:schemeClr>
                </a:solidFill>
              </a:rPr>
              <a:t>وكيفية </a:t>
            </a:r>
            <a:r>
              <a:rPr lang="ar-EG" b="1" dirty="0" smtClean="0">
                <a:solidFill>
                  <a:schemeClr val="accent2">
                    <a:lumMod val="50000"/>
                  </a:schemeClr>
                </a:solidFill>
              </a:rPr>
              <a:t>خلق الابداع فى الصف لدى الطلاب</a:t>
            </a:r>
            <a:endParaRPr lang="ar-EG" b="1" dirty="0">
              <a:solidFill>
                <a:schemeClr val="accent2">
                  <a:lumMod val="50000"/>
                </a:schemeClr>
              </a:solidFill>
            </a:endParaRPr>
          </a:p>
        </p:txBody>
      </p:sp>
    </p:spTree>
    <p:extLst>
      <p:ext uri="{BB962C8B-B14F-4D97-AF65-F5344CB8AC3E}">
        <p14:creationId xmlns:p14="http://schemas.microsoft.com/office/powerpoint/2010/main" val="487225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chemeClr val="bg2">
                    <a:lumMod val="75000"/>
                  </a:schemeClr>
                </a:solidFill>
                <a:latin typeface="Arial" charset="0"/>
              </a:rPr>
              <a:t>الكفاءة الاتصالية</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مع إلمام المعلم بمادة العلمية وبالطرق التربوية للتعامل مع طلابه لابد له من معرفة طرق ووسائل الاتصال التي عن طريقها يتمكن المعلم من إيصال ما لديه من معلومات وأفكار واتجاهات ومهارات</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586830" y="1551029"/>
            <a:ext cx="3553122" cy="2603814"/>
          </a:xfrm>
          <a:prstGeom prst="rect">
            <a:avLst/>
          </a:prstGeom>
        </p:spPr>
      </p:pic>
    </p:spTree>
    <p:extLst>
      <p:ext uri="{BB962C8B-B14F-4D97-AF65-F5344CB8AC3E}">
        <p14:creationId xmlns:p14="http://schemas.microsoft.com/office/powerpoint/2010/main" val="41280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5724128" y="404664"/>
            <a:ext cx="328870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chemeClr val="bg2">
                    <a:lumMod val="75000"/>
                  </a:schemeClr>
                </a:solidFill>
                <a:latin typeface="Arial" charset="0"/>
              </a:rPr>
              <a:t>الرغبة في التعليم</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5" name="Flowchart: Alternate Process 4"/>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755576" y="4748951"/>
            <a:ext cx="7632848" cy="1200329"/>
          </a:xfrm>
          <a:prstGeom prst="rect">
            <a:avLst/>
          </a:prstGeom>
          <a:noFill/>
        </p:spPr>
        <p:txBody>
          <a:bodyPr wrap="square" rtlCol="1">
            <a:spAutoFit/>
          </a:bodyPr>
          <a:lstStyle/>
          <a:p>
            <a:pPr rtl="1"/>
            <a:r>
              <a:rPr lang="ar-SA" b="1" dirty="0">
                <a:solidFill>
                  <a:schemeClr val="bg1"/>
                </a:solidFill>
              </a:rPr>
              <a:t>من أعظم عوامل نجاح المعلم رغبته في التدريس. فالمعلم مالم يكن مدفوعا بحب التعليم ولديه رغبة في أداء ما حمل من أمانة التعليم فلن يتحمس لمهنته وبالتالي لن ينجح فيها</a:t>
            </a:r>
            <a:endParaRPr lang="ar-EG" b="1" dirty="0">
              <a:solidFill>
                <a:schemeClr val="bg1"/>
              </a:solidFill>
            </a:endParaRPr>
          </a:p>
        </p:txBody>
      </p:sp>
      <p:pic>
        <p:nvPicPr>
          <p:cNvPr id="3" name="Picture 2"/>
          <p:cNvPicPr>
            <a:picLocks noChangeAspect="1"/>
          </p:cNvPicPr>
          <p:nvPr/>
        </p:nvPicPr>
        <p:blipFill>
          <a:blip r:embed="rId3"/>
          <a:stretch>
            <a:fillRect/>
          </a:stretch>
        </p:blipFill>
        <p:spPr>
          <a:xfrm>
            <a:off x="755576" y="1772816"/>
            <a:ext cx="3547244" cy="2466975"/>
          </a:xfrm>
          <a:prstGeom prst="rect">
            <a:avLst/>
          </a:prstGeom>
        </p:spPr>
      </p:pic>
    </p:spTree>
    <p:extLst>
      <p:ext uri="{BB962C8B-B14F-4D97-AF65-F5344CB8AC3E}">
        <p14:creationId xmlns:p14="http://schemas.microsoft.com/office/powerpoint/2010/main" val="130105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استشعر </a:t>
            </a:r>
            <a:r>
              <a:rPr lang="ar-EG" altLang="zh-CN" b="1" dirty="0">
                <a:solidFill>
                  <a:srgbClr val="002060"/>
                </a:solidFill>
                <a:ea typeface="幼圆" pitchFamily="1" charset="-122"/>
              </a:rPr>
              <a:t>الأجر العظيم الذي تناله من تعليم طلابك إذا أحسنت النية</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تصور </a:t>
            </a:r>
            <a:r>
              <a:rPr lang="ar-EG" altLang="zh-CN" b="1" dirty="0">
                <a:solidFill>
                  <a:srgbClr val="002060"/>
                </a:solidFill>
                <a:ea typeface="幼圆" pitchFamily="1" charset="-122"/>
              </a:rPr>
              <a:t>ما سيؤول إليه طلابك في المستقبل، حيث سيكونون </a:t>
            </a:r>
            <a:r>
              <a:rPr lang="ar-EG" altLang="zh-CN" b="1" dirty="0" smtClean="0">
                <a:solidFill>
                  <a:srgbClr val="002060"/>
                </a:solidFill>
                <a:ea typeface="幼圆" pitchFamily="1" charset="-122"/>
              </a:rPr>
              <a:t>هم</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قادة المجتمع وهم رجاله فأنت الآن تبني في مجتمع المستقبل</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يجب </a:t>
            </a:r>
            <a:r>
              <a:rPr lang="ar-EG" altLang="zh-CN" b="1" dirty="0">
                <a:solidFill>
                  <a:srgbClr val="002060"/>
                </a:solidFill>
                <a:ea typeface="幼圆" pitchFamily="1" charset="-122"/>
              </a:rPr>
              <a:t>أن تعلم أن هؤلاء الطلاب أمانة عندك ائتمنها عندك آباؤهم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وكذلك </a:t>
            </a:r>
            <a:r>
              <a:rPr lang="ar-EG" altLang="zh-CN" b="1" dirty="0">
                <a:solidFill>
                  <a:srgbClr val="002060"/>
                </a:solidFill>
                <a:ea typeface="幼圆" pitchFamily="1" charset="-122"/>
              </a:rPr>
              <a:t>الدولة وفرغتك للقيام بهذا العمل العظيم</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تذكر </a:t>
            </a:r>
            <a:r>
              <a:rPr lang="ar-EG" altLang="zh-CN" b="1" dirty="0">
                <a:solidFill>
                  <a:srgbClr val="002060"/>
                </a:solidFill>
                <a:ea typeface="幼圆" pitchFamily="1" charset="-122"/>
              </a:rPr>
              <a:t>أن أكثر العظماء خرجوا من تحت أيدي المعلمين</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3131840" y="404664"/>
            <a:ext cx="5880992"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أمور تساعدك على زيادة رغبتك في عملك</a:t>
            </a:r>
            <a:endParaRPr kumimoji="0" lang="ar-EG" sz="3200" b="1" i="0" u="none" strike="noStrike" cap="none" normalizeH="0" baseline="0" dirty="0" smtClean="0">
              <a:ln>
                <a:noFill/>
              </a:ln>
              <a:solidFill>
                <a:schemeClr val="bg2">
                  <a:lumMod val="75000"/>
                </a:schemeClr>
              </a:solidFill>
              <a:effectLst/>
              <a:latin typeface="Arial" charset="0"/>
            </a:endParaRPr>
          </a:p>
        </p:txBody>
      </p:sp>
    </p:spTree>
    <p:extLst>
      <p:ext uri="{BB962C8B-B14F-4D97-AF65-F5344CB8AC3E}">
        <p14:creationId xmlns:p14="http://schemas.microsoft.com/office/powerpoint/2010/main" val="3831158374"/>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bwMode="auto">
          <a:xfrm>
            <a:off x="1043608" y="404664"/>
            <a:ext cx="7969224"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3200" b="1" dirty="0">
                <a:solidFill>
                  <a:schemeClr val="bg2">
                    <a:lumMod val="75000"/>
                  </a:schemeClr>
                </a:solidFill>
                <a:latin typeface="Arial" charset="0"/>
              </a:rPr>
              <a:t>من طرق التدريس التي تسهم في نجاح التعلم الفعال ما يلي </a:t>
            </a:r>
            <a:endParaRPr kumimoji="0" lang="ar-EG" sz="3200" b="1" i="0" u="none" strike="noStrike" cap="none" normalizeH="0" baseline="0" dirty="0" smtClean="0">
              <a:ln>
                <a:noFill/>
              </a:ln>
              <a:solidFill>
                <a:schemeClr val="bg2">
                  <a:lumMod val="75000"/>
                </a:schemeClr>
              </a:solidFill>
              <a:effectLst/>
              <a:latin typeface="Arial" charset="0"/>
            </a:endParaRPr>
          </a:p>
        </p:txBody>
      </p:sp>
      <p:sp>
        <p:nvSpPr>
          <p:cNvPr id="3" name="Diamond 2"/>
          <p:cNvSpPr/>
          <p:nvPr/>
        </p:nvSpPr>
        <p:spPr bwMode="auto">
          <a:xfrm>
            <a:off x="4716016" y="3068960"/>
            <a:ext cx="3096344" cy="2448272"/>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dirty="0">
                <a:solidFill>
                  <a:schemeClr val="tx1"/>
                </a:solidFill>
                <a:latin typeface="Arial" charset="0"/>
              </a:rPr>
              <a:t>	</a:t>
            </a:r>
            <a:r>
              <a:rPr lang="ar-EG" sz="2800" b="1" dirty="0">
                <a:solidFill>
                  <a:srgbClr val="002060"/>
                </a:solidFill>
                <a:latin typeface="Arial" charset="0"/>
              </a:rPr>
              <a:t>العصف الذهني</a:t>
            </a:r>
          </a:p>
        </p:txBody>
      </p:sp>
      <p:sp>
        <p:nvSpPr>
          <p:cNvPr id="6" name="Diamond 5"/>
          <p:cNvSpPr/>
          <p:nvPr/>
        </p:nvSpPr>
        <p:spPr bwMode="auto">
          <a:xfrm>
            <a:off x="2987824" y="1628800"/>
            <a:ext cx="3096344" cy="2448272"/>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800" b="1" dirty="0" smtClean="0">
                <a:solidFill>
                  <a:srgbClr val="002060"/>
                </a:solidFill>
                <a:latin typeface="Arial" charset="0"/>
              </a:rPr>
              <a:t>المحاضرة </a:t>
            </a:r>
            <a:endParaRPr kumimoji="0" lang="ar-EG" sz="2800" b="1" i="0" u="none" strike="noStrike" cap="none" normalizeH="0" baseline="0" dirty="0" smtClean="0">
              <a:ln>
                <a:noFill/>
              </a:ln>
              <a:solidFill>
                <a:srgbClr val="002060"/>
              </a:solidFill>
              <a:effectLst/>
              <a:latin typeface="Arial" charset="0"/>
            </a:endParaRPr>
          </a:p>
        </p:txBody>
      </p:sp>
      <p:sp>
        <p:nvSpPr>
          <p:cNvPr id="7" name="Diamond 6"/>
          <p:cNvSpPr/>
          <p:nvPr/>
        </p:nvSpPr>
        <p:spPr bwMode="auto">
          <a:xfrm>
            <a:off x="3059832" y="4365104"/>
            <a:ext cx="3096344" cy="2448272"/>
          </a:xfrm>
          <a:prstGeom prst="diamond">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r>
              <a:rPr lang="ar-EG" sz="2800" b="1" dirty="0">
                <a:solidFill>
                  <a:srgbClr val="002060"/>
                </a:solidFill>
                <a:latin typeface="Arial" charset="0"/>
              </a:rPr>
              <a:t>المناقشة </a:t>
            </a:r>
          </a:p>
        </p:txBody>
      </p:sp>
      <p:sp>
        <p:nvSpPr>
          <p:cNvPr id="8" name="Diamond 7"/>
          <p:cNvSpPr/>
          <p:nvPr/>
        </p:nvSpPr>
        <p:spPr bwMode="auto">
          <a:xfrm>
            <a:off x="1331640" y="2924944"/>
            <a:ext cx="3096344" cy="2448272"/>
          </a:xfrm>
          <a:prstGeom prst="diamond">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dirty="0">
                <a:solidFill>
                  <a:schemeClr val="tx1"/>
                </a:solidFill>
                <a:latin typeface="Arial" charset="0"/>
              </a:rPr>
              <a:t>	</a:t>
            </a:r>
            <a:r>
              <a:rPr lang="ar-EG" sz="2800" b="1" dirty="0">
                <a:solidFill>
                  <a:srgbClr val="002060"/>
                </a:solidFill>
                <a:latin typeface="Arial" charset="0"/>
              </a:rPr>
              <a:t>حل المشكلات </a:t>
            </a:r>
          </a:p>
        </p:txBody>
      </p:sp>
    </p:spTree>
    <p:extLst>
      <p:ext uri="{BB962C8B-B14F-4D97-AF65-F5344CB8AC3E}">
        <p14:creationId xmlns:p14="http://schemas.microsoft.com/office/powerpoint/2010/main" val="40679506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788537" y="2738438"/>
            <a:ext cx="5166876"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نماذج للتدريس الفعَّال</a:t>
            </a:r>
            <a:endParaRPr lang="ar-EG" altLang="en-US" sz="4000" b="1" dirty="0" smtClean="0">
              <a:solidFill>
                <a:srgbClr val="002060"/>
              </a:solidFill>
            </a:endParaRPr>
          </a:p>
        </p:txBody>
      </p:sp>
    </p:spTree>
    <p:extLst>
      <p:ext uri="{BB962C8B-B14F-4D97-AF65-F5344CB8AC3E}">
        <p14:creationId xmlns:p14="http://schemas.microsoft.com/office/powerpoint/2010/main" val="23098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الطريقة </a:t>
            </a:r>
            <a:r>
              <a:rPr lang="ar-EG" altLang="zh-CN" b="1" dirty="0">
                <a:solidFill>
                  <a:srgbClr val="002060"/>
                </a:solidFill>
                <a:ea typeface="幼圆" pitchFamily="1" charset="-122"/>
              </a:rPr>
              <a:t>الحوارية</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الطرق </a:t>
            </a:r>
            <a:r>
              <a:rPr lang="ar-EG" altLang="zh-CN" b="1" dirty="0">
                <a:solidFill>
                  <a:srgbClr val="002060"/>
                </a:solidFill>
                <a:ea typeface="幼圆" pitchFamily="1" charset="-122"/>
              </a:rPr>
              <a:t>الاستكشافية والاستنتاجية</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عروض </a:t>
            </a:r>
            <a:r>
              <a:rPr lang="ar-EG" altLang="zh-CN" b="1" dirty="0">
                <a:solidFill>
                  <a:srgbClr val="002060"/>
                </a:solidFill>
                <a:ea typeface="幼圆" pitchFamily="1" charset="-122"/>
              </a:rPr>
              <a:t>التجارب العمليَّة</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التجارب </a:t>
            </a:r>
            <a:r>
              <a:rPr lang="ar-EG" altLang="zh-CN" b="1" dirty="0">
                <a:solidFill>
                  <a:srgbClr val="002060"/>
                </a:solidFill>
                <a:ea typeface="幼圆" pitchFamily="1" charset="-122"/>
              </a:rPr>
              <a:t>العملية</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5796136" y="404664"/>
            <a:ext cx="32166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نماذج للتدريس الفعَّال</a:t>
            </a:r>
          </a:p>
        </p:txBody>
      </p:sp>
    </p:spTree>
    <p:extLst>
      <p:ext uri="{BB962C8B-B14F-4D97-AF65-F5344CB8AC3E}">
        <p14:creationId xmlns:p14="http://schemas.microsoft.com/office/powerpoint/2010/main" val="1812866521"/>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إعداد </a:t>
            </a:r>
            <a:r>
              <a:rPr lang="ar-EG" altLang="zh-CN" b="1" dirty="0">
                <a:solidFill>
                  <a:srgbClr val="002060"/>
                </a:solidFill>
                <a:ea typeface="幼圆" pitchFamily="1" charset="-122"/>
              </a:rPr>
              <a:t>البحوث التربوية</a:t>
            </a:r>
          </a:p>
        </p:txBody>
      </p:sp>
      <p:sp>
        <p:nvSpPr>
          <p:cNvPr id="3"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طريقة </a:t>
            </a:r>
            <a:r>
              <a:rPr lang="ar-EG" altLang="zh-CN" b="1" dirty="0">
                <a:solidFill>
                  <a:srgbClr val="002060"/>
                </a:solidFill>
                <a:ea typeface="幼圆" pitchFamily="1" charset="-122"/>
              </a:rPr>
              <a:t>حل المشكلات</a:t>
            </a:r>
            <a:endParaRPr lang="zh-CN" altLang="en-US" b="1" dirty="0">
              <a:solidFill>
                <a:srgbClr val="002060"/>
              </a:solidFill>
              <a:ea typeface="幼圆" pitchFamily="1" charset="-122"/>
            </a:endParaRPr>
          </a:p>
        </p:txBody>
      </p:sp>
      <p:sp>
        <p:nvSpPr>
          <p:cNvPr id="4"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الرحلات </a:t>
            </a:r>
            <a:r>
              <a:rPr lang="ar-EG" altLang="zh-CN" b="1" dirty="0">
                <a:solidFill>
                  <a:srgbClr val="002060"/>
                </a:solidFill>
                <a:ea typeface="幼圆" pitchFamily="1" charset="-122"/>
              </a:rPr>
              <a:t>العلمية العمليَّة والزيارات</a:t>
            </a:r>
            <a:endParaRPr lang="ar-EG" altLang="zh-CN" b="1" dirty="0" smtClean="0">
              <a:solidFill>
                <a:srgbClr val="002060"/>
              </a:solidFill>
              <a:ea typeface="幼圆" pitchFamily="1" charset="-122"/>
            </a:endParaRPr>
          </a:p>
        </p:txBody>
      </p:sp>
      <p:sp>
        <p:nvSpPr>
          <p:cNvPr id="5"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التدريس </a:t>
            </a:r>
            <a:r>
              <a:rPr lang="ar-EG" altLang="zh-CN" b="1" dirty="0">
                <a:solidFill>
                  <a:srgbClr val="002060"/>
                </a:solidFill>
                <a:ea typeface="幼圆" pitchFamily="1" charset="-122"/>
              </a:rPr>
              <a:t>بالمجموعات</a:t>
            </a:r>
          </a:p>
        </p:txBody>
      </p:sp>
      <p:pic>
        <p:nvPicPr>
          <p:cNvPr id="6"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Diagonal Corner Rectangle 9"/>
          <p:cNvSpPr/>
          <p:nvPr/>
        </p:nvSpPr>
        <p:spPr bwMode="auto">
          <a:xfrm>
            <a:off x="5796136" y="404664"/>
            <a:ext cx="32166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نماذج للتدريس الفعَّال</a:t>
            </a:r>
          </a:p>
        </p:txBody>
      </p:sp>
    </p:spTree>
    <p:extLst>
      <p:ext uri="{BB962C8B-B14F-4D97-AF65-F5344CB8AC3E}">
        <p14:creationId xmlns:p14="http://schemas.microsoft.com/office/powerpoint/2010/main" val="170633589"/>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9"/>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الثالثة</a:t>
            </a:r>
          </a:p>
          <a:p>
            <a:pPr rtl="1" eaLnBrk="0" hangingPunct="0"/>
            <a:r>
              <a:rPr lang="ar-EG" altLang="zh-CN" sz="4400" b="1" dirty="0">
                <a:solidFill>
                  <a:srgbClr val="FFFFFF"/>
                </a:solidFill>
                <a:ea typeface="Microsoft YaHei" pitchFamily="34" charset="-122"/>
              </a:rPr>
              <a:t>الإدارة الفعالة</a:t>
            </a:r>
            <a:endParaRPr lang="zh-CN" altLang="en-US" sz="4400" b="1" dirty="0">
              <a:solidFill>
                <a:srgbClr val="FFFFFF"/>
              </a:solidFill>
              <a:ea typeface="Microsoft YaHei" pitchFamily="34" charset="-122"/>
            </a:endParaRP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34626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محاور الوحدة التدريبية الثالثة</a:t>
            </a:r>
            <a:endParaRPr lang="en-US" sz="4000" b="1" dirty="0" smtClean="0">
              <a:solidFill>
                <a:schemeClr val="accent2">
                  <a:lumMod val="50000"/>
                </a:schemeClr>
              </a:solidFill>
            </a:endParaRPr>
          </a:p>
        </p:txBody>
      </p:sp>
      <p:sp>
        <p:nvSpPr>
          <p:cNvPr id="2" name="Rectangle 1"/>
          <p:cNvSpPr/>
          <p:nvPr/>
        </p:nvSpPr>
        <p:spPr>
          <a:xfrm>
            <a:off x="2771800" y="1196752"/>
            <a:ext cx="6012160" cy="584775"/>
          </a:xfrm>
          <a:prstGeom prst="rect">
            <a:avLst/>
          </a:prstGeom>
        </p:spPr>
        <p:txBody>
          <a:bodyPr wrap="square">
            <a:spAutoFit/>
          </a:bodyPr>
          <a:lstStyle/>
          <a:p>
            <a:pPr algn="justLow" rtl="1"/>
            <a:r>
              <a:rPr lang="ar-EG" sz="3200" b="1" dirty="0">
                <a:solidFill>
                  <a:srgbClr val="C00000"/>
                </a:solidFill>
              </a:rPr>
              <a:t>الإدارة الفعالة</a:t>
            </a:r>
          </a:p>
        </p:txBody>
      </p:sp>
      <p:sp>
        <p:nvSpPr>
          <p:cNvPr id="6" name="Rectangle 3"/>
          <p:cNvSpPr>
            <a:spLocks noChangeArrowheads="1"/>
          </p:cNvSpPr>
          <p:nvPr/>
        </p:nvSpPr>
        <p:spPr bwMode="auto">
          <a:xfrm>
            <a:off x="1763688" y="3538749"/>
            <a:ext cx="70326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الإدارة </a:t>
            </a:r>
            <a:r>
              <a:rPr lang="ar-SA" b="1" dirty="0" smtClean="0">
                <a:solidFill>
                  <a:srgbClr val="7030A0"/>
                </a:solidFill>
                <a:ea typeface="Times New Roman" pitchFamily="18" charset="0"/>
                <a:cs typeface="Arial" pitchFamily="34" charset="0"/>
              </a:rPr>
              <a:t>الفعالة</a:t>
            </a:r>
            <a:r>
              <a:rPr lang="ar-EG" b="1" dirty="0" smtClean="0">
                <a:solidFill>
                  <a:srgbClr val="7030A0"/>
                </a:solidFill>
                <a:ea typeface="Times New Roman" pitchFamily="18" charset="0"/>
                <a:cs typeface="Arial" pitchFamily="34" charset="0"/>
              </a:rPr>
              <a:t>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خصائص </a:t>
            </a:r>
            <a:r>
              <a:rPr lang="ar-SA" b="1" dirty="0" smtClean="0">
                <a:solidFill>
                  <a:srgbClr val="7030A0"/>
                </a:solidFill>
                <a:ea typeface="Times New Roman" pitchFamily="18" charset="0"/>
                <a:cs typeface="Arial" pitchFamily="34" charset="0"/>
              </a:rPr>
              <a:t>الإدارة </a:t>
            </a:r>
            <a:r>
              <a:rPr lang="ar-SA" b="1" dirty="0">
                <a:solidFill>
                  <a:srgbClr val="7030A0"/>
                </a:solidFill>
                <a:ea typeface="Times New Roman" pitchFamily="18" charset="0"/>
                <a:cs typeface="Arial" pitchFamily="34" charset="0"/>
              </a:rPr>
              <a:t>الصفية الفاعلة</a:t>
            </a:r>
            <a:r>
              <a:rPr lang="ar-EG" b="1" dirty="0">
                <a:solidFill>
                  <a:srgbClr val="7030A0"/>
                </a:solidFill>
                <a:ea typeface="Times New Roman" pitchFamily="18" charset="0"/>
                <a:cs typeface="Arial" pitchFamily="34" charset="0"/>
              </a:rPr>
              <a:t> .</a:t>
            </a:r>
          </a:p>
          <a:p>
            <a:pPr marL="285750" indent="-285750" algn="r" rtl="1">
              <a:buFont typeface="Wingdings" pitchFamily="2" charset="2"/>
              <a:buChar char="ü"/>
            </a:pPr>
            <a:r>
              <a:rPr lang="ar-SA" b="1" dirty="0">
                <a:solidFill>
                  <a:srgbClr val="7030A0"/>
                </a:solidFill>
                <a:ea typeface="Times New Roman" pitchFamily="18" charset="0"/>
                <a:cs typeface="Arial" pitchFamily="34" charset="0"/>
              </a:rPr>
              <a:t>تقويم التدريس الفعال</a:t>
            </a:r>
            <a:r>
              <a:rPr lang="ar-EG" b="1" dirty="0">
                <a:solidFill>
                  <a:srgbClr val="7030A0"/>
                </a:solidFill>
                <a:ea typeface="Times New Roman" pitchFamily="18" charset="0"/>
                <a:cs typeface="Arial" pitchFamily="34" charset="0"/>
              </a:rPr>
              <a:t> .</a:t>
            </a: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val="3808233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rtl="1" eaLnBrk="1" hangingPunct="1">
              <a:buNone/>
            </a:pPr>
            <a:endParaRPr lang="ar-EG" altLang="zh-CN" sz="1000" b="1" dirty="0" smtClean="0"/>
          </a:p>
          <a:p>
            <a:pPr marL="0" indent="0" algn="ctr">
              <a:buNone/>
            </a:pPr>
            <a:r>
              <a:rPr lang="ar-EG" altLang="zh-CN" sz="4000" b="1" dirty="0">
                <a:solidFill>
                  <a:srgbClr val="002060"/>
                </a:solidFill>
              </a:rPr>
              <a:t>الإدارة الفعالة</a:t>
            </a:r>
            <a:endParaRPr lang="ar-EG" altLang="en-US" sz="4000" b="1" dirty="0" smtClean="0">
              <a:solidFill>
                <a:srgbClr val="002060"/>
              </a:solidFill>
            </a:endParaRPr>
          </a:p>
        </p:txBody>
      </p:sp>
    </p:spTree>
    <p:extLst>
      <p:ext uri="{BB962C8B-B14F-4D97-AF65-F5344CB8AC3E}">
        <p14:creationId xmlns:p14="http://schemas.microsoft.com/office/powerpoint/2010/main" val="10478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الأهداف التفصيلية للبرنامج التدريبي </a:t>
            </a:r>
            <a:endParaRPr lang="en-US" sz="4000" b="1" dirty="0" smtClean="0">
              <a:solidFill>
                <a:schemeClr val="accent2">
                  <a:lumMod val="50000"/>
                </a:schemeClr>
              </a:solidFill>
            </a:endParaRPr>
          </a:p>
        </p:txBody>
      </p:sp>
      <p:sp>
        <p:nvSpPr>
          <p:cNvPr id="2" name="Rectangle 1"/>
          <p:cNvSpPr/>
          <p:nvPr/>
        </p:nvSpPr>
        <p:spPr>
          <a:xfrm>
            <a:off x="2771800" y="1196752"/>
            <a:ext cx="6012160" cy="830997"/>
          </a:xfrm>
          <a:prstGeom prst="rect">
            <a:avLst/>
          </a:prstGeom>
        </p:spPr>
        <p:txBody>
          <a:bodyPr wrap="square">
            <a:spAutoFit/>
          </a:bodyPr>
          <a:lstStyle/>
          <a:p>
            <a:pPr algn="justLow" rtl="1"/>
            <a:r>
              <a:rPr lang="ar-EG" b="1" dirty="0">
                <a:solidFill>
                  <a:srgbClr val="C00000"/>
                </a:solidFill>
              </a:rPr>
              <a:t>بنهاية هذا البرنامج التدريبي نتوقع أن المشاركون قد حققوا النتائج الآتية </a:t>
            </a:r>
            <a:r>
              <a:rPr lang="ar-EG" b="1" dirty="0" smtClean="0">
                <a:solidFill>
                  <a:srgbClr val="C00000"/>
                </a:solidFill>
              </a:rPr>
              <a:t>(</a:t>
            </a:r>
            <a:r>
              <a:rPr lang="ar-EG" b="1" dirty="0">
                <a:solidFill>
                  <a:srgbClr val="C00000"/>
                </a:solidFill>
              </a:rPr>
              <a:t>بمشيئة الله ) </a:t>
            </a:r>
          </a:p>
        </p:txBody>
      </p:sp>
      <p:sp>
        <p:nvSpPr>
          <p:cNvPr id="6" name="Rectangle 3"/>
          <p:cNvSpPr>
            <a:spLocks noChangeArrowheads="1"/>
          </p:cNvSpPr>
          <p:nvPr/>
        </p:nvSpPr>
        <p:spPr bwMode="auto">
          <a:xfrm>
            <a:off x="1763688" y="3169418"/>
            <a:ext cx="70326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r" rtl="1">
              <a:buFont typeface="Wingdings" pitchFamily="2" charset="2"/>
              <a:buChar char="ü"/>
            </a:pPr>
            <a:endParaRPr lang="ar-SA" b="1" dirty="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EG" b="1" dirty="0" smtClean="0">
                <a:solidFill>
                  <a:srgbClr val="7030A0"/>
                </a:solidFill>
                <a:ea typeface="Times New Roman" pitchFamily="18" charset="0"/>
                <a:cs typeface="Arial" pitchFamily="34" charset="0"/>
              </a:rPr>
              <a:t>معرفة ما هو التدريس الفعال </a:t>
            </a:r>
            <a:r>
              <a:rPr lang="ar-SA" b="1" dirty="0" smtClean="0">
                <a:solidFill>
                  <a:srgbClr val="7030A0"/>
                </a:solidFill>
                <a:ea typeface="Times New Roman" pitchFamily="18" charset="0"/>
                <a:cs typeface="Arial" pitchFamily="34" charset="0"/>
              </a:rPr>
              <a:t>.</a:t>
            </a:r>
            <a:endParaRPr lang="ar-SA" b="1" dirty="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SA" b="1" dirty="0" smtClean="0">
                <a:solidFill>
                  <a:srgbClr val="7030A0"/>
                </a:solidFill>
                <a:ea typeface="Times New Roman" pitchFamily="18" charset="0"/>
                <a:cs typeface="Arial" pitchFamily="34" charset="0"/>
              </a:rPr>
              <a:t>تنمية </a:t>
            </a:r>
            <a:r>
              <a:rPr lang="ar-SA" b="1" dirty="0">
                <a:solidFill>
                  <a:srgbClr val="7030A0"/>
                </a:solidFill>
                <a:ea typeface="Times New Roman" pitchFamily="18" charset="0"/>
                <a:cs typeface="Arial" pitchFamily="34" charset="0"/>
              </a:rPr>
              <a:t>المهارات والخبرات لدى </a:t>
            </a:r>
            <a:r>
              <a:rPr lang="ar-EG" b="1" dirty="0" smtClean="0">
                <a:solidFill>
                  <a:srgbClr val="7030A0"/>
                </a:solidFill>
                <a:ea typeface="Times New Roman" pitchFamily="18" charset="0"/>
                <a:cs typeface="Arial" pitchFamily="34" charset="0"/>
              </a:rPr>
              <a:t>المعلمين للتدريس الفعال</a:t>
            </a:r>
            <a:r>
              <a:rPr lang="ar-SA" b="1" dirty="0" smtClean="0">
                <a:solidFill>
                  <a:srgbClr val="7030A0"/>
                </a:solidFill>
                <a:ea typeface="Times New Roman" pitchFamily="18" charset="0"/>
                <a:cs typeface="Arial" pitchFamily="34" charset="0"/>
              </a:rPr>
              <a:t>  </a:t>
            </a:r>
            <a:r>
              <a:rPr lang="ar-EG" b="1" dirty="0" smtClean="0">
                <a:solidFill>
                  <a:srgbClr val="7030A0"/>
                </a:solidFill>
                <a:ea typeface="Times New Roman" pitchFamily="18" charset="0"/>
                <a:cs typeface="Arial" pitchFamily="34" charset="0"/>
              </a:rPr>
              <a:t>.</a:t>
            </a:r>
            <a:endParaRPr lang="ar-SA" b="1" dirty="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SA" b="1" dirty="0" smtClean="0">
                <a:solidFill>
                  <a:srgbClr val="7030A0"/>
                </a:solidFill>
                <a:ea typeface="Times New Roman" pitchFamily="18" charset="0"/>
                <a:cs typeface="Arial" pitchFamily="34" charset="0"/>
              </a:rPr>
              <a:t>كيفية</a:t>
            </a:r>
            <a:r>
              <a:rPr lang="ar-EG" b="1" dirty="0" smtClean="0">
                <a:solidFill>
                  <a:srgbClr val="7030A0"/>
                </a:solidFill>
                <a:ea typeface="Times New Roman" pitchFamily="18" charset="0"/>
                <a:cs typeface="Arial" pitchFamily="34" charset="0"/>
              </a:rPr>
              <a:t> ادارة الصف ادارة فعالة </a:t>
            </a:r>
            <a:r>
              <a:rPr lang="ar-SA" b="1" dirty="0" smtClean="0">
                <a:solidFill>
                  <a:srgbClr val="7030A0"/>
                </a:solidFill>
                <a:ea typeface="Times New Roman" pitchFamily="18" charset="0"/>
                <a:cs typeface="Arial" pitchFamily="34" charset="0"/>
              </a:rPr>
              <a:t>.</a:t>
            </a:r>
            <a:endParaRPr lang="ar-EG" b="1" dirty="0" smtClean="0">
              <a:solidFill>
                <a:srgbClr val="7030A0"/>
              </a:solidFill>
              <a:ea typeface="Times New Roman" pitchFamily="18" charset="0"/>
              <a:cs typeface="Arial" pitchFamily="34" charset="0"/>
            </a:endParaRPr>
          </a:p>
          <a:p>
            <a:pPr marL="285750" lvl="0" indent="-285750" algn="r" rtl="1">
              <a:buFont typeface="Wingdings" pitchFamily="2" charset="2"/>
              <a:buChar char="ü"/>
            </a:pPr>
            <a:r>
              <a:rPr lang="ar-EG" b="1" dirty="0" smtClean="0">
                <a:solidFill>
                  <a:srgbClr val="7030A0"/>
                </a:solidFill>
                <a:ea typeface="Times New Roman" pitchFamily="18" charset="0"/>
                <a:cs typeface="Arial" pitchFamily="34" charset="0"/>
              </a:rPr>
              <a:t>التعرف على خطوات التدريس الفعال .</a:t>
            </a:r>
            <a:endParaRPr lang="ar-SA" b="1" dirty="0">
              <a:solidFill>
                <a:srgbClr val="7030A0"/>
              </a:solidFill>
              <a:ea typeface="Times New Roman" pitchFamily="18" charset="0"/>
              <a:cs typeface="Arial" pitchFamily="34" charset="0"/>
            </a:endParaRP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1114856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down)">
                                      <p:cBhvr>
                                        <p:cTn id="11" dur="500"/>
                                        <p:tgtEl>
                                          <p:spTgt spid="6">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down)">
                                      <p:cBhvr>
                                        <p:cTn id="15" dur="500"/>
                                        <p:tgtEl>
                                          <p:spTgt spid="6">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75680"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تنقسم </a:t>
            </a:r>
            <a:r>
              <a:rPr lang="ar-EG" altLang="zh-CN" b="1" dirty="0">
                <a:solidFill>
                  <a:srgbClr val="002060"/>
                </a:solidFill>
                <a:ea typeface="幼圆" pitchFamily="1" charset="-122"/>
              </a:rPr>
              <a:t>الإدارة الفاعلة على مستوى المدرسة إلى قسمين هما </a:t>
            </a:r>
          </a:p>
        </p:txBody>
      </p:sp>
      <p:sp>
        <p:nvSpPr>
          <p:cNvPr id="10" name="Round Diagonal Corner Rectangle 9"/>
          <p:cNvSpPr/>
          <p:nvPr/>
        </p:nvSpPr>
        <p:spPr bwMode="auto">
          <a:xfrm>
            <a:off x="5796136" y="404664"/>
            <a:ext cx="3216696" cy="720080"/>
          </a:xfrm>
          <a:prstGeom prst="round2DiagRect">
            <a:avLst/>
          </a:prstGeom>
          <a:ln/>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1" anchor="ctr" anchorCtr="0" compatLnSpc="1">
            <a:prstTxWarp prst="textNoShape">
              <a:avLst/>
            </a:prstTxWarp>
          </a:bodyPr>
          <a:lstStyle/>
          <a:p>
            <a:r>
              <a:rPr lang="ar-EG" sz="3200" b="1" dirty="0">
                <a:solidFill>
                  <a:schemeClr val="bg2">
                    <a:lumMod val="75000"/>
                  </a:schemeClr>
                </a:solidFill>
                <a:latin typeface="Arial" charset="0"/>
              </a:rPr>
              <a:t>الإدارة الفعالة</a:t>
            </a:r>
          </a:p>
        </p:txBody>
      </p:sp>
      <p:sp>
        <p:nvSpPr>
          <p:cNvPr id="11" name="Folded Corner 10"/>
          <p:cNvSpPr/>
          <p:nvPr/>
        </p:nvSpPr>
        <p:spPr bwMode="auto">
          <a:xfrm>
            <a:off x="1619672" y="3429000"/>
            <a:ext cx="1800200" cy="1440160"/>
          </a:xfrm>
          <a:prstGeom prst="foldedCorner">
            <a:avLst/>
          </a:prstGeom>
          <a:ln/>
          <a:ex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b="1" dirty="0">
                <a:solidFill>
                  <a:srgbClr val="002060"/>
                </a:solidFill>
                <a:latin typeface="Arial" charset="0"/>
              </a:rPr>
              <a:t>الإدارة الصفية </a:t>
            </a:r>
            <a:endParaRPr kumimoji="0" lang="ar-EG" sz="2400" b="1" i="0" u="none" strike="noStrike" cap="none" normalizeH="0" baseline="0" dirty="0" smtClean="0">
              <a:ln>
                <a:noFill/>
              </a:ln>
              <a:solidFill>
                <a:srgbClr val="002060"/>
              </a:solidFill>
              <a:effectLst/>
              <a:latin typeface="Arial" charset="0"/>
            </a:endParaRPr>
          </a:p>
        </p:txBody>
      </p:sp>
      <p:sp>
        <p:nvSpPr>
          <p:cNvPr id="12" name="Folded Corner 11"/>
          <p:cNvSpPr/>
          <p:nvPr/>
        </p:nvSpPr>
        <p:spPr bwMode="auto">
          <a:xfrm>
            <a:off x="5436096" y="3429000"/>
            <a:ext cx="1800200" cy="1440160"/>
          </a:xfrm>
          <a:prstGeom prst="foldedCorner">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r>
              <a:rPr lang="ar-EG" b="1" dirty="0" smtClean="0">
                <a:solidFill>
                  <a:schemeClr val="bg1"/>
                </a:solidFill>
                <a:latin typeface="Arial" charset="0"/>
              </a:rPr>
              <a:t>الإدارة </a:t>
            </a:r>
            <a:r>
              <a:rPr lang="ar-EG" b="1" dirty="0">
                <a:solidFill>
                  <a:schemeClr val="bg1"/>
                </a:solidFill>
                <a:latin typeface="Arial" charset="0"/>
              </a:rPr>
              <a:t>المدرسية </a:t>
            </a:r>
            <a:endParaRPr kumimoji="0" lang="ar-EG" sz="24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549534138"/>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ded Corner 11"/>
          <p:cNvSpPr/>
          <p:nvPr/>
        </p:nvSpPr>
        <p:spPr bwMode="auto">
          <a:xfrm>
            <a:off x="5364088" y="332656"/>
            <a:ext cx="3600400" cy="720080"/>
          </a:xfrm>
          <a:prstGeom prst="foldedCorner">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2800" b="1" dirty="0">
                <a:solidFill>
                  <a:schemeClr val="bg1"/>
                </a:solidFill>
                <a:latin typeface="Arial" charset="0"/>
              </a:rPr>
              <a:t>مواصفات المدرسة الفعالة</a:t>
            </a:r>
            <a:endParaRPr kumimoji="0" lang="ar-EG" sz="2800" b="1" i="0" u="none" strike="noStrike" cap="none" normalizeH="0" baseline="0" dirty="0" smtClean="0">
              <a:ln>
                <a:noFill/>
              </a:ln>
              <a:solidFill>
                <a:schemeClr val="bg1"/>
              </a:solidFill>
              <a:effectLst/>
              <a:latin typeface="Arial" charset="0"/>
            </a:endParaRPr>
          </a:p>
        </p:txBody>
      </p:sp>
      <p:sp>
        <p:nvSpPr>
          <p:cNvPr id="6" name="Rectangle 3"/>
          <p:cNvSpPr>
            <a:spLocks noChangeArrowheads="1"/>
          </p:cNvSpPr>
          <p:nvPr/>
        </p:nvSpPr>
        <p:spPr bwMode="auto">
          <a:xfrm>
            <a:off x="827585" y="1628800"/>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وجود </a:t>
            </a:r>
            <a:r>
              <a:rPr lang="ar-EG" altLang="zh-CN" b="1" dirty="0">
                <a:solidFill>
                  <a:srgbClr val="002060"/>
                </a:solidFill>
                <a:ea typeface="幼圆" pitchFamily="1" charset="-122"/>
              </a:rPr>
              <a:t>القيادة الإدارية القوية التي لا يمكن لم شملها أو إبقائها </a:t>
            </a:r>
            <a:r>
              <a:rPr lang="ar-EG" altLang="zh-CN" b="1" dirty="0" smtClean="0">
                <a:solidFill>
                  <a:srgbClr val="002060"/>
                </a:solidFill>
                <a:ea typeface="幼圆" pitchFamily="1" charset="-122"/>
              </a:rPr>
              <a:t>دون</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وجود العناصر المختلفة للمدرسة الجيدة </a:t>
            </a:r>
          </a:p>
        </p:txBody>
      </p:sp>
      <p:sp>
        <p:nvSpPr>
          <p:cNvPr id="7" name="Rectangle 4"/>
          <p:cNvSpPr>
            <a:spLocks noChangeArrowheads="1"/>
          </p:cNvSpPr>
          <p:nvPr/>
        </p:nvSpPr>
        <p:spPr bwMode="auto">
          <a:xfrm>
            <a:off x="810119" y="2679892"/>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وجود </a:t>
            </a:r>
            <a:r>
              <a:rPr lang="ar-EG" altLang="zh-CN" b="1" dirty="0">
                <a:solidFill>
                  <a:srgbClr val="002060"/>
                </a:solidFill>
                <a:ea typeface="幼圆" pitchFamily="1" charset="-122"/>
              </a:rPr>
              <a:t>مناخ من التوقع في المدارس الفعالة تعليميا بحيث لا </a:t>
            </a:r>
            <a:r>
              <a:rPr lang="ar-EG" altLang="zh-CN" b="1" dirty="0" smtClean="0">
                <a:solidFill>
                  <a:srgbClr val="002060"/>
                </a:solidFill>
                <a:ea typeface="幼圆" pitchFamily="1" charset="-122"/>
              </a:rPr>
              <a:t>يسمح</a:t>
            </a:r>
          </a:p>
          <a:p>
            <a:pPr rtl="1"/>
            <a:r>
              <a:rPr lang="ar-EG" altLang="zh-CN" b="1" dirty="0" smtClean="0">
                <a:solidFill>
                  <a:srgbClr val="002060"/>
                </a:solidFill>
                <a:ea typeface="幼圆" pitchFamily="1" charset="-122"/>
              </a:rPr>
              <a:t>لأي </a:t>
            </a:r>
            <a:r>
              <a:rPr lang="ar-EG" altLang="zh-CN" b="1" dirty="0">
                <a:solidFill>
                  <a:srgbClr val="002060"/>
                </a:solidFill>
                <a:ea typeface="幼圆" pitchFamily="1" charset="-122"/>
              </a:rPr>
              <a:t>طالب أن ينخفض مستواه عن الحد الأدنى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827585" y="3799295"/>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الجو </a:t>
            </a:r>
            <a:r>
              <a:rPr lang="ar-EG" altLang="zh-CN" b="1" dirty="0">
                <a:solidFill>
                  <a:srgbClr val="002060"/>
                </a:solidFill>
                <a:ea typeface="幼圆" pitchFamily="1" charset="-122"/>
              </a:rPr>
              <a:t>المدرسي فيها منظم دون أن يكون صارما وهادئ دون أن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يكون </a:t>
            </a:r>
            <a:r>
              <a:rPr lang="ar-EG" altLang="zh-CN" b="1" dirty="0">
                <a:solidFill>
                  <a:srgbClr val="002060"/>
                </a:solidFill>
                <a:ea typeface="幼圆" pitchFamily="1" charset="-122"/>
              </a:rPr>
              <a:t>مستبدا </a:t>
            </a:r>
            <a:endParaRPr lang="ar-EG" altLang="zh-CN" b="1" dirty="0" smtClean="0">
              <a:solidFill>
                <a:srgbClr val="002060"/>
              </a:solidFill>
              <a:ea typeface="幼圆" pitchFamily="1" charset="-122"/>
            </a:endParaRPr>
          </a:p>
        </p:txBody>
      </p:sp>
      <p:sp>
        <p:nvSpPr>
          <p:cNvPr id="9" name="Rectangle 6"/>
          <p:cNvSpPr>
            <a:spLocks noChangeArrowheads="1"/>
          </p:cNvSpPr>
          <p:nvPr/>
        </p:nvSpPr>
        <p:spPr bwMode="auto">
          <a:xfrm>
            <a:off x="827585" y="4829175"/>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تكون </a:t>
            </a:r>
            <a:r>
              <a:rPr lang="ar-EG" altLang="zh-CN" b="1" dirty="0">
                <a:solidFill>
                  <a:srgbClr val="002060"/>
                </a:solidFill>
                <a:ea typeface="幼圆" pitchFamily="1" charset="-122"/>
              </a:rPr>
              <a:t>المدرسة فعالة إلى حد ما عندما توضح أن اكتساب </a:t>
            </a:r>
            <a:r>
              <a:rPr lang="ar-EG" altLang="zh-CN" b="1" dirty="0" smtClean="0">
                <a:solidFill>
                  <a:srgbClr val="002060"/>
                </a:solidFill>
                <a:ea typeface="幼圆" pitchFamily="1" charset="-122"/>
              </a:rPr>
              <a:t>الطالب</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للمهارات المدرسية الأساسية هو هدفها الأول </a:t>
            </a:r>
          </a:p>
        </p:txBody>
      </p:sp>
      <p:pic>
        <p:nvPicPr>
          <p:cNvPr id="13"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1804988"/>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2813050"/>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90257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982691"/>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003081"/>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4"/>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5"/>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6"/>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ded Corner 11"/>
          <p:cNvSpPr/>
          <p:nvPr/>
        </p:nvSpPr>
        <p:spPr bwMode="auto">
          <a:xfrm>
            <a:off x="5364088" y="332656"/>
            <a:ext cx="3600400" cy="720080"/>
          </a:xfrm>
          <a:prstGeom prst="foldedCorner">
            <a:avLst/>
          </a:prstGeom>
          <a:ln/>
          <a:extLst/>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2800" b="1" dirty="0">
                <a:solidFill>
                  <a:schemeClr val="bg1"/>
                </a:solidFill>
                <a:latin typeface="Arial" charset="0"/>
              </a:rPr>
              <a:t>مواصفات المدرسة الفعالة</a:t>
            </a:r>
            <a:endParaRPr kumimoji="0" lang="ar-EG" sz="2800" b="1" i="0" u="none" strike="noStrike" cap="none" normalizeH="0" baseline="0" dirty="0" smtClean="0">
              <a:ln>
                <a:noFill/>
              </a:ln>
              <a:solidFill>
                <a:schemeClr val="bg1"/>
              </a:solidFill>
              <a:effectLst/>
              <a:latin typeface="Arial" charset="0"/>
            </a:endParaRPr>
          </a:p>
        </p:txBody>
      </p:sp>
      <p:sp>
        <p:nvSpPr>
          <p:cNvPr id="11" name="Flowchart: Alternate Process 10"/>
          <p:cNvSpPr/>
          <p:nvPr/>
        </p:nvSpPr>
        <p:spPr bwMode="auto">
          <a:xfrm>
            <a:off x="755576" y="4581128"/>
            <a:ext cx="7632848" cy="1584176"/>
          </a:xfrm>
          <a:prstGeom prst="flowChartAlternateProcess">
            <a:avLst/>
          </a:prstGeom>
          <a:solidFill>
            <a:schemeClr val="accent1">
              <a:alpha val="50000"/>
            </a:schemeClr>
          </a:solidFill>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endParaRPr kumimoji="0" lang="ar-EG" sz="2400" b="1"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755576" y="4595644"/>
            <a:ext cx="7632848" cy="1569660"/>
          </a:xfrm>
          <a:prstGeom prst="rect">
            <a:avLst/>
          </a:prstGeom>
          <a:noFill/>
        </p:spPr>
        <p:txBody>
          <a:bodyPr wrap="square" rtlCol="1">
            <a:spAutoFit/>
          </a:bodyPr>
          <a:lstStyle/>
          <a:p>
            <a:pPr rtl="1"/>
            <a:r>
              <a:rPr lang="ar-SA" b="1" dirty="0" smtClean="0">
                <a:solidFill>
                  <a:schemeClr val="bg1"/>
                </a:solidFill>
              </a:rPr>
              <a:t>عند </a:t>
            </a:r>
            <a:r>
              <a:rPr lang="ar-SA" b="1" dirty="0">
                <a:solidFill>
                  <a:schemeClr val="bg1"/>
                </a:solidFill>
              </a:rPr>
              <a:t>الحديث عن الإدارة الصفية الفاعلة، فإننا نستبعد تلك الإدارة الشكلية القائمة على القسوة والإرهاب والتحكم بسلوكيات المتعلم فهذا النمط من الإدارة له انعكاسات سلبية على شخصية المتعلم ولكن نعني بها تلك الإدارة التي تساعد على تحقيق أهداف التعليم والتعلم بمستويات جيدة </a:t>
            </a:r>
            <a:endParaRPr lang="ar-EG" b="1" dirty="0">
              <a:solidFill>
                <a:schemeClr val="bg1"/>
              </a:solidFill>
            </a:endParaRPr>
          </a:p>
        </p:txBody>
      </p:sp>
      <p:pic>
        <p:nvPicPr>
          <p:cNvPr id="2" name="Picture 1"/>
          <p:cNvPicPr>
            <a:picLocks noChangeAspect="1"/>
          </p:cNvPicPr>
          <p:nvPr/>
        </p:nvPicPr>
        <p:blipFill>
          <a:blip r:embed="rId2"/>
          <a:stretch>
            <a:fillRect/>
          </a:stretch>
        </p:blipFill>
        <p:spPr>
          <a:xfrm>
            <a:off x="971600" y="1412776"/>
            <a:ext cx="3312368" cy="2484276"/>
          </a:xfrm>
          <a:prstGeom prst="rect">
            <a:avLst/>
          </a:prstGeom>
        </p:spPr>
      </p:pic>
    </p:spTree>
    <p:extLst>
      <p:ext uri="{BB962C8B-B14F-4D97-AF65-F5344CB8AC3E}">
        <p14:creationId xmlns:p14="http://schemas.microsoft.com/office/powerpoint/2010/main" val="849271980"/>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角圆角矩形 5"/>
          <p:cNvSpPr>
            <a:spLocks/>
          </p:cNvSpPr>
          <p:nvPr/>
        </p:nvSpPr>
        <p:spPr bwMode="auto">
          <a:xfrm rot="21346829" flipH="1">
            <a:off x="1503901" y="2158577"/>
            <a:ext cx="5850448" cy="2931372"/>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a:gsLst>
              <a:gs pos="0">
                <a:srgbClr val="66CCFF"/>
              </a:gs>
              <a:gs pos="35000">
                <a:srgbClr val="33CCFF"/>
              </a:gs>
              <a:gs pos="100000">
                <a:srgbClr val="00B0F0"/>
              </a:gs>
            </a:gsLst>
          </a:gradFill>
          <a:ln>
            <a:solidFill>
              <a:srgbClr val="00FFFF"/>
            </a:solidFill>
          </a:ln>
          <a:extLst/>
        </p:spPr>
        <p:style>
          <a:lnRef idx="1">
            <a:schemeClr val="accent1"/>
          </a:lnRef>
          <a:fillRef idx="2">
            <a:schemeClr val="accent1"/>
          </a:fillRef>
          <a:effectRef idx="1">
            <a:schemeClr val="accent1"/>
          </a:effectRef>
          <a:fontRef idx="minor">
            <a:schemeClr val="dk1"/>
          </a:fontRef>
        </p:style>
        <p:txBody>
          <a:bodyPr anchor="ctr"/>
          <a:lstStyle/>
          <a:p>
            <a:pPr>
              <a:defRPr/>
            </a:pPr>
            <a:endParaRPr lang="ar-EG">
              <a:solidFill>
                <a:srgbClr val="000000"/>
              </a:solidFill>
              <a:latin typeface="Arial" panose="020B0604020202020204" pitchFamily="34" charset="0"/>
              <a:ea typeface="SimSun" panose="02010600030101010101" pitchFamily="2" charset="-122"/>
            </a:endParaRPr>
          </a:p>
        </p:txBody>
      </p:sp>
      <p:pic>
        <p:nvPicPr>
          <p:cNvPr id="7" name="Picture 3" descr="C:\TDDOWNLOAD\pencil.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826558" y="1700808"/>
            <a:ext cx="481746" cy="74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2"/>
          <p:cNvSpPr>
            <a:spLocks noGrp="1"/>
          </p:cNvSpPr>
          <p:nvPr>
            <p:ph idx="4294967295"/>
          </p:nvPr>
        </p:nvSpPr>
        <p:spPr>
          <a:xfrm rot="21361315" flipH="1">
            <a:off x="1973263" y="2738438"/>
            <a:ext cx="4797425" cy="2054225"/>
          </a:xfrm>
        </p:spPr>
        <p:txBody>
          <a:bodyPr/>
          <a:lstStyle/>
          <a:p>
            <a:pPr marL="0" indent="0" algn="ctr" eaLnBrk="1" hangingPunct="1"/>
            <a:endParaRPr lang="en-US" sz="1600" b="1" dirty="0" smtClean="0">
              <a:solidFill>
                <a:schemeClr val="bg1"/>
              </a:solidFill>
            </a:endParaRPr>
          </a:p>
          <a:p>
            <a:pPr marL="0" indent="0" algn="ctr">
              <a:buNone/>
            </a:pPr>
            <a:r>
              <a:rPr lang="ar-EG" altLang="zh-CN" sz="4000" b="1" dirty="0" smtClean="0">
                <a:solidFill>
                  <a:srgbClr val="002060"/>
                </a:solidFill>
              </a:rPr>
              <a:t>خصائص </a:t>
            </a:r>
            <a:r>
              <a:rPr lang="ar-EG" altLang="zh-CN" sz="4000" b="1" dirty="0">
                <a:solidFill>
                  <a:srgbClr val="002060"/>
                </a:solidFill>
              </a:rPr>
              <a:t>الإدارة الصفية الفاعلة</a:t>
            </a:r>
            <a:endParaRPr lang="ar-EG" altLang="en-US" sz="4000" b="1" dirty="0" smtClean="0">
              <a:solidFill>
                <a:srgbClr val="002060"/>
              </a:solidFill>
            </a:endParaRPr>
          </a:p>
        </p:txBody>
      </p:sp>
    </p:spTree>
    <p:extLst>
      <p:ext uri="{BB962C8B-B14F-4D97-AF65-F5344CB8AC3E}">
        <p14:creationId xmlns:p14="http://schemas.microsoft.com/office/powerpoint/2010/main" val="28530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ded Corner 11"/>
          <p:cNvSpPr/>
          <p:nvPr/>
        </p:nvSpPr>
        <p:spPr bwMode="auto">
          <a:xfrm>
            <a:off x="5364088" y="332656"/>
            <a:ext cx="3600400" cy="720080"/>
          </a:xfrm>
          <a:prstGeom prst="foldedCorner">
            <a:avLst/>
          </a:prstGeom>
          <a:ln/>
          <a:extLst/>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1" anchor="ctr" anchorCtr="0" compatLnSpc="1">
            <a:prstTxWarp prst="textNoShape">
              <a:avLst/>
            </a:prstTxWarp>
          </a:bodyPr>
          <a:lstStyle/>
          <a:p>
            <a:pPr rtl="1"/>
            <a:r>
              <a:rPr lang="ar-EG" sz="2800" b="1" dirty="0">
                <a:solidFill>
                  <a:schemeClr val="bg1"/>
                </a:solidFill>
                <a:latin typeface="Arial" charset="0"/>
              </a:rPr>
              <a:t>مواصفات المدرسة الفعالة</a:t>
            </a:r>
            <a:endParaRPr kumimoji="0" lang="ar-EG" sz="2800" b="1" i="0" u="none" strike="noStrike" cap="none" normalizeH="0" baseline="0" dirty="0" smtClean="0">
              <a:ln>
                <a:noFill/>
              </a:ln>
              <a:solidFill>
                <a:schemeClr val="bg1"/>
              </a:solidFill>
              <a:effectLst/>
              <a:latin typeface="Arial" charset="0"/>
            </a:endParaRPr>
          </a:p>
        </p:txBody>
      </p:sp>
      <p:sp>
        <p:nvSpPr>
          <p:cNvPr id="6" name="Rectangle 3"/>
          <p:cNvSpPr>
            <a:spLocks noChangeArrowheads="1"/>
          </p:cNvSpPr>
          <p:nvPr/>
        </p:nvSpPr>
        <p:spPr bwMode="auto">
          <a:xfrm>
            <a:off x="827585" y="2580658"/>
            <a:ext cx="6552704" cy="687338"/>
          </a:xfrm>
          <a:prstGeom prst="rect">
            <a:avLst/>
          </a:prstGeom>
          <a:gradFill rotWithShape="1">
            <a:gsLst>
              <a:gs pos="0">
                <a:srgbClr val="FFC000"/>
              </a:gs>
              <a:gs pos="100000">
                <a:srgbClr val="FFCC66"/>
              </a:gs>
            </a:gsLst>
            <a:lin ang="5400000" scaled="1"/>
          </a:gradFill>
          <a:ln>
            <a:noFill/>
          </a:ln>
          <a:effectLst/>
          <a:extLst/>
        </p:spPr>
        <p:txBody>
          <a:bodyPr wrap="none" anchor="ctr"/>
          <a:lstStyle/>
          <a:p>
            <a:pPr rtl="1"/>
            <a:r>
              <a:rPr lang="ar-EG" altLang="zh-CN" b="1" dirty="0" smtClean="0">
                <a:solidFill>
                  <a:srgbClr val="002060"/>
                </a:solidFill>
                <a:ea typeface="幼圆" pitchFamily="1" charset="-122"/>
              </a:rPr>
              <a:t>توفر </a:t>
            </a:r>
            <a:r>
              <a:rPr lang="ar-EG" altLang="zh-CN" b="1" dirty="0">
                <a:solidFill>
                  <a:srgbClr val="002060"/>
                </a:solidFill>
                <a:ea typeface="幼圆" pitchFamily="1" charset="-122"/>
              </a:rPr>
              <a:t>مناخا يسوده انضباط قائم على علاقات التفاعل والتفاهم </a:t>
            </a:r>
            <a:r>
              <a:rPr lang="ar-EG" altLang="zh-CN" b="1" dirty="0" smtClean="0">
                <a:solidFill>
                  <a:srgbClr val="002060"/>
                </a:solidFill>
                <a:ea typeface="幼圆" pitchFamily="1" charset="-122"/>
              </a:rPr>
              <a:t>بين</a:t>
            </a:r>
          </a:p>
          <a:p>
            <a:pPr rtl="1"/>
            <a:r>
              <a:rPr lang="ar-EG" altLang="zh-CN" b="1" dirty="0" smtClean="0">
                <a:solidFill>
                  <a:srgbClr val="002060"/>
                </a:solidFill>
                <a:ea typeface="幼圆" pitchFamily="1" charset="-122"/>
              </a:rPr>
              <a:t> </a:t>
            </a:r>
            <a:r>
              <a:rPr lang="ar-EG" altLang="zh-CN" b="1" dirty="0">
                <a:solidFill>
                  <a:srgbClr val="002060"/>
                </a:solidFill>
                <a:ea typeface="幼圆" pitchFamily="1" charset="-122"/>
              </a:rPr>
              <a:t>المعلم وطلابه من جهة وبين الطلاب أنفسهم من جهة أخرى </a:t>
            </a:r>
          </a:p>
        </p:txBody>
      </p:sp>
      <p:sp>
        <p:nvSpPr>
          <p:cNvPr id="7" name="Rectangle 4"/>
          <p:cNvSpPr>
            <a:spLocks noChangeArrowheads="1"/>
          </p:cNvSpPr>
          <p:nvPr/>
        </p:nvSpPr>
        <p:spPr bwMode="auto">
          <a:xfrm>
            <a:off x="810119" y="3631750"/>
            <a:ext cx="6552704" cy="720080"/>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rtl="1"/>
            <a:r>
              <a:rPr lang="ar-EG" altLang="zh-CN" b="1" dirty="0" smtClean="0">
                <a:solidFill>
                  <a:srgbClr val="002060"/>
                </a:solidFill>
                <a:ea typeface="幼圆" pitchFamily="1" charset="-122"/>
              </a:rPr>
              <a:t>تعمل </a:t>
            </a:r>
            <a:r>
              <a:rPr lang="ar-EG" altLang="zh-CN" b="1" dirty="0">
                <a:solidFill>
                  <a:srgbClr val="002060"/>
                </a:solidFill>
                <a:ea typeface="幼圆" pitchFamily="1" charset="-122"/>
              </a:rPr>
              <a:t>على تدريب الطالب على الانضباط الذاتي، فيضبط سلوكه </a:t>
            </a:r>
            <a:endParaRPr lang="ar-EG" altLang="zh-CN" b="1" dirty="0" smtClean="0">
              <a:solidFill>
                <a:srgbClr val="002060"/>
              </a:solidFill>
              <a:ea typeface="幼圆" pitchFamily="1" charset="-122"/>
            </a:endParaRPr>
          </a:p>
          <a:p>
            <a:pPr rtl="1"/>
            <a:r>
              <a:rPr lang="ar-EG" altLang="zh-CN" b="1" dirty="0" smtClean="0">
                <a:solidFill>
                  <a:srgbClr val="002060"/>
                </a:solidFill>
                <a:ea typeface="幼圆" pitchFamily="1" charset="-122"/>
              </a:rPr>
              <a:t>ويحترم </a:t>
            </a:r>
            <a:r>
              <a:rPr lang="ar-EG" altLang="zh-CN" b="1" dirty="0">
                <a:solidFill>
                  <a:srgbClr val="002060"/>
                </a:solidFill>
                <a:ea typeface="幼圆" pitchFamily="1" charset="-122"/>
              </a:rPr>
              <a:t>حريات الآخرين ومصالحهم </a:t>
            </a:r>
            <a:endParaRPr lang="zh-CN" altLang="en-US" b="1" dirty="0">
              <a:solidFill>
                <a:srgbClr val="002060"/>
              </a:solidFill>
              <a:ea typeface="幼圆" pitchFamily="1" charset="-122"/>
            </a:endParaRPr>
          </a:p>
        </p:txBody>
      </p:sp>
      <p:sp>
        <p:nvSpPr>
          <p:cNvPr id="8" name="Rectangle 5"/>
          <p:cNvSpPr>
            <a:spLocks noChangeArrowheads="1"/>
          </p:cNvSpPr>
          <p:nvPr/>
        </p:nvSpPr>
        <p:spPr bwMode="auto">
          <a:xfrm>
            <a:off x="827585" y="4751153"/>
            <a:ext cx="6552704" cy="709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rtl="1"/>
            <a:r>
              <a:rPr lang="ar-EG" altLang="zh-CN" b="1" dirty="0" smtClean="0">
                <a:solidFill>
                  <a:srgbClr val="002060"/>
                </a:solidFill>
                <a:ea typeface="幼圆" pitchFamily="1" charset="-122"/>
              </a:rPr>
              <a:t>تنمي </a:t>
            </a:r>
            <a:r>
              <a:rPr lang="ar-EG" altLang="zh-CN" b="1" dirty="0">
                <a:solidFill>
                  <a:srgbClr val="002060"/>
                </a:solidFill>
                <a:ea typeface="幼圆" pitchFamily="1" charset="-122"/>
              </a:rPr>
              <a:t>ثقة الطالب بنفسه وبمن حوله</a:t>
            </a:r>
            <a:endParaRPr lang="ar-EG" altLang="zh-CN" b="1" dirty="0" smtClean="0">
              <a:solidFill>
                <a:srgbClr val="002060"/>
              </a:solidFill>
              <a:ea typeface="幼圆" pitchFamily="1" charset="-122"/>
            </a:endParaRPr>
          </a:p>
        </p:txBody>
      </p:sp>
      <p:sp>
        <p:nvSpPr>
          <p:cNvPr id="9" name="Rectangle 6"/>
          <p:cNvSpPr>
            <a:spLocks noChangeArrowheads="1"/>
          </p:cNvSpPr>
          <p:nvPr/>
        </p:nvSpPr>
        <p:spPr bwMode="auto">
          <a:xfrm>
            <a:off x="827585" y="5781033"/>
            <a:ext cx="6552704" cy="744311"/>
          </a:xfrm>
          <a:prstGeom prst="rect">
            <a:avLst/>
          </a:prstGeom>
          <a:solidFill>
            <a:srgbClr val="00B0F0"/>
          </a:solidFill>
          <a:ln>
            <a:noFill/>
          </a:ln>
          <a:effectLst/>
          <a:extLst/>
        </p:spPr>
        <p:txBody>
          <a:bodyPr wrap="none" anchor="ctr"/>
          <a:lstStyle/>
          <a:p>
            <a:pPr rtl="1"/>
            <a:r>
              <a:rPr lang="ar-EG" altLang="zh-CN" b="1" dirty="0" smtClean="0">
                <a:solidFill>
                  <a:srgbClr val="002060"/>
                </a:solidFill>
                <a:ea typeface="幼圆" pitchFamily="1" charset="-122"/>
              </a:rPr>
              <a:t>تشعر </a:t>
            </a:r>
            <a:r>
              <a:rPr lang="ar-EG" altLang="zh-CN" b="1" dirty="0">
                <a:solidFill>
                  <a:srgbClr val="002060"/>
                </a:solidFill>
                <a:ea typeface="幼圆" pitchFamily="1" charset="-122"/>
              </a:rPr>
              <a:t>كل فرد في غرفة الصف بأن له دورا هاما يؤديه </a:t>
            </a:r>
          </a:p>
        </p:txBody>
      </p:sp>
      <p:pic>
        <p:nvPicPr>
          <p:cNvPr id="13" name="Picture 7" descr="Green_01"/>
          <p:cNvPicPr>
            <a:picLocks noChangeAspect="1" noChangeArrowheads="1"/>
          </p:cNvPicPr>
          <p:nvPr/>
        </p:nvPicPr>
        <p:blipFill>
          <a:blip r:embed="rId2">
            <a:duotone>
              <a:prstClr val="black"/>
              <a:srgbClr val="FFCC66">
                <a:tint val="45000"/>
                <a:satMod val="400000"/>
              </a:srgbClr>
            </a:duotone>
            <a:extLst>
              <a:ext uri="{28A0092B-C50C-407E-A947-70E740481C1C}">
                <a14:useLocalDpi xmlns:a14="http://schemas.microsoft.com/office/drawing/2010/main" val="0"/>
              </a:ext>
            </a:extLst>
          </a:blip>
          <a:srcRect/>
          <a:stretch>
            <a:fillRect/>
          </a:stretch>
        </p:blipFill>
        <p:spPr bwMode="auto">
          <a:xfrm flipH="1">
            <a:off x="7811765" y="2756846"/>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Green_01"/>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3764908"/>
            <a:ext cx="432643" cy="39052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Green_01"/>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485442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Green_01"/>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flipH="1">
            <a:off x="7811765" y="5934549"/>
            <a:ext cx="43264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242342"/>
            <a:ext cx="8108600" cy="95410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ar-EG" sz="2800" b="1" dirty="0"/>
              <a:t>حتى تكون الإدارة الصفية فاعلة لا بد من وجود خصائص متعددة لها وتلك الخصـائص هي :</a:t>
            </a:r>
          </a:p>
        </p:txBody>
      </p:sp>
    </p:spTree>
    <p:extLst>
      <p:ext uri="{BB962C8B-B14F-4D97-AF65-F5344CB8AC3E}">
        <p14:creationId xmlns:p14="http://schemas.microsoft.com/office/powerpoint/2010/main" val="3679002898"/>
      </p:ext>
    </p:extLst>
  </p:cSld>
  <p:clrMapOvr>
    <a:masterClrMapping/>
  </p:clrMapOvr>
  <mc:AlternateContent xmlns:mc="http://schemas.openxmlformats.org/markup-compatibility/2006" xmlns:p14="http://schemas.microsoft.com/office/powerpoint/2010/main">
    <mc:Choice Requires="p14">
      <p:transition spd="slow" p14:dur="1200">
        <p14:prism dir="r"/>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4"/>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5"/>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6"/>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rgbClr val="FFFFFF"/>
                </a:solidFill>
                <a:ea typeface="Microsoft YaHei" pitchFamily="34" charset="-122"/>
              </a:rPr>
              <a:t>الوحدة التدريبية </a:t>
            </a:r>
            <a:r>
              <a:rPr lang="ar-EG" altLang="zh-CN" sz="4800" b="1" dirty="0" smtClean="0">
                <a:solidFill>
                  <a:srgbClr val="FFFFFF"/>
                </a:solidFill>
                <a:ea typeface="Microsoft YaHei" pitchFamily="34" charset="-122"/>
              </a:rPr>
              <a:t>الرابعة</a:t>
            </a:r>
          </a:p>
          <a:p>
            <a:pPr rtl="1" eaLnBrk="0" hangingPunct="0"/>
            <a:r>
              <a:rPr lang="ar-EG" altLang="zh-CN" sz="4400" b="1" smtClean="0">
                <a:solidFill>
                  <a:srgbClr val="FFFFFF"/>
                </a:solidFill>
                <a:ea typeface="Microsoft YaHei" pitchFamily="34" charset="-122"/>
              </a:rPr>
              <a:t>خطوات التدريس الفعال</a:t>
            </a:r>
            <a:endParaRPr lang="zh-CN" altLang="en-US" sz="4400" b="1" dirty="0">
              <a:solidFill>
                <a:srgbClr val="FFFFFF"/>
              </a:solidFill>
              <a:ea typeface="Microsoft YaHei" pitchFamily="34" charset="-122"/>
            </a:endParaRP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Tree>
    <p:extLst>
      <p:ext uri="{BB962C8B-B14F-4D97-AF65-F5344CB8AC3E}">
        <p14:creationId xmlns:p14="http://schemas.microsoft.com/office/powerpoint/2010/main" val="4627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4154984"/>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إن أي مهنة لا يمكن أن تتقنها وتبرع فيها مالم تكن ملما بأصولها ومبادئها.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وللتدريس </a:t>
            </a:r>
            <a:r>
              <a:rPr lang="ar-EG" b="1" dirty="0">
                <a:solidFill>
                  <a:srgbClr val="002060"/>
                </a:solidFill>
              </a:rPr>
              <a:t>ـ الذي هو عملية التعليم والتعلم ـ أصول وقواعد، منها ما يخص المعلم ومنها ما يخص المتعلم ومنها ما يخص المادة ومنها ما يخص أسلوب التعلم ووسائله.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وهذا </a:t>
            </a:r>
            <a:r>
              <a:rPr lang="ar-EG" b="1" dirty="0">
                <a:solidFill>
                  <a:srgbClr val="002060"/>
                </a:solidFill>
              </a:rPr>
              <a:t>ما يدور حوله غالبا علم النفس التربوي</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اعرف </a:t>
            </a:r>
            <a:r>
              <a:rPr lang="ar-EG" b="1" dirty="0">
                <a:solidFill>
                  <a:srgbClr val="C00000"/>
                </a:solidFill>
                <a:latin typeface="Arial" pitchFamily="34" charset="0"/>
              </a:rPr>
              <a:t>عملية التدريس </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اعرف </a:t>
            </a:r>
            <a:r>
              <a:rPr lang="ar-EG" b="1" dirty="0">
                <a:solidFill>
                  <a:srgbClr val="C00000"/>
                </a:solidFill>
                <a:latin typeface="Arial" pitchFamily="34" charset="0"/>
              </a:rPr>
              <a:t>أهداف التدريس </a:t>
            </a:r>
          </a:p>
        </p:txBody>
      </p:sp>
      <p:sp>
        <p:nvSpPr>
          <p:cNvPr id="12" name="Rectangle 11"/>
          <p:cNvSpPr/>
          <p:nvPr/>
        </p:nvSpPr>
        <p:spPr>
          <a:xfrm>
            <a:off x="216024" y="2564904"/>
            <a:ext cx="3851920" cy="3785652"/>
          </a:xfrm>
          <a:prstGeom prst="rect">
            <a:avLst/>
          </a:prstGeom>
        </p:spPr>
        <p:txBody>
          <a:bodyPr wrap="square">
            <a:spAutoFit/>
          </a:bodyPr>
          <a:lstStyle/>
          <a:p>
            <a:pPr algn="justLow" rtl="1"/>
            <a:r>
              <a:rPr lang="ar-EG" b="1" u="sng" dirty="0">
                <a:solidFill>
                  <a:srgbClr val="C00000"/>
                </a:solidFill>
              </a:rPr>
              <a:t>للأهداف ـ في أي عمل ـ أهمية كبيرة تتلخص في الآتي</a:t>
            </a:r>
            <a:r>
              <a:rPr lang="ar-EG" b="1" u="sng" dirty="0" smtClean="0">
                <a:solidFill>
                  <a:srgbClr val="C00000"/>
                </a:solidFill>
              </a:rPr>
              <a:t>:</a:t>
            </a:r>
          </a:p>
          <a:p>
            <a:pPr algn="justLow" rtl="1"/>
            <a:endParaRPr lang="ar-EG"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توجيه </a:t>
            </a:r>
            <a:r>
              <a:rPr lang="ar-EG" b="1" dirty="0">
                <a:solidFill>
                  <a:srgbClr val="002060"/>
                </a:solidFill>
              </a:rPr>
              <a:t>الأنشطة ذات العلاقة في اتجاه واحد، وتمنع التشتت والانحراف.</a:t>
            </a:r>
          </a:p>
          <a:p>
            <a:pPr marL="342900" indent="-342900" algn="justLow" rtl="1">
              <a:buFont typeface="Wingdings" panose="05000000000000000000" pitchFamily="2" charset="2"/>
              <a:buChar char="Ø"/>
            </a:pPr>
            <a:r>
              <a:rPr lang="ar-EG" b="1" dirty="0" smtClean="0">
                <a:solidFill>
                  <a:srgbClr val="002060"/>
                </a:solidFill>
              </a:rPr>
              <a:t>إيجاد </a:t>
            </a:r>
            <a:r>
              <a:rPr lang="ar-EG" b="1" dirty="0">
                <a:solidFill>
                  <a:srgbClr val="002060"/>
                </a:solidFill>
              </a:rPr>
              <a:t>الدافع للإنجاز، وإبقاؤه فاعلا </a:t>
            </a:r>
          </a:p>
          <a:p>
            <a:pPr marL="342900" indent="-342900" algn="justLow" rtl="1">
              <a:buFont typeface="Wingdings" panose="05000000000000000000" pitchFamily="2" charset="2"/>
              <a:buChar char="Ø"/>
            </a:pPr>
            <a:r>
              <a:rPr lang="ar-EG" b="1" dirty="0" smtClean="0">
                <a:solidFill>
                  <a:srgbClr val="002060"/>
                </a:solidFill>
              </a:rPr>
              <a:t>تقويم </a:t>
            </a:r>
            <a:r>
              <a:rPr lang="ar-EG" b="1" dirty="0">
                <a:solidFill>
                  <a:srgbClr val="002060"/>
                </a:solidFill>
              </a:rPr>
              <a:t>العمل لمعرفة مدى النجاح والفشل. </a:t>
            </a:r>
          </a:p>
        </p:txBody>
      </p:sp>
    </p:spTree>
    <p:extLst>
      <p:ext uri="{BB962C8B-B14F-4D97-AF65-F5344CB8AC3E}">
        <p14:creationId xmlns:p14="http://schemas.microsoft.com/office/powerpoint/2010/main" val="33591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arn(inVertical)">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barn(inVertical)">
                                      <p:cBhvr>
                                        <p:cTn id="44" dur="5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barn(inVertical)">
                                      <p:cBhvr>
                                        <p:cTn id="4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(3)</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(4)</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1200329"/>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مستواهم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خصائصهم العمرية</a:t>
            </a:r>
          </a:p>
          <a:p>
            <a:pPr marL="342900" indent="-342900" algn="justLow" rtl="1">
              <a:buFont typeface="Wingdings" panose="05000000000000000000" pitchFamily="2" charset="2"/>
              <a:buChar char="Ø"/>
            </a:pPr>
            <a:r>
              <a:rPr lang="ar-EG" b="1" dirty="0" smtClean="0">
                <a:solidFill>
                  <a:srgbClr val="002060"/>
                </a:solidFill>
              </a:rPr>
              <a:t>أفكارهم</a:t>
            </a:r>
            <a:endParaRPr lang="ar-EG" b="1" dirty="0">
              <a:solidFill>
                <a:srgbClr val="002060"/>
              </a:solidFill>
            </a:endParaRP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اعرف </a:t>
            </a:r>
            <a:r>
              <a:rPr lang="ar-EG" b="1" dirty="0">
                <a:solidFill>
                  <a:srgbClr val="C00000"/>
                </a:solidFill>
                <a:latin typeface="Arial" pitchFamily="34" charset="0"/>
              </a:rPr>
              <a:t>تلاميذك </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اعدَّ </a:t>
            </a:r>
            <a:r>
              <a:rPr lang="ar-EG" b="1" dirty="0">
                <a:solidFill>
                  <a:srgbClr val="C00000"/>
                </a:solidFill>
                <a:latin typeface="Arial" pitchFamily="34" charset="0"/>
              </a:rPr>
              <a:t>دروسك جيدا</a:t>
            </a:r>
          </a:p>
        </p:txBody>
      </p:sp>
      <p:sp>
        <p:nvSpPr>
          <p:cNvPr id="12" name="Rectangle 11"/>
          <p:cNvSpPr/>
          <p:nvPr/>
        </p:nvSpPr>
        <p:spPr>
          <a:xfrm>
            <a:off x="216024" y="2564904"/>
            <a:ext cx="3851920" cy="3046988"/>
          </a:xfrm>
          <a:prstGeom prst="rect">
            <a:avLst/>
          </a:prstGeom>
        </p:spPr>
        <p:txBody>
          <a:bodyPr wrap="square">
            <a:spAutoFit/>
          </a:bodyPr>
          <a:lstStyle/>
          <a:p>
            <a:pPr algn="justLow" rtl="1"/>
            <a:r>
              <a:rPr lang="ar-EG" b="1" u="sng" dirty="0" smtClean="0">
                <a:solidFill>
                  <a:srgbClr val="C00000"/>
                </a:solidFill>
              </a:rPr>
              <a:t>خطوات الإعداد :</a:t>
            </a:r>
          </a:p>
          <a:p>
            <a:pPr algn="justLow" rtl="1"/>
            <a:endParaRPr lang="ar-EG"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تحديد </a:t>
            </a:r>
            <a:r>
              <a:rPr lang="ar-EG" b="1" dirty="0">
                <a:solidFill>
                  <a:srgbClr val="002060"/>
                </a:solidFill>
              </a:rPr>
              <a:t>الأهداف</a:t>
            </a:r>
          </a:p>
          <a:p>
            <a:pPr marL="342900" indent="-342900" algn="justLow" rtl="1">
              <a:buFont typeface="Wingdings" panose="05000000000000000000" pitchFamily="2" charset="2"/>
              <a:buChar char="Ø"/>
            </a:pPr>
            <a:r>
              <a:rPr lang="ar-EG" b="1" dirty="0" smtClean="0">
                <a:solidFill>
                  <a:srgbClr val="002060"/>
                </a:solidFill>
              </a:rPr>
              <a:t>الاعداد </a:t>
            </a:r>
            <a:r>
              <a:rPr lang="ar-EG" b="1" dirty="0">
                <a:solidFill>
                  <a:srgbClr val="002060"/>
                </a:solidFill>
              </a:rPr>
              <a:t>الذهني</a:t>
            </a:r>
          </a:p>
          <a:p>
            <a:pPr marL="342900" indent="-342900" algn="justLow" rtl="1">
              <a:buFont typeface="Wingdings" panose="05000000000000000000" pitchFamily="2" charset="2"/>
              <a:buChar char="Ø"/>
            </a:pPr>
            <a:r>
              <a:rPr lang="ar-EG" b="1" dirty="0" smtClean="0">
                <a:solidFill>
                  <a:srgbClr val="002060"/>
                </a:solidFill>
              </a:rPr>
              <a:t>الاعداد </a:t>
            </a:r>
            <a:r>
              <a:rPr lang="ar-EG" b="1" dirty="0">
                <a:solidFill>
                  <a:srgbClr val="002060"/>
                </a:solidFill>
              </a:rPr>
              <a:t>الكتابي</a:t>
            </a:r>
          </a:p>
          <a:p>
            <a:pPr marL="342900" indent="-342900" algn="justLow" rtl="1">
              <a:buFont typeface="Wingdings" panose="05000000000000000000" pitchFamily="2" charset="2"/>
              <a:buChar char="Ø"/>
            </a:pPr>
            <a:r>
              <a:rPr lang="ar-EG" b="1" dirty="0" smtClean="0">
                <a:solidFill>
                  <a:srgbClr val="002060"/>
                </a:solidFill>
              </a:rPr>
              <a:t>أعد </a:t>
            </a:r>
            <a:r>
              <a:rPr lang="ar-EG" b="1" dirty="0">
                <a:solidFill>
                  <a:srgbClr val="002060"/>
                </a:solidFill>
              </a:rPr>
              <a:t>متطلبات الدرس</a:t>
            </a:r>
          </a:p>
          <a:p>
            <a:pPr marL="342900" indent="-342900" algn="justLow" rtl="1">
              <a:buFont typeface="Wingdings" panose="05000000000000000000" pitchFamily="2" charset="2"/>
              <a:buChar char="Ø"/>
            </a:pPr>
            <a:r>
              <a:rPr lang="ar-EG" b="1" dirty="0" smtClean="0">
                <a:solidFill>
                  <a:srgbClr val="002060"/>
                </a:solidFill>
              </a:rPr>
              <a:t>حاول </a:t>
            </a:r>
            <a:r>
              <a:rPr lang="ar-EG" b="1" dirty="0">
                <a:solidFill>
                  <a:srgbClr val="002060"/>
                </a:solidFill>
              </a:rPr>
              <a:t>التنبؤ بصعوبات التعلم</a:t>
            </a:r>
          </a:p>
          <a:p>
            <a:pPr marL="342900" indent="-342900" algn="justLow" rtl="1">
              <a:buFont typeface="Wingdings" panose="05000000000000000000" pitchFamily="2" charset="2"/>
              <a:buChar char="Ø"/>
            </a:pPr>
            <a:r>
              <a:rPr lang="ar-EG" b="1" dirty="0" smtClean="0">
                <a:solidFill>
                  <a:srgbClr val="002060"/>
                </a:solidFill>
              </a:rPr>
              <a:t>تدرب </a:t>
            </a:r>
            <a:r>
              <a:rPr lang="ar-EG" b="1" dirty="0">
                <a:solidFill>
                  <a:srgbClr val="002060"/>
                </a:solidFill>
              </a:rPr>
              <a:t>على التدريس</a:t>
            </a:r>
          </a:p>
        </p:txBody>
      </p:sp>
    </p:spTree>
    <p:extLst>
      <p:ext uri="{BB962C8B-B14F-4D97-AF65-F5344CB8AC3E}">
        <p14:creationId xmlns:p14="http://schemas.microsoft.com/office/powerpoint/2010/main" val="285004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arn(inVertical)">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barn(inVertical)">
                                      <p:cBhvr>
                                        <p:cTn id="44" dur="5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barn(inVertical)">
                                      <p:cBhvr>
                                        <p:cTn id="49" dur="500"/>
                                        <p:tgtEl>
                                          <p:spTgt spid="1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barn(inVertical)">
                                      <p:cBhvr>
                                        <p:cTn id="54" dur="500"/>
                                        <p:tgtEl>
                                          <p:spTgt spid="1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xEl>
                                              <p:pRg st="6" end="6"/>
                                            </p:txEl>
                                          </p:spTgt>
                                        </p:tgtEl>
                                        <p:attrNameLst>
                                          <p:attrName>style.visibility</p:attrName>
                                        </p:attrNameLst>
                                      </p:cBhvr>
                                      <p:to>
                                        <p:strVal val="visible"/>
                                      </p:to>
                                    </p:set>
                                    <p:animEffect transition="in" filter="barn(inVertical)">
                                      <p:cBhvr>
                                        <p:cTn id="59" dur="500"/>
                                        <p:tgtEl>
                                          <p:spTgt spid="12">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2">
                                            <p:txEl>
                                              <p:pRg st="7" end="7"/>
                                            </p:txEl>
                                          </p:spTgt>
                                        </p:tgtEl>
                                        <p:attrNameLst>
                                          <p:attrName>style.visibility</p:attrName>
                                        </p:attrNameLst>
                                      </p:cBhvr>
                                      <p:to>
                                        <p:strVal val="visible"/>
                                      </p:to>
                                    </p:set>
                                    <p:animEffect transition="in" filter="barn(inVertical)">
                                      <p:cBhvr>
                                        <p:cTn id="6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(5)</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(6)</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2677656"/>
          </a:xfrm>
          <a:prstGeom prst="rect">
            <a:avLst/>
          </a:prstGeom>
        </p:spPr>
        <p:txBody>
          <a:bodyPr wrap="square">
            <a:spAutoFit/>
          </a:bodyPr>
          <a:lstStyle/>
          <a:p>
            <a:pPr algn="justLow" rtl="1"/>
            <a:r>
              <a:rPr lang="ar-EG" b="1" u="sng" dirty="0">
                <a:solidFill>
                  <a:srgbClr val="C00000"/>
                </a:solidFill>
              </a:rPr>
              <a:t>فقم بتحديد ما يناسبك من الطرق في ضوء المعايير التالية:</a:t>
            </a:r>
          </a:p>
          <a:p>
            <a:pPr algn="justLow" rtl="1"/>
            <a:endParaRPr lang="ar-EG" b="1" dirty="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الدرس </a:t>
            </a:r>
            <a:r>
              <a:rPr lang="ar-EG" b="1" dirty="0">
                <a:solidFill>
                  <a:srgbClr val="002060"/>
                </a:solidFill>
              </a:rPr>
              <a:t>المراد شرحه</a:t>
            </a:r>
          </a:p>
          <a:p>
            <a:pPr marL="342900" indent="-342900" algn="justLow" rtl="1">
              <a:buFont typeface="Wingdings" panose="05000000000000000000" pitchFamily="2" charset="2"/>
              <a:buChar char="Ø"/>
            </a:pPr>
            <a:r>
              <a:rPr lang="ar-EG" b="1" dirty="0" smtClean="0">
                <a:solidFill>
                  <a:srgbClr val="002060"/>
                </a:solidFill>
              </a:rPr>
              <a:t>نوعية </a:t>
            </a:r>
            <a:r>
              <a:rPr lang="ar-EG" b="1" dirty="0">
                <a:solidFill>
                  <a:srgbClr val="002060"/>
                </a:solidFill>
              </a:rPr>
              <a:t>الطلاب</a:t>
            </a:r>
          </a:p>
          <a:p>
            <a:pPr marL="342900" indent="-342900" algn="justLow" rtl="1">
              <a:buFont typeface="Wingdings" panose="05000000000000000000" pitchFamily="2" charset="2"/>
              <a:buChar char="Ø"/>
            </a:pPr>
            <a:r>
              <a:rPr lang="ar-EG" b="1" dirty="0" smtClean="0">
                <a:solidFill>
                  <a:srgbClr val="002060"/>
                </a:solidFill>
              </a:rPr>
              <a:t>شخصيتك </a:t>
            </a:r>
            <a:r>
              <a:rPr lang="ar-EG" b="1" dirty="0">
                <a:solidFill>
                  <a:srgbClr val="002060"/>
                </a:solidFill>
              </a:rPr>
              <a:t>أنت وقدراتك كمعلم يقوم بتقديم ذلك الدرس.</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استخدم </a:t>
            </a:r>
            <a:r>
              <a:rPr lang="ar-EG" b="1" dirty="0">
                <a:solidFill>
                  <a:srgbClr val="C00000"/>
                </a:solidFill>
                <a:latin typeface="Arial" pitchFamily="34" charset="0"/>
              </a:rPr>
              <a:t>طريقة التدريس المناسبة</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كن </a:t>
            </a:r>
            <a:r>
              <a:rPr lang="ar-EG" b="1" dirty="0">
                <a:solidFill>
                  <a:srgbClr val="C00000"/>
                </a:solidFill>
                <a:latin typeface="Arial" pitchFamily="34" charset="0"/>
              </a:rPr>
              <a:t>مبدعا وابتعد عن الروتين</a:t>
            </a:r>
          </a:p>
        </p:txBody>
      </p:sp>
      <p:sp>
        <p:nvSpPr>
          <p:cNvPr id="12" name="Rectangle 11"/>
          <p:cNvSpPr/>
          <p:nvPr/>
        </p:nvSpPr>
        <p:spPr>
          <a:xfrm>
            <a:off x="216024" y="3140968"/>
            <a:ext cx="3851920" cy="2677656"/>
          </a:xfrm>
          <a:prstGeom prst="rect">
            <a:avLst/>
          </a:prstGeom>
        </p:spPr>
        <p:txBody>
          <a:bodyPr wrap="square">
            <a:spAutoFit/>
          </a:bodyPr>
          <a:lstStyle/>
          <a:p>
            <a:pPr algn="justLow" rtl="1"/>
            <a:r>
              <a:rPr lang="ar-EG" b="1" dirty="0">
                <a:solidFill>
                  <a:srgbClr val="002060"/>
                </a:solidFill>
              </a:rPr>
              <a:t>حاول ـ ما أمكن ـ أن يكون لكل درس وضعا مختلفا، فمرة على شكل صفوف، وأخرى على شكل دائرة، وثالثة على شكل مجموعات صغيرة.. وهكذا، وإن كان أداء الدرس  خارج الفصل مفيدا ويساعد على تحقيق أهدافه فلماذا الجلوس في الفصل؟!</a:t>
            </a:r>
          </a:p>
        </p:txBody>
      </p:sp>
      <p:sp>
        <p:nvSpPr>
          <p:cNvPr id="13" name="Rectangle 12"/>
          <p:cNvSpPr/>
          <p:nvPr/>
        </p:nvSpPr>
        <p:spPr>
          <a:xfrm>
            <a:off x="4608512" y="5165519"/>
            <a:ext cx="4572000" cy="1200329"/>
          </a:xfrm>
          <a:prstGeom prst="rect">
            <a:avLst/>
          </a:prstGeom>
        </p:spPr>
        <p:txBody>
          <a:bodyPr>
            <a:spAutoFit/>
          </a:bodyPr>
          <a:lstStyle/>
          <a:p>
            <a:r>
              <a:rPr lang="ar-EG" b="1" dirty="0">
                <a:solidFill>
                  <a:srgbClr val="C00000"/>
                </a:solidFill>
              </a:rPr>
              <a:t>وتذكر أن:</a:t>
            </a:r>
          </a:p>
          <a:p>
            <a:pPr rtl="1"/>
            <a:r>
              <a:rPr lang="ar-EG" b="1" dirty="0">
                <a:solidFill>
                  <a:srgbClr val="002060"/>
                </a:solidFill>
              </a:rPr>
              <a:t>أهداف واضحة ومحددة + طريقة صحيحة = </a:t>
            </a:r>
            <a:r>
              <a:rPr lang="ar-EG" b="1" dirty="0">
                <a:solidFill>
                  <a:srgbClr val="C00000"/>
                </a:solidFill>
              </a:rPr>
              <a:t>درس </a:t>
            </a:r>
            <a:r>
              <a:rPr lang="ar-EG" b="1" dirty="0" smtClean="0">
                <a:solidFill>
                  <a:srgbClr val="C00000"/>
                </a:solidFill>
              </a:rPr>
              <a:t>ناجح</a:t>
            </a:r>
            <a:endParaRPr lang="ar-EG" b="1" dirty="0">
              <a:solidFill>
                <a:srgbClr val="C00000"/>
              </a:solidFill>
            </a:endParaRPr>
          </a:p>
        </p:txBody>
      </p:sp>
    </p:spTree>
    <p:extLst>
      <p:ext uri="{BB962C8B-B14F-4D97-AF65-F5344CB8AC3E}">
        <p14:creationId xmlns:p14="http://schemas.microsoft.com/office/powerpoint/2010/main" val="19227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barn(inVertical)">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barn(inVertical)">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(7)</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(8)</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4154984"/>
          </a:xfrm>
          <a:prstGeom prst="rect">
            <a:avLst/>
          </a:prstGeom>
        </p:spPr>
        <p:txBody>
          <a:bodyPr wrap="square">
            <a:spAutoFit/>
          </a:bodyPr>
          <a:lstStyle/>
          <a:p>
            <a:pPr marL="342900" indent="-342900" algn="justLow" rtl="1">
              <a:buFont typeface="Wingdings" panose="05000000000000000000" pitchFamily="2" charset="2"/>
              <a:buChar char="Ø"/>
            </a:pPr>
            <a:r>
              <a:rPr lang="ar-EG" b="1" dirty="0" smtClean="0">
                <a:solidFill>
                  <a:srgbClr val="002060"/>
                </a:solidFill>
              </a:rPr>
              <a:t>استخدم </a:t>
            </a:r>
            <a:r>
              <a:rPr lang="ar-EG" b="1" dirty="0">
                <a:solidFill>
                  <a:srgbClr val="002060"/>
                </a:solidFill>
              </a:rPr>
              <a:t>الاسلوب القصصي عند الحاجة، فالنفوس مولعة بمتابعة القصة. </a:t>
            </a:r>
          </a:p>
          <a:p>
            <a:pPr marL="342900" indent="-342900" algn="justLow" rtl="1">
              <a:buFont typeface="Wingdings" panose="05000000000000000000" pitchFamily="2" charset="2"/>
              <a:buChar char="Ø"/>
            </a:pPr>
            <a:r>
              <a:rPr lang="ar-EG" b="1" dirty="0" smtClean="0">
                <a:solidFill>
                  <a:srgbClr val="002060"/>
                </a:solidFill>
              </a:rPr>
              <a:t>اسمح </a:t>
            </a:r>
            <a:r>
              <a:rPr lang="ar-EG" b="1" dirty="0">
                <a:solidFill>
                  <a:srgbClr val="002060"/>
                </a:solidFill>
              </a:rPr>
              <a:t>بشيء من الدعابة، فالدعابة والمزاح الخفيف الذي لا إيذاء فيه لمشاعر أحد ولا كذب من الأمور التي تروح عن النفس وتطرد الملل. </a:t>
            </a:r>
          </a:p>
          <a:p>
            <a:pPr marL="342900" indent="-342900" algn="justLow" rtl="1">
              <a:buFont typeface="Wingdings" panose="05000000000000000000" pitchFamily="2" charset="2"/>
              <a:buChar char="Ø"/>
            </a:pPr>
            <a:r>
              <a:rPr lang="ar-EG" b="1" dirty="0" smtClean="0">
                <a:solidFill>
                  <a:srgbClr val="002060"/>
                </a:solidFill>
              </a:rPr>
              <a:t>حاول </a:t>
            </a:r>
            <a:r>
              <a:rPr lang="ar-EG" b="1" dirty="0">
                <a:solidFill>
                  <a:srgbClr val="002060"/>
                </a:solidFill>
              </a:rPr>
              <a:t>دائما ـ ما أمكن ـ أن يقوم الطلاب بالنشاط أنفسهم، لا أن تعمله أنت وهم </a:t>
            </a:r>
            <a:r>
              <a:rPr lang="ar-EG" b="1" dirty="0" smtClean="0">
                <a:solidFill>
                  <a:srgbClr val="002060"/>
                </a:solidFill>
              </a:rPr>
              <a:t>ينظرون</a:t>
            </a:r>
            <a:r>
              <a:rPr lang="ar-EG" b="1" dirty="0">
                <a:solidFill>
                  <a:srgbClr val="002060"/>
                </a:solidFill>
              </a:rPr>
              <a:t> </a:t>
            </a:r>
            <a:r>
              <a:rPr lang="ar-EG" b="1" dirty="0" smtClean="0">
                <a:solidFill>
                  <a:srgbClr val="002060"/>
                </a:solidFill>
              </a:rPr>
              <a:t>.</a:t>
            </a:r>
            <a:endParaRPr lang="ar-EG" b="1" dirty="0">
              <a:solidFill>
                <a:srgbClr val="002060"/>
              </a:solidFill>
            </a:endParaRP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اجعل </a:t>
            </a:r>
            <a:r>
              <a:rPr lang="ar-EG" b="1" dirty="0">
                <a:solidFill>
                  <a:srgbClr val="C00000"/>
                </a:solidFill>
                <a:latin typeface="Arial" pitchFamily="34" charset="0"/>
              </a:rPr>
              <a:t>درسك ممتعا</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استثر </a:t>
            </a:r>
            <a:r>
              <a:rPr lang="ar-EG" b="1" dirty="0">
                <a:solidFill>
                  <a:srgbClr val="C00000"/>
                </a:solidFill>
                <a:latin typeface="Arial" pitchFamily="34" charset="0"/>
              </a:rPr>
              <a:t>دافعية التلاميذ</a:t>
            </a:r>
          </a:p>
        </p:txBody>
      </p:sp>
      <p:sp>
        <p:nvSpPr>
          <p:cNvPr id="12" name="Rectangle 11"/>
          <p:cNvSpPr/>
          <p:nvPr/>
        </p:nvSpPr>
        <p:spPr>
          <a:xfrm>
            <a:off x="216024" y="2564904"/>
            <a:ext cx="3851920" cy="3416320"/>
          </a:xfrm>
          <a:prstGeom prst="rect">
            <a:avLst/>
          </a:prstGeom>
        </p:spPr>
        <p:txBody>
          <a:bodyPr wrap="square">
            <a:spAutoFit/>
          </a:bodyPr>
          <a:lstStyle/>
          <a:p>
            <a:pPr algn="justLow" rtl="1"/>
            <a:r>
              <a:rPr lang="ar-EG" b="1" u="sng" dirty="0">
                <a:solidFill>
                  <a:srgbClr val="C00000"/>
                </a:solidFill>
              </a:rPr>
              <a:t>من الصعب جدا ـ إن لم يكن مستحيلا ـ أن تعلم طالبا ليس لديه دافعية للتعلم. </a:t>
            </a:r>
            <a:r>
              <a:rPr lang="ar-EG" b="1" u="sng" dirty="0" smtClean="0">
                <a:solidFill>
                  <a:srgbClr val="C00000"/>
                </a:solidFill>
              </a:rPr>
              <a:t>من اسباب طرق التلاميذ:</a:t>
            </a:r>
          </a:p>
          <a:p>
            <a:pPr algn="justLow" rtl="1"/>
            <a:endParaRPr lang="ar-EG"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اربط </a:t>
            </a:r>
            <a:r>
              <a:rPr lang="ar-EG" b="1" dirty="0">
                <a:solidFill>
                  <a:srgbClr val="002060"/>
                </a:solidFill>
              </a:rPr>
              <a:t>الطلاب بأهداف عليا وسامية</a:t>
            </a:r>
          </a:p>
          <a:p>
            <a:pPr marL="342900" indent="-342900" algn="justLow" rtl="1">
              <a:buFont typeface="Wingdings" panose="05000000000000000000" pitchFamily="2" charset="2"/>
              <a:buChar char="Ø"/>
            </a:pPr>
            <a:r>
              <a:rPr lang="ar-EG" b="1" dirty="0" smtClean="0">
                <a:solidFill>
                  <a:srgbClr val="002060"/>
                </a:solidFill>
              </a:rPr>
              <a:t>استخدم </a:t>
            </a:r>
            <a:r>
              <a:rPr lang="ar-EG" b="1" dirty="0">
                <a:solidFill>
                  <a:srgbClr val="002060"/>
                </a:solidFill>
              </a:rPr>
              <a:t>التشجيع والحفز</a:t>
            </a:r>
          </a:p>
          <a:p>
            <a:pPr marL="342900" indent="-342900" algn="justLow" rtl="1">
              <a:buFont typeface="Wingdings" panose="05000000000000000000" pitchFamily="2" charset="2"/>
              <a:buChar char="Ø"/>
            </a:pPr>
            <a:r>
              <a:rPr lang="ar-EG" b="1" dirty="0" smtClean="0">
                <a:solidFill>
                  <a:srgbClr val="002060"/>
                </a:solidFill>
              </a:rPr>
              <a:t>حدد </a:t>
            </a:r>
            <a:r>
              <a:rPr lang="ar-EG" b="1" dirty="0">
                <a:solidFill>
                  <a:srgbClr val="002060"/>
                </a:solidFill>
              </a:rPr>
              <a:t>أهدافا ممكنة ومتحدية!</a:t>
            </a:r>
          </a:p>
          <a:p>
            <a:pPr marL="342900" indent="-342900" algn="justLow" rtl="1">
              <a:buFont typeface="Wingdings" panose="05000000000000000000" pitchFamily="2" charset="2"/>
              <a:buChar char="Ø"/>
            </a:pPr>
            <a:r>
              <a:rPr lang="ar-EG" b="1" dirty="0" smtClean="0">
                <a:solidFill>
                  <a:srgbClr val="002060"/>
                </a:solidFill>
              </a:rPr>
              <a:t>اشعل </a:t>
            </a:r>
            <a:r>
              <a:rPr lang="ar-EG" b="1" dirty="0">
                <a:solidFill>
                  <a:srgbClr val="002060"/>
                </a:solidFill>
              </a:rPr>
              <a:t>التنافس الشريف!</a:t>
            </a:r>
          </a:p>
          <a:p>
            <a:pPr marL="342900" indent="-342900" algn="justLow" rtl="1">
              <a:buFont typeface="Wingdings" panose="05000000000000000000" pitchFamily="2" charset="2"/>
              <a:buChar char="Ø"/>
            </a:pPr>
            <a:r>
              <a:rPr lang="ar-EG" b="1" dirty="0" smtClean="0">
                <a:solidFill>
                  <a:srgbClr val="002060"/>
                </a:solidFill>
              </a:rPr>
              <a:t>كافئ</a:t>
            </a:r>
            <a:r>
              <a:rPr lang="ar-EG" b="1" dirty="0">
                <a:solidFill>
                  <a:srgbClr val="002060"/>
                </a:solidFill>
              </a:rPr>
              <a:t>!</a:t>
            </a:r>
          </a:p>
        </p:txBody>
      </p:sp>
    </p:spTree>
    <p:extLst>
      <p:ext uri="{BB962C8B-B14F-4D97-AF65-F5344CB8AC3E}">
        <p14:creationId xmlns:p14="http://schemas.microsoft.com/office/powerpoint/2010/main" val="293108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arn(inVertical)">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76672"/>
            <a:ext cx="4876800" cy="1380530"/>
          </a:xfrm>
          <a:prstGeom prst="rect">
            <a:avLst/>
          </a:prstGeom>
          <a:noFill/>
        </p:spPr>
        <p:txBody>
          <a:bodyPr wrap="none">
            <a:prstTxWarp prst="textWave1">
              <a:avLst>
                <a:gd name="adj1" fmla="val 6386"/>
                <a:gd name="adj2" fmla="val 0"/>
              </a:avLst>
            </a:prstTxWarp>
            <a:spAutoFit/>
          </a:bodyPr>
          <a:lstStyle/>
          <a:p>
            <a:pPr algn="ctr" fontAlgn="auto">
              <a:spcBef>
                <a:spcPts val="0"/>
              </a:spcBef>
              <a:spcAft>
                <a:spcPts val="0"/>
              </a:spcAft>
              <a:defRPr/>
            </a:pPr>
            <a:r>
              <a:rPr lang="ar-EG" sz="4800" b="1" dirty="0">
                <a:solidFill>
                  <a:schemeClr val="bg2">
                    <a:lumMod val="50000"/>
                  </a:schemeClr>
                </a:solidFill>
                <a:latin typeface="+mj-lt"/>
                <a:ea typeface="+mj-ea"/>
                <a:cs typeface="+mj-cs"/>
              </a:rPr>
              <a:t>لنبدأ البرنامج</a:t>
            </a:r>
            <a:endParaRPr lang="en-US" sz="4800" b="1" dirty="0">
              <a:solidFill>
                <a:schemeClr val="bg2">
                  <a:lumMod val="50000"/>
                </a:schemeClr>
              </a:solidFill>
              <a:latin typeface="+mj-lt"/>
              <a:ea typeface="+mj-ea"/>
              <a:cs typeface="+mj-cs"/>
            </a:endParaRPr>
          </a:p>
        </p:txBody>
      </p:sp>
      <p:grpSp>
        <p:nvGrpSpPr>
          <p:cNvPr id="9" name="مجموعة 7"/>
          <p:cNvGrpSpPr>
            <a:grpSpLocks/>
          </p:cNvGrpSpPr>
          <p:nvPr/>
        </p:nvGrpSpPr>
        <p:grpSpPr bwMode="auto">
          <a:xfrm>
            <a:off x="1690712" y="1916113"/>
            <a:ext cx="5689600" cy="4465637"/>
            <a:chOff x="1726959" y="1916832"/>
            <a:chExt cx="5690081" cy="4464496"/>
          </a:xfrm>
        </p:grpSpPr>
        <p:pic>
          <p:nvPicPr>
            <p:cNvPr id="10" name="Picture 2" descr="F:\work\Sonia Sayari\lets_go_showep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6959" y="1916832"/>
              <a:ext cx="569008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149080"/>
              <a:ext cx="13681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479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33302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(9)</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(10)</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3416320"/>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تذكر دائما أنك إنما أتيت لتعلم لا لتعاقب من لا يتعلم! وتذكر أيضا أنه ليس كل عجز في التعلم يرجع سببه إلى الطالب.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كن </a:t>
            </a:r>
            <a:r>
              <a:rPr lang="ar-EG" b="1" dirty="0">
                <a:solidFill>
                  <a:srgbClr val="002060"/>
                </a:solidFill>
              </a:rPr>
              <a:t>صبورا وتلطف ببطيئي التعلم والمهملين وثق أن المهمل إذا رأى أن إهماله يزيد من تركيز المعلم عليه وتلطفه به فسيكف عن سلوكه هذا</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a:t>
            </a:r>
            <a:r>
              <a:rPr lang="ar-EG" b="1" dirty="0">
                <a:solidFill>
                  <a:srgbClr val="C00000"/>
                </a:solidFill>
                <a:latin typeface="Arial" pitchFamily="34" charset="0"/>
              </a:rPr>
              <a:t>إنما بعثت معلما ولم أبعث معنفا!"</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اجعل </a:t>
            </a:r>
            <a:r>
              <a:rPr lang="ar-EG" b="1" dirty="0">
                <a:solidFill>
                  <a:srgbClr val="C00000"/>
                </a:solidFill>
                <a:latin typeface="Arial" pitchFamily="34" charset="0"/>
              </a:rPr>
              <a:t>اتجاهك جيدا نحو التلاميذ</a:t>
            </a:r>
          </a:p>
        </p:txBody>
      </p:sp>
      <p:sp>
        <p:nvSpPr>
          <p:cNvPr id="12" name="Rectangle 11"/>
          <p:cNvSpPr/>
          <p:nvPr/>
        </p:nvSpPr>
        <p:spPr>
          <a:xfrm>
            <a:off x="216024" y="2564904"/>
            <a:ext cx="3851920" cy="3046988"/>
          </a:xfrm>
          <a:prstGeom prst="rect">
            <a:avLst/>
          </a:prstGeom>
        </p:spPr>
        <p:txBody>
          <a:bodyPr wrap="square">
            <a:spAutoFit/>
          </a:bodyPr>
          <a:lstStyle/>
          <a:p>
            <a:pPr algn="justLow" rtl="1"/>
            <a:r>
              <a:rPr lang="ar-EG" b="1" u="sng" dirty="0">
                <a:solidFill>
                  <a:srgbClr val="C00000"/>
                </a:solidFill>
              </a:rPr>
              <a:t>أثبتت البحوث التجريبية أن نظرة المعلم لتلاميذه ذات أثر كبير على تحصيلهم </a:t>
            </a:r>
            <a:r>
              <a:rPr lang="ar-EG" b="1" u="sng" dirty="0" smtClean="0">
                <a:solidFill>
                  <a:srgbClr val="C00000"/>
                </a:solidFill>
              </a:rPr>
              <a:t>وتقبلهم :</a:t>
            </a:r>
          </a:p>
          <a:p>
            <a:pPr algn="justLow" rtl="1"/>
            <a:endParaRPr lang="ar-EG"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كن </a:t>
            </a:r>
            <a:r>
              <a:rPr lang="ar-EG" b="1" dirty="0">
                <a:solidFill>
                  <a:srgbClr val="002060"/>
                </a:solidFill>
              </a:rPr>
              <a:t>متفائلا</a:t>
            </a:r>
          </a:p>
          <a:p>
            <a:pPr marL="342900" indent="-342900" algn="justLow" rtl="1">
              <a:buFont typeface="Wingdings" panose="05000000000000000000" pitchFamily="2" charset="2"/>
              <a:buChar char="Ø"/>
            </a:pPr>
            <a:r>
              <a:rPr lang="ar-EG" b="1" dirty="0" smtClean="0">
                <a:solidFill>
                  <a:srgbClr val="002060"/>
                </a:solidFill>
              </a:rPr>
              <a:t>اظهر </a:t>
            </a:r>
            <a:r>
              <a:rPr lang="ar-EG" b="1" dirty="0">
                <a:solidFill>
                  <a:srgbClr val="002060"/>
                </a:solidFill>
              </a:rPr>
              <a:t>تقديرك لاستجابات الطلاب ومشاركاتهم</a:t>
            </a:r>
          </a:p>
          <a:p>
            <a:pPr marL="342900" indent="-342900" algn="justLow" rtl="1">
              <a:buFont typeface="Wingdings" panose="05000000000000000000" pitchFamily="2" charset="2"/>
              <a:buChar char="Ø"/>
            </a:pPr>
            <a:r>
              <a:rPr lang="ar-EG" b="1" dirty="0" smtClean="0">
                <a:solidFill>
                  <a:srgbClr val="002060"/>
                </a:solidFill>
              </a:rPr>
              <a:t>علمهم </a:t>
            </a:r>
            <a:r>
              <a:rPr lang="ar-EG" b="1" dirty="0">
                <a:solidFill>
                  <a:srgbClr val="002060"/>
                </a:solidFill>
              </a:rPr>
              <a:t>علو الهمة والطموح</a:t>
            </a:r>
          </a:p>
        </p:txBody>
      </p:sp>
    </p:spTree>
    <p:extLst>
      <p:ext uri="{BB962C8B-B14F-4D97-AF65-F5344CB8AC3E}">
        <p14:creationId xmlns:p14="http://schemas.microsoft.com/office/powerpoint/2010/main" val="1028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(11)</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(12)</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2308324"/>
          </a:xfrm>
          <a:prstGeom prst="rect">
            <a:avLst/>
          </a:prstGeom>
        </p:spPr>
        <p:txBody>
          <a:bodyPr wrap="square">
            <a:spAutoFit/>
          </a:bodyPr>
          <a:lstStyle/>
          <a:p>
            <a:pPr algn="justLow" rtl="1"/>
            <a:r>
              <a:rPr lang="ar-SA" b="1" u="sng" dirty="0">
                <a:solidFill>
                  <a:srgbClr val="C00000"/>
                </a:solidFill>
              </a:rPr>
              <a:t>يمكنك تنمية نفسك بإحدى الطرق التالية: </a:t>
            </a:r>
            <a:endParaRPr lang="en-US" b="1" u="sng" dirty="0">
              <a:solidFill>
                <a:srgbClr val="C00000"/>
              </a:solidFill>
            </a:endParaRPr>
          </a:p>
          <a:p>
            <a:pPr algn="justLow" rtl="1"/>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القرآءات </a:t>
            </a:r>
            <a:r>
              <a:rPr lang="ar-EG" b="1" dirty="0">
                <a:solidFill>
                  <a:srgbClr val="002060"/>
                </a:solidFill>
              </a:rPr>
              <a:t>الموجهة</a:t>
            </a:r>
          </a:p>
          <a:p>
            <a:pPr marL="342900" indent="-342900" algn="justLow" rtl="1">
              <a:buFont typeface="Wingdings" panose="05000000000000000000" pitchFamily="2" charset="2"/>
              <a:buChar char="Ø"/>
            </a:pPr>
            <a:r>
              <a:rPr lang="ar-EG" b="1" dirty="0" smtClean="0">
                <a:solidFill>
                  <a:srgbClr val="002060"/>
                </a:solidFill>
              </a:rPr>
              <a:t>اللقاءات </a:t>
            </a:r>
            <a:r>
              <a:rPr lang="ar-EG" b="1" dirty="0">
                <a:solidFill>
                  <a:srgbClr val="002060"/>
                </a:solidFill>
              </a:rPr>
              <a:t>التربوية</a:t>
            </a:r>
          </a:p>
          <a:p>
            <a:pPr marL="342900" indent="-342900" algn="justLow" rtl="1">
              <a:buFont typeface="Wingdings" panose="05000000000000000000" pitchFamily="2" charset="2"/>
              <a:buChar char="Ø"/>
            </a:pPr>
            <a:r>
              <a:rPr lang="ar-EG" b="1" dirty="0" smtClean="0">
                <a:solidFill>
                  <a:srgbClr val="002060"/>
                </a:solidFill>
              </a:rPr>
              <a:t>الدورات </a:t>
            </a:r>
            <a:r>
              <a:rPr lang="ar-EG" b="1" dirty="0">
                <a:solidFill>
                  <a:srgbClr val="002060"/>
                </a:solidFill>
              </a:rPr>
              <a:t>التدريبية</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a:solidFill>
                  <a:srgbClr val="C00000"/>
                </a:solidFill>
                <a:latin typeface="Arial" pitchFamily="34" charset="0"/>
              </a:rPr>
              <a:t>	حافظ على نموك العلمي والتربوي والمهني</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كن </a:t>
            </a:r>
            <a:r>
              <a:rPr lang="ar-EG" b="1" dirty="0">
                <a:solidFill>
                  <a:srgbClr val="C00000"/>
                </a:solidFill>
                <a:latin typeface="Arial" pitchFamily="34" charset="0"/>
              </a:rPr>
              <a:t>قدوة في علو الهمة والأمانة والجد</a:t>
            </a:r>
          </a:p>
        </p:txBody>
      </p:sp>
      <p:sp>
        <p:nvSpPr>
          <p:cNvPr id="12" name="Rectangle 11"/>
          <p:cNvSpPr/>
          <p:nvPr/>
        </p:nvSpPr>
        <p:spPr>
          <a:xfrm>
            <a:off x="216024" y="2564904"/>
            <a:ext cx="3851920" cy="3046988"/>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كل كلامك لطلابك عن الخلق الحسن والصفات الحميدة لا يكون له كبير فائدة إذا لم يرَ منك الطلاب تطبيقا فعليا.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فكن </a:t>
            </a:r>
            <a:r>
              <a:rPr lang="ar-EG" b="1" dirty="0">
                <a:solidFill>
                  <a:srgbClr val="002060"/>
                </a:solidFill>
              </a:rPr>
              <a:t>قدوة لهم في علو همتك فلا ترض من الأمور بأدناها، وكن قدوة في جدك فلا يراك طلابك لا همَّ لك إلا الهزل والمزاح</a:t>
            </a:r>
          </a:p>
        </p:txBody>
      </p:sp>
    </p:spTree>
    <p:extLst>
      <p:ext uri="{BB962C8B-B14F-4D97-AF65-F5344CB8AC3E}">
        <p14:creationId xmlns:p14="http://schemas.microsoft.com/office/powerpoint/2010/main" val="23011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(13)</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(14)</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420888"/>
            <a:ext cx="3851920" cy="4524315"/>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من المسلمات أن التربية ليست حشو أذهان الطلاب بالمعلومات، بل هي إكسابهم المهارات اللازمة والاتجاهات الصحيحة وتهذيب خلقهم وتنمية مداركهم العقلية.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فما </a:t>
            </a:r>
            <a:r>
              <a:rPr lang="ar-EG" b="1" dirty="0">
                <a:solidFill>
                  <a:srgbClr val="002060"/>
                </a:solidFill>
              </a:rPr>
              <a:t>يكتسبه الطلاب من شخصية المعلم وخلقه وهديه في التعامل والتعليم ونظرته للأشياء وطريقة تفكيره قد تكون أهم من وأنفع للتربية من ما يعطيهم من معلومات، وهو ما يمكن أن نسميه ما بين سطور التدريس</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انتبه </a:t>
            </a:r>
            <a:r>
              <a:rPr lang="ar-EG" b="1" dirty="0">
                <a:solidFill>
                  <a:srgbClr val="C00000"/>
                </a:solidFill>
                <a:latin typeface="Arial" pitchFamily="34" charset="0"/>
              </a:rPr>
              <a:t>إلى ما بين سطور التدريس!</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قل</a:t>
            </a:r>
            <a:r>
              <a:rPr lang="ar-EG" b="1" dirty="0">
                <a:solidFill>
                  <a:srgbClr val="C00000"/>
                </a:solidFill>
                <a:latin typeface="Arial" pitchFamily="34" charset="0"/>
              </a:rPr>
              <a:t>: لا أعلم!</a:t>
            </a:r>
          </a:p>
        </p:txBody>
      </p:sp>
      <p:sp>
        <p:nvSpPr>
          <p:cNvPr id="12" name="Rectangle 11"/>
          <p:cNvSpPr/>
          <p:nvPr/>
        </p:nvSpPr>
        <p:spPr>
          <a:xfrm>
            <a:off x="216024" y="3429000"/>
            <a:ext cx="3851920" cy="1938992"/>
          </a:xfrm>
          <a:prstGeom prst="rect">
            <a:avLst/>
          </a:prstGeom>
        </p:spPr>
        <p:txBody>
          <a:bodyPr wrap="square">
            <a:spAutoFit/>
          </a:bodyPr>
          <a:lstStyle/>
          <a:p>
            <a:pPr algn="justLow" rtl="1"/>
            <a:r>
              <a:rPr lang="ar-EG" b="1" dirty="0">
                <a:solidFill>
                  <a:srgbClr val="002060"/>
                </a:solidFill>
              </a:rPr>
              <a:t>يتحرج بعض المعلمين إذا سئل عما </a:t>
            </a:r>
            <a:r>
              <a:rPr lang="ar-EG" b="1" dirty="0" smtClean="0">
                <a:solidFill>
                  <a:srgbClr val="002060"/>
                </a:solidFill>
              </a:rPr>
              <a:t/>
            </a:r>
            <a:br>
              <a:rPr lang="ar-EG" b="1" dirty="0" smtClean="0">
                <a:solidFill>
                  <a:srgbClr val="002060"/>
                </a:solidFill>
              </a:rPr>
            </a:br>
            <a:r>
              <a:rPr lang="ar-EG" b="1" dirty="0" smtClean="0">
                <a:solidFill>
                  <a:srgbClr val="002060"/>
                </a:solidFill>
              </a:rPr>
              <a:t>لا </a:t>
            </a:r>
            <a:r>
              <a:rPr lang="ar-EG" b="1" dirty="0">
                <a:solidFill>
                  <a:srgbClr val="002060"/>
                </a:solidFill>
              </a:rPr>
              <a:t>يعلم أن يقول: لا أعلم! والواقع أن الإجابة على سؤآل ما بـ "لا أعلم" أمر يجب أن لا يتحرج منه </a:t>
            </a:r>
            <a:r>
              <a:rPr lang="ar-EG" b="1" dirty="0" smtClean="0">
                <a:solidFill>
                  <a:srgbClr val="002060"/>
                </a:solidFill>
              </a:rPr>
              <a:t/>
            </a:r>
            <a:br>
              <a:rPr lang="ar-EG" b="1" dirty="0" smtClean="0">
                <a:solidFill>
                  <a:srgbClr val="002060"/>
                </a:solidFill>
              </a:rPr>
            </a:br>
            <a:r>
              <a:rPr lang="ar-EG" b="1" dirty="0" smtClean="0">
                <a:solidFill>
                  <a:srgbClr val="002060"/>
                </a:solidFill>
              </a:rPr>
              <a:t>المعلم لأمور</a:t>
            </a:r>
            <a:endParaRPr lang="ar-EG" b="1" dirty="0">
              <a:solidFill>
                <a:srgbClr val="002060"/>
              </a:solidFill>
            </a:endParaRPr>
          </a:p>
        </p:txBody>
      </p:sp>
    </p:spTree>
    <p:extLst>
      <p:ext uri="{BB962C8B-B14F-4D97-AF65-F5344CB8AC3E}">
        <p14:creationId xmlns:p14="http://schemas.microsoft.com/office/powerpoint/2010/main" val="369791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(15)</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(16)</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3284984"/>
            <a:ext cx="3851920" cy="2677656"/>
          </a:xfrm>
          <a:prstGeom prst="rect">
            <a:avLst/>
          </a:prstGeom>
        </p:spPr>
        <p:txBody>
          <a:bodyPr wrap="square">
            <a:spAutoFit/>
          </a:bodyPr>
          <a:lstStyle/>
          <a:p>
            <a:pPr algn="justLow" rtl="1"/>
            <a:r>
              <a:rPr lang="ar-EG" b="1" dirty="0">
                <a:solidFill>
                  <a:srgbClr val="002060"/>
                </a:solidFill>
              </a:rPr>
              <a:t>عندما أراد رسول الله صلى الله عليه وسلم أن يبين لأصحابه معنى قول الله تعالى: { وأن هذا صراطي مستقيما فاتبعوه ولا تتبعوا السبل…} خط لهم خطا مستقيما وقال هذا سبيل الله، وخط خطوطا كثيرة عن يمينه وعن شماله وقال: هذه السبل…!</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استخدم </a:t>
            </a:r>
            <a:r>
              <a:rPr lang="ar-EG" b="1" dirty="0">
                <a:solidFill>
                  <a:srgbClr val="C00000"/>
                </a:solidFill>
                <a:latin typeface="Arial" pitchFamily="34" charset="0"/>
              </a:rPr>
              <a:t>وسائلك التعليمية بفعالية</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C00000"/>
                </a:solidFill>
                <a:latin typeface="Arial" pitchFamily="34" charset="0"/>
              </a:rPr>
              <a:t>السبورة </a:t>
            </a:r>
            <a:r>
              <a:rPr lang="ar-EG" sz="2200" b="1" dirty="0">
                <a:solidFill>
                  <a:srgbClr val="C00000"/>
                </a:solidFill>
                <a:latin typeface="Arial" pitchFamily="34" charset="0"/>
              </a:rPr>
              <a:t>.. صديقك الدائم فأحسن استخدامها!</a:t>
            </a:r>
          </a:p>
        </p:txBody>
      </p:sp>
      <p:sp>
        <p:nvSpPr>
          <p:cNvPr id="12" name="Rectangle 11"/>
          <p:cNvSpPr/>
          <p:nvPr/>
        </p:nvSpPr>
        <p:spPr>
          <a:xfrm>
            <a:off x="216024" y="2564904"/>
            <a:ext cx="3851920" cy="3785652"/>
          </a:xfrm>
          <a:prstGeom prst="rect">
            <a:avLst/>
          </a:prstGeom>
        </p:spPr>
        <p:txBody>
          <a:bodyPr wrap="square">
            <a:spAutoFit/>
          </a:bodyPr>
          <a:lstStyle/>
          <a:p>
            <a:pPr algn="justLow" rtl="1"/>
            <a:r>
              <a:rPr lang="ar-EG" b="1" u="sng" dirty="0" smtClean="0">
                <a:solidFill>
                  <a:srgbClr val="C00000"/>
                </a:solidFill>
              </a:rPr>
              <a:t>قواعد استخدام السبورة :</a:t>
            </a:r>
          </a:p>
          <a:p>
            <a:pPr algn="justLow" rtl="1"/>
            <a:endParaRPr lang="ar-EG"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قم </a:t>
            </a:r>
            <a:r>
              <a:rPr lang="ar-EG" b="1" dirty="0">
                <a:solidFill>
                  <a:srgbClr val="002060"/>
                </a:solidFill>
              </a:rPr>
              <a:t>بتقسيم السبورة لقسمين أو ثلاثة، وحدد لكل قسم نوعية معينة من الأشياء المكتوبة توضع فيه بشكل منظم </a:t>
            </a:r>
            <a:r>
              <a:rPr lang="ar-EG" b="1" dirty="0" smtClean="0">
                <a:solidFill>
                  <a:srgbClr val="002060"/>
                </a:solidFill>
              </a:rPr>
              <a:t>وواضح .</a:t>
            </a:r>
          </a:p>
          <a:p>
            <a:pPr marL="342900" indent="-342900" algn="justLow" rtl="1">
              <a:buFont typeface="Wingdings" panose="05000000000000000000" pitchFamily="2" charset="2"/>
              <a:buChar char="Ø"/>
            </a:pPr>
            <a:r>
              <a:rPr lang="ar-EG" b="1" dirty="0" smtClean="0">
                <a:solidFill>
                  <a:srgbClr val="002060"/>
                </a:solidFill>
              </a:rPr>
              <a:t>لا </a:t>
            </a:r>
            <a:r>
              <a:rPr lang="ar-EG" b="1" dirty="0">
                <a:solidFill>
                  <a:srgbClr val="002060"/>
                </a:solidFill>
              </a:rPr>
              <a:t>تتكلم وأنت تكتب على السبورة</a:t>
            </a:r>
          </a:p>
          <a:p>
            <a:pPr marL="342900" indent="-342900" algn="justLow" rtl="1">
              <a:buFont typeface="Wingdings" panose="05000000000000000000" pitchFamily="2" charset="2"/>
              <a:buChar char="Ø"/>
            </a:pPr>
            <a:r>
              <a:rPr lang="ar-EG" b="1" dirty="0" smtClean="0">
                <a:solidFill>
                  <a:srgbClr val="002060"/>
                </a:solidFill>
              </a:rPr>
              <a:t>عند </a:t>
            </a:r>
            <a:r>
              <a:rPr lang="ar-EG" b="1" dirty="0">
                <a:solidFill>
                  <a:srgbClr val="002060"/>
                </a:solidFill>
              </a:rPr>
              <a:t>الكتابة على السبورة حاول أن لا تعطي ظهرك للطلاب، بل اعطهم جنبك</a:t>
            </a:r>
            <a:r>
              <a:rPr lang="ar-EG" b="1" dirty="0" smtClean="0">
                <a:solidFill>
                  <a:srgbClr val="002060"/>
                </a:solidFill>
              </a:rPr>
              <a:t>.</a:t>
            </a:r>
            <a:endParaRPr lang="ar-EG" b="1" dirty="0">
              <a:solidFill>
                <a:srgbClr val="002060"/>
              </a:solidFill>
            </a:endParaRPr>
          </a:p>
        </p:txBody>
      </p:sp>
    </p:spTree>
    <p:extLst>
      <p:ext uri="{BB962C8B-B14F-4D97-AF65-F5344CB8AC3E}">
        <p14:creationId xmlns:p14="http://schemas.microsoft.com/office/powerpoint/2010/main" val="34165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(17)</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(18)</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2677656"/>
          </a:xfrm>
          <a:prstGeom prst="rect">
            <a:avLst/>
          </a:prstGeom>
        </p:spPr>
        <p:txBody>
          <a:bodyPr wrap="square">
            <a:spAutoFit/>
          </a:bodyPr>
          <a:lstStyle/>
          <a:p>
            <a:pPr algn="justLow" rtl="1"/>
            <a:r>
              <a:rPr lang="ar-SA" b="1" u="sng" dirty="0">
                <a:solidFill>
                  <a:srgbClr val="C00000"/>
                </a:solidFill>
              </a:rPr>
              <a:t>كيف تتجنب </a:t>
            </a:r>
            <a:r>
              <a:rPr lang="ar-SA" b="1" u="sng" dirty="0" smtClean="0">
                <a:solidFill>
                  <a:srgbClr val="C00000"/>
                </a:solidFill>
              </a:rPr>
              <a:t>الغضب</a:t>
            </a:r>
            <a:r>
              <a:rPr lang="ar-EG" b="1" u="sng" dirty="0" smtClean="0">
                <a:solidFill>
                  <a:srgbClr val="C00000"/>
                </a:solidFill>
              </a:rPr>
              <a:t> :</a:t>
            </a:r>
            <a:endParaRPr lang="en-US" b="1" u="sng" dirty="0">
              <a:solidFill>
                <a:srgbClr val="C00000"/>
              </a:solidFill>
            </a:endParaRPr>
          </a:p>
          <a:p>
            <a:pPr marL="342900" indent="-342900" algn="justLow" rtl="1">
              <a:buFont typeface="Wingdings" panose="05000000000000000000" pitchFamily="2" charset="2"/>
              <a:buChar char="Ø"/>
            </a:pP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تعرف </a:t>
            </a:r>
            <a:r>
              <a:rPr lang="ar-EG" b="1" dirty="0">
                <a:solidFill>
                  <a:srgbClr val="002060"/>
                </a:solidFill>
              </a:rPr>
              <a:t>على خصائص السلوك العامة للمرحلة التي تدرسها.</a:t>
            </a:r>
          </a:p>
          <a:p>
            <a:pPr marL="342900" indent="-342900" algn="justLow" rtl="1">
              <a:buFont typeface="Wingdings" panose="05000000000000000000" pitchFamily="2" charset="2"/>
              <a:buChar char="Ø"/>
            </a:pPr>
            <a:r>
              <a:rPr lang="ar-EG" b="1" dirty="0" smtClean="0">
                <a:solidFill>
                  <a:srgbClr val="002060"/>
                </a:solidFill>
              </a:rPr>
              <a:t>توقع </a:t>
            </a:r>
            <a:r>
              <a:rPr lang="ar-EG" b="1" dirty="0">
                <a:solidFill>
                  <a:srgbClr val="002060"/>
                </a:solidFill>
              </a:rPr>
              <a:t>السلوك</a:t>
            </a:r>
          </a:p>
          <a:p>
            <a:pPr marL="342900" indent="-342900" algn="justLow" rtl="1">
              <a:buFont typeface="Wingdings" panose="05000000000000000000" pitchFamily="2" charset="2"/>
              <a:buChar char="Ø"/>
            </a:pPr>
            <a:r>
              <a:rPr lang="ar-EG" b="1" dirty="0" smtClean="0">
                <a:solidFill>
                  <a:srgbClr val="002060"/>
                </a:solidFill>
              </a:rPr>
              <a:t>لا </a:t>
            </a:r>
            <a:r>
              <a:rPr lang="ar-EG" b="1" dirty="0">
                <a:solidFill>
                  <a:srgbClr val="002060"/>
                </a:solidFill>
              </a:rPr>
              <a:t>تهول الأمر!</a:t>
            </a:r>
          </a:p>
          <a:p>
            <a:pPr marL="342900" indent="-342900" algn="justLow" rtl="1">
              <a:buFont typeface="Wingdings" panose="05000000000000000000" pitchFamily="2" charset="2"/>
              <a:buChar char="Ø"/>
            </a:pPr>
            <a:r>
              <a:rPr lang="ar-EG" b="1" dirty="0" smtClean="0">
                <a:solidFill>
                  <a:srgbClr val="002060"/>
                </a:solidFill>
              </a:rPr>
              <a:t>إياك </a:t>
            </a:r>
            <a:r>
              <a:rPr lang="ar-EG" b="1" dirty="0">
                <a:solidFill>
                  <a:srgbClr val="002060"/>
                </a:solidFill>
              </a:rPr>
              <a:t>والظلم..!</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a:t>
            </a:r>
            <a:r>
              <a:rPr lang="ar-EG" b="1" dirty="0">
                <a:solidFill>
                  <a:srgbClr val="C00000"/>
                </a:solidFill>
                <a:latin typeface="Arial" pitchFamily="34" charset="0"/>
              </a:rPr>
              <a:t>لا تغضب..!"</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C00000"/>
                </a:solidFill>
                <a:latin typeface="Arial" pitchFamily="34" charset="0"/>
              </a:rPr>
              <a:t>أحسن </a:t>
            </a:r>
            <a:r>
              <a:rPr lang="ar-EG" sz="2200" b="1" dirty="0">
                <a:solidFill>
                  <a:srgbClr val="C00000"/>
                </a:solidFill>
                <a:latin typeface="Arial" pitchFamily="34" charset="0"/>
              </a:rPr>
              <a:t>التعامل مع مثيري المشاكل من الطلاب</a:t>
            </a:r>
          </a:p>
        </p:txBody>
      </p:sp>
      <p:sp>
        <p:nvSpPr>
          <p:cNvPr id="12" name="Rectangle 11"/>
          <p:cNvSpPr/>
          <p:nvPr/>
        </p:nvSpPr>
        <p:spPr>
          <a:xfrm>
            <a:off x="216024" y="2564904"/>
            <a:ext cx="3851920" cy="4693593"/>
          </a:xfrm>
          <a:prstGeom prst="rect">
            <a:avLst/>
          </a:prstGeom>
        </p:spPr>
        <p:txBody>
          <a:bodyPr wrap="square">
            <a:spAutoFit/>
          </a:bodyPr>
          <a:lstStyle/>
          <a:p>
            <a:pPr algn="justLow" rtl="1"/>
            <a:r>
              <a:rPr lang="ar-EG" b="1" u="sng" dirty="0">
                <a:solidFill>
                  <a:srgbClr val="C00000"/>
                </a:solidFill>
              </a:rPr>
              <a:t>هناك بعض الأساليب للتغلب على هذه المشكلة :</a:t>
            </a:r>
            <a:endParaRPr lang="ar-EG" b="1" u="sng" dirty="0" smtClean="0">
              <a:solidFill>
                <a:srgbClr val="C00000"/>
              </a:solidFill>
            </a:endParaRPr>
          </a:p>
          <a:p>
            <a:pPr algn="justLow" rtl="1"/>
            <a:endParaRPr lang="ar-EG" sz="1050" b="1" u="sng" dirty="0">
              <a:solidFill>
                <a:srgbClr val="C00000"/>
              </a:solidFill>
            </a:endParaRPr>
          </a:p>
          <a:p>
            <a:pPr marL="342900" indent="-342900" algn="justLow" rtl="1">
              <a:buFont typeface="Wingdings" panose="05000000000000000000" pitchFamily="2" charset="2"/>
              <a:buChar char="Ø"/>
            </a:pPr>
            <a:r>
              <a:rPr lang="ar-EG" b="1" dirty="0" smtClean="0">
                <a:solidFill>
                  <a:srgbClr val="002060"/>
                </a:solidFill>
              </a:rPr>
              <a:t>اجعل </a:t>
            </a:r>
            <a:r>
              <a:rPr lang="ar-EG" b="1" dirty="0">
                <a:solidFill>
                  <a:srgbClr val="002060"/>
                </a:solidFill>
              </a:rPr>
              <a:t>فصلك ممتلئا بالحيوية والنشاط حتى لا تسمح للملل بالدخول إلى نفوس الطلاب.</a:t>
            </a:r>
          </a:p>
          <a:p>
            <a:pPr marL="342900" indent="-342900" algn="justLow" rtl="1">
              <a:buFont typeface="Wingdings" panose="05000000000000000000" pitchFamily="2" charset="2"/>
              <a:buChar char="Ø"/>
            </a:pPr>
            <a:r>
              <a:rPr lang="ar-EG" b="1" dirty="0" smtClean="0">
                <a:solidFill>
                  <a:srgbClr val="002060"/>
                </a:solidFill>
              </a:rPr>
              <a:t>ابحث </a:t>
            </a:r>
            <a:r>
              <a:rPr lang="ar-EG" b="1" dirty="0">
                <a:solidFill>
                  <a:srgbClr val="002060"/>
                </a:solidFill>
              </a:rPr>
              <a:t>دائما عن السبب الذي يدعو الطالب لإثارة المشاكل وقم بإزالته إن أمكن.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اجعل </a:t>
            </a:r>
            <a:r>
              <a:rPr lang="ar-EG" b="1" dirty="0">
                <a:solidFill>
                  <a:srgbClr val="002060"/>
                </a:solidFill>
              </a:rPr>
              <a:t>ذلك الطالب في مقدمة الفصل حتى يكون تحت نظرك وبالقرب منك.</a:t>
            </a:r>
          </a:p>
          <a:p>
            <a:pPr algn="justLow" rtl="1"/>
            <a:endParaRPr lang="ar-EG" b="1" dirty="0">
              <a:solidFill>
                <a:srgbClr val="002060"/>
              </a:solidFill>
            </a:endParaRPr>
          </a:p>
        </p:txBody>
      </p:sp>
    </p:spTree>
    <p:extLst>
      <p:ext uri="{BB962C8B-B14F-4D97-AF65-F5344CB8AC3E}">
        <p14:creationId xmlns:p14="http://schemas.microsoft.com/office/powerpoint/2010/main" val="29595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(19)</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(20)</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2677656"/>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التخطيط من أسس النجاح في كل عمل. خطط لما تقوم به من أعمال في الفترة أو في الفصل الدراسي أو في السنة</a:t>
            </a:r>
            <a:r>
              <a:rPr lang="ar-EG" b="1" dirty="0" smtClean="0">
                <a:solidFill>
                  <a:srgbClr val="002060"/>
                </a:solidFill>
              </a:rPr>
              <a:t>.</a:t>
            </a:r>
          </a:p>
          <a:p>
            <a:pPr marL="342900" indent="-342900" algn="justLow" rtl="1">
              <a:buFont typeface="Wingdings" panose="05000000000000000000" pitchFamily="2" charset="2"/>
              <a:buChar char="Ø"/>
            </a:pPr>
            <a:r>
              <a:rPr lang="ar-EG" b="1" dirty="0" smtClean="0">
                <a:solidFill>
                  <a:srgbClr val="002060"/>
                </a:solidFill>
              </a:rPr>
              <a:t>الأنشطة </a:t>
            </a:r>
            <a:r>
              <a:rPr lang="ar-EG" b="1" dirty="0">
                <a:solidFill>
                  <a:srgbClr val="002060"/>
                </a:solidFill>
              </a:rPr>
              <a:t>والواجبات الإضافية كل ذلك يحتاج إلى تخطيط حتى يعطي ثماره المرجوة. </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خطط </a:t>
            </a:r>
            <a:r>
              <a:rPr lang="ar-EG" b="1" dirty="0">
                <a:solidFill>
                  <a:srgbClr val="C00000"/>
                </a:solidFill>
                <a:latin typeface="Arial" pitchFamily="34" charset="0"/>
              </a:rPr>
              <a:t>ونفد وقيم و شاور تلاميذك </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1800" b="1" dirty="0">
                <a:solidFill>
                  <a:srgbClr val="C00000"/>
                </a:solidFill>
                <a:latin typeface="Arial" pitchFamily="34" charset="0"/>
              </a:rPr>
              <a:t>	اعمل اختباراتك بشكل جيد بحيث تكون تقييما لك أيضا!</a:t>
            </a:r>
          </a:p>
        </p:txBody>
      </p:sp>
      <p:sp>
        <p:nvSpPr>
          <p:cNvPr id="12" name="Rectangle 11"/>
          <p:cNvSpPr/>
          <p:nvPr/>
        </p:nvSpPr>
        <p:spPr>
          <a:xfrm>
            <a:off x="216024" y="2564904"/>
            <a:ext cx="3851920" cy="4073423"/>
          </a:xfrm>
          <a:prstGeom prst="rect">
            <a:avLst/>
          </a:prstGeom>
        </p:spPr>
        <p:txBody>
          <a:bodyPr wrap="square">
            <a:spAutoFit/>
          </a:bodyPr>
          <a:lstStyle/>
          <a:p>
            <a:pPr algn="justLow" rtl="1">
              <a:lnSpc>
                <a:spcPct val="98000"/>
              </a:lnSpc>
            </a:pPr>
            <a:r>
              <a:rPr lang="ar-EG" sz="2200" b="1" u="sng" dirty="0">
                <a:solidFill>
                  <a:srgbClr val="C00000"/>
                </a:solidFill>
              </a:rPr>
              <a:t>يقال إن الاختبار عملية ضابطة تقيس أداء المعلم والمستوى التحصيلي للطلاب. وعمل الاختبارات علم له قواعده وأسس علمية من حيث وضع واختيار الأسئلة وأنواعها وضوابط كل </a:t>
            </a:r>
            <a:r>
              <a:rPr lang="ar-EG" sz="2200" b="1" u="sng" dirty="0" smtClean="0">
                <a:solidFill>
                  <a:srgbClr val="C00000"/>
                </a:solidFill>
              </a:rPr>
              <a:t>نوع :</a:t>
            </a:r>
          </a:p>
          <a:p>
            <a:pPr marL="342900" indent="-342900" algn="justLow" rtl="1">
              <a:lnSpc>
                <a:spcPct val="98000"/>
              </a:lnSpc>
              <a:buFont typeface="Wingdings" panose="05000000000000000000" pitchFamily="2" charset="2"/>
              <a:buChar char="Ø"/>
            </a:pPr>
            <a:r>
              <a:rPr lang="ar-EG" sz="2200" b="1" dirty="0" smtClean="0">
                <a:solidFill>
                  <a:srgbClr val="002060"/>
                </a:solidFill>
              </a:rPr>
              <a:t>أسئلة </a:t>
            </a:r>
            <a:r>
              <a:rPr lang="ar-EG" sz="2200" b="1" dirty="0">
                <a:solidFill>
                  <a:srgbClr val="002060"/>
                </a:solidFill>
              </a:rPr>
              <a:t>موضوعية أم مقالية ؟!</a:t>
            </a:r>
          </a:p>
          <a:p>
            <a:pPr marL="342900" indent="-342900" algn="justLow" rtl="1">
              <a:lnSpc>
                <a:spcPct val="98000"/>
              </a:lnSpc>
              <a:buFont typeface="Wingdings" panose="05000000000000000000" pitchFamily="2" charset="2"/>
              <a:buChar char="Ø"/>
            </a:pPr>
            <a:r>
              <a:rPr lang="ar-EG" sz="2200" b="1" dirty="0">
                <a:solidFill>
                  <a:srgbClr val="002060"/>
                </a:solidFill>
              </a:rPr>
              <a:t>أسئلة "الصح" والخطأ</a:t>
            </a:r>
          </a:p>
          <a:p>
            <a:pPr marL="342900" indent="-342900" algn="justLow" rtl="1">
              <a:lnSpc>
                <a:spcPct val="98000"/>
              </a:lnSpc>
              <a:buFont typeface="Wingdings" panose="05000000000000000000" pitchFamily="2" charset="2"/>
              <a:buChar char="Ø"/>
            </a:pPr>
            <a:r>
              <a:rPr lang="ar-EG" sz="2200" b="1" dirty="0">
                <a:solidFill>
                  <a:srgbClr val="002060"/>
                </a:solidFill>
              </a:rPr>
              <a:t>أسئلة الاختيار من متعدد</a:t>
            </a:r>
          </a:p>
          <a:p>
            <a:pPr marL="342900" indent="-342900" algn="justLow" rtl="1">
              <a:lnSpc>
                <a:spcPct val="98000"/>
              </a:lnSpc>
              <a:buFont typeface="Wingdings" panose="05000000000000000000" pitchFamily="2" charset="2"/>
              <a:buChar char="Ø"/>
            </a:pPr>
            <a:r>
              <a:rPr lang="ar-EG" sz="2200" b="1" dirty="0">
                <a:solidFill>
                  <a:srgbClr val="002060"/>
                </a:solidFill>
              </a:rPr>
              <a:t>أسئلة الربط</a:t>
            </a:r>
          </a:p>
          <a:p>
            <a:pPr marL="342900" indent="-342900" algn="justLow" rtl="1">
              <a:lnSpc>
                <a:spcPct val="98000"/>
              </a:lnSpc>
              <a:buFont typeface="Wingdings" panose="05000000000000000000" pitchFamily="2" charset="2"/>
              <a:buChar char="Ø"/>
            </a:pPr>
            <a:r>
              <a:rPr lang="ar-EG" sz="2200" b="1" dirty="0">
                <a:solidFill>
                  <a:srgbClr val="002060"/>
                </a:solidFill>
              </a:rPr>
              <a:t>أسئلة إكمال الفراغ</a:t>
            </a:r>
          </a:p>
          <a:p>
            <a:pPr marL="342900" indent="-342900" algn="justLow" rtl="1">
              <a:lnSpc>
                <a:spcPct val="98000"/>
              </a:lnSpc>
              <a:buFont typeface="Wingdings" panose="05000000000000000000" pitchFamily="2" charset="2"/>
              <a:buChar char="Ø"/>
            </a:pPr>
            <a:r>
              <a:rPr lang="ar-EG" sz="2200" b="1" dirty="0">
                <a:solidFill>
                  <a:srgbClr val="002060"/>
                </a:solidFill>
              </a:rPr>
              <a:t>ضوابط وضع الأسئلة المقالية</a:t>
            </a:r>
          </a:p>
          <a:p>
            <a:pPr marL="342900" indent="-342900" algn="justLow" rtl="1">
              <a:lnSpc>
                <a:spcPct val="98000"/>
              </a:lnSpc>
              <a:buFont typeface="Wingdings" panose="05000000000000000000" pitchFamily="2" charset="2"/>
              <a:buChar char="Ø"/>
            </a:pPr>
            <a:r>
              <a:rPr lang="ar-EG" sz="2200" b="1" dirty="0" smtClean="0">
                <a:solidFill>
                  <a:srgbClr val="002060"/>
                </a:solidFill>
              </a:rPr>
              <a:t>وماذا </a:t>
            </a:r>
            <a:r>
              <a:rPr lang="ar-EG" sz="2200" b="1" dirty="0">
                <a:solidFill>
                  <a:srgbClr val="002060"/>
                </a:solidFill>
              </a:rPr>
              <a:t>عن الاختبارات الشفهية؟!</a:t>
            </a:r>
          </a:p>
        </p:txBody>
      </p:sp>
    </p:spTree>
    <p:extLst>
      <p:ext uri="{BB962C8B-B14F-4D97-AF65-F5344CB8AC3E}">
        <p14:creationId xmlns:p14="http://schemas.microsoft.com/office/powerpoint/2010/main" val="26234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barn(inVertical)">
                                      <p:cBhvr>
                                        <p:cTn id="29" dur="5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barn(inVertical)">
                                      <p:cBhvr>
                                        <p:cTn id="34" dur="500"/>
                                        <p:tgtEl>
                                          <p:spTgt spid="1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barn(inVertical)">
                                      <p:cBhvr>
                                        <p:cTn id="44" dur="5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barn(inVertical)">
                                      <p:cBhvr>
                                        <p:cTn id="49" dur="500"/>
                                        <p:tgtEl>
                                          <p:spTgt spid="1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barn(inVertical)">
                                      <p:cBhvr>
                                        <p:cTn id="54" dur="500"/>
                                        <p:tgtEl>
                                          <p:spTgt spid="1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xEl>
                                              <p:pRg st="6" end="6"/>
                                            </p:txEl>
                                          </p:spTgt>
                                        </p:tgtEl>
                                        <p:attrNameLst>
                                          <p:attrName>style.visibility</p:attrName>
                                        </p:attrNameLst>
                                      </p:cBhvr>
                                      <p:to>
                                        <p:strVal val="visible"/>
                                      </p:to>
                                    </p:set>
                                    <p:animEffect transition="in" filter="barn(inVertical)">
                                      <p:cBhvr>
                                        <p:cTn id="59" dur="500"/>
                                        <p:tgtEl>
                                          <p:spTgt spid="12">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2">
                                            <p:txEl>
                                              <p:pRg st="7" end="7"/>
                                            </p:txEl>
                                          </p:spTgt>
                                        </p:tgtEl>
                                        <p:attrNameLst>
                                          <p:attrName>style.visibility</p:attrName>
                                        </p:attrNameLst>
                                      </p:cBhvr>
                                      <p:to>
                                        <p:strVal val="visible"/>
                                      </p:to>
                                    </p:set>
                                    <p:animEffect transition="in" filter="barn(inVertical)">
                                      <p:cBhvr>
                                        <p:cTn id="6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(21)</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(22)</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4154984"/>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من المعلمين من يرى أن نجاحه في التعليم يقاس بمدى تشديده على طلابه وتشدده معهم، فالواجبات عليهم مضاعفة ولا بد من أن تكون الحلول نموذجية، والاختبارات صعبة ومحبطة.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وهذا </a:t>
            </a:r>
            <a:r>
              <a:rPr lang="ar-EG" b="1" dirty="0">
                <a:solidFill>
                  <a:srgbClr val="002060"/>
                </a:solidFill>
              </a:rPr>
              <a:t>غير صحيح، فالتيسير مطلب شرعي وتربوي، والمعلم الناجح هو الذي يأخذ بأيدي طلابه ويصعد بهم شيئا فشيئا بالحفز والترغيب وشيء من الترهيب</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a:t>
            </a:r>
            <a:r>
              <a:rPr lang="ar-EG" b="1" dirty="0">
                <a:solidFill>
                  <a:srgbClr val="C00000"/>
                </a:solidFill>
                <a:latin typeface="Arial" pitchFamily="34" charset="0"/>
              </a:rPr>
              <a:t>يسروا ولا تعسروا..!"</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كن </a:t>
            </a:r>
            <a:r>
              <a:rPr lang="ar-EG" b="1" dirty="0">
                <a:solidFill>
                  <a:srgbClr val="C00000"/>
                </a:solidFill>
                <a:latin typeface="Arial" pitchFamily="34" charset="0"/>
              </a:rPr>
              <a:t>معلما مربيا.. لا ملقنا!</a:t>
            </a:r>
          </a:p>
        </p:txBody>
      </p:sp>
      <p:sp>
        <p:nvSpPr>
          <p:cNvPr id="12" name="Rectangle 11"/>
          <p:cNvSpPr/>
          <p:nvPr/>
        </p:nvSpPr>
        <p:spPr>
          <a:xfrm>
            <a:off x="216024" y="2564904"/>
            <a:ext cx="3851920" cy="3785652"/>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ليست مهمة المعلم أن يحقن أذهان الطلاب </a:t>
            </a:r>
            <a:r>
              <a:rPr lang="ar-EG" b="1" dirty="0" smtClean="0">
                <a:solidFill>
                  <a:srgbClr val="002060"/>
                </a:solidFill>
              </a:rPr>
              <a:t>بالمعلومات</a:t>
            </a:r>
            <a:r>
              <a:rPr lang="ar-EG" b="1" dirty="0">
                <a:solidFill>
                  <a:srgbClr val="002060"/>
                </a:solidFill>
              </a:rPr>
              <a:t> </a:t>
            </a:r>
            <a:r>
              <a:rPr lang="ar-EG" b="1" dirty="0" smtClean="0">
                <a:solidFill>
                  <a:srgbClr val="002060"/>
                </a:solidFill>
              </a:rPr>
              <a:t>.</a:t>
            </a:r>
          </a:p>
          <a:p>
            <a:pPr marL="342900" indent="-342900" algn="justLow" rtl="1">
              <a:buFont typeface="Wingdings" panose="05000000000000000000" pitchFamily="2" charset="2"/>
              <a:buChar char="Ø"/>
            </a:pPr>
            <a:r>
              <a:rPr lang="ar-EG" b="1" dirty="0" smtClean="0">
                <a:solidFill>
                  <a:srgbClr val="002060"/>
                </a:solidFill>
              </a:rPr>
              <a:t>بل </a:t>
            </a:r>
            <a:r>
              <a:rPr lang="ar-EG" b="1" dirty="0">
                <a:solidFill>
                  <a:srgbClr val="002060"/>
                </a:solidFill>
              </a:rPr>
              <a:t>المعلم مربِ، فلا يكن همك هو تنمية الناحية المعرفية عند الطالب بإكسابه معلومات أكثر بل ليكن هدفك مساعدة الطالب على النمو من جميع الجوانب العقلية والروحية والجسمية والنفسية والعاطفية، وإكسابه الاتجاهات الصحيحة</a:t>
            </a:r>
          </a:p>
        </p:txBody>
      </p:sp>
    </p:spTree>
    <p:extLst>
      <p:ext uri="{BB962C8B-B14F-4D97-AF65-F5344CB8AC3E}">
        <p14:creationId xmlns:p14="http://schemas.microsoft.com/office/powerpoint/2010/main" val="17896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(23)</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(24)</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2677656"/>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قلنا إن المعلم مربِ، فعليك أن تتنبه إلى الجوانب الإيجابية ونقاط القوة في طلابك حتى تنميها وتساعدهم على استغلالها والاستفادة منها</a:t>
            </a:r>
            <a:r>
              <a:rPr lang="ar-EG" b="1" dirty="0" smtClean="0">
                <a:solidFill>
                  <a:srgbClr val="002060"/>
                </a:solidFill>
              </a:rPr>
              <a:t>.</a:t>
            </a:r>
          </a:p>
          <a:p>
            <a:pPr marL="342900" indent="-342900" algn="justLow" rtl="1">
              <a:buFont typeface="Wingdings" panose="05000000000000000000" pitchFamily="2" charset="2"/>
              <a:buChar char="Ø"/>
            </a:pPr>
            <a:r>
              <a:rPr lang="ar-EG" b="1" dirty="0" smtClean="0">
                <a:solidFill>
                  <a:srgbClr val="002060"/>
                </a:solidFill>
              </a:rPr>
              <a:t> </a:t>
            </a:r>
            <a:r>
              <a:rPr lang="ar-EG" b="1" dirty="0">
                <a:solidFill>
                  <a:srgbClr val="002060"/>
                </a:solidFill>
              </a:rPr>
              <a:t>فلا يشغلك ما أنت فيه من تدريس لمقررك عن التنبه لهذه النقطة</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انتبه </a:t>
            </a:r>
            <a:r>
              <a:rPr lang="ar-EG" b="1" dirty="0">
                <a:solidFill>
                  <a:srgbClr val="C00000"/>
                </a:solidFill>
                <a:latin typeface="Arial" pitchFamily="34" charset="0"/>
              </a:rPr>
              <a:t>إلى مواهب تلاميذك وقم بتنميتها</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راع </a:t>
            </a:r>
            <a:r>
              <a:rPr lang="ar-EG" b="1" dirty="0">
                <a:solidFill>
                  <a:srgbClr val="C00000"/>
                </a:solidFill>
                <a:latin typeface="Arial" pitchFamily="34" charset="0"/>
              </a:rPr>
              <a:t>الفروق الفردية</a:t>
            </a:r>
          </a:p>
        </p:txBody>
      </p:sp>
      <p:sp>
        <p:nvSpPr>
          <p:cNvPr id="12" name="Rectangle 11"/>
          <p:cNvSpPr/>
          <p:nvPr/>
        </p:nvSpPr>
        <p:spPr>
          <a:xfrm>
            <a:off x="216024" y="2564904"/>
            <a:ext cx="3851920" cy="4154984"/>
          </a:xfrm>
          <a:prstGeom prst="rect">
            <a:avLst/>
          </a:prstGeom>
        </p:spPr>
        <p:txBody>
          <a:bodyPr wrap="square">
            <a:spAutoFit/>
          </a:bodyPr>
          <a:lstStyle/>
          <a:p>
            <a:pPr algn="justLow" rtl="1"/>
            <a:r>
              <a:rPr lang="ar-EG" sz="2200" b="1" u="sng" dirty="0">
                <a:solidFill>
                  <a:srgbClr val="C00000"/>
                </a:solidFill>
              </a:rPr>
              <a:t>من المسلمات التربوية أن الطلاب يختلفون في قدراتهم العقلية ومهاراتهم وسماتهم النفسية، فلا تغفل عن مراعاة هذا الجانب في تعاملك مع </a:t>
            </a:r>
            <a:r>
              <a:rPr lang="ar-EG" sz="2200" b="1" u="sng" dirty="0" smtClean="0">
                <a:solidFill>
                  <a:srgbClr val="C00000"/>
                </a:solidFill>
              </a:rPr>
              <a:t>طلابك</a:t>
            </a:r>
            <a:r>
              <a:rPr lang="ar-EG" sz="2200" b="1" u="sng" dirty="0">
                <a:solidFill>
                  <a:srgbClr val="C00000"/>
                </a:solidFill>
              </a:rPr>
              <a:t> </a:t>
            </a:r>
            <a:r>
              <a:rPr lang="ar-EG" sz="2200" b="1" u="sng" dirty="0" smtClean="0">
                <a:solidFill>
                  <a:srgbClr val="C00000"/>
                </a:solidFill>
              </a:rPr>
              <a:t>:</a:t>
            </a:r>
            <a:endParaRPr lang="ar-EG" sz="2200" b="1" u="sng" dirty="0">
              <a:solidFill>
                <a:srgbClr val="C00000"/>
              </a:solidFill>
            </a:endParaRPr>
          </a:p>
          <a:p>
            <a:pPr marL="342900" indent="-342900" algn="justLow" rtl="1">
              <a:buFont typeface="Wingdings" panose="05000000000000000000" pitchFamily="2" charset="2"/>
              <a:buChar char="Ø"/>
            </a:pPr>
            <a:r>
              <a:rPr lang="ar-EG" sz="2200" b="1" dirty="0" smtClean="0">
                <a:solidFill>
                  <a:srgbClr val="002060"/>
                </a:solidFill>
              </a:rPr>
              <a:t>فالطالب </a:t>
            </a:r>
            <a:r>
              <a:rPr lang="ar-EG" sz="2200" b="1" dirty="0">
                <a:solidFill>
                  <a:srgbClr val="002060"/>
                </a:solidFill>
              </a:rPr>
              <a:t>الذكي المتفوق يحتاج إلى نشاطات تتحدى قدراته حتى يستمر في تفوقه، </a:t>
            </a:r>
            <a:endParaRPr lang="ar-EG" sz="2200" b="1" dirty="0" smtClean="0">
              <a:solidFill>
                <a:srgbClr val="002060"/>
              </a:solidFill>
            </a:endParaRPr>
          </a:p>
          <a:p>
            <a:pPr marL="342900" indent="-342900" algn="justLow" rtl="1">
              <a:buFont typeface="Wingdings" panose="05000000000000000000" pitchFamily="2" charset="2"/>
              <a:buChar char="Ø"/>
            </a:pPr>
            <a:r>
              <a:rPr lang="ar-EG" sz="2200" b="1" dirty="0" smtClean="0">
                <a:solidFill>
                  <a:srgbClr val="002060"/>
                </a:solidFill>
              </a:rPr>
              <a:t>والطالب </a:t>
            </a:r>
            <a:r>
              <a:rPr lang="ar-EG" sz="2200" b="1" dirty="0">
                <a:solidFill>
                  <a:srgbClr val="002060"/>
                </a:solidFill>
              </a:rPr>
              <a:t>البطيء التعلم يحتاج إلى تأنِ ورفق في التعليم</a:t>
            </a:r>
            <a:r>
              <a:rPr lang="ar-EG" sz="2200" b="1" dirty="0" smtClean="0">
                <a:solidFill>
                  <a:srgbClr val="002060"/>
                </a:solidFill>
              </a:rPr>
              <a:t>،</a:t>
            </a:r>
          </a:p>
          <a:p>
            <a:pPr marL="342900" indent="-342900" algn="justLow" rtl="1">
              <a:buFont typeface="Wingdings" panose="05000000000000000000" pitchFamily="2" charset="2"/>
              <a:buChar char="Ø"/>
            </a:pPr>
            <a:r>
              <a:rPr lang="ar-EG" sz="2200" b="1" dirty="0" smtClean="0">
                <a:solidFill>
                  <a:srgbClr val="002060"/>
                </a:solidFill>
              </a:rPr>
              <a:t>والطالب </a:t>
            </a:r>
            <a:r>
              <a:rPr lang="ar-EG" sz="2200" b="1" dirty="0">
                <a:solidFill>
                  <a:srgbClr val="002060"/>
                </a:solidFill>
              </a:rPr>
              <a:t>الخجول يحتاج إلى أن يعامل بطريقة لا يتعرض بها إلى الإحراج الشديد أمام زملائه</a:t>
            </a:r>
            <a:r>
              <a:rPr lang="ar-EG" sz="2200" b="1" dirty="0" smtClean="0">
                <a:solidFill>
                  <a:srgbClr val="002060"/>
                </a:solidFill>
              </a:rPr>
              <a:t>.</a:t>
            </a:r>
            <a:endParaRPr lang="ar-EG" sz="2200" b="1" dirty="0">
              <a:solidFill>
                <a:srgbClr val="002060"/>
              </a:solidFill>
            </a:endParaRPr>
          </a:p>
        </p:txBody>
      </p:sp>
    </p:spTree>
    <p:extLst>
      <p:ext uri="{BB962C8B-B14F-4D97-AF65-F5344CB8AC3E}">
        <p14:creationId xmlns:p14="http://schemas.microsoft.com/office/powerpoint/2010/main" val="35701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(25)</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(26)</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3416320"/>
          </a:xfrm>
          <a:prstGeom prst="rect">
            <a:avLst/>
          </a:prstGeom>
        </p:spPr>
        <p:txBody>
          <a:bodyPr wrap="square">
            <a:spAutoFit/>
          </a:bodyPr>
          <a:lstStyle/>
          <a:p>
            <a:pPr algn="justLow" rtl="1"/>
            <a:r>
              <a:rPr lang="ar-EG" b="1" u="sng" dirty="0">
                <a:solidFill>
                  <a:srgbClr val="C00000"/>
                </a:solidFill>
              </a:rPr>
              <a:t>بعض النقاط المهمة التي تتعلق بالواجب المنزلي:</a:t>
            </a:r>
          </a:p>
          <a:p>
            <a:pPr marL="342900" indent="-342900" algn="justLow" rtl="1">
              <a:buFont typeface="Wingdings" panose="05000000000000000000" pitchFamily="2" charset="2"/>
              <a:buChar char="Ø"/>
            </a:pPr>
            <a:r>
              <a:rPr lang="ar-EG" b="1" dirty="0" smtClean="0">
                <a:solidFill>
                  <a:srgbClr val="002060"/>
                </a:solidFill>
              </a:rPr>
              <a:t>حدد </a:t>
            </a:r>
            <a:r>
              <a:rPr lang="ar-EG" b="1" dirty="0">
                <a:solidFill>
                  <a:srgbClr val="002060"/>
                </a:solidFill>
              </a:rPr>
              <a:t>الهدف من إعطاء الواجب، هل هو للتمرين والتطبيق، أم للتقويم...؟</a:t>
            </a:r>
          </a:p>
          <a:p>
            <a:pPr marL="342900" indent="-342900" algn="justLow" rtl="1">
              <a:buFont typeface="Wingdings" panose="05000000000000000000" pitchFamily="2" charset="2"/>
              <a:buChar char="Ø"/>
            </a:pPr>
            <a:r>
              <a:rPr lang="ar-EG" b="1" dirty="0" smtClean="0">
                <a:solidFill>
                  <a:srgbClr val="002060"/>
                </a:solidFill>
              </a:rPr>
              <a:t>يجب </a:t>
            </a:r>
            <a:r>
              <a:rPr lang="ar-EG" b="1" dirty="0">
                <a:solidFill>
                  <a:srgbClr val="002060"/>
                </a:solidFill>
              </a:rPr>
              <a:t>أن لا يكون الواجب مرهقا للطالب، أو كثيرا بحيث يطغى على وقت الواجبات الأخرى أو وقت الراحة.</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استخدم </a:t>
            </a:r>
            <a:r>
              <a:rPr lang="ar-EG" b="1" dirty="0">
                <a:solidFill>
                  <a:srgbClr val="C00000"/>
                </a:solidFill>
                <a:latin typeface="Arial" pitchFamily="34" charset="0"/>
              </a:rPr>
              <a:t>الواجبات المنزلية بفعالية</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أدِر </a:t>
            </a:r>
            <a:r>
              <a:rPr lang="ar-EG" b="1" dirty="0">
                <a:solidFill>
                  <a:srgbClr val="C00000"/>
                </a:solidFill>
                <a:latin typeface="Arial" pitchFamily="34" charset="0"/>
              </a:rPr>
              <a:t>فصلك بفعالية!</a:t>
            </a:r>
          </a:p>
        </p:txBody>
      </p:sp>
      <p:sp>
        <p:nvSpPr>
          <p:cNvPr id="12" name="Rectangle 11"/>
          <p:cNvSpPr/>
          <p:nvPr/>
        </p:nvSpPr>
        <p:spPr>
          <a:xfrm>
            <a:off x="216024" y="3731548"/>
            <a:ext cx="3851920" cy="1569660"/>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لا تكن أنت المصدر الوحيد للتعلم في الفصل</a:t>
            </a:r>
          </a:p>
          <a:p>
            <a:pPr marL="342900" indent="-342900" algn="justLow" rtl="1">
              <a:buFont typeface="Wingdings" panose="05000000000000000000" pitchFamily="2" charset="2"/>
              <a:buChar char="Ø"/>
            </a:pPr>
            <a:r>
              <a:rPr lang="ar-EG" b="1" dirty="0">
                <a:solidFill>
                  <a:srgbClr val="002060"/>
                </a:solidFill>
              </a:rPr>
              <a:t>كن عادلا في توزيع أنشطة التعلم على الطلاب</a:t>
            </a:r>
          </a:p>
        </p:txBody>
      </p:sp>
    </p:spTree>
    <p:extLst>
      <p:ext uri="{BB962C8B-B14F-4D97-AF65-F5344CB8AC3E}">
        <p14:creationId xmlns:p14="http://schemas.microsoft.com/office/powerpoint/2010/main" val="35273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(27)</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(28)</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420888"/>
            <a:ext cx="3851920" cy="4524315"/>
          </a:xfrm>
          <a:prstGeom prst="rect">
            <a:avLst/>
          </a:prstGeom>
        </p:spPr>
        <p:txBody>
          <a:bodyPr wrap="square">
            <a:spAutoFit/>
          </a:bodyPr>
          <a:lstStyle/>
          <a:p>
            <a:pPr algn="justLow" rtl="1"/>
            <a:r>
              <a:rPr lang="ar-EG" b="1" u="sng" dirty="0" smtClean="0">
                <a:solidFill>
                  <a:srgbClr val="C00000"/>
                </a:solidFill>
              </a:rPr>
              <a:t>الوقت </a:t>
            </a:r>
            <a:r>
              <a:rPr lang="ar-EG" b="1" u="sng" dirty="0">
                <a:solidFill>
                  <a:srgbClr val="C00000"/>
                </a:solidFill>
              </a:rPr>
              <a:t>هو الدرس، فبدون الوقت لا تستطيع أن تقدم درسا. حافظ على وقت الدرس واجعل كل دقيقة فيه تخدم الأهداف التربوية. بإمكانك استخدام الأساليب التالية للحفاظ على الوقت.</a:t>
            </a:r>
          </a:p>
          <a:p>
            <a:pPr marL="342900" indent="-342900" algn="justLow" rtl="1">
              <a:buFont typeface="Wingdings" panose="05000000000000000000" pitchFamily="2" charset="2"/>
              <a:buChar char="Ø"/>
            </a:pPr>
            <a:r>
              <a:rPr lang="ar-EG" b="1" dirty="0" smtClean="0">
                <a:solidFill>
                  <a:srgbClr val="002060"/>
                </a:solidFill>
              </a:rPr>
              <a:t>كن </a:t>
            </a:r>
            <a:r>
              <a:rPr lang="ar-EG" b="1" dirty="0">
                <a:solidFill>
                  <a:srgbClr val="002060"/>
                </a:solidFill>
              </a:rPr>
              <a:t>في فصلك في الوقت المحدد</a:t>
            </a:r>
          </a:p>
          <a:p>
            <a:pPr marL="342900" indent="-342900" algn="justLow" rtl="1">
              <a:buFont typeface="Wingdings" panose="05000000000000000000" pitchFamily="2" charset="2"/>
              <a:buChar char="Ø"/>
            </a:pPr>
            <a:r>
              <a:rPr lang="ar-EG" b="1" dirty="0" smtClean="0">
                <a:solidFill>
                  <a:srgbClr val="002060"/>
                </a:solidFill>
              </a:rPr>
              <a:t>لا </a:t>
            </a:r>
            <a:r>
              <a:rPr lang="ar-EG" b="1" dirty="0">
                <a:solidFill>
                  <a:srgbClr val="002060"/>
                </a:solidFill>
              </a:rPr>
              <a:t>تسمح للطلاب بالتأخر عن وقت الدرس، وعودهم على الحضور قبيل دق الجرس.</a:t>
            </a:r>
          </a:p>
          <a:p>
            <a:pPr marL="342900" indent="-342900" algn="justLow" rtl="1">
              <a:buFont typeface="Wingdings" panose="05000000000000000000" pitchFamily="2" charset="2"/>
              <a:buChar char="Ø"/>
            </a:pPr>
            <a:r>
              <a:rPr lang="ar-EG" b="1" dirty="0" smtClean="0">
                <a:solidFill>
                  <a:srgbClr val="002060"/>
                </a:solidFill>
              </a:rPr>
              <a:t>تقيد </a:t>
            </a:r>
            <a:r>
              <a:rPr lang="ar-EG" b="1" dirty="0">
                <a:solidFill>
                  <a:srgbClr val="002060"/>
                </a:solidFill>
              </a:rPr>
              <a:t>بقدر الإمكان بخطة الدرس، ولا تستطرد إلا للضرورة</a:t>
            </a:r>
            <a:r>
              <a:rPr lang="ar-EG" b="1" dirty="0" smtClean="0">
                <a:solidFill>
                  <a:srgbClr val="002060"/>
                </a:solidFill>
              </a:rPr>
              <a:t>.</a:t>
            </a:r>
            <a:endParaRPr lang="ar-EG" b="1" dirty="0">
              <a:solidFill>
                <a:srgbClr val="002060"/>
              </a:solidFill>
            </a:endParaRP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حافظ </a:t>
            </a:r>
            <a:r>
              <a:rPr lang="ar-EG" b="1" dirty="0">
                <a:solidFill>
                  <a:srgbClr val="C00000"/>
                </a:solidFill>
                <a:latin typeface="Arial" pitchFamily="34" charset="0"/>
              </a:rPr>
              <a:t>على وقت الدرس</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علم </a:t>
            </a:r>
            <a:r>
              <a:rPr lang="ar-EG" b="1" dirty="0">
                <a:solidFill>
                  <a:srgbClr val="C00000"/>
                </a:solidFill>
                <a:latin typeface="Arial" pitchFamily="34" charset="0"/>
              </a:rPr>
              <a:t>الطلاب كيف يتعلمون</a:t>
            </a:r>
          </a:p>
        </p:txBody>
      </p:sp>
      <p:sp>
        <p:nvSpPr>
          <p:cNvPr id="12" name="Rectangle 11"/>
          <p:cNvSpPr/>
          <p:nvPr/>
        </p:nvSpPr>
        <p:spPr>
          <a:xfrm>
            <a:off x="216024" y="2420888"/>
            <a:ext cx="3851920" cy="4524315"/>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يشكو المعلمون وأولياء الأمور من إهمال الطلاب لدروسهم وعدم مذاكرتهم لها، وهذه حقيقة واضحة ويتفق عليها الجميع بالنسبة لغالبية الطلاب، وحتى الطلاب المجدون لا يبذلون كل ما في قدرتهم في المذاكرة.</a:t>
            </a:r>
          </a:p>
          <a:p>
            <a:pPr marL="342900" indent="-342900" algn="justLow" rtl="1">
              <a:buFont typeface="Wingdings" panose="05000000000000000000" pitchFamily="2" charset="2"/>
              <a:buChar char="Ø"/>
            </a:pPr>
            <a:r>
              <a:rPr lang="ar-EG" b="1" dirty="0">
                <a:solidFill>
                  <a:srgbClr val="002060"/>
                </a:solidFill>
              </a:rPr>
              <a:t>والأسباب متعددة، لكن هناك سبب نغفله وهو من أهم الأسباب، ألا وهو أن كثيرا من الطلاب لا يعرفون كيف يتعلمون، وكيف يذاكرون؟!</a:t>
            </a:r>
          </a:p>
        </p:txBody>
      </p:sp>
    </p:spTree>
    <p:extLst>
      <p:ext uri="{BB962C8B-B14F-4D97-AF65-F5344CB8AC3E}">
        <p14:creationId xmlns:p14="http://schemas.microsoft.com/office/powerpoint/2010/main" val="3623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07CD1E3675BD4affA6CA63955D31575C# #AutoShape 3"/>
          <p:cNvSpPr>
            <a:spLocks noChangeArrowheads="1"/>
          </p:cNvSpPr>
          <p:nvPr/>
        </p:nvSpPr>
        <p:spPr bwMode="auto">
          <a:xfrm>
            <a:off x="809625" y="2305223"/>
            <a:ext cx="7524750" cy="23479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3" name="AutoShape 3" descr="D8FCD644EF414d608FD23FABDBB2453F# #AutoShape 3"/>
          <p:cNvSpPr>
            <a:spLocks noChangeArrowheads="1"/>
          </p:cNvSpPr>
          <p:nvPr/>
        </p:nvSpPr>
        <p:spPr bwMode="auto">
          <a:xfrm>
            <a:off x="914400" y="2162348"/>
            <a:ext cx="7315200" cy="2378075"/>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4800" b="1" dirty="0">
                <a:solidFill>
                  <a:schemeClr val="bg1"/>
                </a:solidFill>
                <a:ea typeface="Microsoft YaHei" pitchFamily="34" charset="-122"/>
              </a:rPr>
              <a:t>الوحدة التدريبية </a:t>
            </a:r>
            <a:r>
              <a:rPr lang="ar-EG" altLang="zh-CN" sz="4800" b="1" dirty="0" smtClean="0">
                <a:solidFill>
                  <a:schemeClr val="bg1"/>
                </a:solidFill>
                <a:ea typeface="Microsoft YaHei" pitchFamily="34" charset="-122"/>
              </a:rPr>
              <a:t>الاولى</a:t>
            </a:r>
          </a:p>
          <a:p>
            <a:pPr rtl="1" eaLnBrk="0" hangingPunct="0"/>
            <a:r>
              <a:rPr lang="ar-EG" altLang="zh-CN" sz="4400" b="1" dirty="0" smtClean="0">
                <a:solidFill>
                  <a:schemeClr val="bg1"/>
                </a:solidFill>
                <a:ea typeface="Microsoft YaHei" pitchFamily="34" charset="-122"/>
              </a:rPr>
              <a:t>نظرة عامة حول التدريس الفعال</a:t>
            </a:r>
            <a:endParaRPr lang="zh-CN" altLang="en-US" sz="4400" b="1" dirty="0">
              <a:solidFill>
                <a:schemeClr val="bg1"/>
              </a:solidFill>
              <a:ea typeface="Microsoft YaHei" pitchFamily="34" charset="-122"/>
            </a:endParaRPr>
          </a:p>
        </p:txBody>
      </p:sp>
      <p:sp>
        <p:nvSpPr>
          <p:cNvPr id="4" name="Rectangle 13" descr="FD1DDF730CE4456e89755B07FE1653D0# #Rectangle 13"/>
          <p:cNvSpPr>
            <a:spLocks noChangeArrowheads="1"/>
          </p:cNvSpPr>
          <p:nvPr/>
        </p:nvSpPr>
        <p:spPr bwMode="auto">
          <a:xfrm>
            <a:off x="1081088" y="2521123"/>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82231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Top)">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(29)</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(30)</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3046988"/>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نحن في عصر التفجر المعرفي، وليس من المعقول أن نطلب من الطلاب حفظ كل المعلومات. </a:t>
            </a:r>
            <a:endParaRPr lang="ar-EG"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والغريب </a:t>
            </a:r>
            <a:r>
              <a:rPr lang="ar-EG" b="1" dirty="0">
                <a:solidFill>
                  <a:srgbClr val="002060"/>
                </a:solidFill>
              </a:rPr>
              <a:t>أننا نطلب منهم أن يحفظوا معلومات لو سئل عنها من يحمل مؤهلا علميا عاليا لما وجد أي غضاضة في الرجوع إلى أقرب مرجع علمي للحصول عليها</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sz="2200" b="1" dirty="0" smtClean="0">
                <a:solidFill>
                  <a:srgbClr val="C00000"/>
                </a:solidFill>
                <a:latin typeface="Arial" pitchFamily="34" charset="0"/>
              </a:rPr>
              <a:t>علم </a:t>
            </a:r>
            <a:r>
              <a:rPr lang="ar-EG" sz="2200" b="1" dirty="0">
                <a:solidFill>
                  <a:srgbClr val="C00000"/>
                </a:solidFill>
                <a:latin typeface="Arial" pitchFamily="34" charset="0"/>
              </a:rPr>
              <a:t>الطلاب الرجوع إلى مصادر المعلومات</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علم </a:t>
            </a:r>
            <a:r>
              <a:rPr lang="ar-EG" b="1" dirty="0">
                <a:solidFill>
                  <a:srgbClr val="C00000"/>
                </a:solidFill>
                <a:latin typeface="Arial" pitchFamily="34" charset="0"/>
              </a:rPr>
              <a:t>الطلاب كيف يفكرون!</a:t>
            </a:r>
          </a:p>
        </p:txBody>
      </p:sp>
      <p:sp>
        <p:nvSpPr>
          <p:cNvPr id="12" name="Rectangle 11"/>
          <p:cNvSpPr/>
          <p:nvPr/>
        </p:nvSpPr>
        <p:spPr>
          <a:xfrm>
            <a:off x="216024" y="2564904"/>
            <a:ext cx="3851920" cy="4339650"/>
          </a:xfrm>
          <a:prstGeom prst="rect">
            <a:avLst/>
          </a:prstGeom>
        </p:spPr>
        <p:txBody>
          <a:bodyPr wrap="square">
            <a:spAutoFit/>
          </a:bodyPr>
          <a:lstStyle/>
          <a:p>
            <a:pPr algn="justLow" rtl="1"/>
            <a:r>
              <a:rPr lang="ar-SA" b="1" u="sng" dirty="0">
                <a:solidFill>
                  <a:srgbClr val="C00000"/>
                </a:solidFill>
              </a:rPr>
              <a:t>كيف تعلم طلابك </a:t>
            </a:r>
            <a:r>
              <a:rPr lang="ar-SA" b="1" u="sng" dirty="0" smtClean="0">
                <a:solidFill>
                  <a:srgbClr val="C00000"/>
                </a:solidFill>
              </a:rPr>
              <a:t>الإبداع</a:t>
            </a:r>
            <a:r>
              <a:rPr lang="ar-EG" b="1" u="sng" dirty="0" smtClean="0">
                <a:solidFill>
                  <a:srgbClr val="C00000"/>
                </a:solidFill>
              </a:rPr>
              <a:t> :</a:t>
            </a:r>
            <a:endParaRPr lang="en-US" b="1" u="sng" dirty="0">
              <a:solidFill>
                <a:srgbClr val="C00000"/>
              </a:solidFill>
            </a:endParaRPr>
          </a:p>
          <a:p>
            <a:pPr marL="342900" indent="-342900" algn="justLow" rtl="1">
              <a:buFont typeface="Wingdings" panose="05000000000000000000" pitchFamily="2" charset="2"/>
              <a:buChar char="Ø"/>
            </a:pPr>
            <a:endParaRPr lang="ar-EG" sz="1050" b="1" dirty="0" smtClean="0">
              <a:solidFill>
                <a:srgbClr val="002060"/>
              </a:solidFill>
            </a:endParaRPr>
          </a:p>
          <a:p>
            <a:pPr marL="342900" indent="-342900" algn="justLow" rtl="1">
              <a:buFont typeface="Wingdings" panose="05000000000000000000" pitchFamily="2" charset="2"/>
              <a:buChar char="Ø"/>
            </a:pPr>
            <a:r>
              <a:rPr lang="ar-EG" b="1" dirty="0" smtClean="0">
                <a:solidFill>
                  <a:srgbClr val="002060"/>
                </a:solidFill>
              </a:rPr>
              <a:t>اجعل </a:t>
            </a:r>
            <a:r>
              <a:rPr lang="ar-EG" b="1" dirty="0">
                <a:solidFill>
                  <a:srgbClr val="002060"/>
                </a:solidFill>
              </a:rPr>
              <a:t>جو الفصل متقبلا للأفكار الجديدة والغريبة.</a:t>
            </a:r>
          </a:p>
          <a:p>
            <a:pPr marL="342900" indent="-342900" algn="justLow" rtl="1">
              <a:buFont typeface="Wingdings" panose="05000000000000000000" pitchFamily="2" charset="2"/>
              <a:buChar char="Ø"/>
            </a:pPr>
            <a:r>
              <a:rPr lang="ar-EG" b="1" dirty="0" smtClean="0">
                <a:solidFill>
                  <a:srgbClr val="002060"/>
                </a:solidFill>
              </a:rPr>
              <a:t>شجع </a:t>
            </a:r>
            <a:r>
              <a:rPr lang="ar-EG" b="1" dirty="0">
                <a:solidFill>
                  <a:srgbClr val="002060"/>
                </a:solidFill>
              </a:rPr>
              <a:t>الطلاب على </a:t>
            </a:r>
            <a:r>
              <a:rPr lang="ar-EG" b="1" dirty="0" smtClean="0">
                <a:solidFill>
                  <a:srgbClr val="002060"/>
                </a:solidFill>
              </a:rPr>
              <a:t>تحسس واستكشاف </a:t>
            </a:r>
            <a:r>
              <a:rPr lang="ar-EG" b="1" dirty="0">
                <a:solidFill>
                  <a:srgbClr val="002060"/>
                </a:solidFill>
              </a:rPr>
              <a:t>البيئة، والتعبير عن مشاعرهم وأفكارهم تجاهها.</a:t>
            </a:r>
          </a:p>
          <a:p>
            <a:pPr marL="342900" indent="-342900" algn="justLow" rtl="1">
              <a:buFont typeface="Wingdings" panose="05000000000000000000" pitchFamily="2" charset="2"/>
              <a:buChar char="Ø"/>
            </a:pPr>
            <a:r>
              <a:rPr lang="ar-EG" b="1" dirty="0" smtClean="0">
                <a:solidFill>
                  <a:srgbClr val="002060"/>
                </a:solidFill>
              </a:rPr>
              <a:t>استقطع </a:t>
            </a:r>
            <a:r>
              <a:rPr lang="ar-EG" b="1" dirty="0">
                <a:solidFill>
                  <a:srgbClr val="002060"/>
                </a:solidFill>
              </a:rPr>
              <a:t>شيئا من الوقت لتشجيع الإبداع وتوليد الأفكار.</a:t>
            </a:r>
          </a:p>
          <a:p>
            <a:pPr marL="342900" indent="-342900" algn="justLow" rtl="1">
              <a:buFont typeface="Wingdings" panose="05000000000000000000" pitchFamily="2" charset="2"/>
              <a:buChar char="Ø"/>
            </a:pPr>
            <a:r>
              <a:rPr lang="ar-EG" b="1" dirty="0" smtClean="0">
                <a:solidFill>
                  <a:srgbClr val="002060"/>
                </a:solidFill>
              </a:rPr>
              <a:t>شجع </a:t>
            </a:r>
            <a:r>
              <a:rPr lang="ar-EG" b="1" dirty="0">
                <a:solidFill>
                  <a:srgbClr val="002060"/>
                </a:solidFill>
              </a:rPr>
              <a:t>الطلاب على </a:t>
            </a:r>
            <a:r>
              <a:rPr lang="ar-EG" b="1" dirty="0" smtClean="0">
                <a:solidFill>
                  <a:srgbClr val="002060"/>
                </a:solidFill>
              </a:rPr>
              <a:t>الاشتغال بمجالات </a:t>
            </a:r>
            <a:r>
              <a:rPr lang="ar-EG" b="1" dirty="0">
                <a:solidFill>
                  <a:srgbClr val="002060"/>
                </a:solidFill>
              </a:rPr>
              <a:t>متعددة، وقدم لهم أنشطة متنوعة وجديدة.</a:t>
            </a:r>
          </a:p>
        </p:txBody>
      </p:sp>
    </p:spTree>
    <p:extLst>
      <p:ext uri="{BB962C8B-B14F-4D97-AF65-F5344CB8AC3E}">
        <p14:creationId xmlns:p14="http://schemas.microsoft.com/office/powerpoint/2010/main" val="283600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4355976" y="1772816"/>
            <a:ext cx="360040" cy="508518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4716016" y="1239143"/>
            <a:ext cx="4427984" cy="461665"/>
          </a:xfrm>
          <a:prstGeom prst="rect">
            <a:avLst/>
          </a:prstGeom>
          <a:noFill/>
        </p:spPr>
        <p:txBody>
          <a:bodyPr wrap="square" rtlCol="1">
            <a:spAutoFit/>
          </a:bodyPr>
          <a:lstStyle/>
          <a:p>
            <a:pPr rtl="1"/>
            <a:r>
              <a:rPr lang="ar-EG" b="1" dirty="0" smtClean="0">
                <a:solidFill>
                  <a:srgbClr val="002060"/>
                </a:solidFill>
              </a:rPr>
              <a:t>الخطوة رقم (31)</a:t>
            </a:r>
            <a:endParaRPr lang="ar-EG" b="1" dirty="0">
              <a:solidFill>
                <a:srgbClr val="002060"/>
              </a:solidFill>
            </a:endParaRPr>
          </a:p>
        </p:txBody>
      </p:sp>
      <p:sp>
        <p:nvSpPr>
          <p:cNvPr id="5" name="TextBox 4"/>
          <p:cNvSpPr txBox="1"/>
          <p:nvPr/>
        </p:nvSpPr>
        <p:spPr>
          <a:xfrm>
            <a:off x="0" y="1239143"/>
            <a:ext cx="4427984" cy="461665"/>
          </a:xfrm>
          <a:prstGeom prst="rect">
            <a:avLst/>
          </a:prstGeom>
          <a:noFill/>
        </p:spPr>
        <p:txBody>
          <a:bodyPr wrap="square" rtlCol="1">
            <a:spAutoFit/>
          </a:bodyPr>
          <a:lstStyle/>
          <a:p>
            <a:pPr rtl="1"/>
            <a:r>
              <a:rPr lang="ar-EG" b="1" dirty="0" smtClean="0">
                <a:solidFill>
                  <a:srgbClr val="002060"/>
                </a:solidFill>
              </a:rPr>
              <a:t>الخطوة رقم (32)</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004048" y="2564904"/>
            <a:ext cx="3851920" cy="1200329"/>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مع تلاميذك</a:t>
            </a:r>
          </a:p>
          <a:p>
            <a:pPr marL="342900" indent="-342900" algn="justLow" rtl="1">
              <a:buFont typeface="Wingdings" panose="05000000000000000000" pitchFamily="2" charset="2"/>
              <a:buChar char="Ø"/>
            </a:pPr>
            <a:r>
              <a:rPr lang="ar-EG" b="1" dirty="0">
                <a:solidFill>
                  <a:srgbClr val="002060"/>
                </a:solidFill>
              </a:rPr>
              <a:t>مع المدير</a:t>
            </a:r>
          </a:p>
          <a:p>
            <a:pPr marL="342900" indent="-342900" algn="justLow" rtl="1">
              <a:buFont typeface="Wingdings" panose="05000000000000000000" pitchFamily="2" charset="2"/>
              <a:buChar char="Ø"/>
            </a:pPr>
            <a:r>
              <a:rPr lang="ar-EG" b="1" dirty="0">
                <a:solidFill>
                  <a:srgbClr val="002060"/>
                </a:solidFill>
              </a:rPr>
              <a:t>مع المشرف التربوي</a:t>
            </a:r>
          </a:p>
        </p:txBody>
      </p:sp>
      <p:sp>
        <p:nvSpPr>
          <p:cNvPr id="10" name="Rectangle 9"/>
          <p:cNvSpPr/>
          <p:nvPr/>
        </p:nvSpPr>
        <p:spPr bwMode="auto">
          <a:xfrm>
            <a:off x="4932040"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حافظ </a:t>
            </a:r>
            <a:r>
              <a:rPr lang="ar-EG" b="1" dirty="0">
                <a:solidFill>
                  <a:srgbClr val="C00000"/>
                </a:solidFill>
                <a:latin typeface="Arial" pitchFamily="34" charset="0"/>
              </a:rPr>
              <a:t>على علاقات جيدة مع الكل!</a:t>
            </a:r>
          </a:p>
        </p:txBody>
      </p:sp>
      <p:sp>
        <p:nvSpPr>
          <p:cNvPr id="11" name="Rectangle 10"/>
          <p:cNvSpPr/>
          <p:nvPr/>
        </p:nvSpPr>
        <p:spPr bwMode="auto">
          <a:xfrm>
            <a:off x="107504" y="1772816"/>
            <a:ext cx="4032448"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لا </a:t>
            </a:r>
            <a:r>
              <a:rPr lang="ar-EG" b="1" dirty="0">
                <a:solidFill>
                  <a:srgbClr val="C00000"/>
                </a:solidFill>
                <a:latin typeface="Arial" pitchFamily="34" charset="0"/>
              </a:rPr>
              <a:t>تسأل هذا السؤآل!</a:t>
            </a:r>
          </a:p>
        </p:txBody>
      </p:sp>
      <p:sp>
        <p:nvSpPr>
          <p:cNvPr id="12" name="Rectangle 11"/>
          <p:cNvSpPr/>
          <p:nvPr/>
        </p:nvSpPr>
        <p:spPr>
          <a:xfrm>
            <a:off x="216024" y="2564904"/>
            <a:ext cx="3851920" cy="3416320"/>
          </a:xfrm>
          <a:prstGeom prst="rect">
            <a:avLst/>
          </a:prstGeom>
        </p:spPr>
        <p:txBody>
          <a:bodyPr wrap="square">
            <a:spAutoFit/>
          </a:bodyPr>
          <a:lstStyle/>
          <a:p>
            <a:pPr algn="justLow" rtl="1"/>
            <a:r>
              <a:rPr lang="ar-EG" b="1" dirty="0">
                <a:solidFill>
                  <a:srgbClr val="002060"/>
                </a:solidFill>
              </a:rPr>
              <a:t>هناك سؤآل يكاد لا يكون له أي فائدة، ومع ذلك يسأله كثير من المعلمين، ويعتمدون على إجابته. ذلك السؤآل هو: </a:t>
            </a:r>
            <a:r>
              <a:rPr lang="ar-EG" b="1" u="sng" dirty="0">
                <a:solidFill>
                  <a:srgbClr val="C00000"/>
                </a:solidFill>
              </a:rPr>
              <a:t>"هل فهمتم؟" </a:t>
            </a:r>
            <a:r>
              <a:rPr lang="ar-EG" b="1" dirty="0">
                <a:solidFill>
                  <a:srgbClr val="002060"/>
                </a:solidFill>
              </a:rPr>
              <a:t>فالمعلم عندما يسأل هذا السؤآل فالمرجح أن الإجابة ستكون: "نعم!" لأن غالب من يجيب على هذا السؤآل هم الطلبة المتميزون، وأيضا لأن من لم يفهم يستحيي ـ غالبا ـ أن يجيب بـ </a:t>
            </a:r>
            <a:r>
              <a:rPr lang="ar-EG" b="1" u="sng" dirty="0">
                <a:solidFill>
                  <a:srgbClr val="C00000"/>
                </a:solidFill>
              </a:rPr>
              <a:t>"</a:t>
            </a:r>
            <a:r>
              <a:rPr lang="ar-EG" b="1" u="sng" dirty="0" smtClean="0">
                <a:solidFill>
                  <a:srgbClr val="C00000"/>
                </a:solidFill>
              </a:rPr>
              <a:t>لا" </a:t>
            </a:r>
            <a:endParaRPr lang="ar-EG" b="1" u="sng" dirty="0">
              <a:solidFill>
                <a:srgbClr val="C00000"/>
              </a:solidFill>
            </a:endParaRPr>
          </a:p>
        </p:txBody>
      </p:sp>
    </p:spTree>
    <p:extLst>
      <p:ext uri="{BB962C8B-B14F-4D97-AF65-F5344CB8AC3E}">
        <p14:creationId xmlns:p14="http://schemas.microsoft.com/office/powerpoint/2010/main" val="32049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196752"/>
            <a:ext cx="9144000"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EG"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2267744" y="1239143"/>
            <a:ext cx="4427984" cy="461665"/>
          </a:xfrm>
          <a:prstGeom prst="rect">
            <a:avLst/>
          </a:prstGeom>
          <a:noFill/>
        </p:spPr>
        <p:txBody>
          <a:bodyPr wrap="square" rtlCol="1">
            <a:spAutoFit/>
          </a:bodyPr>
          <a:lstStyle/>
          <a:p>
            <a:pPr rtl="1"/>
            <a:r>
              <a:rPr lang="ar-EG" b="1" dirty="0" smtClean="0">
                <a:solidFill>
                  <a:srgbClr val="002060"/>
                </a:solidFill>
              </a:rPr>
              <a:t>الخطوة رقم (33)</a:t>
            </a:r>
            <a:endParaRPr lang="ar-EG" b="1" dirty="0">
              <a:solidFill>
                <a:srgbClr val="002060"/>
              </a:solidFill>
            </a:endParaRPr>
          </a:p>
        </p:txBody>
      </p:sp>
      <p:sp>
        <p:nvSpPr>
          <p:cNvPr id="6" name="AutoShape 3" descr="07CD1E3675BD4affA6CA63955D31575C# #AutoShape 3"/>
          <p:cNvSpPr>
            <a:spLocks noChangeArrowheads="1"/>
          </p:cNvSpPr>
          <p:nvPr/>
        </p:nvSpPr>
        <p:spPr bwMode="auto">
          <a:xfrm>
            <a:off x="809625" y="475531"/>
            <a:ext cx="7524750" cy="547713"/>
          </a:xfrm>
          <a:prstGeom prst="rect">
            <a:avLst/>
          </a:prstGeom>
          <a:solidFill>
            <a:schemeClr val="accent1">
              <a:lumMod val="60000"/>
              <a:lumOff val="40000"/>
              <a:alpha val="78000"/>
            </a:schemeClr>
          </a:solidFill>
          <a:ln w="12700">
            <a:solidFill>
              <a:schemeClr val="bg1"/>
            </a:solidFill>
            <a:miter lim="800000"/>
            <a:headEnd/>
            <a:tailEnd/>
          </a:ln>
        </p:spPr>
        <p:txBody>
          <a:bodyPr anchor="ctr"/>
          <a:lstStyle/>
          <a:p>
            <a:pPr algn="l"/>
            <a:endParaRPr lang="zh-CN" altLang="en-US">
              <a:solidFill>
                <a:srgbClr val="808080"/>
              </a:solidFill>
              <a:latin typeface="Calibri" pitchFamily="34" charset="0"/>
            </a:endParaRPr>
          </a:p>
        </p:txBody>
      </p:sp>
      <p:sp>
        <p:nvSpPr>
          <p:cNvPr id="7" name="AutoShape 3" descr="D8FCD644EF414d608FD23FABDBB2453F# #AutoShape 3"/>
          <p:cNvSpPr>
            <a:spLocks noChangeArrowheads="1"/>
          </p:cNvSpPr>
          <p:nvPr/>
        </p:nvSpPr>
        <p:spPr bwMode="auto">
          <a:xfrm>
            <a:off x="914400" y="332656"/>
            <a:ext cx="7315200" cy="554749"/>
          </a:xfrm>
          <a:prstGeom prst="rect">
            <a:avLst/>
          </a:prstGeom>
          <a:solidFill>
            <a:schemeClr val="accent1">
              <a:lumMod val="75000"/>
              <a:alpha val="80000"/>
            </a:schemeClr>
          </a:solidFill>
          <a:ln w="12700">
            <a:solidFill>
              <a:schemeClr val="bg1"/>
            </a:solidFill>
            <a:miter lim="800000"/>
            <a:headEnd/>
            <a:tailEnd/>
          </a:ln>
        </p:spPr>
        <p:txBody>
          <a:bodyPr wrap="none" anchor="ctr"/>
          <a:lstStyle/>
          <a:p>
            <a:pPr rtl="1" eaLnBrk="0" hangingPunct="0"/>
            <a:r>
              <a:rPr lang="ar-EG" altLang="zh-CN" sz="2800" b="1" dirty="0">
                <a:solidFill>
                  <a:srgbClr val="FFFFFF"/>
                </a:solidFill>
                <a:ea typeface="Microsoft YaHei" pitchFamily="34" charset="-122"/>
              </a:rPr>
              <a:t>33 خطوة لتدريس ناجح</a:t>
            </a:r>
            <a:endParaRPr lang="ar-EG" altLang="zh-CN" sz="2800" b="1" dirty="0" smtClean="0">
              <a:solidFill>
                <a:srgbClr val="FFFFFF"/>
              </a:solidFill>
              <a:ea typeface="Microsoft YaHei" pitchFamily="34" charset="-122"/>
            </a:endParaRPr>
          </a:p>
        </p:txBody>
      </p:sp>
      <p:sp>
        <p:nvSpPr>
          <p:cNvPr id="8" name="Rectangle 13" descr="FD1DDF730CE4456e89755B07FE1653D0# #Rectangle 13"/>
          <p:cNvSpPr>
            <a:spLocks noChangeArrowheads="1"/>
          </p:cNvSpPr>
          <p:nvPr/>
        </p:nvSpPr>
        <p:spPr bwMode="auto">
          <a:xfrm>
            <a:off x="1081088" y="691431"/>
            <a:ext cx="6981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zh-CN" altLang="en-US" sz="1600">
              <a:solidFill>
                <a:srgbClr val="FFFFFF"/>
              </a:solidFill>
              <a:latin typeface="Microsoft YaHei" pitchFamily="34" charset="-122"/>
              <a:ea typeface="Microsoft YaHei" pitchFamily="34" charset="-122"/>
            </a:endParaRPr>
          </a:p>
        </p:txBody>
      </p:sp>
      <p:sp>
        <p:nvSpPr>
          <p:cNvPr id="9" name="Rectangle 8"/>
          <p:cNvSpPr/>
          <p:nvPr/>
        </p:nvSpPr>
        <p:spPr>
          <a:xfrm>
            <a:off x="575048" y="2564904"/>
            <a:ext cx="7885384" cy="1569660"/>
          </a:xfrm>
          <a:prstGeom prst="rect">
            <a:avLst/>
          </a:prstGeom>
        </p:spPr>
        <p:txBody>
          <a:bodyPr wrap="square">
            <a:spAutoFit/>
          </a:bodyPr>
          <a:lstStyle/>
          <a:p>
            <a:pPr marL="342900" indent="-342900" algn="justLow" rtl="1">
              <a:buFont typeface="Wingdings" panose="05000000000000000000" pitchFamily="2" charset="2"/>
              <a:buChar char="Ø"/>
            </a:pPr>
            <a:r>
              <a:rPr lang="ar-EG" b="1" dirty="0">
                <a:solidFill>
                  <a:srgbClr val="002060"/>
                </a:solidFill>
              </a:rPr>
              <a:t>إن من يجلس ويتصور ما يجب عليه أن يفعله ليكون ناجحا، ويكتفي بذلك لا يمكن أن ينجح أبدا، لكن من يبدأ العمل ويخطو الخطوة الأولى، ولو كانت صغيرة، فإنه قد وضع قدمه على الطريق .. ومن سار على الدرب وصل</a:t>
            </a:r>
            <a:r>
              <a:rPr lang="ar-EG" b="1">
                <a:solidFill>
                  <a:srgbClr val="002060"/>
                </a:solidFill>
              </a:rPr>
              <a:t>. </a:t>
            </a:r>
            <a:endParaRPr lang="ar-EG" b="1" smtClean="0">
              <a:solidFill>
                <a:srgbClr val="002060"/>
              </a:solidFill>
            </a:endParaRPr>
          </a:p>
          <a:p>
            <a:pPr marL="342900" indent="-342900" algn="justLow" rtl="1">
              <a:buFont typeface="Wingdings" panose="05000000000000000000" pitchFamily="2" charset="2"/>
              <a:buChar char="Ø"/>
            </a:pPr>
            <a:r>
              <a:rPr lang="ar-EG" b="1" smtClean="0">
                <a:solidFill>
                  <a:srgbClr val="002060"/>
                </a:solidFill>
              </a:rPr>
              <a:t>وتذكر </a:t>
            </a:r>
            <a:r>
              <a:rPr lang="ar-EG" b="1" dirty="0">
                <a:solidFill>
                  <a:srgbClr val="002060"/>
                </a:solidFill>
              </a:rPr>
              <a:t>أن تسعة أعشار العبقرية إنما هي في بذل الجهد.</a:t>
            </a:r>
          </a:p>
        </p:txBody>
      </p:sp>
      <p:sp>
        <p:nvSpPr>
          <p:cNvPr id="10" name="Rectangle 9"/>
          <p:cNvSpPr/>
          <p:nvPr/>
        </p:nvSpPr>
        <p:spPr bwMode="auto">
          <a:xfrm>
            <a:off x="1187624" y="1772816"/>
            <a:ext cx="6336704" cy="576064"/>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1" anchor="ctr" anchorCtr="0" compatLnSpc="1">
            <a:prstTxWarp prst="textNoShape">
              <a:avLst/>
            </a:prstTxWarp>
          </a:bodyPr>
          <a:lstStyle/>
          <a:p>
            <a:pPr rtl="1"/>
            <a:r>
              <a:rPr lang="ar-EG" b="1" dirty="0" smtClean="0">
                <a:solidFill>
                  <a:srgbClr val="C00000"/>
                </a:solidFill>
                <a:latin typeface="Arial" pitchFamily="34" charset="0"/>
              </a:rPr>
              <a:t>استعن </a:t>
            </a:r>
            <a:r>
              <a:rPr lang="ar-EG" b="1" dirty="0">
                <a:solidFill>
                  <a:srgbClr val="C00000"/>
                </a:solidFill>
                <a:latin typeface="Arial" pitchFamily="34" charset="0"/>
              </a:rPr>
              <a:t>بالله وابدأ .. فإن رحلة النجاح الطويلة تبدأ بخطوة واحدة</a:t>
            </a:r>
          </a:p>
        </p:txBody>
      </p:sp>
    </p:spTree>
    <p:extLst>
      <p:ext uri="{BB962C8B-B14F-4D97-AF65-F5344CB8AC3E}">
        <p14:creationId xmlns:p14="http://schemas.microsoft.com/office/powerpoint/2010/main" val="21210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4267200" y="1066800"/>
            <a:ext cx="5029200" cy="762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ctr" eaLnBrk="1" hangingPunct="1"/>
            <a:r>
              <a:rPr lang="ar-EG" sz="4800" b="1" smtClean="0">
                <a:solidFill>
                  <a:schemeClr val="bg2">
                    <a:lumMod val="50000"/>
                  </a:schemeClr>
                </a:solidFill>
              </a:rPr>
              <a:t>نلقاكم فى دورات اخرى</a:t>
            </a:r>
            <a:endParaRPr lang="ru-RU" sz="4800" b="1" dirty="0" smtClean="0">
              <a:solidFill>
                <a:schemeClr val="bg2">
                  <a:lumMod val="50000"/>
                </a:schemeClr>
              </a:solidFill>
            </a:endParaRPr>
          </a:p>
        </p:txBody>
      </p:sp>
    </p:spTree>
    <p:extLst>
      <p:ext uri="{BB962C8B-B14F-4D97-AF65-F5344CB8AC3E}">
        <p14:creationId xmlns:p14="http://schemas.microsoft.com/office/powerpoint/2010/main" val="285602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smtClean="0">
                <a:solidFill>
                  <a:schemeClr val="accent2">
                    <a:lumMod val="50000"/>
                  </a:schemeClr>
                </a:solidFill>
              </a:rPr>
              <a:t>محاور الوحدة التدريبية الأولى</a:t>
            </a:r>
            <a:endParaRPr lang="en-US" sz="4000" b="1" dirty="0" smtClean="0">
              <a:solidFill>
                <a:schemeClr val="accent2">
                  <a:lumMod val="50000"/>
                </a:schemeClr>
              </a:solidFill>
            </a:endParaRPr>
          </a:p>
        </p:txBody>
      </p:sp>
      <p:sp>
        <p:nvSpPr>
          <p:cNvPr id="2" name="Rectangle 1"/>
          <p:cNvSpPr/>
          <p:nvPr/>
        </p:nvSpPr>
        <p:spPr>
          <a:xfrm>
            <a:off x="2771800" y="1196752"/>
            <a:ext cx="6012160" cy="584775"/>
          </a:xfrm>
          <a:prstGeom prst="rect">
            <a:avLst/>
          </a:prstGeom>
        </p:spPr>
        <p:txBody>
          <a:bodyPr wrap="square">
            <a:spAutoFit/>
          </a:bodyPr>
          <a:lstStyle/>
          <a:p>
            <a:pPr algn="justLow" rtl="1"/>
            <a:r>
              <a:rPr lang="ar-EG" sz="3200" b="1" dirty="0">
                <a:solidFill>
                  <a:srgbClr val="C00000"/>
                </a:solidFill>
              </a:rPr>
              <a:t>نظرة عامة حول التدريس الفعال</a:t>
            </a:r>
          </a:p>
        </p:txBody>
      </p:sp>
      <p:sp>
        <p:nvSpPr>
          <p:cNvPr id="6" name="Rectangle 3"/>
          <p:cNvSpPr>
            <a:spLocks noChangeArrowheads="1"/>
          </p:cNvSpPr>
          <p:nvPr/>
        </p:nvSpPr>
        <p:spPr bwMode="auto">
          <a:xfrm>
            <a:off x="1763688" y="2800086"/>
            <a:ext cx="70326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مقدمة </a:t>
            </a:r>
            <a:r>
              <a:rPr lang="ar-SA" b="1" dirty="0">
                <a:solidFill>
                  <a:srgbClr val="7030A0"/>
                </a:solidFill>
                <a:ea typeface="Times New Roman" pitchFamily="18" charset="0"/>
                <a:cs typeface="Arial" pitchFamily="34" charset="0"/>
              </a:rPr>
              <a:t>.</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مفهوم </a:t>
            </a:r>
            <a:r>
              <a:rPr lang="ar-SA" b="1" dirty="0">
                <a:solidFill>
                  <a:srgbClr val="7030A0"/>
                </a:solidFill>
                <a:ea typeface="Times New Roman" pitchFamily="18" charset="0"/>
                <a:cs typeface="Arial" pitchFamily="34" charset="0"/>
              </a:rPr>
              <a:t>التدريس الفعال .</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أبعاد </a:t>
            </a:r>
            <a:r>
              <a:rPr lang="ar-SA" b="1" dirty="0">
                <a:solidFill>
                  <a:srgbClr val="7030A0"/>
                </a:solidFill>
                <a:ea typeface="Times New Roman" pitchFamily="18" charset="0"/>
                <a:cs typeface="Arial" pitchFamily="34" charset="0"/>
              </a:rPr>
              <a:t>التدريس الفعال .</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خصائص </a:t>
            </a:r>
            <a:r>
              <a:rPr lang="ar-SA" b="1" dirty="0">
                <a:solidFill>
                  <a:srgbClr val="7030A0"/>
                </a:solidFill>
                <a:ea typeface="Times New Roman" pitchFamily="18" charset="0"/>
                <a:cs typeface="Arial" pitchFamily="34" charset="0"/>
              </a:rPr>
              <a:t>التدريس الفعال .</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العوامل </a:t>
            </a:r>
            <a:r>
              <a:rPr lang="ar-SA" b="1" dirty="0">
                <a:solidFill>
                  <a:srgbClr val="7030A0"/>
                </a:solidFill>
                <a:ea typeface="Times New Roman" pitchFamily="18" charset="0"/>
                <a:cs typeface="Arial" pitchFamily="34" charset="0"/>
              </a:rPr>
              <a:t>المهمة في التعلم الصفي الفعال .</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الشروط </a:t>
            </a:r>
            <a:r>
              <a:rPr lang="ar-SA" b="1" dirty="0">
                <a:solidFill>
                  <a:srgbClr val="7030A0"/>
                </a:solidFill>
                <a:ea typeface="Times New Roman" pitchFamily="18" charset="0"/>
                <a:cs typeface="Arial" pitchFamily="34" charset="0"/>
              </a:rPr>
              <a:t>والمواصفات التي تجعل من التدريس فعالا .</a:t>
            </a:r>
          </a:p>
          <a:p>
            <a:pPr marL="285750" indent="-285750" algn="r" rtl="1">
              <a:buFont typeface="Wingdings" pitchFamily="2" charset="2"/>
              <a:buChar char="ü"/>
            </a:pPr>
            <a:r>
              <a:rPr lang="ar-SA" b="1" dirty="0" smtClean="0">
                <a:solidFill>
                  <a:srgbClr val="7030A0"/>
                </a:solidFill>
                <a:ea typeface="Times New Roman" pitchFamily="18" charset="0"/>
                <a:cs typeface="Arial" pitchFamily="34" charset="0"/>
              </a:rPr>
              <a:t>المبادئ </a:t>
            </a:r>
            <a:r>
              <a:rPr lang="ar-SA" b="1" dirty="0">
                <a:solidFill>
                  <a:srgbClr val="7030A0"/>
                </a:solidFill>
                <a:ea typeface="Times New Roman" pitchFamily="18" charset="0"/>
                <a:cs typeface="Arial" pitchFamily="34" charset="0"/>
              </a:rPr>
              <a:t>السبعة للممارسات التدريسية .</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val="3755155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down)">
                                      <p:cBhvr>
                                        <p:cTn id="23" dur="500"/>
                                        <p:tgtEl>
                                          <p:spTgt spid="6">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304" y="116632"/>
            <a:ext cx="6934200" cy="715963"/>
          </a:xfrm>
        </p:spPr>
        <p:txBody>
          <a:bodyPr/>
          <a:lstStyle/>
          <a:p>
            <a:pPr algn="r"/>
            <a:r>
              <a:rPr lang="ar-EG" sz="4000" b="1" dirty="0">
                <a:solidFill>
                  <a:schemeClr val="accent2">
                    <a:lumMod val="50000"/>
                  </a:schemeClr>
                </a:solidFill>
              </a:rPr>
              <a:t>مقدمة</a:t>
            </a:r>
            <a:endParaRPr lang="en-US" sz="4000" b="1" dirty="0" smtClean="0">
              <a:solidFill>
                <a:schemeClr val="accent2">
                  <a:lumMod val="50000"/>
                </a:schemeClr>
              </a:solidFill>
            </a:endParaRPr>
          </a:p>
        </p:txBody>
      </p:sp>
      <p:sp>
        <p:nvSpPr>
          <p:cNvPr id="6" name="Rectangle 3"/>
          <p:cNvSpPr>
            <a:spLocks noChangeArrowheads="1"/>
          </p:cNvSpPr>
          <p:nvPr/>
        </p:nvSpPr>
        <p:spPr bwMode="auto">
          <a:xfrm>
            <a:off x="2075837" y="1199649"/>
            <a:ext cx="703266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rtl="1">
              <a:buFont typeface="Wingdings" pitchFamily="2" charset="2"/>
              <a:buChar char="ü"/>
            </a:pPr>
            <a:r>
              <a:rPr lang="ar-SA" b="1" dirty="0">
                <a:solidFill>
                  <a:srgbClr val="7030A0"/>
                </a:solidFill>
                <a:ea typeface="Times New Roman" pitchFamily="18" charset="0"/>
                <a:cs typeface="Arial" pitchFamily="34" charset="0"/>
              </a:rPr>
              <a:t>التعليم.. تلك المهنة المقدسة، مهنة الأنبياء والرسل، التي كان ينظر إليها بإكبار واحترام على مر العصور، ولا تخلوا منها حضارة بشرية مهما كان مستواها، كيف لا وهي المهنة التي تتولى التعامل مع عقل الإنسان، وهو أشرف ما فيه، وهي التي تنمي في الإنسان أعظم خصيصة ميزه الله بها وهي خصيصة العلم. فالإنسان الحق عقل في جسد.</a:t>
            </a:r>
          </a:p>
          <a:p>
            <a:pPr marL="285750" indent="-285750" algn="justLow" rtl="1">
              <a:buFont typeface="Wingdings" pitchFamily="2" charset="2"/>
              <a:buChar char="ü"/>
            </a:pPr>
            <a:r>
              <a:rPr lang="ar-SA" b="1" dirty="0">
                <a:solidFill>
                  <a:srgbClr val="C00000"/>
                </a:solidFill>
                <a:ea typeface="Times New Roman" pitchFamily="18" charset="0"/>
                <a:cs typeface="Arial" pitchFamily="34" charset="0"/>
              </a:rPr>
              <a:t>بعث الأنبياء ـ عليهم السلام ـ معلمين يعلمون الناس الكتاب والحكمة ويزكونهم، ولم يورثوا دينارا ولا درهما، وجعل الله العلماء ورثة الأنبياء. فنعم الإرث ونعم المورث.</a:t>
            </a:r>
          </a:p>
          <a:p>
            <a:pPr marL="285750" indent="-285750" algn="justLow" rtl="1">
              <a:buFont typeface="Wingdings" pitchFamily="2" charset="2"/>
              <a:buChar char="ü"/>
            </a:pPr>
            <a:r>
              <a:rPr lang="ar-SA" b="1" dirty="0">
                <a:solidFill>
                  <a:srgbClr val="00B0F0"/>
                </a:solidFill>
                <a:ea typeface="Times New Roman" pitchFamily="18" charset="0"/>
                <a:cs typeface="Arial" pitchFamily="34" charset="0"/>
              </a:rPr>
              <a:t>وما نقص قدر العلم والتعليم إلا بعدما صرنا ننظر إلى التعليم على أنه وظيفة تؤدى لأجل المقابل المادي، وصرنا ننظر إلى المعلم بعدد ما يمكثه من ساعات بين جدران المدرسة، ففقد العلم والتعليم قدسيته، ورتع في حمى التعليم من ليس أهل له!</a:t>
            </a:r>
          </a:p>
        </p:txBody>
      </p:sp>
      <p:sp>
        <p:nvSpPr>
          <p:cNvPr id="7"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ar-EG">
              <a:solidFill>
                <a:srgbClr val="808080"/>
              </a:solidFill>
            </a:endParaRPr>
          </a:p>
        </p:txBody>
      </p:sp>
    </p:spTree>
    <p:extLst>
      <p:ext uri="{BB962C8B-B14F-4D97-AF65-F5344CB8AC3E}">
        <p14:creationId xmlns:p14="http://schemas.microsoft.com/office/powerpoint/2010/main" val="1280415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2.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3.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4.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5.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ppt/theme/themeOverride6.xml><?xml version="1.0" encoding="utf-8"?>
<a:themeOverride xmlns:a="http://schemas.openxmlformats.org/drawingml/2006/main">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themeOverride>
</file>

<file path=docProps/app.xml><?xml version="1.0" encoding="utf-8"?>
<Properties xmlns="http://schemas.openxmlformats.org/officeDocument/2006/extended-properties" xmlns:vt="http://schemas.openxmlformats.org/officeDocument/2006/docPropsVTypes">
  <Template/>
  <TotalTime>749</TotalTime>
  <Words>3380</Words>
  <Application>Microsoft Office PowerPoint</Application>
  <PresentationFormat>On-screen Show (4:3)</PresentationFormat>
  <Paragraphs>462</Paragraphs>
  <Slides>73</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Microsoft YaHei</vt:lpstr>
      <vt:lpstr>SimSun</vt:lpstr>
      <vt:lpstr>Arial</vt:lpstr>
      <vt:lpstr>Calibri</vt:lpstr>
      <vt:lpstr>HY헤드라인M</vt:lpstr>
      <vt:lpstr>Microsoft Sans Serif</vt:lpstr>
      <vt:lpstr>Times New Roman</vt:lpstr>
      <vt:lpstr>Verdana</vt:lpstr>
      <vt:lpstr>Wingdings</vt:lpstr>
      <vt:lpstr>幼圆</vt:lpstr>
      <vt:lpstr>powerpoint-template</vt:lpstr>
      <vt:lpstr>التدريس الفعال</vt:lpstr>
      <vt:lpstr>PowerPoint Presentation</vt:lpstr>
      <vt:lpstr>PowerPoint Presentation</vt:lpstr>
      <vt:lpstr>الهدف العام للبرنامج التدريبي </vt:lpstr>
      <vt:lpstr>الأهداف التفصيلية للبرنامج التدريبي </vt:lpstr>
      <vt:lpstr>PowerPoint Presentation</vt:lpstr>
      <vt:lpstr>PowerPoint Presentation</vt:lpstr>
      <vt:lpstr>محاور الوحدة التدريبية الأولى</vt:lpstr>
      <vt:lpstr>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محاور الوحدة التدريبية الثانية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محاور الوحدة التدريبية الثالثة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نلقاكم فى دورات اخرى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menna</dc:creator>
  <cp:lastModifiedBy>aly mostafa</cp:lastModifiedBy>
  <cp:revision>216</cp:revision>
  <dcterms:created xsi:type="dcterms:W3CDTF">2013-09-17T23:35:17Z</dcterms:created>
  <dcterms:modified xsi:type="dcterms:W3CDTF">2013-12-31T02:10:25Z</dcterms:modified>
</cp:coreProperties>
</file>