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8" r:id="rId2"/>
    <p:sldId id="337" r:id="rId3"/>
    <p:sldId id="338" r:id="rId4"/>
    <p:sldId id="339" r:id="rId5"/>
    <p:sldId id="342" r:id="rId6"/>
    <p:sldId id="341" r:id="rId7"/>
    <p:sldId id="336" r:id="rId8"/>
    <p:sldId id="259" r:id="rId9"/>
    <p:sldId id="266" r:id="rId10"/>
    <p:sldId id="262" r:id="rId11"/>
    <p:sldId id="261" r:id="rId12"/>
    <p:sldId id="263" r:id="rId13"/>
    <p:sldId id="264" r:id="rId14"/>
    <p:sldId id="267" r:id="rId15"/>
    <p:sldId id="268" r:id="rId16"/>
    <p:sldId id="260"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34" r:id="rId77"/>
    <p:sldId id="335" r:id="rId78"/>
    <p:sldId id="328" r:id="rId79"/>
    <p:sldId id="330" r:id="rId80"/>
    <p:sldId id="331" r:id="rId81"/>
    <p:sldId id="332" r:id="rId82"/>
    <p:sldId id="333" r:id="rId83"/>
    <p:sldId id="344" r:id="rId8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9966"/>
    <a:srgbClr val="FF7C80"/>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8B172BC-FF76-4270-A7D8-69478C5C6FAF}" type="datetimeFigureOut">
              <a:rPr lang="ar-EG" smtClean="0"/>
              <a:pPr/>
              <a:t>28/05/1436</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D448E5C-F41E-4E1C-A5BB-57FA95411254}" type="slidenum">
              <a:rPr lang="ar-EG" smtClean="0"/>
              <a:pPr/>
              <a:t>‹#›</a:t>
            </a:fld>
            <a:endParaRPr lang="ar-EG"/>
          </a:p>
        </p:txBody>
      </p:sp>
    </p:spTree>
    <p:extLst>
      <p:ext uri="{BB962C8B-B14F-4D97-AF65-F5344CB8AC3E}">
        <p14:creationId xmlns:p14="http://schemas.microsoft.com/office/powerpoint/2010/main" xmlns="" val="32731672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AD448E5C-F41E-4E1C-A5BB-57FA95411254}" type="slidenum">
              <a:rPr lang="ar-EG" smtClean="0"/>
              <a:pPr/>
              <a:t>24</a:t>
            </a:fld>
            <a:endParaRPr lang="ar-EG"/>
          </a:p>
        </p:txBody>
      </p:sp>
    </p:spTree>
    <p:extLst>
      <p:ext uri="{BB962C8B-B14F-4D97-AF65-F5344CB8AC3E}">
        <p14:creationId xmlns:p14="http://schemas.microsoft.com/office/powerpoint/2010/main" xmlns="" val="3582142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endParaRPr lang="es-ES" altLang="ar-EG"/>
          </a:p>
        </p:txBody>
      </p:sp>
      <p:sp>
        <p:nvSpPr>
          <p:cNvPr id="5" name="Footer Placeholder 4"/>
          <p:cNvSpPr>
            <a:spLocks noGrp="1"/>
          </p:cNvSpPr>
          <p:nvPr>
            <p:ph type="ftr" sz="quarter" idx="11"/>
          </p:nvPr>
        </p:nvSpPr>
        <p:spPr/>
        <p:txBody>
          <a:bodyPr/>
          <a:lstStyle>
            <a:lvl1pPr>
              <a:defRPr/>
            </a:lvl1pPr>
          </a:lstStyle>
          <a:p>
            <a:endParaRPr lang="es-ES" altLang="ar-EG"/>
          </a:p>
        </p:txBody>
      </p:sp>
      <p:sp>
        <p:nvSpPr>
          <p:cNvPr id="6" name="Slide Number Placeholder 5"/>
          <p:cNvSpPr>
            <a:spLocks noGrp="1"/>
          </p:cNvSpPr>
          <p:nvPr>
            <p:ph type="sldNum" sz="quarter" idx="12"/>
          </p:nvPr>
        </p:nvSpPr>
        <p:spPr/>
        <p:txBody>
          <a:bodyPr/>
          <a:lstStyle>
            <a:lvl1pPr>
              <a:defRPr/>
            </a:lvl1pPr>
          </a:lstStyle>
          <a:p>
            <a:fld id="{6662B353-AE46-4FAC-8713-E9987EC971E0}" type="slidenum">
              <a:rPr lang="es-ES" altLang="ar-EG"/>
              <a:pPr/>
              <a:t>‹#›</a:t>
            </a:fld>
            <a:endParaRPr lang="es-ES" altLang="ar-EG"/>
          </a:p>
        </p:txBody>
      </p:sp>
    </p:spTree>
    <p:extLst>
      <p:ext uri="{BB962C8B-B14F-4D97-AF65-F5344CB8AC3E}">
        <p14:creationId xmlns:p14="http://schemas.microsoft.com/office/powerpoint/2010/main" xmlns="" val="210336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s-ES" altLang="ar-EG"/>
          </a:p>
        </p:txBody>
      </p:sp>
      <p:sp>
        <p:nvSpPr>
          <p:cNvPr id="5" name="Footer Placeholder 4"/>
          <p:cNvSpPr>
            <a:spLocks noGrp="1"/>
          </p:cNvSpPr>
          <p:nvPr>
            <p:ph type="ftr" sz="quarter" idx="11"/>
          </p:nvPr>
        </p:nvSpPr>
        <p:spPr/>
        <p:txBody>
          <a:bodyPr/>
          <a:lstStyle>
            <a:lvl1pPr>
              <a:defRPr/>
            </a:lvl1pPr>
          </a:lstStyle>
          <a:p>
            <a:endParaRPr lang="es-ES" altLang="ar-EG"/>
          </a:p>
        </p:txBody>
      </p:sp>
      <p:sp>
        <p:nvSpPr>
          <p:cNvPr id="6" name="Slide Number Placeholder 5"/>
          <p:cNvSpPr>
            <a:spLocks noGrp="1"/>
          </p:cNvSpPr>
          <p:nvPr>
            <p:ph type="sldNum" sz="quarter" idx="12"/>
          </p:nvPr>
        </p:nvSpPr>
        <p:spPr/>
        <p:txBody>
          <a:bodyPr/>
          <a:lstStyle>
            <a:lvl1pPr>
              <a:defRPr/>
            </a:lvl1pPr>
          </a:lstStyle>
          <a:p>
            <a:fld id="{85C3F3A6-5C24-483D-A9E3-FD0DE30F707F}" type="slidenum">
              <a:rPr lang="es-ES" altLang="ar-EG"/>
              <a:pPr/>
              <a:t>‹#›</a:t>
            </a:fld>
            <a:endParaRPr lang="es-ES" altLang="ar-EG"/>
          </a:p>
        </p:txBody>
      </p:sp>
    </p:spTree>
    <p:extLst>
      <p:ext uri="{BB962C8B-B14F-4D97-AF65-F5344CB8AC3E}">
        <p14:creationId xmlns:p14="http://schemas.microsoft.com/office/powerpoint/2010/main" xmlns="" val="3901122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s-ES" altLang="ar-EG"/>
          </a:p>
        </p:txBody>
      </p:sp>
      <p:sp>
        <p:nvSpPr>
          <p:cNvPr id="5" name="Footer Placeholder 4"/>
          <p:cNvSpPr>
            <a:spLocks noGrp="1"/>
          </p:cNvSpPr>
          <p:nvPr>
            <p:ph type="ftr" sz="quarter" idx="11"/>
          </p:nvPr>
        </p:nvSpPr>
        <p:spPr/>
        <p:txBody>
          <a:bodyPr/>
          <a:lstStyle>
            <a:lvl1pPr>
              <a:defRPr/>
            </a:lvl1pPr>
          </a:lstStyle>
          <a:p>
            <a:endParaRPr lang="es-ES" altLang="ar-EG"/>
          </a:p>
        </p:txBody>
      </p:sp>
      <p:sp>
        <p:nvSpPr>
          <p:cNvPr id="6" name="Slide Number Placeholder 5"/>
          <p:cNvSpPr>
            <a:spLocks noGrp="1"/>
          </p:cNvSpPr>
          <p:nvPr>
            <p:ph type="sldNum" sz="quarter" idx="12"/>
          </p:nvPr>
        </p:nvSpPr>
        <p:spPr/>
        <p:txBody>
          <a:bodyPr/>
          <a:lstStyle>
            <a:lvl1pPr>
              <a:defRPr/>
            </a:lvl1pPr>
          </a:lstStyle>
          <a:p>
            <a:fld id="{12FF00FA-227B-490D-AE88-2754CBD67A7D}" type="slidenum">
              <a:rPr lang="es-ES" altLang="ar-EG"/>
              <a:pPr/>
              <a:t>‹#›</a:t>
            </a:fld>
            <a:endParaRPr lang="es-ES" altLang="ar-EG"/>
          </a:p>
        </p:txBody>
      </p:sp>
    </p:spTree>
    <p:extLst>
      <p:ext uri="{BB962C8B-B14F-4D97-AF65-F5344CB8AC3E}">
        <p14:creationId xmlns:p14="http://schemas.microsoft.com/office/powerpoint/2010/main" xmlns="" val="343898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s-ES" altLang="ar-EG"/>
          </a:p>
        </p:txBody>
      </p:sp>
      <p:sp>
        <p:nvSpPr>
          <p:cNvPr id="5" name="Footer Placeholder 4"/>
          <p:cNvSpPr>
            <a:spLocks noGrp="1"/>
          </p:cNvSpPr>
          <p:nvPr>
            <p:ph type="ftr" sz="quarter" idx="11"/>
          </p:nvPr>
        </p:nvSpPr>
        <p:spPr/>
        <p:txBody>
          <a:bodyPr/>
          <a:lstStyle>
            <a:lvl1pPr>
              <a:defRPr/>
            </a:lvl1pPr>
          </a:lstStyle>
          <a:p>
            <a:endParaRPr lang="es-ES" altLang="ar-EG"/>
          </a:p>
        </p:txBody>
      </p:sp>
      <p:sp>
        <p:nvSpPr>
          <p:cNvPr id="6" name="Slide Number Placeholder 5"/>
          <p:cNvSpPr>
            <a:spLocks noGrp="1"/>
          </p:cNvSpPr>
          <p:nvPr>
            <p:ph type="sldNum" sz="quarter" idx="12"/>
          </p:nvPr>
        </p:nvSpPr>
        <p:spPr/>
        <p:txBody>
          <a:bodyPr/>
          <a:lstStyle>
            <a:lvl1pPr>
              <a:defRPr/>
            </a:lvl1pPr>
          </a:lstStyle>
          <a:p>
            <a:fld id="{BF3C4CAA-092A-47BE-866C-B48717D4E93A}" type="slidenum">
              <a:rPr lang="es-ES" altLang="ar-EG"/>
              <a:pPr/>
              <a:t>‹#›</a:t>
            </a:fld>
            <a:endParaRPr lang="es-ES" altLang="ar-EG"/>
          </a:p>
        </p:txBody>
      </p:sp>
    </p:spTree>
    <p:extLst>
      <p:ext uri="{BB962C8B-B14F-4D97-AF65-F5344CB8AC3E}">
        <p14:creationId xmlns:p14="http://schemas.microsoft.com/office/powerpoint/2010/main" xmlns="" val="273841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ar-E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ltLang="ar-EG"/>
          </a:p>
        </p:txBody>
      </p:sp>
      <p:sp>
        <p:nvSpPr>
          <p:cNvPr id="5" name="Footer Placeholder 4"/>
          <p:cNvSpPr>
            <a:spLocks noGrp="1"/>
          </p:cNvSpPr>
          <p:nvPr>
            <p:ph type="ftr" sz="quarter" idx="11"/>
          </p:nvPr>
        </p:nvSpPr>
        <p:spPr/>
        <p:txBody>
          <a:bodyPr/>
          <a:lstStyle>
            <a:lvl1pPr>
              <a:defRPr/>
            </a:lvl1pPr>
          </a:lstStyle>
          <a:p>
            <a:endParaRPr lang="es-ES" altLang="ar-EG"/>
          </a:p>
        </p:txBody>
      </p:sp>
      <p:sp>
        <p:nvSpPr>
          <p:cNvPr id="6" name="Slide Number Placeholder 5"/>
          <p:cNvSpPr>
            <a:spLocks noGrp="1"/>
          </p:cNvSpPr>
          <p:nvPr>
            <p:ph type="sldNum" sz="quarter" idx="12"/>
          </p:nvPr>
        </p:nvSpPr>
        <p:spPr/>
        <p:txBody>
          <a:bodyPr/>
          <a:lstStyle>
            <a:lvl1pPr>
              <a:defRPr/>
            </a:lvl1pPr>
          </a:lstStyle>
          <a:p>
            <a:fld id="{D717C1CF-1E86-473E-91D7-B12916E6541E}" type="slidenum">
              <a:rPr lang="es-ES" altLang="ar-EG"/>
              <a:pPr/>
              <a:t>‹#›</a:t>
            </a:fld>
            <a:endParaRPr lang="es-ES" altLang="ar-EG"/>
          </a:p>
        </p:txBody>
      </p:sp>
    </p:spTree>
    <p:extLst>
      <p:ext uri="{BB962C8B-B14F-4D97-AF65-F5344CB8AC3E}">
        <p14:creationId xmlns:p14="http://schemas.microsoft.com/office/powerpoint/2010/main" xmlns="" val="117045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s-ES" altLang="ar-EG"/>
          </a:p>
        </p:txBody>
      </p:sp>
      <p:sp>
        <p:nvSpPr>
          <p:cNvPr id="6" name="Footer Placeholder 5"/>
          <p:cNvSpPr>
            <a:spLocks noGrp="1"/>
          </p:cNvSpPr>
          <p:nvPr>
            <p:ph type="ftr" sz="quarter" idx="11"/>
          </p:nvPr>
        </p:nvSpPr>
        <p:spPr/>
        <p:txBody>
          <a:bodyPr/>
          <a:lstStyle>
            <a:lvl1pPr>
              <a:defRPr/>
            </a:lvl1pPr>
          </a:lstStyle>
          <a:p>
            <a:endParaRPr lang="es-ES" altLang="ar-EG"/>
          </a:p>
        </p:txBody>
      </p:sp>
      <p:sp>
        <p:nvSpPr>
          <p:cNvPr id="7" name="Slide Number Placeholder 6"/>
          <p:cNvSpPr>
            <a:spLocks noGrp="1"/>
          </p:cNvSpPr>
          <p:nvPr>
            <p:ph type="sldNum" sz="quarter" idx="12"/>
          </p:nvPr>
        </p:nvSpPr>
        <p:spPr/>
        <p:txBody>
          <a:bodyPr/>
          <a:lstStyle>
            <a:lvl1pPr>
              <a:defRPr/>
            </a:lvl1pPr>
          </a:lstStyle>
          <a:p>
            <a:fld id="{49FAAA16-0141-432A-A58C-4DDBFEEC9375}" type="slidenum">
              <a:rPr lang="es-ES" altLang="ar-EG"/>
              <a:pPr/>
              <a:t>‹#›</a:t>
            </a:fld>
            <a:endParaRPr lang="es-ES" altLang="ar-EG"/>
          </a:p>
        </p:txBody>
      </p:sp>
    </p:spTree>
    <p:extLst>
      <p:ext uri="{BB962C8B-B14F-4D97-AF65-F5344CB8AC3E}">
        <p14:creationId xmlns:p14="http://schemas.microsoft.com/office/powerpoint/2010/main" xmlns="" val="374505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ar-E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s-ES" altLang="ar-EG"/>
          </a:p>
        </p:txBody>
      </p:sp>
      <p:sp>
        <p:nvSpPr>
          <p:cNvPr id="8" name="Footer Placeholder 7"/>
          <p:cNvSpPr>
            <a:spLocks noGrp="1"/>
          </p:cNvSpPr>
          <p:nvPr>
            <p:ph type="ftr" sz="quarter" idx="11"/>
          </p:nvPr>
        </p:nvSpPr>
        <p:spPr/>
        <p:txBody>
          <a:bodyPr/>
          <a:lstStyle>
            <a:lvl1pPr>
              <a:defRPr/>
            </a:lvl1pPr>
          </a:lstStyle>
          <a:p>
            <a:endParaRPr lang="es-ES" altLang="ar-EG"/>
          </a:p>
        </p:txBody>
      </p:sp>
      <p:sp>
        <p:nvSpPr>
          <p:cNvPr id="9" name="Slide Number Placeholder 8"/>
          <p:cNvSpPr>
            <a:spLocks noGrp="1"/>
          </p:cNvSpPr>
          <p:nvPr>
            <p:ph type="sldNum" sz="quarter" idx="12"/>
          </p:nvPr>
        </p:nvSpPr>
        <p:spPr/>
        <p:txBody>
          <a:bodyPr/>
          <a:lstStyle>
            <a:lvl1pPr>
              <a:defRPr/>
            </a:lvl1pPr>
          </a:lstStyle>
          <a:p>
            <a:fld id="{0ED65B9C-8A68-42ED-9C93-74A6AFCEAF28}" type="slidenum">
              <a:rPr lang="es-ES" altLang="ar-EG"/>
              <a:pPr/>
              <a:t>‹#›</a:t>
            </a:fld>
            <a:endParaRPr lang="es-ES" altLang="ar-EG"/>
          </a:p>
        </p:txBody>
      </p:sp>
    </p:spTree>
    <p:extLst>
      <p:ext uri="{BB962C8B-B14F-4D97-AF65-F5344CB8AC3E}">
        <p14:creationId xmlns:p14="http://schemas.microsoft.com/office/powerpoint/2010/main" xmlns="" val="290852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s-ES" altLang="ar-EG"/>
          </a:p>
        </p:txBody>
      </p:sp>
      <p:sp>
        <p:nvSpPr>
          <p:cNvPr id="4" name="Footer Placeholder 3"/>
          <p:cNvSpPr>
            <a:spLocks noGrp="1"/>
          </p:cNvSpPr>
          <p:nvPr>
            <p:ph type="ftr" sz="quarter" idx="11"/>
          </p:nvPr>
        </p:nvSpPr>
        <p:spPr/>
        <p:txBody>
          <a:bodyPr/>
          <a:lstStyle>
            <a:lvl1pPr>
              <a:defRPr/>
            </a:lvl1pPr>
          </a:lstStyle>
          <a:p>
            <a:endParaRPr lang="es-ES" altLang="ar-EG"/>
          </a:p>
        </p:txBody>
      </p:sp>
      <p:sp>
        <p:nvSpPr>
          <p:cNvPr id="5" name="Slide Number Placeholder 4"/>
          <p:cNvSpPr>
            <a:spLocks noGrp="1"/>
          </p:cNvSpPr>
          <p:nvPr>
            <p:ph type="sldNum" sz="quarter" idx="12"/>
          </p:nvPr>
        </p:nvSpPr>
        <p:spPr/>
        <p:txBody>
          <a:bodyPr/>
          <a:lstStyle>
            <a:lvl1pPr>
              <a:defRPr/>
            </a:lvl1pPr>
          </a:lstStyle>
          <a:p>
            <a:fld id="{0687D010-CEDA-49EF-A475-3E4A1E62FC90}" type="slidenum">
              <a:rPr lang="es-ES" altLang="ar-EG"/>
              <a:pPr/>
              <a:t>‹#›</a:t>
            </a:fld>
            <a:endParaRPr lang="es-ES" altLang="ar-EG"/>
          </a:p>
        </p:txBody>
      </p:sp>
    </p:spTree>
    <p:extLst>
      <p:ext uri="{BB962C8B-B14F-4D97-AF65-F5344CB8AC3E}">
        <p14:creationId xmlns:p14="http://schemas.microsoft.com/office/powerpoint/2010/main" xmlns="" val="161717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ltLang="ar-EG"/>
          </a:p>
        </p:txBody>
      </p:sp>
      <p:sp>
        <p:nvSpPr>
          <p:cNvPr id="3" name="Footer Placeholder 2"/>
          <p:cNvSpPr>
            <a:spLocks noGrp="1"/>
          </p:cNvSpPr>
          <p:nvPr>
            <p:ph type="ftr" sz="quarter" idx="11"/>
          </p:nvPr>
        </p:nvSpPr>
        <p:spPr/>
        <p:txBody>
          <a:bodyPr/>
          <a:lstStyle>
            <a:lvl1pPr>
              <a:defRPr/>
            </a:lvl1pPr>
          </a:lstStyle>
          <a:p>
            <a:endParaRPr lang="es-ES" altLang="ar-EG"/>
          </a:p>
        </p:txBody>
      </p:sp>
      <p:sp>
        <p:nvSpPr>
          <p:cNvPr id="4" name="Slide Number Placeholder 3"/>
          <p:cNvSpPr>
            <a:spLocks noGrp="1"/>
          </p:cNvSpPr>
          <p:nvPr>
            <p:ph type="sldNum" sz="quarter" idx="12"/>
          </p:nvPr>
        </p:nvSpPr>
        <p:spPr/>
        <p:txBody>
          <a:bodyPr/>
          <a:lstStyle>
            <a:lvl1pPr>
              <a:defRPr/>
            </a:lvl1pPr>
          </a:lstStyle>
          <a:p>
            <a:fld id="{46A87361-FFE3-4D7A-9AA3-65FD4D65CFE3}" type="slidenum">
              <a:rPr lang="es-ES" altLang="ar-EG"/>
              <a:pPr/>
              <a:t>‹#›</a:t>
            </a:fld>
            <a:endParaRPr lang="es-ES" altLang="ar-EG"/>
          </a:p>
        </p:txBody>
      </p:sp>
    </p:spTree>
    <p:extLst>
      <p:ext uri="{BB962C8B-B14F-4D97-AF65-F5344CB8AC3E}">
        <p14:creationId xmlns:p14="http://schemas.microsoft.com/office/powerpoint/2010/main" xmlns="" val="293171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ar-E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ltLang="ar-EG"/>
          </a:p>
        </p:txBody>
      </p:sp>
      <p:sp>
        <p:nvSpPr>
          <p:cNvPr id="6" name="Footer Placeholder 5"/>
          <p:cNvSpPr>
            <a:spLocks noGrp="1"/>
          </p:cNvSpPr>
          <p:nvPr>
            <p:ph type="ftr" sz="quarter" idx="11"/>
          </p:nvPr>
        </p:nvSpPr>
        <p:spPr/>
        <p:txBody>
          <a:bodyPr/>
          <a:lstStyle>
            <a:lvl1pPr>
              <a:defRPr/>
            </a:lvl1pPr>
          </a:lstStyle>
          <a:p>
            <a:endParaRPr lang="es-ES" altLang="ar-EG"/>
          </a:p>
        </p:txBody>
      </p:sp>
      <p:sp>
        <p:nvSpPr>
          <p:cNvPr id="7" name="Slide Number Placeholder 6"/>
          <p:cNvSpPr>
            <a:spLocks noGrp="1"/>
          </p:cNvSpPr>
          <p:nvPr>
            <p:ph type="sldNum" sz="quarter" idx="12"/>
          </p:nvPr>
        </p:nvSpPr>
        <p:spPr/>
        <p:txBody>
          <a:bodyPr/>
          <a:lstStyle>
            <a:lvl1pPr>
              <a:defRPr/>
            </a:lvl1pPr>
          </a:lstStyle>
          <a:p>
            <a:fld id="{2AF1FB6B-EAAA-4537-AC14-F948EB57374C}" type="slidenum">
              <a:rPr lang="es-ES" altLang="ar-EG"/>
              <a:pPr/>
              <a:t>‹#›</a:t>
            </a:fld>
            <a:endParaRPr lang="es-ES" altLang="ar-EG"/>
          </a:p>
        </p:txBody>
      </p:sp>
    </p:spTree>
    <p:extLst>
      <p:ext uri="{BB962C8B-B14F-4D97-AF65-F5344CB8AC3E}">
        <p14:creationId xmlns:p14="http://schemas.microsoft.com/office/powerpoint/2010/main" xmlns="" val="377074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ar-E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ltLang="ar-EG"/>
          </a:p>
        </p:txBody>
      </p:sp>
      <p:sp>
        <p:nvSpPr>
          <p:cNvPr id="6" name="Footer Placeholder 5"/>
          <p:cNvSpPr>
            <a:spLocks noGrp="1"/>
          </p:cNvSpPr>
          <p:nvPr>
            <p:ph type="ftr" sz="quarter" idx="11"/>
          </p:nvPr>
        </p:nvSpPr>
        <p:spPr/>
        <p:txBody>
          <a:bodyPr/>
          <a:lstStyle>
            <a:lvl1pPr>
              <a:defRPr/>
            </a:lvl1pPr>
          </a:lstStyle>
          <a:p>
            <a:endParaRPr lang="es-ES" altLang="ar-EG"/>
          </a:p>
        </p:txBody>
      </p:sp>
      <p:sp>
        <p:nvSpPr>
          <p:cNvPr id="7" name="Slide Number Placeholder 6"/>
          <p:cNvSpPr>
            <a:spLocks noGrp="1"/>
          </p:cNvSpPr>
          <p:nvPr>
            <p:ph type="sldNum" sz="quarter" idx="12"/>
          </p:nvPr>
        </p:nvSpPr>
        <p:spPr/>
        <p:txBody>
          <a:bodyPr/>
          <a:lstStyle>
            <a:lvl1pPr>
              <a:defRPr/>
            </a:lvl1pPr>
          </a:lstStyle>
          <a:p>
            <a:fld id="{BCE1C01A-5DB7-42DF-8485-51FD858A0847}" type="slidenum">
              <a:rPr lang="es-ES" altLang="ar-EG"/>
              <a:pPr/>
              <a:t>‹#›</a:t>
            </a:fld>
            <a:endParaRPr lang="es-ES" altLang="ar-EG"/>
          </a:p>
        </p:txBody>
      </p:sp>
    </p:spTree>
    <p:extLst>
      <p:ext uri="{BB962C8B-B14F-4D97-AF65-F5344CB8AC3E}">
        <p14:creationId xmlns:p14="http://schemas.microsoft.com/office/powerpoint/2010/main" xmlns="" val="89585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ar-EG"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ar-EG" smtClean="0"/>
              <a:t>Haga clic para modificar el estilo de texto del patrón</a:t>
            </a:r>
          </a:p>
          <a:p>
            <a:pPr lvl="1"/>
            <a:r>
              <a:rPr lang="es-ES" altLang="ar-EG" smtClean="0"/>
              <a:t>Segundo nivel</a:t>
            </a:r>
          </a:p>
          <a:p>
            <a:pPr lvl="2"/>
            <a:r>
              <a:rPr lang="es-ES" altLang="ar-EG" smtClean="0"/>
              <a:t>Tercer nivel</a:t>
            </a:r>
          </a:p>
          <a:p>
            <a:pPr lvl="3"/>
            <a:r>
              <a:rPr lang="es-ES" altLang="ar-EG" smtClean="0"/>
              <a:t>Cuarto nivel</a:t>
            </a:r>
          </a:p>
          <a:p>
            <a:pPr lvl="4"/>
            <a:r>
              <a:rPr lang="es-ES" altLang="ar-EG"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ar-EG"/>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ar-EG"/>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447DC-AEF8-44F0-A52D-F0460D1DDC66}" type="slidenum">
              <a:rPr lang="es-ES" altLang="ar-EG"/>
              <a:pPr/>
              <a:t>‹#›</a:t>
            </a:fld>
            <a:endParaRPr lang="es-ES" alt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bwMode="auto">
          <a:xfrm>
            <a:off x="4535996" y="489796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Heart 5"/>
          <p:cNvSpPr/>
          <p:nvPr/>
        </p:nvSpPr>
        <p:spPr bwMode="auto">
          <a:xfrm>
            <a:off x="7511206" y="416348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3059832" y="1143000"/>
            <a:ext cx="5472608" cy="3420380"/>
          </a:xfrm>
          <a:prstGeom prst="ellipse">
            <a:avLst/>
          </a:prstGeom>
          <a:ln>
            <a:noFill/>
          </a:ln>
          <a:effectLst>
            <a:softEdge rad="112500"/>
          </a:effectLst>
        </p:spPr>
      </p:pic>
      <p:sp>
        <p:nvSpPr>
          <p:cNvPr id="12290" name="Rectangle 2"/>
          <p:cNvSpPr>
            <a:spLocks noGrp="1" noChangeArrowheads="1"/>
          </p:cNvSpPr>
          <p:nvPr>
            <p:ph type="title"/>
          </p:nvPr>
        </p:nvSpPr>
        <p:spPr>
          <a:xfrm>
            <a:off x="4552590" y="236917"/>
            <a:ext cx="5747594" cy="1143000"/>
          </a:xfrm>
        </p:spPr>
        <p:txBody>
          <a:bodyPr/>
          <a:lstStyle/>
          <a:p>
            <a:r>
              <a:rPr lang="ar-EG" altLang="ar-EG" sz="5400" b="1" dirty="0" smtClean="0">
                <a:solidFill>
                  <a:srgbClr val="C00000"/>
                </a:solidFill>
              </a:rPr>
              <a:t>اسرار الحب</a:t>
            </a:r>
            <a:endParaRPr lang="ar-EG" altLang="ar-EG" sz="5400" b="1" dirty="0">
              <a:solidFill>
                <a:srgbClr val="C00000"/>
              </a:solidFill>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7504" y="2598443"/>
            <a:ext cx="9036496" cy="1175252"/>
          </a:xfrm>
          <a:prstGeom prst="roundRect">
            <a:avLst/>
          </a:prstGeom>
          <a:solidFill>
            <a:srgbClr val="FF5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400" b="1" dirty="0" smtClean="0">
                <a:solidFill>
                  <a:schemeClr val="bg1"/>
                </a:solidFill>
              </a:rPr>
              <a:t>فالحب </a:t>
            </a:r>
            <a:r>
              <a:rPr lang="ar-EG" sz="2400" b="1" dirty="0">
                <a:solidFill>
                  <a:schemeClr val="bg1"/>
                </a:solidFill>
              </a:rPr>
              <a:t>المطلق (او كما يسميه البعض الحب الغير مشروط) </a:t>
            </a:r>
            <a:r>
              <a:rPr lang="ar-EG" sz="2400" b="1" dirty="0" smtClean="0">
                <a:solidFill>
                  <a:schemeClr val="bg1"/>
                </a:solidFill>
              </a:rPr>
              <a:t>هو </a:t>
            </a:r>
            <a:r>
              <a:rPr lang="ar-EG" sz="2400" b="1" dirty="0">
                <a:solidFill>
                  <a:schemeClr val="bg1"/>
                </a:solidFill>
              </a:rPr>
              <a:t>الذي تحبين فيه الاخرين دون القيود والشروط، انت تحبينهم كما هم ليس كما تريدين ان يكونوا</a:t>
            </a:r>
            <a:endParaRPr kumimoji="0" lang="ar-EG" sz="2400" b="1" i="0" u="none" strike="noStrike" cap="none" normalizeH="0" baseline="0" dirty="0" smtClean="0">
              <a:ln>
                <a:noFill/>
              </a:ln>
              <a:solidFill>
                <a:schemeClr val="bg1"/>
              </a:solidFill>
              <a:effectLst/>
            </a:endParaRPr>
          </a:p>
        </p:txBody>
      </p:sp>
      <p:sp>
        <p:nvSpPr>
          <p:cNvPr id="7" name="Rounded Rectangle 6"/>
          <p:cNvSpPr/>
          <p:nvPr/>
        </p:nvSpPr>
        <p:spPr bwMode="auto">
          <a:xfrm>
            <a:off x="107504" y="3873930"/>
            <a:ext cx="9036496" cy="1984771"/>
          </a:xfrm>
          <a:prstGeom prst="roundRect">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400" b="1" dirty="0">
                <a:solidFill>
                  <a:schemeClr val="bg1"/>
                </a:solidFill>
              </a:rPr>
              <a:t>اما الحب المشروط هو الذي يحمل في حناياه "إذا"..." احبك اذ اشتريت لي خاتما".." أحبك متي عملت الذي اطلبه منك".." لو كنت فقط تحسن سلوكك لحبيبتك". ان هذا هو الحب المشروط، والذي عادة ما نتلقاه في الطفولة دون وعي من الوالدين بخطورته، هذا النوع من الحب ينشئ نفوسا مشروطة تؤذي </a:t>
            </a:r>
            <a:r>
              <a:rPr lang="ar-EG" sz="2400" b="1" dirty="0" smtClean="0">
                <a:solidFill>
                  <a:schemeClr val="bg1"/>
                </a:solidFill>
              </a:rPr>
              <a:t>وتتأذي</a:t>
            </a:r>
            <a:endParaRPr lang="ar-EG" sz="2400" b="1" dirty="0">
              <a:solidFill>
                <a:schemeClr val="bg1"/>
              </a:solidFill>
            </a:endParaRPr>
          </a:p>
        </p:txBody>
      </p:sp>
      <p:sp>
        <p:nvSpPr>
          <p:cNvPr id="9" name="Wave 8"/>
          <p:cNvSpPr/>
          <p:nvPr/>
        </p:nvSpPr>
        <p:spPr>
          <a:xfrm>
            <a:off x="3113584" y="44624"/>
            <a:ext cx="3024336" cy="1224136"/>
          </a:xfrm>
          <a:prstGeom prst="wav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800" b="1" kern="0" dirty="0">
                <a:solidFill>
                  <a:prstClr val="white"/>
                </a:solidFill>
                <a:latin typeface="Calibri"/>
              </a:rPr>
              <a:t>ان الحب نوعان </a:t>
            </a:r>
            <a:r>
              <a:rPr lang="ar-EG" sz="2800" b="1" kern="0" dirty="0" smtClean="0">
                <a:solidFill>
                  <a:prstClr val="white"/>
                </a:solidFill>
                <a:latin typeface="Calibri"/>
              </a:rPr>
              <a:t>رئيسان</a:t>
            </a:r>
            <a:endParaRPr kumimoji="0" lang="ar-EG" sz="28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0" name="Left Arrow 9"/>
          <p:cNvSpPr/>
          <p:nvPr/>
        </p:nvSpPr>
        <p:spPr bwMode="auto">
          <a:xfrm>
            <a:off x="5220072" y="1546547"/>
            <a:ext cx="3528392" cy="1126369"/>
          </a:xfrm>
          <a:prstGeom prst="leftArrow">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r>
              <a:rPr lang="ar-EG" sz="2400" b="1" dirty="0">
                <a:solidFill>
                  <a:srgbClr val="002060"/>
                </a:solidFill>
              </a:rPr>
              <a:t>الحب المطلق والحب المشروط</a:t>
            </a:r>
            <a:endParaRPr kumimoji="0" lang="ar-EG" sz="2400" b="1" i="0" u="none" strike="noStrike" cap="none" normalizeH="0" baseline="0" dirty="0" smtClean="0">
              <a:ln>
                <a:noFill/>
              </a:ln>
              <a:solidFill>
                <a:srgbClr val="002060"/>
              </a:solidFill>
              <a:effectLst/>
            </a:endParaRPr>
          </a:p>
        </p:txBody>
      </p:sp>
      <p:pic>
        <p:nvPicPr>
          <p:cNvPr id="11" name="Picture 10"/>
          <p:cNvPicPr>
            <a:picLocks noChangeAspect="1"/>
          </p:cNvPicPr>
          <p:nvPr/>
        </p:nvPicPr>
        <p:blipFill>
          <a:blip r:embed="rId2" cstate="print"/>
          <a:stretch>
            <a:fillRect/>
          </a:stretch>
        </p:blipFill>
        <p:spPr>
          <a:xfrm>
            <a:off x="141834" y="1090164"/>
            <a:ext cx="1944215" cy="14581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p:cNvPicPr>
            <a:picLocks noChangeAspect="1"/>
          </p:cNvPicPr>
          <p:nvPr/>
        </p:nvPicPr>
        <p:blipFill>
          <a:blip r:embed="rId3"/>
          <a:stretch>
            <a:fillRect/>
          </a:stretch>
        </p:blipFill>
        <p:spPr>
          <a:xfrm>
            <a:off x="141834" y="5196602"/>
            <a:ext cx="2399928" cy="13499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Heart 12"/>
          <p:cNvSpPr/>
          <p:nvPr/>
        </p:nvSpPr>
        <p:spPr bwMode="auto">
          <a:xfrm>
            <a:off x="2339751" y="156843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Heart 13"/>
          <p:cNvSpPr/>
          <p:nvPr/>
        </p:nvSpPr>
        <p:spPr bwMode="auto">
          <a:xfrm>
            <a:off x="6696236" y="94225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76378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43608" y="908720"/>
            <a:ext cx="6984776" cy="3888432"/>
          </a:xfrm>
          <a:prstGeom prst="roundRect">
            <a:avLst/>
          </a:prstGeom>
          <a:solidFill>
            <a:srgbClr val="FF9966"/>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EG" sz="2400" b="1" kern="0" dirty="0">
                <a:solidFill>
                  <a:schemeClr val="bg1"/>
                </a:solidFill>
                <a:latin typeface="Calibri"/>
              </a:rPr>
              <a:t>ان الحب المطلق ان تعطي بلا مقابل. حب الله للعباد مطلق، فقد اعطاك الحياة، واعطاك العقل، واعطاك الهبات والعطايا مقابل ماذا؟ لا شيء. الحب المطلق ان تحبي دون ان تؤثر التصرفات الطارئة في حبك، فلا تكرهي زوجك بمجرد انه غضب او نسي موعدا او تجاهل امرا ما. قد تكرهين التصرف نفسه لكن ليس الزوج، فهناك فرق، القاعدة تقول: "فرق بين الفعل والفاعل". ان الفاعل زوجي حبيبي والفعل تصرف خاطئ وهذه القاعدة جليلة وهي إحدى طرق السعادة والتغيير الفعال وحسن الاتصال.</a:t>
            </a:r>
            <a:endParaRPr kumimoji="0" lang="ar-EG" sz="2400" b="1" i="0" u="none" strike="noStrike" kern="0" cap="none" spc="0" normalizeH="0" baseline="0" noProof="0" dirty="0" smtClean="0">
              <a:ln>
                <a:noFill/>
              </a:ln>
              <a:solidFill>
                <a:schemeClr val="bg1"/>
              </a:solidFill>
              <a:effectLst/>
              <a:uLnTx/>
              <a:uFillTx/>
              <a:latin typeface="Calibri"/>
            </a:endParaRPr>
          </a:p>
        </p:txBody>
      </p:sp>
      <p:sp>
        <p:nvSpPr>
          <p:cNvPr id="4" name="Rectangle 3"/>
          <p:cNvSpPr/>
          <p:nvPr/>
        </p:nvSpPr>
        <p:spPr>
          <a:xfrm>
            <a:off x="1619672" y="188640"/>
            <a:ext cx="5832648" cy="936104"/>
          </a:xfrm>
          <a:prstGeom prst="rect">
            <a:avLst/>
          </a:prstGeom>
          <a:solidFill>
            <a:srgbClr val="FF5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1" anchor="ctr"/>
          <a:lstStyle/>
          <a:p>
            <a:pPr algn="ctr" rtl="1"/>
            <a:r>
              <a:rPr lang="ar-EG" sz="3200" b="1">
                <a:solidFill>
                  <a:schemeClr val="bg1"/>
                </a:solidFill>
              </a:rPr>
              <a:t>الفعل والفاعل</a:t>
            </a:r>
            <a:endParaRPr lang="en-US" sz="3200" b="1" dirty="0">
              <a:solidFill>
                <a:schemeClr val="bg1"/>
              </a:solidFill>
            </a:endParaRPr>
          </a:p>
        </p:txBody>
      </p:sp>
      <p:pic>
        <p:nvPicPr>
          <p:cNvPr id="5" name="Picture 4"/>
          <p:cNvPicPr>
            <a:picLocks noChangeAspect="1"/>
          </p:cNvPicPr>
          <p:nvPr/>
        </p:nvPicPr>
        <p:blipFill>
          <a:blip r:embed="rId2"/>
          <a:stretch>
            <a:fillRect/>
          </a:stretch>
        </p:blipFill>
        <p:spPr>
          <a:xfrm>
            <a:off x="386184" y="4797152"/>
            <a:ext cx="2466975" cy="1847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Heart 5"/>
          <p:cNvSpPr/>
          <p:nvPr/>
        </p:nvSpPr>
        <p:spPr bwMode="auto">
          <a:xfrm>
            <a:off x="5508104" y="526520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Heart 6"/>
          <p:cNvSpPr/>
          <p:nvPr/>
        </p:nvSpPr>
        <p:spPr bwMode="auto">
          <a:xfrm>
            <a:off x="3604567" y="55172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8397776" y="184482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567096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43608" y="908720"/>
            <a:ext cx="6984776" cy="3888432"/>
          </a:xfrm>
          <a:prstGeom prst="roundRect">
            <a:avLst/>
          </a:prstGeom>
          <a:solidFill>
            <a:srgbClr val="FF9966"/>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EG" sz="2400" b="1" kern="0" dirty="0">
                <a:solidFill>
                  <a:schemeClr val="bg1"/>
                </a:solidFill>
                <a:latin typeface="Calibri"/>
              </a:rPr>
              <a:t>ان هذه القاعدة القرآنية بأن الطيبين للطيبات والخبيثين للخبيثات. اي بأرواحهم، تؤيدها القاعدة العامية " الطيور على اشكالها تقع" وتؤيدها القاعدة الروحانية في بعض مدارس النفس المتأخرة من ان الأرواح المتشابه تلتقي. انا استحق اهلي هؤلاء وهم يستحقونني ونحن اكفاء لبعضنا البعض، وانت تستحقين زوجك، وزوجك هذا يستحقك. انتما في المستوي الروحاني نفسه ولذلك تجاذبتما وفقا للقواعد القرآنية والعامية </a:t>
            </a:r>
            <a:r>
              <a:rPr lang="ar-EG" sz="2400" b="1" kern="0" dirty="0" smtClean="0">
                <a:solidFill>
                  <a:schemeClr val="bg1"/>
                </a:solidFill>
                <a:latin typeface="Calibri"/>
              </a:rPr>
              <a:t>والنفسية</a:t>
            </a:r>
            <a:endParaRPr kumimoji="0" lang="ar-EG" sz="2400" b="1" i="0" u="none" strike="noStrike" kern="0" cap="none" spc="0" normalizeH="0" baseline="0" noProof="0" dirty="0" smtClean="0">
              <a:ln>
                <a:noFill/>
              </a:ln>
              <a:solidFill>
                <a:schemeClr val="bg1"/>
              </a:solidFill>
              <a:effectLst/>
              <a:uLnTx/>
              <a:uFillTx/>
              <a:latin typeface="Calibri"/>
            </a:endParaRPr>
          </a:p>
        </p:txBody>
      </p:sp>
      <p:sp>
        <p:nvSpPr>
          <p:cNvPr id="4" name="Rectangle 3"/>
          <p:cNvSpPr/>
          <p:nvPr/>
        </p:nvSpPr>
        <p:spPr>
          <a:xfrm>
            <a:off x="1619672" y="188640"/>
            <a:ext cx="5832648" cy="936104"/>
          </a:xfrm>
          <a:prstGeom prst="rect">
            <a:avLst/>
          </a:prstGeom>
          <a:solidFill>
            <a:srgbClr val="FF5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1" anchor="ctr"/>
          <a:lstStyle/>
          <a:p>
            <a:pPr algn="ctr" rtl="1"/>
            <a:r>
              <a:rPr lang="ar-EG" sz="3200" b="1" dirty="0" smtClean="0">
                <a:solidFill>
                  <a:schemeClr val="bg1"/>
                </a:solidFill>
              </a:rPr>
              <a:t>الطبيون </a:t>
            </a:r>
            <a:r>
              <a:rPr lang="ar-EG" sz="3200" b="1" dirty="0">
                <a:solidFill>
                  <a:schemeClr val="bg1"/>
                </a:solidFill>
              </a:rPr>
              <a:t>للطيبات </a:t>
            </a:r>
          </a:p>
        </p:txBody>
      </p:sp>
      <p:pic>
        <p:nvPicPr>
          <p:cNvPr id="2" name="Picture 1"/>
          <p:cNvPicPr>
            <a:picLocks noChangeAspect="1"/>
          </p:cNvPicPr>
          <p:nvPr/>
        </p:nvPicPr>
        <p:blipFill>
          <a:blip r:embed="rId2"/>
          <a:stretch>
            <a:fillRect/>
          </a:stretch>
        </p:blipFill>
        <p:spPr>
          <a:xfrm>
            <a:off x="323528" y="4797152"/>
            <a:ext cx="1908212" cy="19785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Heart 5"/>
          <p:cNvSpPr/>
          <p:nvPr/>
        </p:nvSpPr>
        <p:spPr bwMode="auto">
          <a:xfrm>
            <a:off x="4139952" y="528236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Heart 6"/>
          <p:cNvSpPr/>
          <p:nvPr/>
        </p:nvSpPr>
        <p:spPr bwMode="auto">
          <a:xfrm>
            <a:off x="7164288" y="55172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286437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43608" y="908720"/>
            <a:ext cx="6984776" cy="3888432"/>
          </a:xfrm>
          <a:prstGeom prst="roundRect">
            <a:avLst/>
          </a:prstGeom>
          <a:solidFill>
            <a:srgbClr val="FF9966"/>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EG" sz="2400" b="1" kern="0" dirty="0">
                <a:solidFill>
                  <a:schemeClr val="bg1"/>
                </a:solidFill>
                <a:latin typeface="Calibri"/>
              </a:rPr>
              <a:t>ان الحب ليس مهارة فطرية يولد مع المرء، ان الحب مهارة تكتسب يجب عليك تحقيقه. ان الحب فن في الاستقبال والارسال، تعلمي كيف تحبين ربك، وزوجك، واهلك، وصديقاتك، ووطنك، والعالم، تعلمي كيف تحبين الدنيا والناس </a:t>
            </a:r>
            <a:r>
              <a:rPr lang="ar-EG" sz="2400" b="1" kern="0" dirty="0" smtClean="0">
                <a:solidFill>
                  <a:schemeClr val="bg1"/>
                </a:solidFill>
                <a:latin typeface="Calibri"/>
              </a:rPr>
              <a:t>والحياة.ان </a:t>
            </a:r>
            <a:r>
              <a:rPr lang="ar-EG" sz="2400" b="1" kern="0" dirty="0">
                <a:solidFill>
                  <a:schemeClr val="bg1"/>
                </a:solidFill>
                <a:latin typeface="Calibri"/>
              </a:rPr>
              <a:t>في هذا الكتيب طرق عملية لتعلم الحب استقبالا وارسالا. وهذه الطرق صغتها على طريقة واجبات وتمارين. إنك لن تحققي أي شيء ما لم تطبيق الواجبات والتمارين، لذا فاني اود الحصول علي وعد بالتطبيق. ان التطبيق سوف يعطيك حياة زوجية أكثر سعادة ومتعة ونجاحا. ابدئي بتطبيق او واجب ثم تابعي البقية واحدا تلو </a:t>
            </a:r>
            <a:r>
              <a:rPr lang="ar-EG" sz="2400" b="1" kern="0" dirty="0" smtClean="0">
                <a:solidFill>
                  <a:schemeClr val="bg1"/>
                </a:solidFill>
                <a:latin typeface="Calibri"/>
              </a:rPr>
              <a:t>الاخر</a:t>
            </a:r>
            <a:endParaRPr lang="ar-EG" sz="2400" b="1" kern="0" dirty="0">
              <a:solidFill>
                <a:schemeClr val="bg1"/>
              </a:solidFill>
              <a:latin typeface="Calibri"/>
            </a:endParaRPr>
          </a:p>
        </p:txBody>
      </p:sp>
      <p:sp>
        <p:nvSpPr>
          <p:cNvPr id="4" name="Rectangle 3"/>
          <p:cNvSpPr/>
          <p:nvPr/>
        </p:nvSpPr>
        <p:spPr>
          <a:xfrm>
            <a:off x="1619672" y="188640"/>
            <a:ext cx="5832648" cy="936104"/>
          </a:xfrm>
          <a:prstGeom prst="rect">
            <a:avLst/>
          </a:prstGeom>
          <a:solidFill>
            <a:srgbClr val="FF5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1" anchor="ctr"/>
          <a:lstStyle/>
          <a:p>
            <a:pPr algn="ctr" rtl="1"/>
            <a:r>
              <a:rPr lang="ar-EG" sz="3200" b="1">
                <a:solidFill>
                  <a:schemeClr val="bg1"/>
                </a:solidFill>
              </a:rPr>
              <a:t>الحب مهارة تحتاج الي مجهود</a:t>
            </a:r>
            <a:endParaRPr lang="ar-EG" sz="3200" b="1" dirty="0">
              <a:solidFill>
                <a:schemeClr val="bg1"/>
              </a:solidFill>
            </a:endParaRPr>
          </a:p>
        </p:txBody>
      </p:sp>
      <p:sp>
        <p:nvSpPr>
          <p:cNvPr id="6" name="Heart 5"/>
          <p:cNvSpPr/>
          <p:nvPr/>
        </p:nvSpPr>
        <p:spPr bwMode="auto">
          <a:xfrm>
            <a:off x="1072778" y="526520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Heart 6"/>
          <p:cNvSpPr/>
          <p:nvPr/>
        </p:nvSpPr>
        <p:spPr bwMode="auto">
          <a:xfrm>
            <a:off x="8172400" y="270892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4355976" y="55172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607669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2022831" y="1683799"/>
            <a:ext cx="4779519" cy="30255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a:solidFill>
                  <a:srgbClr val="C00000"/>
                </a:solidFill>
                <a:latin typeface="Calibri"/>
              </a:rPr>
              <a:t>واجب 1</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prstClr val="white"/>
                </a:solidFill>
                <a:latin typeface="Calibri"/>
              </a:rPr>
              <a:t>خذي على نفسك عهدا بتطبيق التمارين والواجبات الموجودة في الكتاب. واكتبي في ورقة مفاهيم في اخر الكتاب: "الذي لا يطبق يجب عليه الا يتوقع النتائج". "سأطبق جميع الواجبات والتمارين</a:t>
            </a:r>
            <a:r>
              <a:rPr lang="ar-EG" sz="2800" b="1" kern="0" dirty="0" smtClean="0">
                <a:solidFill>
                  <a:prstClr val="white"/>
                </a:solidFill>
                <a:latin typeface="Calibri"/>
              </a:rPr>
              <a:t>"</a:t>
            </a:r>
            <a:endParaRPr lang="ar-EG" sz="2800" b="1" kern="0" dirty="0">
              <a:solidFill>
                <a:prstClr val="white"/>
              </a:solidFill>
              <a:latin typeface="Calibri"/>
            </a:endParaRPr>
          </a:p>
        </p:txBody>
      </p:sp>
      <p:sp>
        <p:nvSpPr>
          <p:cNvPr id="11" name="Oval 10"/>
          <p:cNvSpPr/>
          <p:nvPr/>
        </p:nvSpPr>
        <p:spPr>
          <a:xfrm>
            <a:off x="3707904" y="1268760"/>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Oval 11"/>
          <p:cNvSpPr/>
          <p:nvPr/>
        </p:nvSpPr>
        <p:spPr>
          <a:xfrm>
            <a:off x="5245535" y="1211225"/>
            <a:ext cx="280384" cy="280416"/>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208672"/>
              <a:satOff val="24882"/>
              <a:lumOff val="5392"/>
              <a:alphaOff val="0"/>
            </a:schemeClr>
          </a:fillRef>
          <a:effectRef idx="2">
            <a:schemeClr val="accent5">
              <a:hueOff val="-6208672"/>
              <a:satOff val="24882"/>
              <a:lumOff val="5392"/>
              <a:alphaOff val="0"/>
            </a:schemeClr>
          </a:effectRef>
          <a:fontRef idx="minor">
            <a:schemeClr val="lt1"/>
          </a:fontRef>
        </p:style>
      </p:sp>
      <p:sp>
        <p:nvSpPr>
          <p:cNvPr id="13" name="Oval 12"/>
          <p:cNvSpPr/>
          <p:nvPr/>
        </p:nvSpPr>
        <p:spPr>
          <a:xfrm>
            <a:off x="2051720" y="3003134"/>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8692142"/>
              <a:satOff val="34835"/>
              <a:lumOff val="7549"/>
              <a:alphaOff val="0"/>
            </a:schemeClr>
          </a:fillRef>
          <a:effectRef idx="2">
            <a:schemeClr val="accent5">
              <a:hueOff val="-8692142"/>
              <a:satOff val="34835"/>
              <a:lumOff val="7549"/>
              <a:alphaOff val="0"/>
            </a:schemeClr>
          </a:effectRef>
          <a:fontRef idx="minor">
            <a:schemeClr val="lt1"/>
          </a:fontRef>
        </p:style>
      </p:sp>
      <p:sp>
        <p:nvSpPr>
          <p:cNvPr id="14" name="Oval 13"/>
          <p:cNvSpPr/>
          <p:nvPr/>
        </p:nvSpPr>
        <p:spPr>
          <a:xfrm>
            <a:off x="4370983" y="4653136"/>
            <a:ext cx="699694" cy="699414"/>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sp>
        <p:nvSpPr>
          <p:cNvPr id="15" name="Heart 14"/>
          <p:cNvSpPr/>
          <p:nvPr/>
        </p:nvSpPr>
        <p:spPr bwMode="auto">
          <a:xfrm>
            <a:off x="664339" y="518593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7536768" y="165565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111093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043608" y="1691824"/>
            <a:ext cx="6662525" cy="605684"/>
          </a:xfrm>
          <a:custGeom>
            <a:avLst/>
            <a:gdLst>
              <a:gd name="connsiteX0" fmla="*/ 0 w 6662525"/>
              <a:gd name="connsiteY0" fmla="*/ 0 h 605684"/>
              <a:gd name="connsiteX1" fmla="*/ 6662525 w 6662525"/>
              <a:gd name="connsiteY1" fmla="*/ 0 h 605684"/>
              <a:gd name="connsiteX2" fmla="*/ 6662525 w 6662525"/>
              <a:gd name="connsiteY2" fmla="*/ 605684 h 605684"/>
              <a:gd name="connsiteX3" fmla="*/ 0 w 6662525"/>
              <a:gd name="connsiteY3" fmla="*/ 605684 h 605684"/>
              <a:gd name="connsiteX4" fmla="*/ 0 w 6662525"/>
              <a:gd name="connsiteY4" fmla="*/ 0 h 60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525" h="605684">
                <a:moveTo>
                  <a:pt x="0" y="0"/>
                </a:moveTo>
                <a:lnTo>
                  <a:pt x="6662525" y="0"/>
                </a:lnTo>
                <a:lnTo>
                  <a:pt x="6662525" y="605684"/>
                </a:lnTo>
                <a:lnTo>
                  <a:pt x="0" y="605684"/>
                </a:lnTo>
                <a:lnTo>
                  <a:pt x="0" y="0"/>
                </a:lnTo>
                <a:close/>
              </a:path>
            </a:pathLst>
          </a:custGeom>
          <a:noFill/>
          <a:ln>
            <a:noFill/>
          </a:ln>
          <a:effectLst/>
        </p:spPr>
        <p:txBody>
          <a:bodyPr spcFirstLastPara="0" vert="horz" wrap="square" lIns="110490" tIns="110490" rIns="110490" bIns="110490" numCol="1" spcCol="1270" anchor="b" anchorCtr="0">
            <a:noAutofit/>
          </a:bodyPr>
          <a:lstStyle/>
          <a:p>
            <a:pPr marL="0" marR="0" lvl="0" indent="0" algn="ctr" defTabSz="1289050" rtl="1" eaLnBrk="1" fontAlgn="auto" latinLnBrk="0" hangingPunct="1">
              <a:lnSpc>
                <a:spcPct val="90000"/>
              </a:lnSpc>
              <a:spcBef>
                <a:spcPts val="0"/>
              </a:spcBef>
              <a:spcAft>
                <a:spcPct val="35000"/>
              </a:spcAft>
              <a:buClrTx/>
              <a:buSzTx/>
              <a:buFontTx/>
              <a:buNone/>
              <a:tabLst/>
              <a:defRPr/>
            </a:pPr>
            <a:r>
              <a:rPr lang="ar-SA" sz="2900" b="1" kern="0" dirty="0">
                <a:solidFill>
                  <a:srgbClr val="C00000"/>
                </a:solidFill>
                <a:latin typeface="Calibri"/>
              </a:rPr>
              <a:t>كيف تتغيرين ذاتياً وتغيرين واقعك إلي الأفضل</a:t>
            </a:r>
            <a:endParaRPr kumimoji="0" lang="ar-EG" sz="2900" b="1"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sp>
        <p:nvSpPr>
          <p:cNvPr id="8" name="Chevron 7"/>
          <p:cNvSpPr/>
          <p:nvPr/>
        </p:nvSpPr>
        <p:spPr>
          <a:xfrm>
            <a:off x="1043608" y="2297508"/>
            <a:ext cx="1559030" cy="1233800"/>
          </a:xfrm>
          <a:prstGeom prst="chevron">
            <a:avLst>
              <a:gd name="adj" fmla="val 7061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p:spPr>
      </p:sp>
      <p:sp>
        <p:nvSpPr>
          <p:cNvPr id="9" name="Chevron 8"/>
          <p:cNvSpPr/>
          <p:nvPr/>
        </p:nvSpPr>
        <p:spPr>
          <a:xfrm>
            <a:off x="1980063" y="2297508"/>
            <a:ext cx="1559030" cy="1233800"/>
          </a:xfrm>
          <a:prstGeom prst="chevron">
            <a:avLst>
              <a:gd name="adj" fmla="val 70610"/>
            </a:avLst>
          </a:prstGeom>
          <a:solidFill>
            <a:srgbClr val="4BACC6">
              <a:hueOff val="-764144"/>
              <a:satOff val="3062"/>
              <a:lumOff val="664"/>
              <a:alphaOff val="0"/>
            </a:srgbClr>
          </a:solidFill>
          <a:ln w="25400" cap="flat" cmpd="sng" algn="ctr">
            <a:solidFill>
              <a:srgbClr val="4BACC6">
                <a:hueOff val="-764144"/>
                <a:satOff val="3062"/>
                <a:lumOff val="664"/>
                <a:alphaOff val="0"/>
              </a:srgbClr>
            </a:solidFill>
            <a:prstDash val="solid"/>
          </a:ln>
          <a:effectLst/>
        </p:spPr>
      </p:sp>
      <p:sp>
        <p:nvSpPr>
          <p:cNvPr id="10" name="Chevron 9"/>
          <p:cNvSpPr/>
          <p:nvPr/>
        </p:nvSpPr>
        <p:spPr>
          <a:xfrm>
            <a:off x="2917258" y="2297508"/>
            <a:ext cx="1559030" cy="1233800"/>
          </a:xfrm>
          <a:prstGeom prst="chevron">
            <a:avLst>
              <a:gd name="adj" fmla="val 70610"/>
            </a:avLst>
          </a:prstGeom>
          <a:solidFill>
            <a:srgbClr val="4BACC6">
              <a:hueOff val="-1528289"/>
              <a:satOff val="6125"/>
              <a:lumOff val="1327"/>
              <a:alphaOff val="0"/>
            </a:srgbClr>
          </a:solidFill>
          <a:ln w="25400" cap="flat" cmpd="sng" algn="ctr">
            <a:solidFill>
              <a:srgbClr val="4BACC6">
                <a:hueOff val="-1528289"/>
                <a:satOff val="6125"/>
                <a:lumOff val="1327"/>
                <a:alphaOff val="0"/>
              </a:srgbClr>
            </a:solidFill>
            <a:prstDash val="solid"/>
          </a:ln>
          <a:effectLst/>
        </p:spPr>
      </p:sp>
      <p:sp>
        <p:nvSpPr>
          <p:cNvPr id="15" name="Chevron 14"/>
          <p:cNvSpPr/>
          <p:nvPr/>
        </p:nvSpPr>
        <p:spPr>
          <a:xfrm>
            <a:off x="3853713" y="2297508"/>
            <a:ext cx="1559030" cy="1233800"/>
          </a:xfrm>
          <a:prstGeom prst="chevron">
            <a:avLst>
              <a:gd name="adj" fmla="val 70610"/>
            </a:avLst>
          </a:prstGeom>
          <a:solidFill>
            <a:srgbClr val="4BACC6">
              <a:hueOff val="-2292433"/>
              <a:satOff val="9187"/>
              <a:lumOff val="1991"/>
              <a:alphaOff val="0"/>
            </a:srgbClr>
          </a:solidFill>
          <a:ln w="25400" cap="flat" cmpd="sng" algn="ctr">
            <a:solidFill>
              <a:srgbClr val="4BACC6">
                <a:hueOff val="-2292433"/>
                <a:satOff val="9187"/>
                <a:lumOff val="1991"/>
                <a:alphaOff val="0"/>
              </a:srgbClr>
            </a:solidFill>
            <a:prstDash val="solid"/>
          </a:ln>
          <a:effectLst/>
        </p:spPr>
      </p:sp>
      <p:sp>
        <p:nvSpPr>
          <p:cNvPr id="16" name="Chevron 15"/>
          <p:cNvSpPr/>
          <p:nvPr/>
        </p:nvSpPr>
        <p:spPr>
          <a:xfrm>
            <a:off x="4790908" y="2297508"/>
            <a:ext cx="1559030" cy="1233800"/>
          </a:xfrm>
          <a:prstGeom prst="chevron">
            <a:avLst>
              <a:gd name="adj" fmla="val 70610"/>
            </a:avLst>
          </a:prstGeom>
          <a:solidFill>
            <a:srgbClr val="4BACC6">
              <a:hueOff val="-3056578"/>
              <a:satOff val="12250"/>
              <a:lumOff val="2655"/>
              <a:alphaOff val="0"/>
            </a:srgbClr>
          </a:solidFill>
          <a:ln w="25400" cap="flat" cmpd="sng" algn="ctr">
            <a:solidFill>
              <a:srgbClr val="4BACC6">
                <a:hueOff val="-3056578"/>
                <a:satOff val="12250"/>
                <a:lumOff val="2655"/>
                <a:alphaOff val="0"/>
              </a:srgbClr>
            </a:solidFill>
            <a:prstDash val="solid"/>
          </a:ln>
          <a:effectLst/>
        </p:spPr>
      </p:sp>
      <p:sp>
        <p:nvSpPr>
          <p:cNvPr id="17" name="Chevron 16"/>
          <p:cNvSpPr/>
          <p:nvPr/>
        </p:nvSpPr>
        <p:spPr>
          <a:xfrm>
            <a:off x="5727363" y="2297508"/>
            <a:ext cx="1559030" cy="1233800"/>
          </a:xfrm>
          <a:prstGeom prst="chevron">
            <a:avLst>
              <a:gd name="adj" fmla="val 70610"/>
            </a:avLst>
          </a:prstGeom>
          <a:solidFill>
            <a:srgbClr val="4BACC6">
              <a:hueOff val="-3820722"/>
              <a:satOff val="15312"/>
              <a:lumOff val="3318"/>
              <a:alphaOff val="0"/>
            </a:srgbClr>
          </a:solidFill>
          <a:ln w="25400" cap="flat" cmpd="sng" algn="ctr">
            <a:solidFill>
              <a:srgbClr val="4BACC6">
                <a:hueOff val="-3820722"/>
                <a:satOff val="15312"/>
                <a:lumOff val="3318"/>
                <a:alphaOff val="0"/>
              </a:srgbClr>
            </a:solidFill>
            <a:prstDash val="solid"/>
          </a:ln>
          <a:effectLst/>
        </p:spPr>
      </p:sp>
      <p:sp>
        <p:nvSpPr>
          <p:cNvPr id="18" name="Chevron 17"/>
          <p:cNvSpPr/>
          <p:nvPr/>
        </p:nvSpPr>
        <p:spPr>
          <a:xfrm>
            <a:off x="6664558" y="2297508"/>
            <a:ext cx="1559030" cy="1233800"/>
          </a:xfrm>
          <a:prstGeom prst="chevron">
            <a:avLst>
              <a:gd name="adj" fmla="val 70610"/>
            </a:avLst>
          </a:prstGeom>
          <a:solidFill>
            <a:srgbClr val="4BACC6">
              <a:hueOff val="-4584866"/>
              <a:satOff val="18374"/>
              <a:lumOff val="3982"/>
              <a:alphaOff val="0"/>
            </a:srgbClr>
          </a:solidFill>
          <a:ln w="25400" cap="flat" cmpd="sng" algn="ctr">
            <a:solidFill>
              <a:srgbClr val="4BACC6">
                <a:hueOff val="-4584866"/>
                <a:satOff val="18374"/>
                <a:lumOff val="3982"/>
                <a:alphaOff val="0"/>
              </a:srgbClr>
            </a:solidFill>
            <a:prstDash val="solid"/>
          </a:ln>
          <a:effectLst/>
        </p:spPr>
      </p:sp>
      <p:sp>
        <p:nvSpPr>
          <p:cNvPr id="19" name="Freeform 18"/>
          <p:cNvSpPr/>
          <p:nvPr/>
        </p:nvSpPr>
        <p:spPr>
          <a:xfrm>
            <a:off x="1043608" y="2420888"/>
            <a:ext cx="6749138" cy="987040"/>
          </a:xfrm>
          <a:custGeom>
            <a:avLst/>
            <a:gdLst>
              <a:gd name="connsiteX0" fmla="*/ 0 w 6749138"/>
              <a:gd name="connsiteY0" fmla="*/ 0 h 987040"/>
              <a:gd name="connsiteX1" fmla="*/ 6749138 w 6749138"/>
              <a:gd name="connsiteY1" fmla="*/ 0 h 987040"/>
              <a:gd name="connsiteX2" fmla="*/ 6749138 w 6749138"/>
              <a:gd name="connsiteY2" fmla="*/ 987040 h 987040"/>
              <a:gd name="connsiteX3" fmla="*/ 0 w 6749138"/>
              <a:gd name="connsiteY3" fmla="*/ 987040 h 987040"/>
              <a:gd name="connsiteX4" fmla="*/ 0 w 6749138"/>
              <a:gd name="connsiteY4" fmla="*/ 0 h 98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138" h="987040">
                <a:moveTo>
                  <a:pt x="0" y="0"/>
                </a:moveTo>
                <a:lnTo>
                  <a:pt x="6749138" y="0"/>
                </a:lnTo>
                <a:lnTo>
                  <a:pt x="6749138" y="987040"/>
                </a:lnTo>
                <a:lnTo>
                  <a:pt x="0" y="987040"/>
                </a:lnTo>
                <a:lnTo>
                  <a:pt x="0" y="0"/>
                </a:lnTo>
                <a:close/>
              </a:path>
            </a:pathLst>
          </a:cu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p:spPr>
        <p:txBody>
          <a:bodyPr spcFirstLastPara="0" vert="horz" wrap="square" lIns="60960" tIns="60960" rIns="60960" bIns="60960"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SA" sz="2800" b="1" kern="0" dirty="0">
                <a:solidFill>
                  <a:prstClr val="black">
                    <a:hueOff val="0"/>
                    <a:satOff val="0"/>
                    <a:lumOff val="0"/>
                    <a:alphaOff val="0"/>
                  </a:prstClr>
                </a:solidFill>
                <a:latin typeface="Calibri"/>
              </a:rPr>
              <a:t>تمرين  3 × 5 × 14  للتغيير الذاتي</a:t>
            </a:r>
            <a:endParaRPr kumimoji="0" lang="ar-EG" sz="2800" b="1" i="0" u="none" strike="noStrike" kern="0" cap="none" spc="0" normalizeH="0" baseline="0" noProof="0" dirty="0" smtClean="0">
              <a:ln>
                <a:noFill/>
              </a:ln>
              <a:solidFill>
                <a:prstClr val="black">
                  <a:hueOff val="0"/>
                  <a:satOff val="0"/>
                  <a:lumOff val="0"/>
                  <a:alphaOff val="0"/>
                </a:prstClr>
              </a:solidFill>
              <a:effectLst/>
              <a:uLnTx/>
              <a:uFillTx/>
              <a:latin typeface="Calibri"/>
            </a:endParaRPr>
          </a:p>
        </p:txBody>
      </p:sp>
      <p:sp>
        <p:nvSpPr>
          <p:cNvPr id="2" name="Rounded Rectangle 1"/>
          <p:cNvSpPr/>
          <p:nvPr/>
        </p:nvSpPr>
        <p:spPr bwMode="auto">
          <a:xfrm>
            <a:off x="539552" y="4869160"/>
            <a:ext cx="2999541" cy="720080"/>
          </a:xfrm>
          <a:prstGeom prst="roundRect">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انظر الملزمه</a:t>
            </a:r>
            <a:r>
              <a:rPr kumimoji="0" lang="ar-EG"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التدريبيه</a:t>
            </a:r>
            <a:endParaRPr kumimoji="0" lang="ar-EG"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20" name="Heart 19"/>
          <p:cNvSpPr/>
          <p:nvPr/>
        </p:nvSpPr>
        <p:spPr bwMode="auto">
          <a:xfrm>
            <a:off x="5124711" y="46171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1" name="Heart 20"/>
          <p:cNvSpPr/>
          <p:nvPr/>
        </p:nvSpPr>
        <p:spPr bwMode="auto">
          <a:xfrm>
            <a:off x="6494458" y="101874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2" name="Heart 21"/>
          <p:cNvSpPr/>
          <p:nvPr/>
        </p:nvSpPr>
        <p:spPr bwMode="auto">
          <a:xfrm>
            <a:off x="1247059" y="126144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554582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80">
                                          <p:stCondLst>
                                            <p:cond delay="0"/>
                                          </p:stCondLst>
                                        </p:cTn>
                                        <p:tgtEl>
                                          <p:spTgt spid="2"/>
                                        </p:tgtEl>
                                      </p:cBhvr>
                                    </p:animEffect>
                                    <p:anim calcmode="lin" valueType="num">
                                      <p:cBhvr>
                                        <p:cTn id="3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4" dur="26">
                                          <p:stCondLst>
                                            <p:cond delay="650"/>
                                          </p:stCondLst>
                                        </p:cTn>
                                        <p:tgtEl>
                                          <p:spTgt spid="2"/>
                                        </p:tgtEl>
                                      </p:cBhvr>
                                      <p:to x="100000" y="60000"/>
                                    </p:animScale>
                                    <p:animScale>
                                      <p:cBhvr>
                                        <p:cTn id="45" dur="166" decel="50000">
                                          <p:stCondLst>
                                            <p:cond delay="676"/>
                                          </p:stCondLst>
                                        </p:cTn>
                                        <p:tgtEl>
                                          <p:spTgt spid="2"/>
                                        </p:tgtEl>
                                      </p:cBhvr>
                                      <p:to x="100000" y="100000"/>
                                    </p:animScale>
                                    <p:animScale>
                                      <p:cBhvr>
                                        <p:cTn id="46" dur="26">
                                          <p:stCondLst>
                                            <p:cond delay="1312"/>
                                          </p:stCondLst>
                                        </p:cTn>
                                        <p:tgtEl>
                                          <p:spTgt spid="2"/>
                                        </p:tgtEl>
                                      </p:cBhvr>
                                      <p:to x="100000" y="80000"/>
                                    </p:animScale>
                                    <p:animScale>
                                      <p:cBhvr>
                                        <p:cTn id="47" dur="166" decel="50000">
                                          <p:stCondLst>
                                            <p:cond delay="1338"/>
                                          </p:stCondLst>
                                        </p:cTn>
                                        <p:tgtEl>
                                          <p:spTgt spid="2"/>
                                        </p:tgtEl>
                                      </p:cBhvr>
                                      <p:to x="100000" y="100000"/>
                                    </p:animScale>
                                    <p:animScale>
                                      <p:cBhvr>
                                        <p:cTn id="48" dur="26">
                                          <p:stCondLst>
                                            <p:cond delay="1642"/>
                                          </p:stCondLst>
                                        </p:cTn>
                                        <p:tgtEl>
                                          <p:spTgt spid="2"/>
                                        </p:tgtEl>
                                      </p:cBhvr>
                                      <p:to x="100000" y="90000"/>
                                    </p:animScale>
                                    <p:animScale>
                                      <p:cBhvr>
                                        <p:cTn id="49" dur="166" decel="50000">
                                          <p:stCondLst>
                                            <p:cond delay="1668"/>
                                          </p:stCondLst>
                                        </p:cTn>
                                        <p:tgtEl>
                                          <p:spTgt spid="2"/>
                                        </p:tgtEl>
                                      </p:cBhvr>
                                      <p:to x="100000" y="100000"/>
                                    </p:animScale>
                                    <p:animScale>
                                      <p:cBhvr>
                                        <p:cTn id="50" dur="26">
                                          <p:stCondLst>
                                            <p:cond delay="1808"/>
                                          </p:stCondLst>
                                        </p:cTn>
                                        <p:tgtEl>
                                          <p:spTgt spid="2"/>
                                        </p:tgtEl>
                                      </p:cBhvr>
                                      <p:to x="100000" y="95000"/>
                                    </p:animScale>
                                    <p:animScale>
                                      <p:cBhvr>
                                        <p:cTn id="5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87624" y="2420888"/>
            <a:ext cx="8229600" cy="1143000"/>
          </a:xfrm>
        </p:spPr>
        <p:txBody>
          <a:bodyPr/>
          <a:lstStyle/>
          <a:p>
            <a:r>
              <a:rPr lang="ar-EG" altLang="ar-EG" sz="5400" b="1" dirty="0">
                <a:solidFill>
                  <a:srgbClr val="C00000"/>
                </a:solidFill>
              </a:rPr>
              <a:t>شروط للسعادة الزوجية</a:t>
            </a:r>
          </a:p>
        </p:txBody>
      </p:sp>
      <p:sp>
        <p:nvSpPr>
          <p:cNvPr id="3" name="Heart 2"/>
          <p:cNvSpPr/>
          <p:nvPr/>
        </p:nvSpPr>
        <p:spPr bwMode="auto">
          <a:xfrm>
            <a:off x="899592" y="37170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4" name="Heart 3"/>
          <p:cNvSpPr/>
          <p:nvPr/>
        </p:nvSpPr>
        <p:spPr bwMode="auto">
          <a:xfrm>
            <a:off x="4067944" y="486916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Heart 4"/>
          <p:cNvSpPr/>
          <p:nvPr/>
        </p:nvSpPr>
        <p:spPr bwMode="auto">
          <a:xfrm>
            <a:off x="7380312" y="141277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30614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4988" y="1133248"/>
            <a:ext cx="7440488" cy="1102414"/>
          </a:xfrm>
          <a:prstGeom prst="rect">
            <a:avLst/>
          </a:prstGeom>
          <a:solidFill>
            <a:sysClr val="window" lastClr="FFFFFF">
              <a:alpha val="90000"/>
              <a:hueOff val="0"/>
              <a:satOff val="0"/>
              <a:lumOff val="0"/>
              <a:alphaOff val="0"/>
            </a:sysClr>
          </a:solidFill>
          <a:ln w="25400" cap="flat" cmpd="sng" algn="ctr">
            <a:solidFill>
              <a:srgbClr val="C00000"/>
            </a:solidFill>
            <a:prstDash val="solid"/>
          </a:ln>
          <a:effectLst/>
        </p:spPr>
      </p:sp>
      <p:sp>
        <p:nvSpPr>
          <p:cNvPr id="4" name="Freeform 3"/>
          <p:cNvSpPr/>
          <p:nvPr/>
        </p:nvSpPr>
        <p:spPr>
          <a:xfrm>
            <a:off x="1215071" y="1017880"/>
            <a:ext cx="6480322" cy="1291399"/>
          </a:xfrm>
          <a:custGeom>
            <a:avLst/>
            <a:gdLst>
              <a:gd name="connsiteX0" fmla="*/ 0 w 6480322"/>
              <a:gd name="connsiteY0" fmla="*/ 108242 h 649440"/>
              <a:gd name="connsiteX1" fmla="*/ 108242 w 6480322"/>
              <a:gd name="connsiteY1" fmla="*/ 0 h 649440"/>
              <a:gd name="connsiteX2" fmla="*/ 6372080 w 6480322"/>
              <a:gd name="connsiteY2" fmla="*/ 0 h 649440"/>
              <a:gd name="connsiteX3" fmla="*/ 6480322 w 6480322"/>
              <a:gd name="connsiteY3" fmla="*/ 108242 h 649440"/>
              <a:gd name="connsiteX4" fmla="*/ 6480322 w 6480322"/>
              <a:gd name="connsiteY4" fmla="*/ 541198 h 649440"/>
              <a:gd name="connsiteX5" fmla="*/ 6372080 w 6480322"/>
              <a:gd name="connsiteY5" fmla="*/ 649440 h 649440"/>
              <a:gd name="connsiteX6" fmla="*/ 108242 w 6480322"/>
              <a:gd name="connsiteY6" fmla="*/ 649440 h 649440"/>
              <a:gd name="connsiteX7" fmla="*/ 0 w 6480322"/>
              <a:gd name="connsiteY7" fmla="*/ 541198 h 649440"/>
              <a:gd name="connsiteX8" fmla="*/ 0 w 6480322"/>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322" h="649440">
                <a:moveTo>
                  <a:pt x="0" y="108242"/>
                </a:moveTo>
                <a:cubicBezTo>
                  <a:pt x="0" y="48462"/>
                  <a:pt x="48462" y="0"/>
                  <a:pt x="108242" y="0"/>
                </a:cubicBezTo>
                <a:lnTo>
                  <a:pt x="6372080" y="0"/>
                </a:lnTo>
                <a:cubicBezTo>
                  <a:pt x="6431860" y="0"/>
                  <a:pt x="6480322" y="48462"/>
                  <a:pt x="6480322" y="108242"/>
                </a:cubicBezTo>
                <a:lnTo>
                  <a:pt x="6480322" y="541198"/>
                </a:lnTo>
                <a:cubicBezTo>
                  <a:pt x="6480322" y="600978"/>
                  <a:pt x="6431860" y="649440"/>
                  <a:pt x="6372080" y="649440"/>
                </a:cubicBezTo>
                <a:lnTo>
                  <a:pt x="108242" y="649440"/>
                </a:lnTo>
                <a:cubicBezTo>
                  <a:pt x="48462" y="649440"/>
                  <a:pt x="0" y="600978"/>
                  <a:pt x="0" y="541198"/>
                </a:cubicBezTo>
                <a:lnTo>
                  <a:pt x="0" y="108242"/>
                </a:lnTo>
                <a:close/>
              </a:path>
            </a:pathLst>
          </a:custGeom>
          <a:solidFill>
            <a:srgbClr val="FF7C80"/>
          </a:solidFill>
          <a:ln w="25400" cap="flat" cmpd="sng" algn="ctr">
            <a:solidFill>
              <a:sysClr val="window" lastClr="FFFFFF">
                <a:hueOff val="0"/>
                <a:satOff val="0"/>
                <a:lumOff val="0"/>
                <a:alphaOff val="0"/>
              </a:sysClr>
            </a:solidFill>
            <a:prstDash val="solid"/>
          </a:ln>
          <a:effectLst/>
        </p:spPr>
        <p:txBody>
          <a:bodyPr spcFirstLastPara="0" vert="horz" wrap="square" lIns="228566" tIns="31703" rIns="228566" bIns="31703" numCol="1" spcCol="1270" anchor="ctr" anchorCtr="0">
            <a:noAutofit/>
          </a:bodyPr>
          <a:lstStyle/>
          <a:p>
            <a:pPr marL="0" marR="0" lvl="0" indent="0" algn="ctr" defTabSz="889000" rtl="1" eaLnBrk="1" fontAlgn="auto" latinLnBrk="0" hangingPunct="1">
              <a:lnSpc>
                <a:spcPct val="90000"/>
              </a:lnSpc>
              <a:spcBef>
                <a:spcPts val="0"/>
              </a:spcBef>
              <a:spcAft>
                <a:spcPct val="35000"/>
              </a:spcAft>
              <a:buClrTx/>
              <a:buSzTx/>
              <a:buFontTx/>
              <a:buNone/>
              <a:tabLst/>
              <a:defRPr/>
            </a:pPr>
            <a:r>
              <a:rPr lang="ar-EG" sz="2000" b="1" kern="0" dirty="0">
                <a:solidFill>
                  <a:prstClr val="white"/>
                </a:solidFill>
                <a:latin typeface="Simplified Arabic" panose="02020603050405020304" pitchFamily="18" charset="-78"/>
                <a:cs typeface="Simplified Arabic" panose="02020603050405020304" pitchFamily="18" charset="-78"/>
              </a:rPr>
              <a:t>ان هناك مساع جدية لنيل السعادة عن طريق المال او الجاه او الجمال او الشهادة او المنصب الي غير ذلك، وصحيح ان هذه الوسائل تعين وتزيد لكنها لا تصنع السعادة. من لا يملك السعادة في نفسه فلن يجدها في </a:t>
            </a:r>
            <a:r>
              <a:rPr lang="ar-EG" sz="2000" b="1" kern="0" dirty="0" smtClean="0">
                <a:solidFill>
                  <a:prstClr val="white"/>
                </a:solidFill>
                <a:latin typeface="Simplified Arabic" panose="02020603050405020304" pitchFamily="18" charset="-78"/>
                <a:cs typeface="Simplified Arabic" panose="02020603050405020304" pitchFamily="18" charset="-78"/>
              </a:rPr>
              <a:t>الخارج</a:t>
            </a:r>
            <a:endParaRPr kumimoji="0" lang="ar-EG" sz="2000" b="0" i="0" u="none" strike="noStrike" kern="0" cap="none" spc="0" normalizeH="0" baseline="0" noProof="0" dirty="0" smtClean="0">
              <a:ln>
                <a:noFill/>
              </a:ln>
              <a:solidFill>
                <a:prstClr val="white"/>
              </a:solidFill>
              <a:effectLst/>
              <a:uLnTx/>
              <a:uFillTx/>
              <a:latin typeface="Simplified Arabic" panose="02020603050405020304" pitchFamily="18" charset="-78"/>
              <a:ea typeface="+mn-ea"/>
              <a:cs typeface="Simplified Arabic" panose="02020603050405020304" pitchFamily="18" charset="-78"/>
            </a:endParaRPr>
          </a:p>
        </p:txBody>
      </p:sp>
      <p:sp>
        <p:nvSpPr>
          <p:cNvPr id="5" name="Rectangle 4"/>
          <p:cNvSpPr/>
          <p:nvPr/>
        </p:nvSpPr>
        <p:spPr>
          <a:xfrm>
            <a:off x="734988" y="3509475"/>
            <a:ext cx="7487344" cy="1447065"/>
          </a:xfrm>
          <a:prstGeom prst="rect">
            <a:avLst/>
          </a:prstGeom>
          <a:solidFill>
            <a:sysClr val="window" lastClr="FFFFFF">
              <a:alpha val="90000"/>
              <a:hueOff val="0"/>
              <a:satOff val="0"/>
              <a:lumOff val="0"/>
              <a:alphaOff val="0"/>
            </a:sysClr>
          </a:solidFill>
          <a:ln w="25400" cap="flat" cmpd="sng" algn="ctr">
            <a:solidFill>
              <a:srgbClr val="C00000"/>
            </a:solidFill>
            <a:prstDash val="solid"/>
          </a:ln>
          <a:effectLst/>
        </p:spPr>
      </p:sp>
      <p:sp>
        <p:nvSpPr>
          <p:cNvPr id="6" name="Freeform 5"/>
          <p:cNvSpPr/>
          <p:nvPr/>
        </p:nvSpPr>
        <p:spPr>
          <a:xfrm>
            <a:off x="899592" y="2559140"/>
            <a:ext cx="6816389" cy="3390140"/>
          </a:xfrm>
          <a:custGeom>
            <a:avLst/>
            <a:gdLst>
              <a:gd name="connsiteX0" fmla="*/ 0 w 6480322"/>
              <a:gd name="connsiteY0" fmla="*/ 108242 h 649440"/>
              <a:gd name="connsiteX1" fmla="*/ 108242 w 6480322"/>
              <a:gd name="connsiteY1" fmla="*/ 0 h 649440"/>
              <a:gd name="connsiteX2" fmla="*/ 6372080 w 6480322"/>
              <a:gd name="connsiteY2" fmla="*/ 0 h 649440"/>
              <a:gd name="connsiteX3" fmla="*/ 6480322 w 6480322"/>
              <a:gd name="connsiteY3" fmla="*/ 108242 h 649440"/>
              <a:gd name="connsiteX4" fmla="*/ 6480322 w 6480322"/>
              <a:gd name="connsiteY4" fmla="*/ 541198 h 649440"/>
              <a:gd name="connsiteX5" fmla="*/ 6372080 w 6480322"/>
              <a:gd name="connsiteY5" fmla="*/ 649440 h 649440"/>
              <a:gd name="connsiteX6" fmla="*/ 108242 w 6480322"/>
              <a:gd name="connsiteY6" fmla="*/ 649440 h 649440"/>
              <a:gd name="connsiteX7" fmla="*/ 0 w 6480322"/>
              <a:gd name="connsiteY7" fmla="*/ 541198 h 649440"/>
              <a:gd name="connsiteX8" fmla="*/ 0 w 6480322"/>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322" h="649440">
                <a:moveTo>
                  <a:pt x="0" y="108242"/>
                </a:moveTo>
                <a:cubicBezTo>
                  <a:pt x="0" y="48462"/>
                  <a:pt x="48462" y="0"/>
                  <a:pt x="108242" y="0"/>
                </a:cubicBezTo>
                <a:lnTo>
                  <a:pt x="6372080" y="0"/>
                </a:lnTo>
                <a:cubicBezTo>
                  <a:pt x="6431860" y="0"/>
                  <a:pt x="6480322" y="48462"/>
                  <a:pt x="6480322" y="108242"/>
                </a:cubicBezTo>
                <a:lnTo>
                  <a:pt x="6480322" y="541198"/>
                </a:lnTo>
                <a:cubicBezTo>
                  <a:pt x="6480322" y="600978"/>
                  <a:pt x="6431860" y="649440"/>
                  <a:pt x="6372080" y="649440"/>
                </a:cubicBezTo>
                <a:lnTo>
                  <a:pt x="108242" y="649440"/>
                </a:lnTo>
                <a:cubicBezTo>
                  <a:pt x="48462" y="649440"/>
                  <a:pt x="0" y="600978"/>
                  <a:pt x="0" y="541198"/>
                </a:cubicBezTo>
                <a:lnTo>
                  <a:pt x="0" y="108242"/>
                </a:lnTo>
                <a:close/>
              </a:path>
            </a:pathLst>
          </a:custGeom>
          <a:solidFill>
            <a:srgbClr val="FF5050"/>
          </a:solidFill>
          <a:ln w="25400" cap="flat" cmpd="sng" algn="ctr">
            <a:solidFill>
              <a:sysClr val="window" lastClr="FFFFFF">
                <a:hueOff val="0"/>
                <a:satOff val="0"/>
                <a:lumOff val="0"/>
                <a:alphaOff val="0"/>
              </a:sysClr>
            </a:solidFill>
            <a:prstDash val="solid"/>
          </a:ln>
          <a:effectLst/>
        </p:spPr>
        <p:txBody>
          <a:bodyPr spcFirstLastPara="0" vert="horz" wrap="square" lIns="228566" tIns="31703" rIns="228566" bIns="31703" numCol="1" spcCol="1270" anchor="ctr" anchorCtr="0">
            <a:noAutofit/>
          </a:bodyPr>
          <a:lstStyle/>
          <a:p>
            <a:pPr marL="0" marR="0" lvl="0" indent="0" algn="justLow" defTabSz="889000" rtl="1" eaLnBrk="1" fontAlgn="auto" latinLnBrk="0" hangingPunct="1">
              <a:lnSpc>
                <a:spcPct val="90000"/>
              </a:lnSpc>
              <a:spcBef>
                <a:spcPts val="0"/>
              </a:spcBef>
              <a:spcAft>
                <a:spcPct val="35000"/>
              </a:spcAft>
              <a:buClrTx/>
              <a:buSzTx/>
              <a:buFontTx/>
              <a:buNone/>
              <a:tabLst/>
              <a:defRPr/>
            </a:pPr>
            <a:r>
              <a:rPr lang="ar-EG" sz="2000" b="1" kern="0" dirty="0">
                <a:solidFill>
                  <a:prstClr val="white"/>
                </a:solidFill>
                <a:latin typeface="Simplified Arabic" panose="02020603050405020304" pitchFamily="18" charset="-78"/>
                <a:cs typeface="Simplified Arabic" panose="02020603050405020304" pitchFamily="18" charset="-78"/>
              </a:rPr>
              <a:t>اذكر أولاد رائعون. سألتها وهي في المركز عندنا: "ما الذي تتمنينه؟، قالت: "انتمى". كانت في حالة اكتئاب شديدة. ان يأتي ملك الموت فيأخذني!". كانت في حالة اكتئاب شديدة. واذكر رجلا شابا حقق نجاحات كثيرة ومالا كثيرا، ولديه زوجة مثالية، كان يقول لي: "انني ملئ بالقلق والتوتر"، ولم يكن يدري ما الذي يبحث عنه. اذكر أيضا شابا صديقا لي كان متواضع القدرات والإمكانات والثقافة وتزوج أجمل فتاة في المنطقة. كان الجميع يتحدث عن جمالها. لم تمض عليه سنة حتى طلقها، ثم تزوج اخري وطلقها، ثم تزوج ثالثة هي أجملهن، وطلقها أيضا. لما رأته كان في حالة اكتئاب شديدة ويعاني من اعراض القلق الجسمانية. لم يجد صديقي السعادة في الجمال. قال لي مسؤول كبير مرة: "لو أدخلت يدي في جيبي لأخرجت لك قلقا!". كنت أقدم الاستشارة لأستاذه دكتوره تشغل منصبا جيدا في الجامعة من معاناتها وزوجها والذي يحمل شهادة عليا </a:t>
            </a:r>
            <a:r>
              <a:rPr lang="ar-EG" sz="2000" b="1" kern="0" dirty="0" smtClean="0">
                <a:solidFill>
                  <a:prstClr val="white"/>
                </a:solidFill>
                <a:latin typeface="Simplified Arabic" panose="02020603050405020304" pitchFamily="18" charset="-78"/>
                <a:cs typeface="Simplified Arabic" panose="02020603050405020304" pitchFamily="18" charset="-78"/>
              </a:rPr>
              <a:t>مشابه</a:t>
            </a:r>
            <a:endParaRPr kumimoji="0" lang="ar-EG" sz="2000" b="0" i="0" u="none" strike="noStrike" kern="0" cap="none" spc="0" normalizeH="0" baseline="0" noProof="0" dirty="0" smtClean="0">
              <a:ln>
                <a:noFill/>
              </a:ln>
              <a:solidFill>
                <a:prstClr val="white"/>
              </a:solidFill>
              <a:effectLst/>
              <a:uLnTx/>
              <a:uFillTx/>
              <a:latin typeface="Simplified Arabic" panose="02020603050405020304" pitchFamily="18" charset="-78"/>
              <a:cs typeface="Simplified Arabic" panose="02020603050405020304" pitchFamily="18" charset="-78"/>
            </a:endParaRPr>
          </a:p>
        </p:txBody>
      </p:sp>
      <p:sp>
        <p:nvSpPr>
          <p:cNvPr id="13" name="Left Arrow 12"/>
          <p:cNvSpPr/>
          <p:nvPr/>
        </p:nvSpPr>
        <p:spPr bwMode="auto">
          <a:xfrm>
            <a:off x="5292080" y="-89364"/>
            <a:ext cx="3528392" cy="1126369"/>
          </a:xfrm>
          <a:prstGeom prst="left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chemeClr val="bg1"/>
                </a:solidFill>
              </a:rPr>
              <a:t>السعادة تبدأ من الداخل</a:t>
            </a:r>
            <a:endParaRPr kumimoji="0" lang="ar-EG" sz="2800" b="1" i="0" u="none" strike="noStrike" cap="none" normalizeH="0" baseline="0" dirty="0" smtClean="0">
              <a:ln>
                <a:noFill/>
              </a:ln>
              <a:solidFill>
                <a:schemeClr val="bg1"/>
              </a:solidFill>
              <a:effectLst/>
            </a:endParaRPr>
          </a:p>
        </p:txBody>
      </p:sp>
      <p:sp>
        <p:nvSpPr>
          <p:cNvPr id="14" name="Freeform 13"/>
          <p:cNvSpPr/>
          <p:nvPr/>
        </p:nvSpPr>
        <p:spPr>
          <a:xfrm>
            <a:off x="323528" y="6061671"/>
            <a:ext cx="8280920" cy="553099"/>
          </a:xfrm>
          <a:custGeom>
            <a:avLst/>
            <a:gdLst>
              <a:gd name="connsiteX0" fmla="*/ 0 w 6480322"/>
              <a:gd name="connsiteY0" fmla="*/ 108242 h 649440"/>
              <a:gd name="connsiteX1" fmla="*/ 108242 w 6480322"/>
              <a:gd name="connsiteY1" fmla="*/ 0 h 649440"/>
              <a:gd name="connsiteX2" fmla="*/ 6372080 w 6480322"/>
              <a:gd name="connsiteY2" fmla="*/ 0 h 649440"/>
              <a:gd name="connsiteX3" fmla="*/ 6480322 w 6480322"/>
              <a:gd name="connsiteY3" fmla="*/ 108242 h 649440"/>
              <a:gd name="connsiteX4" fmla="*/ 6480322 w 6480322"/>
              <a:gd name="connsiteY4" fmla="*/ 541198 h 649440"/>
              <a:gd name="connsiteX5" fmla="*/ 6372080 w 6480322"/>
              <a:gd name="connsiteY5" fmla="*/ 649440 h 649440"/>
              <a:gd name="connsiteX6" fmla="*/ 108242 w 6480322"/>
              <a:gd name="connsiteY6" fmla="*/ 649440 h 649440"/>
              <a:gd name="connsiteX7" fmla="*/ 0 w 6480322"/>
              <a:gd name="connsiteY7" fmla="*/ 541198 h 649440"/>
              <a:gd name="connsiteX8" fmla="*/ 0 w 6480322"/>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322" h="649440">
                <a:moveTo>
                  <a:pt x="0" y="108242"/>
                </a:moveTo>
                <a:cubicBezTo>
                  <a:pt x="0" y="48462"/>
                  <a:pt x="48462" y="0"/>
                  <a:pt x="108242" y="0"/>
                </a:cubicBezTo>
                <a:lnTo>
                  <a:pt x="6372080" y="0"/>
                </a:lnTo>
                <a:cubicBezTo>
                  <a:pt x="6431860" y="0"/>
                  <a:pt x="6480322" y="48462"/>
                  <a:pt x="6480322" y="108242"/>
                </a:cubicBezTo>
                <a:lnTo>
                  <a:pt x="6480322" y="541198"/>
                </a:lnTo>
                <a:cubicBezTo>
                  <a:pt x="6480322" y="600978"/>
                  <a:pt x="6431860" y="649440"/>
                  <a:pt x="6372080" y="649440"/>
                </a:cubicBezTo>
                <a:lnTo>
                  <a:pt x="108242" y="649440"/>
                </a:lnTo>
                <a:cubicBezTo>
                  <a:pt x="48462" y="649440"/>
                  <a:pt x="0" y="600978"/>
                  <a:pt x="0" y="541198"/>
                </a:cubicBezTo>
                <a:lnTo>
                  <a:pt x="0" y="108242"/>
                </a:lnTo>
                <a:close/>
              </a:path>
            </a:pathLst>
          </a:custGeom>
          <a:solidFill>
            <a:srgbClr val="FF0000"/>
          </a:solidFill>
          <a:ln w="25400" cap="flat" cmpd="sng" algn="ctr">
            <a:solidFill>
              <a:sysClr val="window" lastClr="FFFFFF">
                <a:hueOff val="0"/>
                <a:satOff val="0"/>
                <a:lumOff val="0"/>
                <a:alphaOff val="0"/>
              </a:sysClr>
            </a:solidFill>
            <a:prstDash val="solid"/>
          </a:ln>
          <a:effectLst/>
        </p:spPr>
        <p:txBody>
          <a:bodyPr spcFirstLastPara="0" vert="horz" wrap="square" lIns="228566" tIns="31703" rIns="228566" bIns="31703" numCol="1" spcCol="1270" anchor="ctr" anchorCtr="0">
            <a:noAutofit/>
          </a:bodyPr>
          <a:lstStyle/>
          <a:p>
            <a:pPr marL="0" marR="0" lvl="0" indent="0" algn="ctr" defTabSz="889000" rtl="1" eaLnBrk="1" fontAlgn="auto" latinLnBrk="0" hangingPunct="1">
              <a:lnSpc>
                <a:spcPct val="90000"/>
              </a:lnSpc>
              <a:spcBef>
                <a:spcPts val="0"/>
              </a:spcBef>
              <a:spcAft>
                <a:spcPct val="35000"/>
              </a:spcAft>
              <a:buClrTx/>
              <a:buSzTx/>
              <a:buFontTx/>
              <a:buNone/>
              <a:tabLst/>
              <a:defRPr/>
            </a:pPr>
            <a:r>
              <a:rPr lang="ar-EG" sz="2100" b="1" kern="0" dirty="0">
                <a:solidFill>
                  <a:prstClr val="white"/>
                </a:solidFill>
                <a:latin typeface="Simplified Arabic" panose="02020603050405020304" pitchFamily="18" charset="-78"/>
                <a:cs typeface="Simplified Arabic" panose="02020603050405020304" pitchFamily="18" charset="-78"/>
              </a:rPr>
              <a:t>هذه امثلة واقعية لأناس لم يجدوا السعادة في المال والمنصب والجمال والشهادة وغير </a:t>
            </a:r>
            <a:r>
              <a:rPr lang="ar-EG" sz="2100" b="1" kern="0" dirty="0" smtClean="0">
                <a:solidFill>
                  <a:prstClr val="white"/>
                </a:solidFill>
                <a:latin typeface="Simplified Arabic" panose="02020603050405020304" pitchFamily="18" charset="-78"/>
                <a:cs typeface="Simplified Arabic" panose="02020603050405020304" pitchFamily="18" charset="-78"/>
              </a:rPr>
              <a:t>ذلك</a:t>
            </a:r>
            <a:endParaRPr kumimoji="0" lang="ar-EG" sz="2100" b="1" i="0" u="none" strike="noStrike" kern="0" cap="none" spc="0" normalizeH="0" baseline="0" noProof="0" dirty="0" smtClean="0">
              <a:ln>
                <a:noFill/>
              </a:ln>
              <a:solidFill>
                <a:prstClr val="white"/>
              </a:solidFill>
              <a:effectLst/>
              <a:uLnTx/>
              <a:uFillTx/>
              <a:latin typeface="Simplified Arabic" panose="02020603050405020304" pitchFamily="18" charset="-78"/>
              <a:cs typeface="Simplified Arabic" panose="02020603050405020304" pitchFamily="18" charset="-78"/>
            </a:endParaRPr>
          </a:p>
        </p:txBody>
      </p:sp>
      <p:sp>
        <p:nvSpPr>
          <p:cNvPr id="15" name="Heart 14"/>
          <p:cNvSpPr/>
          <p:nvPr/>
        </p:nvSpPr>
        <p:spPr bwMode="auto">
          <a:xfrm>
            <a:off x="1979712" y="20407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8316416" y="27962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Heart 16"/>
          <p:cNvSpPr/>
          <p:nvPr/>
        </p:nvSpPr>
        <p:spPr bwMode="auto">
          <a:xfrm>
            <a:off x="8317011" y="507797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33433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2195736" y="260648"/>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schemeClr val="bg1"/>
                </a:solidFill>
                <a:latin typeface="Simplified Arabic" panose="02020603050405020304" pitchFamily="18" charset="-78"/>
                <a:cs typeface="Simplified Arabic" panose="02020603050405020304" pitchFamily="18" charset="-78"/>
              </a:rPr>
              <a:t>كيف </a:t>
            </a:r>
            <a:r>
              <a:rPr lang="ar-SA" sz="3200" b="1" kern="0" dirty="0" smtClean="0">
                <a:solidFill>
                  <a:schemeClr val="bg1"/>
                </a:solidFill>
                <a:latin typeface="Simplified Arabic" panose="02020603050405020304" pitchFamily="18" charset="-78"/>
                <a:cs typeface="Simplified Arabic" panose="02020603050405020304" pitchFamily="18" charset="-78"/>
              </a:rPr>
              <a:t>تسعدين</a:t>
            </a:r>
            <a:r>
              <a:rPr lang="ar-EG" sz="3200" b="1" kern="0" dirty="0" smtClean="0">
                <a:solidFill>
                  <a:schemeClr val="bg1"/>
                </a:solidFill>
                <a:latin typeface="Simplified Arabic" panose="02020603050405020304" pitchFamily="18" charset="-78"/>
                <a:cs typeface="Simplified Arabic" panose="02020603050405020304" pitchFamily="18" charset="-78"/>
              </a:rPr>
              <a:t> </a:t>
            </a:r>
            <a:r>
              <a:rPr lang="ar-SA" sz="3200" b="1" kern="0" dirty="0" smtClean="0">
                <a:solidFill>
                  <a:schemeClr val="bg1"/>
                </a:solidFill>
                <a:latin typeface="Simplified Arabic" panose="02020603050405020304" pitchFamily="18" charset="-78"/>
                <a:cs typeface="Simplified Arabic" panose="02020603050405020304" pitchFamily="18" charset="-78"/>
              </a:rPr>
              <a:t>؟</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Freeform 8"/>
          <p:cNvSpPr/>
          <p:nvPr/>
        </p:nvSpPr>
        <p:spPr>
          <a:xfrm>
            <a:off x="899592" y="1397000"/>
            <a:ext cx="7776864" cy="1815976"/>
          </a:xfrm>
          <a:custGeom>
            <a:avLst/>
            <a:gdLst>
              <a:gd name="connsiteX0" fmla="*/ 0 w 7776864"/>
              <a:gd name="connsiteY0" fmla="*/ 128757 h 1287572"/>
              <a:gd name="connsiteX1" fmla="*/ 128757 w 7776864"/>
              <a:gd name="connsiteY1" fmla="*/ 0 h 1287572"/>
              <a:gd name="connsiteX2" fmla="*/ 7648107 w 7776864"/>
              <a:gd name="connsiteY2" fmla="*/ 0 h 1287572"/>
              <a:gd name="connsiteX3" fmla="*/ 7776864 w 7776864"/>
              <a:gd name="connsiteY3" fmla="*/ 128757 h 1287572"/>
              <a:gd name="connsiteX4" fmla="*/ 7776864 w 7776864"/>
              <a:gd name="connsiteY4" fmla="*/ 1158815 h 1287572"/>
              <a:gd name="connsiteX5" fmla="*/ 7648107 w 7776864"/>
              <a:gd name="connsiteY5" fmla="*/ 1287572 h 1287572"/>
              <a:gd name="connsiteX6" fmla="*/ 128757 w 7776864"/>
              <a:gd name="connsiteY6" fmla="*/ 1287572 h 1287572"/>
              <a:gd name="connsiteX7" fmla="*/ 0 w 7776864"/>
              <a:gd name="connsiteY7" fmla="*/ 1158815 h 1287572"/>
              <a:gd name="connsiteX8" fmla="*/ 0 w 7776864"/>
              <a:gd name="connsiteY8" fmla="*/ 128757 h 128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864" h="1287572">
                <a:moveTo>
                  <a:pt x="0" y="128757"/>
                </a:moveTo>
                <a:cubicBezTo>
                  <a:pt x="0" y="57646"/>
                  <a:pt x="57646" y="0"/>
                  <a:pt x="128757" y="0"/>
                </a:cubicBezTo>
                <a:lnTo>
                  <a:pt x="7648107" y="0"/>
                </a:lnTo>
                <a:cubicBezTo>
                  <a:pt x="7719218" y="0"/>
                  <a:pt x="7776864" y="57646"/>
                  <a:pt x="7776864" y="128757"/>
                </a:cubicBezTo>
                <a:lnTo>
                  <a:pt x="7776864" y="1158815"/>
                </a:lnTo>
                <a:cubicBezTo>
                  <a:pt x="7776864" y="1229926"/>
                  <a:pt x="7719218" y="1287572"/>
                  <a:pt x="7648107" y="1287572"/>
                </a:cubicBezTo>
                <a:lnTo>
                  <a:pt x="128757" y="1287572"/>
                </a:lnTo>
                <a:cubicBezTo>
                  <a:pt x="57646" y="1287572"/>
                  <a:pt x="0" y="1229926"/>
                  <a:pt x="0" y="1158815"/>
                </a:cubicBezTo>
                <a:lnTo>
                  <a:pt x="0" y="128757"/>
                </a:lnTo>
                <a:close/>
              </a:path>
            </a:pathLst>
          </a:cu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790810" tIns="106680" rIns="106681" bIns="106680" numCol="1" spcCol="1270" anchor="ctr" anchorCtr="0">
            <a:noAutofit/>
          </a:bodyPr>
          <a:lstStyle/>
          <a:p>
            <a:pPr marL="0" marR="0" lvl="0" indent="0" algn="justLow" defTabSz="1244600" rtl="1" eaLnBrk="1" fontAlgn="auto" latinLnBrk="0" hangingPunct="1">
              <a:lnSpc>
                <a:spcPct val="90000"/>
              </a:lnSpc>
              <a:spcBef>
                <a:spcPts val="0"/>
              </a:spcBef>
              <a:spcAft>
                <a:spcPct val="35000"/>
              </a:spcAft>
              <a:buClrTx/>
              <a:buSzTx/>
              <a:buFontTx/>
              <a:buNone/>
              <a:tabLst/>
              <a:defRPr/>
            </a:pPr>
            <a:r>
              <a:rPr lang="ar-EG" sz="2000" b="1" kern="0" dirty="0">
                <a:solidFill>
                  <a:prstClr val="white"/>
                </a:solidFill>
                <a:latin typeface="Calibri"/>
              </a:rPr>
              <a:t>ان ملخص هذه المعادلة ان الذي يعطي كل جانب من هذه الجوانب حقه سوف يكون سعيدا. الجانب الروحاني هو جانب المعاني العميقة المتصلة بالروح مثل الايمان والتوكل والانتماء والقيم الاجتماعية. والجانب العقلي هو الجانب الثقافي والعلمي والنفسي. والجانب الجسدي هو الجانب الفسيولوجي البدني الجسماني. والجانب الاجتماعي هو الجانب الاسري والعائلي والمجتمعي</a:t>
            </a:r>
            <a:endParaRPr kumimoji="0" lang="ar-EG" sz="20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1" name="Freeform 10"/>
          <p:cNvSpPr/>
          <p:nvPr/>
        </p:nvSpPr>
        <p:spPr>
          <a:xfrm>
            <a:off x="865312" y="3573016"/>
            <a:ext cx="7776864" cy="1287572"/>
          </a:xfrm>
          <a:custGeom>
            <a:avLst/>
            <a:gdLst>
              <a:gd name="connsiteX0" fmla="*/ 0 w 7776864"/>
              <a:gd name="connsiteY0" fmla="*/ 128757 h 1287572"/>
              <a:gd name="connsiteX1" fmla="*/ 128757 w 7776864"/>
              <a:gd name="connsiteY1" fmla="*/ 0 h 1287572"/>
              <a:gd name="connsiteX2" fmla="*/ 7648107 w 7776864"/>
              <a:gd name="connsiteY2" fmla="*/ 0 h 1287572"/>
              <a:gd name="connsiteX3" fmla="*/ 7776864 w 7776864"/>
              <a:gd name="connsiteY3" fmla="*/ 128757 h 1287572"/>
              <a:gd name="connsiteX4" fmla="*/ 7776864 w 7776864"/>
              <a:gd name="connsiteY4" fmla="*/ 1158815 h 1287572"/>
              <a:gd name="connsiteX5" fmla="*/ 7648107 w 7776864"/>
              <a:gd name="connsiteY5" fmla="*/ 1287572 h 1287572"/>
              <a:gd name="connsiteX6" fmla="*/ 128757 w 7776864"/>
              <a:gd name="connsiteY6" fmla="*/ 1287572 h 1287572"/>
              <a:gd name="connsiteX7" fmla="*/ 0 w 7776864"/>
              <a:gd name="connsiteY7" fmla="*/ 1158815 h 1287572"/>
              <a:gd name="connsiteX8" fmla="*/ 0 w 7776864"/>
              <a:gd name="connsiteY8" fmla="*/ 128757 h 128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864" h="1287572">
                <a:moveTo>
                  <a:pt x="0" y="128757"/>
                </a:moveTo>
                <a:cubicBezTo>
                  <a:pt x="0" y="57646"/>
                  <a:pt x="57646" y="0"/>
                  <a:pt x="128757" y="0"/>
                </a:cubicBezTo>
                <a:lnTo>
                  <a:pt x="7648107" y="0"/>
                </a:lnTo>
                <a:cubicBezTo>
                  <a:pt x="7719218" y="0"/>
                  <a:pt x="7776864" y="57646"/>
                  <a:pt x="7776864" y="128757"/>
                </a:cubicBezTo>
                <a:lnTo>
                  <a:pt x="7776864" y="1158815"/>
                </a:lnTo>
                <a:cubicBezTo>
                  <a:pt x="7776864" y="1229926"/>
                  <a:pt x="7719218" y="1287572"/>
                  <a:pt x="7648107" y="1287572"/>
                </a:cubicBezTo>
                <a:lnTo>
                  <a:pt x="128757" y="1287572"/>
                </a:lnTo>
                <a:cubicBezTo>
                  <a:pt x="57646" y="1287572"/>
                  <a:pt x="0" y="1229926"/>
                  <a:pt x="0" y="1158815"/>
                </a:cubicBezTo>
                <a:lnTo>
                  <a:pt x="0" y="128757"/>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790810" tIns="106680" rIns="106681" bIns="106680" numCol="1" spcCol="1270" anchor="ctr" anchorCtr="0">
            <a:noAutofit/>
          </a:bodyPr>
          <a:lstStyle/>
          <a:p>
            <a:pPr marL="0" marR="0" lvl="0" indent="0" algn="justLow" defTabSz="1244600" rtl="1" eaLnBrk="1" fontAlgn="auto" latinLnBrk="0" hangingPunct="1">
              <a:lnSpc>
                <a:spcPct val="90000"/>
              </a:lnSpc>
              <a:spcBef>
                <a:spcPts val="0"/>
              </a:spcBef>
              <a:spcAft>
                <a:spcPct val="35000"/>
              </a:spcAft>
              <a:buClrTx/>
              <a:buSzTx/>
              <a:buFontTx/>
              <a:buNone/>
              <a:tabLst/>
              <a:defRPr/>
            </a:pPr>
            <a:r>
              <a:rPr lang="ar-EG" sz="2000" b="1" kern="0" dirty="0">
                <a:solidFill>
                  <a:prstClr val="white"/>
                </a:solidFill>
                <a:latin typeface="Calibri"/>
              </a:rPr>
              <a:t>قسمي اعمالك اليومية على الجوانب الأربعة، فساعة للعبادة والعمل، وساعة للرياضة والنوم، وساعة للتعلم والقراءة، وساعة للأهل والأولاد والعائلة. لا تنشغلي بشيء عن </a:t>
            </a:r>
            <a:r>
              <a:rPr lang="ar-EG" sz="2000" b="1" kern="0" dirty="0" smtClean="0">
                <a:solidFill>
                  <a:prstClr val="white"/>
                </a:solidFill>
                <a:latin typeface="Calibri"/>
              </a:rPr>
              <a:t>اخر</a:t>
            </a:r>
            <a:endParaRPr kumimoji="0" lang="ar-EG" sz="20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11560" y="4989345"/>
            <a:ext cx="2160240" cy="1620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3" cstate="print"/>
          <a:stretch>
            <a:fillRect/>
          </a:stretch>
        </p:blipFill>
        <p:spPr>
          <a:xfrm>
            <a:off x="1002993" y="1579103"/>
            <a:ext cx="1546448" cy="1144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4"/>
          <a:stretch>
            <a:fillRect/>
          </a:stretch>
        </p:blipFill>
        <p:spPr>
          <a:xfrm>
            <a:off x="1118178" y="3672922"/>
            <a:ext cx="1431263" cy="108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Heart 17"/>
          <p:cNvSpPr/>
          <p:nvPr/>
        </p:nvSpPr>
        <p:spPr bwMode="auto">
          <a:xfrm>
            <a:off x="4211960" y="5547407"/>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9" name="Heart 18"/>
          <p:cNvSpPr/>
          <p:nvPr/>
        </p:nvSpPr>
        <p:spPr bwMode="auto">
          <a:xfrm>
            <a:off x="6458520" y="5547407"/>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0" name="Heart 19"/>
          <p:cNvSpPr/>
          <p:nvPr/>
        </p:nvSpPr>
        <p:spPr bwMode="auto">
          <a:xfrm>
            <a:off x="7668344" y="53290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5195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2195736" y="260648"/>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schemeClr val="bg1"/>
                </a:solidFill>
                <a:latin typeface="Simplified Arabic" panose="02020603050405020304" pitchFamily="18" charset="-78"/>
                <a:cs typeface="Simplified Arabic" panose="02020603050405020304" pitchFamily="18" charset="-78"/>
              </a:rPr>
              <a:t>انت المسئولة عن اسعاد </a:t>
            </a:r>
            <a:r>
              <a:rPr lang="ar-SA" sz="3200" b="1" kern="0" dirty="0" smtClean="0">
                <a:solidFill>
                  <a:schemeClr val="bg1"/>
                </a:solidFill>
                <a:latin typeface="Simplified Arabic" panose="02020603050405020304" pitchFamily="18" charset="-78"/>
                <a:cs typeface="Simplified Arabic" panose="02020603050405020304" pitchFamily="18" charset="-78"/>
              </a:rPr>
              <a:t>نفسك</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Freeform 8"/>
          <p:cNvSpPr/>
          <p:nvPr/>
        </p:nvSpPr>
        <p:spPr>
          <a:xfrm>
            <a:off x="865312" y="1397000"/>
            <a:ext cx="7811144" cy="1383928"/>
          </a:xfrm>
          <a:custGeom>
            <a:avLst/>
            <a:gdLst>
              <a:gd name="connsiteX0" fmla="*/ 0 w 7776864"/>
              <a:gd name="connsiteY0" fmla="*/ 128757 h 1287572"/>
              <a:gd name="connsiteX1" fmla="*/ 128757 w 7776864"/>
              <a:gd name="connsiteY1" fmla="*/ 0 h 1287572"/>
              <a:gd name="connsiteX2" fmla="*/ 7648107 w 7776864"/>
              <a:gd name="connsiteY2" fmla="*/ 0 h 1287572"/>
              <a:gd name="connsiteX3" fmla="*/ 7776864 w 7776864"/>
              <a:gd name="connsiteY3" fmla="*/ 128757 h 1287572"/>
              <a:gd name="connsiteX4" fmla="*/ 7776864 w 7776864"/>
              <a:gd name="connsiteY4" fmla="*/ 1158815 h 1287572"/>
              <a:gd name="connsiteX5" fmla="*/ 7648107 w 7776864"/>
              <a:gd name="connsiteY5" fmla="*/ 1287572 h 1287572"/>
              <a:gd name="connsiteX6" fmla="*/ 128757 w 7776864"/>
              <a:gd name="connsiteY6" fmla="*/ 1287572 h 1287572"/>
              <a:gd name="connsiteX7" fmla="*/ 0 w 7776864"/>
              <a:gd name="connsiteY7" fmla="*/ 1158815 h 1287572"/>
              <a:gd name="connsiteX8" fmla="*/ 0 w 7776864"/>
              <a:gd name="connsiteY8" fmla="*/ 128757 h 128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864" h="1287572">
                <a:moveTo>
                  <a:pt x="0" y="128757"/>
                </a:moveTo>
                <a:cubicBezTo>
                  <a:pt x="0" y="57646"/>
                  <a:pt x="57646" y="0"/>
                  <a:pt x="128757" y="0"/>
                </a:cubicBezTo>
                <a:lnTo>
                  <a:pt x="7648107" y="0"/>
                </a:lnTo>
                <a:cubicBezTo>
                  <a:pt x="7719218" y="0"/>
                  <a:pt x="7776864" y="57646"/>
                  <a:pt x="7776864" y="128757"/>
                </a:cubicBezTo>
                <a:lnTo>
                  <a:pt x="7776864" y="1158815"/>
                </a:lnTo>
                <a:cubicBezTo>
                  <a:pt x="7776864" y="1229926"/>
                  <a:pt x="7719218" y="1287572"/>
                  <a:pt x="7648107" y="1287572"/>
                </a:cubicBezTo>
                <a:lnTo>
                  <a:pt x="128757" y="1287572"/>
                </a:lnTo>
                <a:cubicBezTo>
                  <a:pt x="57646" y="1287572"/>
                  <a:pt x="0" y="1229926"/>
                  <a:pt x="0" y="1158815"/>
                </a:cubicBezTo>
                <a:lnTo>
                  <a:pt x="0" y="128757"/>
                </a:lnTo>
                <a:close/>
              </a:path>
            </a:pathLst>
          </a:cu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790810" tIns="106680" rIns="106681" bIns="106680" numCol="1" spcCol="1270" anchor="ctr" anchorCtr="0">
            <a:noAutofit/>
          </a:bodyPr>
          <a:lstStyle/>
          <a:p>
            <a:pPr marL="0" marR="0" lvl="0" indent="0" algn="justLow" defTabSz="1244600" rtl="1" eaLnBrk="1" fontAlgn="auto" latinLnBrk="0" hangingPunct="1">
              <a:lnSpc>
                <a:spcPct val="90000"/>
              </a:lnSpc>
              <a:spcBef>
                <a:spcPts val="0"/>
              </a:spcBef>
              <a:spcAft>
                <a:spcPct val="35000"/>
              </a:spcAft>
              <a:buClrTx/>
              <a:buSzTx/>
              <a:buFontTx/>
              <a:buNone/>
              <a:tabLst/>
              <a:defRPr/>
            </a:pPr>
            <a:r>
              <a:rPr lang="ar-EG" sz="2400" b="1" kern="0" dirty="0" smtClean="0">
                <a:solidFill>
                  <a:prstClr val="white"/>
                </a:solidFill>
                <a:latin typeface="Calibri"/>
              </a:rPr>
              <a:t>انت المسؤول عن </a:t>
            </a:r>
            <a:r>
              <a:rPr lang="ar-EG" sz="2400" b="1" kern="0" dirty="0">
                <a:solidFill>
                  <a:prstClr val="white"/>
                </a:solidFill>
                <a:latin typeface="Calibri"/>
              </a:rPr>
              <a:t>اسعاد نفسك لا أحد سواك. ان </a:t>
            </a:r>
            <a:r>
              <a:rPr lang="ar-EG" sz="2400" b="1" kern="0" dirty="0" smtClean="0">
                <a:solidFill>
                  <a:prstClr val="white"/>
                </a:solidFill>
                <a:latin typeface="Calibri"/>
              </a:rPr>
              <a:t>الناس</a:t>
            </a:r>
          </a:p>
          <a:p>
            <a:pPr marL="0" marR="0" lvl="0" indent="0" algn="justLow" defTabSz="1244600" rtl="1" eaLnBrk="1" fontAlgn="auto" latinLnBrk="0" hangingPunct="1">
              <a:lnSpc>
                <a:spcPct val="90000"/>
              </a:lnSpc>
              <a:spcBef>
                <a:spcPts val="0"/>
              </a:spcBef>
              <a:spcAft>
                <a:spcPct val="35000"/>
              </a:spcAft>
              <a:buClrTx/>
              <a:buSzTx/>
              <a:buFontTx/>
              <a:buNone/>
              <a:tabLst/>
              <a:defRPr/>
            </a:pPr>
            <a:r>
              <a:rPr lang="ar-EG" sz="2400" b="1" kern="0" dirty="0" smtClean="0">
                <a:solidFill>
                  <a:prstClr val="white"/>
                </a:solidFill>
                <a:latin typeface="Calibri"/>
              </a:rPr>
              <a:t> </a:t>
            </a:r>
            <a:r>
              <a:rPr lang="ar-EG" sz="2400" b="1" kern="0" dirty="0">
                <a:solidFill>
                  <a:prstClr val="white"/>
                </a:solidFill>
                <a:latin typeface="Calibri"/>
              </a:rPr>
              <a:t>غير السعداء يعيشون في دائرة الاسقاطات</a:t>
            </a:r>
            <a:endParaRPr kumimoji="0" lang="ar-EG" sz="2400" b="1" i="0" u="none" strike="noStrike" kern="0" cap="none" spc="0" normalizeH="0" baseline="0" noProof="0" dirty="0" smtClean="0">
              <a:ln>
                <a:noFill/>
              </a:ln>
              <a:solidFill>
                <a:prstClr val="white"/>
              </a:solidFill>
              <a:effectLst/>
              <a:uLnTx/>
              <a:uFillTx/>
              <a:latin typeface="Calibri"/>
            </a:endParaRPr>
          </a:p>
        </p:txBody>
      </p:sp>
      <p:sp>
        <p:nvSpPr>
          <p:cNvPr id="11" name="Freeform 10"/>
          <p:cNvSpPr/>
          <p:nvPr/>
        </p:nvSpPr>
        <p:spPr>
          <a:xfrm>
            <a:off x="865312" y="3573016"/>
            <a:ext cx="7776864" cy="1872208"/>
          </a:xfrm>
          <a:custGeom>
            <a:avLst/>
            <a:gdLst>
              <a:gd name="connsiteX0" fmla="*/ 0 w 7776864"/>
              <a:gd name="connsiteY0" fmla="*/ 128757 h 1287572"/>
              <a:gd name="connsiteX1" fmla="*/ 128757 w 7776864"/>
              <a:gd name="connsiteY1" fmla="*/ 0 h 1287572"/>
              <a:gd name="connsiteX2" fmla="*/ 7648107 w 7776864"/>
              <a:gd name="connsiteY2" fmla="*/ 0 h 1287572"/>
              <a:gd name="connsiteX3" fmla="*/ 7776864 w 7776864"/>
              <a:gd name="connsiteY3" fmla="*/ 128757 h 1287572"/>
              <a:gd name="connsiteX4" fmla="*/ 7776864 w 7776864"/>
              <a:gd name="connsiteY4" fmla="*/ 1158815 h 1287572"/>
              <a:gd name="connsiteX5" fmla="*/ 7648107 w 7776864"/>
              <a:gd name="connsiteY5" fmla="*/ 1287572 h 1287572"/>
              <a:gd name="connsiteX6" fmla="*/ 128757 w 7776864"/>
              <a:gd name="connsiteY6" fmla="*/ 1287572 h 1287572"/>
              <a:gd name="connsiteX7" fmla="*/ 0 w 7776864"/>
              <a:gd name="connsiteY7" fmla="*/ 1158815 h 1287572"/>
              <a:gd name="connsiteX8" fmla="*/ 0 w 7776864"/>
              <a:gd name="connsiteY8" fmla="*/ 128757 h 128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864" h="1287572">
                <a:moveTo>
                  <a:pt x="0" y="128757"/>
                </a:moveTo>
                <a:cubicBezTo>
                  <a:pt x="0" y="57646"/>
                  <a:pt x="57646" y="0"/>
                  <a:pt x="128757" y="0"/>
                </a:cubicBezTo>
                <a:lnTo>
                  <a:pt x="7648107" y="0"/>
                </a:lnTo>
                <a:cubicBezTo>
                  <a:pt x="7719218" y="0"/>
                  <a:pt x="7776864" y="57646"/>
                  <a:pt x="7776864" y="128757"/>
                </a:cubicBezTo>
                <a:lnTo>
                  <a:pt x="7776864" y="1158815"/>
                </a:lnTo>
                <a:cubicBezTo>
                  <a:pt x="7776864" y="1229926"/>
                  <a:pt x="7719218" y="1287572"/>
                  <a:pt x="7648107" y="1287572"/>
                </a:cubicBezTo>
                <a:lnTo>
                  <a:pt x="128757" y="1287572"/>
                </a:lnTo>
                <a:cubicBezTo>
                  <a:pt x="57646" y="1287572"/>
                  <a:pt x="0" y="1229926"/>
                  <a:pt x="0" y="1158815"/>
                </a:cubicBezTo>
                <a:lnTo>
                  <a:pt x="0" y="128757"/>
                </a:lnTo>
                <a:close/>
              </a:path>
            </a:pathLst>
          </a:custGeom>
          <a:solidFill>
            <a:srgbClr val="0070C0"/>
          </a:solidFill>
          <a:ln w="25400" cap="flat" cmpd="sng" algn="ctr">
            <a:solidFill>
              <a:sysClr val="window" lastClr="FFFFFF">
                <a:hueOff val="0"/>
                <a:satOff val="0"/>
                <a:lumOff val="0"/>
                <a:alphaOff val="0"/>
              </a:sysClr>
            </a:solidFill>
            <a:prstDash val="solid"/>
          </a:ln>
          <a:effectLst/>
        </p:spPr>
        <p:txBody>
          <a:bodyPr spcFirstLastPara="0" vert="horz" wrap="square" lIns="1790810" tIns="106680" rIns="106681" bIns="106680" numCol="1" spcCol="1270" anchor="ctr" anchorCtr="0">
            <a:noAutofit/>
          </a:bodyPr>
          <a:lstStyle/>
          <a:p>
            <a:pPr marL="0" marR="0" lvl="0" indent="0" algn="justLow" defTabSz="1244600" rtl="1" eaLnBrk="1" fontAlgn="auto" latinLnBrk="0" hangingPunct="1">
              <a:lnSpc>
                <a:spcPct val="90000"/>
              </a:lnSpc>
              <a:spcBef>
                <a:spcPts val="0"/>
              </a:spcBef>
              <a:spcAft>
                <a:spcPct val="35000"/>
              </a:spcAft>
              <a:buClrTx/>
              <a:buSzTx/>
              <a:buFontTx/>
              <a:buNone/>
              <a:tabLst/>
              <a:defRPr/>
            </a:pPr>
            <a:r>
              <a:rPr lang="ar-EG" sz="2000" b="1" kern="0" dirty="0">
                <a:solidFill>
                  <a:prstClr val="white"/>
                </a:solidFill>
                <a:latin typeface="Calibri"/>
              </a:rPr>
              <a:t>ان السعادة سلعة حقيقية غالية، والسلعة الغالية تحتاج الي جهد وتضحيات. وإذا كنا نتفق على انه ليس من حق أي انسان لا يملك المال ان يتصرف فيه لأنه لم يعمل للحصول عليه، فكذلك من لا يعمل للسعادة فليس من حقه ان يسعد. من الان تحملي مسؤولية السعادة بنفسك. </a:t>
            </a:r>
            <a:r>
              <a:rPr lang="ar-EG" sz="2000" b="1" kern="0" dirty="0" smtClean="0">
                <a:solidFill>
                  <a:prstClr val="white"/>
                </a:solidFill>
                <a:latin typeface="Calibri"/>
              </a:rPr>
              <a:t/>
            </a:r>
            <a:br>
              <a:rPr lang="ar-EG" sz="2000" b="1" kern="0" dirty="0" smtClean="0">
                <a:solidFill>
                  <a:prstClr val="white"/>
                </a:solidFill>
                <a:latin typeface="Calibri"/>
              </a:rPr>
            </a:br>
            <a:r>
              <a:rPr lang="ar-EG" sz="2000" b="1" kern="0" dirty="0" smtClean="0">
                <a:solidFill>
                  <a:prstClr val="white"/>
                </a:solidFill>
                <a:latin typeface="Calibri"/>
              </a:rPr>
              <a:t>لا </a:t>
            </a:r>
            <a:r>
              <a:rPr lang="ar-EG" sz="2000" b="1" kern="0" dirty="0">
                <a:solidFill>
                  <a:prstClr val="white"/>
                </a:solidFill>
                <a:latin typeface="Calibri"/>
              </a:rPr>
              <a:t>تلقي الحمل على الزواج. تذكري القاعدة الاولي "السعادة من الداخل" وليست من </a:t>
            </a:r>
            <a:r>
              <a:rPr lang="ar-EG" sz="2000" b="1" kern="0" dirty="0" smtClean="0">
                <a:solidFill>
                  <a:prstClr val="white"/>
                </a:solidFill>
                <a:latin typeface="Calibri"/>
              </a:rPr>
              <a:t>الزوج</a:t>
            </a:r>
            <a:endParaRPr kumimoji="0" lang="ar-EG" sz="20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pic>
        <p:nvPicPr>
          <p:cNvPr id="3" name="Picture 2"/>
          <p:cNvPicPr>
            <a:picLocks noChangeAspect="1"/>
          </p:cNvPicPr>
          <p:nvPr/>
        </p:nvPicPr>
        <p:blipFill>
          <a:blip r:embed="rId2" cstate="print"/>
          <a:stretch>
            <a:fillRect/>
          </a:stretch>
        </p:blipFill>
        <p:spPr>
          <a:xfrm>
            <a:off x="960599" y="1556792"/>
            <a:ext cx="1860514"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960599" y="3789040"/>
            <a:ext cx="1559592" cy="1224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Heart 9"/>
          <p:cNvSpPr/>
          <p:nvPr/>
        </p:nvSpPr>
        <p:spPr bwMode="auto">
          <a:xfrm>
            <a:off x="8449431" y="328498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Heart 11"/>
          <p:cNvSpPr/>
          <p:nvPr/>
        </p:nvSpPr>
        <p:spPr bwMode="auto">
          <a:xfrm>
            <a:off x="4177680" y="573325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Heart 12"/>
          <p:cNvSpPr/>
          <p:nvPr/>
        </p:nvSpPr>
        <p:spPr bwMode="auto">
          <a:xfrm>
            <a:off x="7308304" y="75921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290030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7"/>
          <p:cNvSpPr>
            <a:spLocks noChangeArrowheads="1"/>
          </p:cNvSpPr>
          <p:nvPr/>
        </p:nvSpPr>
        <p:spPr bwMode="auto">
          <a:xfrm>
            <a:off x="2821931" y="1393747"/>
            <a:ext cx="4630390" cy="66892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29" tIns="45714" rIns="91429" bIns="45714" anchor="ctr"/>
          <a:lstStyle/>
          <a:p>
            <a:pPr algn="ctr" rtl="1"/>
            <a:r>
              <a:rPr lang="ar-EG" sz="2358" b="1" dirty="0">
                <a:latin typeface="Verdana" panose="020B0604030504040204" pitchFamily="34" charset="0"/>
                <a:ea typeface="HY헤드라인M" pitchFamily="2" charset="-127"/>
              </a:rPr>
              <a:t>الإلتزام بوقت البرنامج وفترات الاستراحة</a:t>
            </a:r>
          </a:p>
          <a:p>
            <a:pPr algn="ctr" rtl="1"/>
            <a:r>
              <a:rPr lang="ar-EG" sz="2358" b="1" dirty="0">
                <a:latin typeface="Verdana" panose="020B0604030504040204" pitchFamily="34" charset="0"/>
                <a:ea typeface="HY헤드라인M" pitchFamily="2" charset="-127"/>
              </a:rPr>
              <a:t> دليل وعيك</a:t>
            </a:r>
            <a:endParaRPr lang="en-GB" sz="2358" b="1" dirty="0">
              <a:latin typeface="Verdana" panose="020B0604030504040204" pitchFamily="34" charset="0"/>
              <a:ea typeface="HY헤드라인M" pitchFamily="2" charset="-127"/>
            </a:endParaRPr>
          </a:p>
        </p:txBody>
      </p:sp>
      <p:sp>
        <p:nvSpPr>
          <p:cNvPr id="33" name="AutoShape 7"/>
          <p:cNvSpPr>
            <a:spLocks noChangeArrowheads="1"/>
          </p:cNvSpPr>
          <p:nvPr/>
        </p:nvSpPr>
        <p:spPr bwMode="auto">
          <a:xfrm>
            <a:off x="2811601" y="2507347"/>
            <a:ext cx="4630390" cy="66892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29" tIns="45714" rIns="91429" bIns="45714" anchor="ctr"/>
          <a:lstStyle/>
          <a:p>
            <a:pPr algn="ctr" rtl="1"/>
            <a:r>
              <a:rPr lang="ar-EG" sz="2358" b="1">
                <a:latin typeface="Verdana" panose="020B0604030504040204" pitchFamily="34" charset="0"/>
                <a:ea typeface="HY헤드라인M" pitchFamily="2" charset="-127"/>
              </a:rPr>
              <a:t>لاتدع هاتفك </a:t>
            </a:r>
            <a:r>
              <a:rPr lang="ar-EG" sz="2358" b="1" dirty="0">
                <a:latin typeface="Verdana" panose="020B0604030504040204" pitchFamily="34" charset="0"/>
                <a:ea typeface="HY헤드라인M" pitchFamily="2" charset="-127"/>
              </a:rPr>
              <a:t>المتنقل يشوش أفكار من حولك</a:t>
            </a:r>
            <a:endParaRPr lang="ar-SA" sz="2358" b="1" dirty="0">
              <a:latin typeface="Verdana" panose="020B0604030504040204" pitchFamily="34" charset="0"/>
              <a:ea typeface="HY헤드라인M" pitchFamily="2" charset="-127"/>
            </a:endParaRPr>
          </a:p>
        </p:txBody>
      </p:sp>
      <p:sp>
        <p:nvSpPr>
          <p:cNvPr id="34" name="AutoShape 7"/>
          <p:cNvSpPr>
            <a:spLocks noChangeArrowheads="1"/>
          </p:cNvSpPr>
          <p:nvPr/>
        </p:nvSpPr>
        <p:spPr bwMode="auto">
          <a:xfrm>
            <a:off x="2801271" y="3620947"/>
            <a:ext cx="4630390" cy="66892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29" tIns="45714" rIns="91429" bIns="45714" anchor="ctr"/>
          <a:lstStyle/>
          <a:p>
            <a:pPr algn="ctr" rtl="1"/>
            <a:r>
              <a:rPr lang="ar-EG" sz="2358" b="1" dirty="0">
                <a:latin typeface="Verdana" panose="020B0604030504040204" pitchFamily="34" charset="0"/>
                <a:ea typeface="HY헤드라인M" pitchFamily="2" charset="-127"/>
              </a:rPr>
              <a:t>الأسئلة والنقاش متاحة في محتوى البرنامج</a:t>
            </a:r>
            <a:endParaRPr lang="ar-SA" sz="2358" b="1" dirty="0">
              <a:latin typeface="Verdana" panose="020B0604030504040204" pitchFamily="34" charset="0"/>
              <a:ea typeface="HY헤드라인M" pitchFamily="2" charset="-127"/>
            </a:endParaRPr>
          </a:p>
        </p:txBody>
      </p:sp>
      <p:sp>
        <p:nvSpPr>
          <p:cNvPr id="35" name="AutoShape 7"/>
          <p:cNvSpPr>
            <a:spLocks noChangeArrowheads="1"/>
          </p:cNvSpPr>
          <p:nvPr/>
        </p:nvSpPr>
        <p:spPr bwMode="auto">
          <a:xfrm>
            <a:off x="2790941" y="4734547"/>
            <a:ext cx="4630390" cy="66892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29" tIns="45714" rIns="91429" bIns="45714" anchor="ctr"/>
          <a:lstStyle/>
          <a:p>
            <a:pPr algn="ctr" rtl="1"/>
            <a:r>
              <a:rPr lang="ar-EG" sz="2358" b="1" dirty="0">
                <a:latin typeface="Verdana" panose="020B0604030504040204" pitchFamily="34" charset="0"/>
                <a:ea typeface="HY헤드라인M" pitchFamily="2" charset="-127"/>
              </a:rPr>
              <a:t>إبتسامتك و تعاونك دليل حب العمل الجماعي</a:t>
            </a:r>
            <a:endParaRPr lang="ar-SA" sz="2358" b="1" dirty="0">
              <a:latin typeface="Verdana" panose="020B0604030504040204" pitchFamily="34" charset="0"/>
              <a:ea typeface="HY헤드라인M" pitchFamily="2" charset="-127"/>
            </a:endParaRPr>
          </a:p>
        </p:txBody>
      </p:sp>
      <p:sp>
        <p:nvSpPr>
          <p:cNvPr id="36" name="AutoShape 7"/>
          <p:cNvSpPr>
            <a:spLocks noChangeArrowheads="1"/>
          </p:cNvSpPr>
          <p:nvPr/>
        </p:nvSpPr>
        <p:spPr bwMode="auto">
          <a:xfrm>
            <a:off x="2780611" y="5848147"/>
            <a:ext cx="4630390" cy="66892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29" tIns="45714" rIns="91429" bIns="45714" anchor="ctr"/>
          <a:lstStyle/>
          <a:p>
            <a:pPr algn="ctr" rtl="1"/>
            <a:r>
              <a:rPr lang="ar-EG" sz="2358" b="1" dirty="0">
                <a:latin typeface="Verdana" panose="020B0604030504040204" pitchFamily="34" charset="0"/>
                <a:ea typeface="HY헤드라인M" pitchFamily="2" charset="-127"/>
              </a:rPr>
              <a:t>تأقلمك مع المدرب و تنفيذ التمارين يسهل</a:t>
            </a:r>
          </a:p>
          <a:p>
            <a:pPr algn="ctr" rtl="1"/>
            <a:r>
              <a:rPr lang="ar-EG" sz="2358" b="1" dirty="0">
                <a:latin typeface="Verdana" panose="020B0604030504040204" pitchFamily="34" charset="0"/>
                <a:ea typeface="HY헤드라인M" pitchFamily="2" charset="-127"/>
              </a:rPr>
              <a:t> استيعاب المادة العلمية</a:t>
            </a:r>
            <a:endParaRPr lang="ar-SA" sz="2358" b="1" dirty="0">
              <a:latin typeface="Verdana" panose="020B0604030504040204" pitchFamily="34" charset="0"/>
              <a:ea typeface="HY헤드라인M" pitchFamily="2" charset="-127"/>
            </a:endParaRPr>
          </a:p>
        </p:txBody>
      </p:sp>
      <p:pic>
        <p:nvPicPr>
          <p:cNvPr id="37" name="Picture 6" descr="F:\دينى\work\صور\15460_IPhone_Lock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0620" y="2127213"/>
            <a:ext cx="1143000" cy="12952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8" name="Picture 8" descr="F:\دينى\work\صور\imagتe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08721" y="3270094"/>
            <a:ext cx="1155607" cy="12952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9" name="Picture 3" descr="F:\دينى\work\صور\إدارة الوقت.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61120" y="984333"/>
            <a:ext cx="1061940" cy="12952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40" name="Picture 9" descr="F:\دينى\work\صور\848484.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88541" y="5479661"/>
            <a:ext cx="1107160" cy="13333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41" name="Picture 2" descr="F:\دينى\work\صور\kid-smail.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56320" y="4412974"/>
            <a:ext cx="1302880" cy="12879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
        <p:nvSpPr>
          <p:cNvPr id="13" name="Text Box 4"/>
          <p:cNvSpPr txBox="1">
            <a:spLocks noChangeArrowheads="1"/>
          </p:cNvSpPr>
          <p:nvPr/>
        </p:nvSpPr>
        <p:spPr bwMode="auto">
          <a:xfrm>
            <a:off x="3923928" y="308850"/>
            <a:ext cx="7935840" cy="6343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266" b="1" dirty="0">
                <a:solidFill>
                  <a:srgbClr val="FF0000"/>
                </a:solidFill>
                <a:latin typeface="Arial Black" pitchFamily="34" charset="0"/>
              </a:rPr>
              <a:t>الاتفاقيات</a:t>
            </a:r>
            <a:endParaRPr lang="en-US" sz="3266" b="1" dirty="0">
              <a:solidFill>
                <a:srgbClr val="FF0000"/>
              </a:solidFill>
              <a:latin typeface="Arial Black" pitchFamily="34" charset="0"/>
            </a:endParaRPr>
          </a:p>
        </p:txBody>
      </p:sp>
    </p:spTree>
    <p:extLst>
      <p:ext uri="{BB962C8B-B14F-4D97-AF65-F5344CB8AC3E}">
        <p14:creationId xmlns:p14="http://schemas.microsoft.com/office/powerpoint/2010/main" xmlns="" val="331450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par>
                                <p:cTn id="11" presetID="3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fltVal val="0"/>
                                          </p:val>
                                        </p:tav>
                                        <p:tav tm="100000">
                                          <p:val>
                                            <p:strVal val="#ppt_w"/>
                                          </p:val>
                                        </p:tav>
                                      </p:tavLst>
                                    </p:anim>
                                    <p:anim calcmode="lin" valueType="num">
                                      <p:cBhvr>
                                        <p:cTn id="14" dur="1000" fill="hold"/>
                                        <p:tgtEl>
                                          <p:spTgt spid="39"/>
                                        </p:tgtEl>
                                        <p:attrNameLst>
                                          <p:attrName>ppt_h</p:attrName>
                                        </p:attrNameLst>
                                      </p:cBhvr>
                                      <p:tavLst>
                                        <p:tav tm="0">
                                          <p:val>
                                            <p:fltVal val="0"/>
                                          </p:val>
                                        </p:tav>
                                        <p:tav tm="100000">
                                          <p:val>
                                            <p:strVal val="#ppt_h"/>
                                          </p:val>
                                        </p:tav>
                                      </p:tavLst>
                                    </p:anim>
                                    <p:anim calcmode="lin" valueType="num">
                                      <p:cBhvr>
                                        <p:cTn id="15" dur="1000" fill="hold"/>
                                        <p:tgtEl>
                                          <p:spTgt spid="39"/>
                                        </p:tgtEl>
                                        <p:attrNameLst>
                                          <p:attrName>style.rotation</p:attrName>
                                        </p:attrNameLst>
                                      </p:cBhvr>
                                      <p:tavLst>
                                        <p:tav tm="0">
                                          <p:val>
                                            <p:fltVal val="90"/>
                                          </p:val>
                                        </p:tav>
                                        <p:tav tm="100000">
                                          <p:val>
                                            <p:fltVal val="0"/>
                                          </p:val>
                                        </p:tav>
                                      </p:tavLst>
                                    </p:anim>
                                    <p:animEffect transition="in" filter="fade">
                                      <p:cBhvr>
                                        <p:cTn id="16" dur="10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par>
                                <p:cTn id="25" presetID="3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1000" fill="hold"/>
                                        <p:tgtEl>
                                          <p:spTgt spid="37"/>
                                        </p:tgtEl>
                                        <p:attrNameLst>
                                          <p:attrName>ppt_w</p:attrName>
                                        </p:attrNameLst>
                                      </p:cBhvr>
                                      <p:tavLst>
                                        <p:tav tm="0">
                                          <p:val>
                                            <p:fltVal val="0"/>
                                          </p:val>
                                        </p:tav>
                                        <p:tav tm="100000">
                                          <p:val>
                                            <p:strVal val="#ppt_w"/>
                                          </p:val>
                                        </p:tav>
                                      </p:tavLst>
                                    </p:anim>
                                    <p:anim calcmode="lin" valueType="num">
                                      <p:cBhvr>
                                        <p:cTn id="28" dur="1000" fill="hold"/>
                                        <p:tgtEl>
                                          <p:spTgt spid="37"/>
                                        </p:tgtEl>
                                        <p:attrNameLst>
                                          <p:attrName>ppt_h</p:attrName>
                                        </p:attrNameLst>
                                      </p:cBhvr>
                                      <p:tavLst>
                                        <p:tav tm="0">
                                          <p:val>
                                            <p:fltVal val="0"/>
                                          </p:val>
                                        </p:tav>
                                        <p:tav tm="100000">
                                          <p:val>
                                            <p:strVal val="#ppt_h"/>
                                          </p:val>
                                        </p:tav>
                                      </p:tavLst>
                                    </p:anim>
                                    <p:anim calcmode="lin" valueType="num">
                                      <p:cBhvr>
                                        <p:cTn id="29" dur="1000" fill="hold"/>
                                        <p:tgtEl>
                                          <p:spTgt spid="37"/>
                                        </p:tgtEl>
                                        <p:attrNameLst>
                                          <p:attrName>style.rotation</p:attrName>
                                        </p:attrNameLst>
                                      </p:cBhvr>
                                      <p:tavLst>
                                        <p:tav tm="0">
                                          <p:val>
                                            <p:fltVal val="90"/>
                                          </p:val>
                                        </p:tav>
                                        <p:tav tm="100000">
                                          <p:val>
                                            <p:fltVal val="0"/>
                                          </p:val>
                                        </p:tav>
                                      </p:tavLst>
                                    </p:anim>
                                    <p:animEffect transition="in" filter="fade">
                                      <p:cBhvr>
                                        <p:cTn id="30" dur="10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fltVal val="0"/>
                                          </p:val>
                                        </p:tav>
                                        <p:tav tm="100000">
                                          <p:val>
                                            <p:strVal val="#ppt_w"/>
                                          </p:val>
                                        </p:tav>
                                      </p:tavLst>
                                    </p:anim>
                                    <p:anim calcmode="lin" valueType="num">
                                      <p:cBhvr>
                                        <p:cTn id="36" dur="1000" fill="hold"/>
                                        <p:tgtEl>
                                          <p:spTgt spid="34"/>
                                        </p:tgtEl>
                                        <p:attrNameLst>
                                          <p:attrName>ppt_h</p:attrName>
                                        </p:attrNameLst>
                                      </p:cBhvr>
                                      <p:tavLst>
                                        <p:tav tm="0">
                                          <p:val>
                                            <p:fltVal val="0"/>
                                          </p:val>
                                        </p:tav>
                                        <p:tav tm="100000">
                                          <p:val>
                                            <p:strVal val="#ppt_h"/>
                                          </p:val>
                                        </p:tav>
                                      </p:tavLst>
                                    </p:anim>
                                    <p:anim calcmode="lin" valueType="num">
                                      <p:cBhvr>
                                        <p:cTn id="37" dur="1000" fill="hold"/>
                                        <p:tgtEl>
                                          <p:spTgt spid="34"/>
                                        </p:tgtEl>
                                        <p:attrNameLst>
                                          <p:attrName>style.rotation</p:attrName>
                                        </p:attrNameLst>
                                      </p:cBhvr>
                                      <p:tavLst>
                                        <p:tav tm="0">
                                          <p:val>
                                            <p:fltVal val="90"/>
                                          </p:val>
                                        </p:tav>
                                        <p:tav tm="100000">
                                          <p:val>
                                            <p:fltVal val="0"/>
                                          </p:val>
                                        </p:tav>
                                      </p:tavLst>
                                    </p:anim>
                                    <p:animEffect transition="in" filter="fade">
                                      <p:cBhvr>
                                        <p:cTn id="38" dur="1000"/>
                                        <p:tgtEl>
                                          <p:spTgt spid="34"/>
                                        </p:tgtEl>
                                      </p:cBhvr>
                                    </p:animEffect>
                                  </p:childTnLst>
                                </p:cTn>
                              </p:par>
                              <p:par>
                                <p:cTn id="39" presetID="3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1000" fill="hold"/>
                                        <p:tgtEl>
                                          <p:spTgt spid="38"/>
                                        </p:tgtEl>
                                        <p:attrNameLst>
                                          <p:attrName>ppt_w</p:attrName>
                                        </p:attrNameLst>
                                      </p:cBhvr>
                                      <p:tavLst>
                                        <p:tav tm="0">
                                          <p:val>
                                            <p:fltVal val="0"/>
                                          </p:val>
                                        </p:tav>
                                        <p:tav tm="100000">
                                          <p:val>
                                            <p:strVal val="#ppt_w"/>
                                          </p:val>
                                        </p:tav>
                                      </p:tavLst>
                                    </p:anim>
                                    <p:anim calcmode="lin" valueType="num">
                                      <p:cBhvr>
                                        <p:cTn id="42" dur="1000" fill="hold"/>
                                        <p:tgtEl>
                                          <p:spTgt spid="38"/>
                                        </p:tgtEl>
                                        <p:attrNameLst>
                                          <p:attrName>ppt_h</p:attrName>
                                        </p:attrNameLst>
                                      </p:cBhvr>
                                      <p:tavLst>
                                        <p:tav tm="0">
                                          <p:val>
                                            <p:fltVal val="0"/>
                                          </p:val>
                                        </p:tav>
                                        <p:tav tm="100000">
                                          <p:val>
                                            <p:strVal val="#ppt_h"/>
                                          </p:val>
                                        </p:tav>
                                      </p:tavLst>
                                    </p:anim>
                                    <p:anim calcmode="lin" valueType="num">
                                      <p:cBhvr>
                                        <p:cTn id="43" dur="1000" fill="hold"/>
                                        <p:tgtEl>
                                          <p:spTgt spid="38"/>
                                        </p:tgtEl>
                                        <p:attrNameLst>
                                          <p:attrName>style.rotation</p:attrName>
                                        </p:attrNameLst>
                                      </p:cBhvr>
                                      <p:tavLst>
                                        <p:tav tm="0">
                                          <p:val>
                                            <p:fltVal val="90"/>
                                          </p:val>
                                        </p:tav>
                                        <p:tav tm="100000">
                                          <p:val>
                                            <p:fltVal val="0"/>
                                          </p:val>
                                        </p:tav>
                                      </p:tavLst>
                                    </p:anim>
                                    <p:animEffect transition="in" filter="fade">
                                      <p:cBhvr>
                                        <p:cTn id="44" dur="1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 calcmode="lin" valueType="num">
                                      <p:cBhvr>
                                        <p:cTn id="51" dur="1000" fill="hold"/>
                                        <p:tgtEl>
                                          <p:spTgt spid="35"/>
                                        </p:tgtEl>
                                        <p:attrNameLst>
                                          <p:attrName>style.rotation</p:attrName>
                                        </p:attrNameLst>
                                      </p:cBhvr>
                                      <p:tavLst>
                                        <p:tav tm="0">
                                          <p:val>
                                            <p:fltVal val="90"/>
                                          </p:val>
                                        </p:tav>
                                        <p:tav tm="100000">
                                          <p:val>
                                            <p:fltVal val="0"/>
                                          </p:val>
                                        </p:tav>
                                      </p:tavLst>
                                    </p:anim>
                                    <p:animEffect transition="in" filter="fade">
                                      <p:cBhvr>
                                        <p:cTn id="52" dur="1000"/>
                                        <p:tgtEl>
                                          <p:spTgt spid="35"/>
                                        </p:tgtEl>
                                      </p:cBhvr>
                                    </p:animEffect>
                                  </p:childTnLst>
                                </p:cTn>
                              </p:par>
                              <p:par>
                                <p:cTn id="53" presetID="3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1000" fill="hold"/>
                                        <p:tgtEl>
                                          <p:spTgt spid="41"/>
                                        </p:tgtEl>
                                        <p:attrNameLst>
                                          <p:attrName>ppt_w</p:attrName>
                                        </p:attrNameLst>
                                      </p:cBhvr>
                                      <p:tavLst>
                                        <p:tav tm="0">
                                          <p:val>
                                            <p:fltVal val="0"/>
                                          </p:val>
                                        </p:tav>
                                        <p:tav tm="100000">
                                          <p:val>
                                            <p:strVal val="#ppt_w"/>
                                          </p:val>
                                        </p:tav>
                                      </p:tavLst>
                                    </p:anim>
                                    <p:anim calcmode="lin" valueType="num">
                                      <p:cBhvr>
                                        <p:cTn id="56" dur="1000" fill="hold"/>
                                        <p:tgtEl>
                                          <p:spTgt spid="41"/>
                                        </p:tgtEl>
                                        <p:attrNameLst>
                                          <p:attrName>ppt_h</p:attrName>
                                        </p:attrNameLst>
                                      </p:cBhvr>
                                      <p:tavLst>
                                        <p:tav tm="0">
                                          <p:val>
                                            <p:fltVal val="0"/>
                                          </p:val>
                                        </p:tav>
                                        <p:tav tm="100000">
                                          <p:val>
                                            <p:strVal val="#ppt_h"/>
                                          </p:val>
                                        </p:tav>
                                      </p:tavLst>
                                    </p:anim>
                                    <p:anim calcmode="lin" valueType="num">
                                      <p:cBhvr>
                                        <p:cTn id="57" dur="1000" fill="hold"/>
                                        <p:tgtEl>
                                          <p:spTgt spid="41"/>
                                        </p:tgtEl>
                                        <p:attrNameLst>
                                          <p:attrName>style.rotation</p:attrName>
                                        </p:attrNameLst>
                                      </p:cBhvr>
                                      <p:tavLst>
                                        <p:tav tm="0">
                                          <p:val>
                                            <p:fltVal val="90"/>
                                          </p:val>
                                        </p:tav>
                                        <p:tav tm="100000">
                                          <p:val>
                                            <p:fltVal val="0"/>
                                          </p:val>
                                        </p:tav>
                                      </p:tavLst>
                                    </p:anim>
                                    <p:animEffect transition="in" filter="fade">
                                      <p:cBhvr>
                                        <p:cTn id="58" dur="10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1000" fill="hold"/>
                                        <p:tgtEl>
                                          <p:spTgt spid="36"/>
                                        </p:tgtEl>
                                        <p:attrNameLst>
                                          <p:attrName>ppt_w</p:attrName>
                                        </p:attrNameLst>
                                      </p:cBhvr>
                                      <p:tavLst>
                                        <p:tav tm="0">
                                          <p:val>
                                            <p:fltVal val="0"/>
                                          </p:val>
                                        </p:tav>
                                        <p:tav tm="100000">
                                          <p:val>
                                            <p:strVal val="#ppt_w"/>
                                          </p:val>
                                        </p:tav>
                                      </p:tavLst>
                                    </p:anim>
                                    <p:anim calcmode="lin" valueType="num">
                                      <p:cBhvr>
                                        <p:cTn id="64" dur="1000" fill="hold"/>
                                        <p:tgtEl>
                                          <p:spTgt spid="36"/>
                                        </p:tgtEl>
                                        <p:attrNameLst>
                                          <p:attrName>ppt_h</p:attrName>
                                        </p:attrNameLst>
                                      </p:cBhvr>
                                      <p:tavLst>
                                        <p:tav tm="0">
                                          <p:val>
                                            <p:fltVal val="0"/>
                                          </p:val>
                                        </p:tav>
                                        <p:tav tm="100000">
                                          <p:val>
                                            <p:strVal val="#ppt_h"/>
                                          </p:val>
                                        </p:tav>
                                      </p:tavLst>
                                    </p:anim>
                                    <p:anim calcmode="lin" valueType="num">
                                      <p:cBhvr>
                                        <p:cTn id="65" dur="1000" fill="hold"/>
                                        <p:tgtEl>
                                          <p:spTgt spid="36"/>
                                        </p:tgtEl>
                                        <p:attrNameLst>
                                          <p:attrName>style.rotation</p:attrName>
                                        </p:attrNameLst>
                                      </p:cBhvr>
                                      <p:tavLst>
                                        <p:tav tm="0">
                                          <p:val>
                                            <p:fltVal val="90"/>
                                          </p:val>
                                        </p:tav>
                                        <p:tav tm="100000">
                                          <p:val>
                                            <p:fltVal val="0"/>
                                          </p:val>
                                        </p:tav>
                                      </p:tavLst>
                                    </p:anim>
                                    <p:animEffect transition="in" filter="fade">
                                      <p:cBhvr>
                                        <p:cTn id="66" dur="1000"/>
                                        <p:tgtEl>
                                          <p:spTgt spid="36"/>
                                        </p:tgtEl>
                                      </p:cBhvr>
                                    </p:animEffect>
                                  </p:childTnLst>
                                </p:cTn>
                              </p:par>
                              <p:par>
                                <p:cTn id="67" presetID="31"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1000" fill="hold"/>
                                        <p:tgtEl>
                                          <p:spTgt spid="40"/>
                                        </p:tgtEl>
                                        <p:attrNameLst>
                                          <p:attrName>ppt_w</p:attrName>
                                        </p:attrNameLst>
                                      </p:cBhvr>
                                      <p:tavLst>
                                        <p:tav tm="0">
                                          <p:val>
                                            <p:fltVal val="0"/>
                                          </p:val>
                                        </p:tav>
                                        <p:tav tm="100000">
                                          <p:val>
                                            <p:strVal val="#ppt_w"/>
                                          </p:val>
                                        </p:tav>
                                      </p:tavLst>
                                    </p:anim>
                                    <p:anim calcmode="lin" valueType="num">
                                      <p:cBhvr>
                                        <p:cTn id="70" dur="1000" fill="hold"/>
                                        <p:tgtEl>
                                          <p:spTgt spid="40"/>
                                        </p:tgtEl>
                                        <p:attrNameLst>
                                          <p:attrName>ppt_h</p:attrName>
                                        </p:attrNameLst>
                                      </p:cBhvr>
                                      <p:tavLst>
                                        <p:tav tm="0">
                                          <p:val>
                                            <p:fltVal val="0"/>
                                          </p:val>
                                        </p:tav>
                                        <p:tav tm="100000">
                                          <p:val>
                                            <p:strVal val="#ppt_h"/>
                                          </p:val>
                                        </p:tav>
                                      </p:tavLst>
                                    </p:anim>
                                    <p:anim calcmode="lin" valueType="num">
                                      <p:cBhvr>
                                        <p:cTn id="71" dur="1000" fill="hold"/>
                                        <p:tgtEl>
                                          <p:spTgt spid="40"/>
                                        </p:tgtEl>
                                        <p:attrNameLst>
                                          <p:attrName>style.rotation</p:attrName>
                                        </p:attrNameLst>
                                      </p:cBhvr>
                                      <p:tavLst>
                                        <p:tav tm="0">
                                          <p:val>
                                            <p:fltVal val="90"/>
                                          </p:val>
                                        </p:tav>
                                        <p:tav tm="100000">
                                          <p:val>
                                            <p:fltVal val="0"/>
                                          </p:val>
                                        </p:tav>
                                      </p:tavLst>
                                    </p:anim>
                                    <p:animEffect transition="in" filter="fade">
                                      <p:cBhvr>
                                        <p:cTn id="7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2195736" y="260648"/>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schemeClr val="bg1"/>
                </a:solidFill>
                <a:latin typeface="Simplified Arabic" panose="02020603050405020304" pitchFamily="18" charset="-78"/>
                <a:cs typeface="Simplified Arabic" panose="02020603050405020304" pitchFamily="18" charset="-78"/>
              </a:rPr>
              <a:t>إذا أردنا التغيير في الاخرين</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Freeform 8"/>
          <p:cNvSpPr/>
          <p:nvPr/>
        </p:nvSpPr>
        <p:spPr>
          <a:xfrm>
            <a:off x="692994" y="2294004"/>
            <a:ext cx="7830020" cy="3096344"/>
          </a:xfrm>
          <a:custGeom>
            <a:avLst/>
            <a:gdLst>
              <a:gd name="connsiteX0" fmla="*/ 0 w 7776864"/>
              <a:gd name="connsiteY0" fmla="*/ 128757 h 1287572"/>
              <a:gd name="connsiteX1" fmla="*/ 128757 w 7776864"/>
              <a:gd name="connsiteY1" fmla="*/ 0 h 1287572"/>
              <a:gd name="connsiteX2" fmla="*/ 7648107 w 7776864"/>
              <a:gd name="connsiteY2" fmla="*/ 0 h 1287572"/>
              <a:gd name="connsiteX3" fmla="*/ 7776864 w 7776864"/>
              <a:gd name="connsiteY3" fmla="*/ 128757 h 1287572"/>
              <a:gd name="connsiteX4" fmla="*/ 7776864 w 7776864"/>
              <a:gd name="connsiteY4" fmla="*/ 1158815 h 1287572"/>
              <a:gd name="connsiteX5" fmla="*/ 7648107 w 7776864"/>
              <a:gd name="connsiteY5" fmla="*/ 1287572 h 1287572"/>
              <a:gd name="connsiteX6" fmla="*/ 128757 w 7776864"/>
              <a:gd name="connsiteY6" fmla="*/ 1287572 h 1287572"/>
              <a:gd name="connsiteX7" fmla="*/ 0 w 7776864"/>
              <a:gd name="connsiteY7" fmla="*/ 1158815 h 1287572"/>
              <a:gd name="connsiteX8" fmla="*/ 0 w 7776864"/>
              <a:gd name="connsiteY8" fmla="*/ 128757 h 128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864" h="1287572">
                <a:moveTo>
                  <a:pt x="0" y="128757"/>
                </a:moveTo>
                <a:cubicBezTo>
                  <a:pt x="0" y="57646"/>
                  <a:pt x="57646" y="0"/>
                  <a:pt x="128757" y="0"/>
                </a:cubicBezTo>
                <a:lnTo>
                  <a:pt x="7648107" y="0"/>
                </a:lnTo>
                <a:cubicBezTo>
                  <a:pt x="7719218" y="0"/>
                  <a:pt x="7776864" y="57646"/>
                  <a:pt x="7776864" y="128757"/>
                </a:cubicBezTo>
                <a:lnTo>
                  <a:pt x="7776864" y="1158815"/>
                </a:lnTo>
                <a:cubicBezTo>
                  <a:pt x="7776864" y="1229926"/>
                  <a:pt x="7719218" y="1287572"/>
                  <a:pt x="7648107" y="1287572"/>
                </a:cubicBezTo>
                <a:lnTo>
                  <a:pt x="128757" y="1287572"/>
                </a:lnTo>
                <a:cubicBezTo>
                  <a:pt x="57646" y="1287572"/>
                  <a:pt x="0" y="1229926"/>
                  <a:pt x="0" y="1158815"/>
                </a:cubicBezTo>
                <a:lnTo>
                  <a:pt x="0" y="128757"/>
                </a:lnTo>
                <a:close/>
              </a:path>
            </a:pathLst>
          </a:cu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790810" tIns="106680" rIns="106681" bIns="106680" numCol="1" spcCol="1270" anchor="ctr" anchorCtr="0">
            <a:noAutofit/>
          </a:bodyPr>
          <a:lstStyle/>
          <a:p>
            <a:pPr marL="0" marR="0" lvl="0" indent="0" algn="justLow" defTabSz="1244600" rtl="1" eaLnBrk="1" fontAlgn="auto" latinLnBrk="0" hangingPunct="1">
              <a:lnSpc>
                <a:spcPct val="90000"/>
              </a:lnSpc>
              <a:spcBef>
                <a:spcPts val="0"/>
              </a:spcBef>
              <a:spcAft>
                <a:spcPct val="35000"/>
              </a:spcAft>
              <a:buClrTx/>
              <a:buSzTx/>
              <a:buFontTx/>
              <a:buNone/>
              <a:tabLst/>
              <a:defRPr/>
            </a:pP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7" name="Left Arrow 6"/>
          <p:cNvSpPr/>
          <p:nvPr/>
        </p:nvSpPr>
        <p:spPr bwMode="auto">
          <a:xfrm>
            <a:off x="4860032" y="1053917"/>
            <a:ext cx="3924436" cy="1126369"/>
          </a:xfrm>
          <a:prstGeom prst="leftArrow">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a:r>
              <a:rPr lang="ar-EG" sz="2400" b="1" dirty="0">
                <a:solidFill>
                  <a:srgbClr val="002060"/>
                </a:solidFill>
              </a:rPr>
              <a:t>فلابد ان نبدأ التغيير من أنفسنا </a:t>
            </a:r>
            <a:r>
              <a:rPr lang="ar-EG" sz="2400" b="1" dirty="0" smtClean="0">
                <a:solidFill>
                  <a:srgbClr val="002060"/>
                </a:solidFill>
              </a:rPr>
              <a:t>أولا</a:t>
            </a:r>
            <a:endParaRPr kumimoji="0" lang="ar-EG" sz="2400" b="1" i="0" u="none" strike="noStrike" cap="none" normalizeH="0" baseline="0" dirty="0" smtClean="0">
              <a:ln>
                <a:noFill/>
              </a:ln>
              <a:solidFill>
                <a:srgbClr val="002060"/>
              </a:solidFill>
              <a:effectLst/>
            </a:endParaRPr>
          </a:p>
        </p:txBody>
      </p:sp>
      <p:sp>
        <p:nvSpPr>
          <p:cNvPr id="2" name="TextBox 1"/>
          <p:cNvSpPr txBox="1"/>
          <p:nvPr/>
        </p:nvSpPr>
        <p:spPr>
          <a:xfrm>
            <a:off x="976313" y="2492896"/>
            <a:ext cx="7263382" cy="2554545"/>
          </a:xfrm>
          <a:prstGeom prst="rect">
            <a:avLst/>
          </a:prstGeom>
          <a:noFill/>
        </p:spPr>
        <p:txBody>
          <a:bodyPr wrap="square" rtlCol="1">
            <a:spAutoFit/>
          </a:bodyPr>
          <a:lstStyle/>
          <a:p>
            <a:pPr algn="justLow" rtl="1"/>
            <a:r>
              <a:rPr lang="ar-EG" sz="2000" dirty="0">
                <a:solidFill>
                  <a:schemeClr val="bg1"/>
                </a:solidFill>
              </a:rPr>
              <a:t>يحكي ان رجلا أراد ان يغير العالم ومكث على ذلك عشرين عاما، لكن شيئا في العالم لم يتغير، فقال: "اغير دولتي". واستمر على هذه الحال عشر سنين اخري لكن دولته لم تتغير. فقال: "اغير في مدينتي قبل ان يمضي على الوقت"، فاستمر على هذه الحال خمس سنوات ولم تتغير مدينته، فقال: "اغير الحي الذي اسكنه"، ثم استمر لكن الحي لم يتغير. ثم قال: "اغير في بيتي". واستمر سنين، لكن البيت لم يتغير. بعدها قال: "دهني اغير في نفسي". لا تضيعي أربعين سنة حتى تكتشفي هذه الحقيقة، افن الملاين اضاعوا أكثر من ذلك. قولي لنفسك: "انا لا أستطيع ان اغير زوجي او اولادي او اهلي او أصدقائي، لكني أستطيع ان اغير في نفسي فلربما يتغيرون هم تجاهي".</a:t>
            </a:r>
          </a:p>
        </p:txBody>
      </p:sp>
      <p:sp>
        <p:nvSpPr>
          <p:cNvPr id="10" name="Freeform 9"/>
          <p:cNvSpPr/>
          <p:nvPr/>
        </p:nvSpPr>
        <p:spPr>
          <a:xfrm>
            <a:off x="2483768" y="5787581"/>
            <a:ext cx="6624736" cy="770989"/>
          </a:xfrm>
          <a:custGeom>
            <a:avLst/>
            <a:gdLst>
              <a:gd name="connsiteX0" fmla="*/ 0 w 7776864"/>
              <a:gd name="connsiteY0" fmla="*/ 128757 h 1287572"/>
              <a:gd name="connsiteX1" fmla="*/ 128757 w 7776864"/>
              <a:gd name="connsiteY1" fmla="*/ 0 h 1287572"/>
              <a:gd name="connsiteX2" fmla="*/ 7648107 w 7776864"/>
              <a:gd name="connsiteY2" fmla="*/ 0 h 1287572"/>
              <a:gd name="connsiteX3" fmla="*/ 7776864 w 7776864"/>
              <a:gd name="connsiteY3" fmla="*/ 128757 h 1287572"/>
              <a:gd name="connsiteX4" fmla="*/ 7776864 w 7776864"/>
              <a:gd name="connsiteY4" fmla="*/ 1158815 h 1287572"/>
              <a:gd name="connsiteX5" fmla="*/ 7648107 w 7776864"/>
              <a:gd name="connsiteY5" fmla="*/ 1287572 h 1287572"/>
              <a:gd name="connsiteX6" fmla="*/ 128757 w 7776864"/>
              <a:gd name="connsiteY6" fmla="*/ 1287572 h 1287572"/>
              <a:gd name="connsiteX7" fmla="*/ 0 w 7776864"/>
              <a:gd name="connsiteY7" fmla="*/ 1158815 h 1287572"/>
              <a:gd name="connsiteX8" fmla="*/ 0 w 7776864"/>
              <a:gd name="connsiteY8" fmla="*/ 128757 h 128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864" h="1287572">
                <a:moveTo>
                  <a:pt x="0" y="128757"/>
                </a:moveTo>
                <a:cubicBezTo>
                  <a:pt x="0" y="57646"/>
                  <a:pt x="57646" y="0"/>
                  <a:pt x="128757" y="0"/>
                </a:cubicBezTo>
                <a:lnTo>
                  <a:pt x="7648107" y="0"/>
                </a:lnTo>
                <a:cubicBezTo>
                  <a:pt x="7719218" y="0"/>
                  <a:pt x="7776864" y="57646"/>
                  <a:pt x="7776864" y="128757"/>
                </a:cubicBezTo>
                <a:lnTo>
                  <a:pt x="7776864" y="1158815"/>
                </a:lnTo>
                <a:cubicBezTo>
                  <a:pt x="7776864" y="1229926"/>
                  <a:pt x="7719218" y="1287572"/>
                  <a:pt x="7648107" y="1287572"/>
                </a:cubicBezTo>
                <a:lnTo>
                  <a:pt x="128757" y="1287572"/>
                </a:lnTo>
                <a:cubicBezTo>
                  <a:pt x="57646" y="1287572"/>
                  <a:pt x="0" y="1229926"/>
                  <a:pt x="0" y="1158815"/>
                </a:cubicBezTo>
                <a:lnTo>
                  <a:pt x="0" y="128757"/>
                </a:lnTo>
                <a:close/>
              </a:path>
            </a:pathLst>
          </a:custGeom>
          <a:solidFill>
            <a:srgbClr val="0070C0"/>
          </a:solidFill>
          <a:ln w="25400" cap="flat" cmpd="sng" algn="ctr">
            <a:solidFill>
              <a:sysClr val="window" lastClr="FFFFFF">
                <a:hueOff val="0"/>
                <a:satOff val="0"/>
                <a:lumOff val="0"/>
                <a:alphaOff val="0"/>
              </a:sysClr>
            </a:solidFill>
            <a:prstDash val="solid"/>
          </a:ln>
          <a:effectLst/>
        </p:spPr>
        <p:txBody>
          <a:bodyPr spcFirstLastPara="0" vert="horz" wrap="square" lIns="1790810" tIns="106680" rIns="106681" bIns="106680" numCol="1" spcCol="1270" anchor="ctr" anchorCtr="0">
            <a:noAutofit/>
          </a:bodyPr>
          <a:lstStyle/>
          <a:p>
            <a:pPr marL="0" marR="0" lvl="0" indent="0" defTabSz="1244600" rtl="1" eaLnBrk="1" fontAlgn="auto" latinLnBrk="0" hangingPunct="1">
              <a:lnSpc>
                <a:spcPct val="90000"/>
              </a:lnSpc>
              <a:spcBef>
                <a:spcPts val="0"/>
              </a:spcBef>
              <a:spcAft>
                <a:spcPct val="35000"/>
              </a:spcAft>
              <a:buClrTx/>
              <a:buSzTx/>
              <a:buFontTx/>
              <a:buNone/>
              <a:tabLst/>
              <a:defRPr/>
            </a:pPr>
            <a:endParaRPr kumimoji="0" lang="ar-EG" sz="2400" b="1" i="0" u="none" strike="noStrike" kern="0" cap="none" spc="0" normalizeH="0" baseline="0" noProof="0" dirty="0" smtClean="0">
              <a:ln>
                <a:noFill/>
              </a:ln>
              <a:solidFill>
                <a:prstClr val="white"/>
              </a:solidFill>
              <a:effectLst/>
              <a:uLnTx/>
              <a:uFillTx/>
              <a:latin typeface="Calibri"/>
            </a:endParaRPr>
          </a:p>
        </p:txBody>
      </p:sp>
      <p:sp>
        <p:nvSpPr>
          <p:cNvPr id="6" name="TextBox 5"/>
          <p:cNvSpPr txBox="1"/>
          <p:nvPr/>
        </p:nvSpPr>
        <p:spPr>
          <a:xfrm>
            <a:off x="2483768" y="5940438"/>
            <a:ext cx="6032375" cy="400110"/>
          </a:xfrm>
          <a:prstGeom prst="rect">
            <a:avLst/>
          </a:prstGeom>
          <a:noFill/>
        </p:spPr>
        <p:txBody>
          <a:bodyPr wrap="square" rtlCol="1">
            <a:spAutoFit/>
          </a:bodyPr>
          <a:lstStyle/>
          <a:p>
            <a:pPr algn="justLow" rtl="1"/>
            <a:r>
              <a:rPr lang="ar-EG" sz="2000" dirty="0">
                <a:solidFill>
                  <a:schemeClr val="bg1"/>
                </a:solidFill>
              </a:rPr>
              <a:t>ان التغيير يبدأ بسيطا في النفس فيجر خلفه التغييرات الكثيرة في الاخرين</a:t>
            </a:r>
          </a:p>
        </p:txBody>
      </p:sp>
      <p:pic>
        <p:nvPicPr>
          <p:cNvPr id="12" name="Picture 11"/>
          <p:cNvPicPr>
            <a:picLocks noChangeAspect="1"/>
          </p:cNvPicPr>
          <p:nvPr/>
        </p:nvPicPr>
        <p:blipFill>
          <a:blip r:embed="rId2"/>
          <a:stretch>
            <a:fillRect/>
          </a:stretch>
        </p:blipFill>
        <p:spPr>
          <a:xfrm>
            <a:off x="144090" y="845144"/>
            <a:ext cx="2029396" cy="12948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Heart 12"/>
          <p:cNvSpPr/>
          <p:nvPr/>
        </p:nvSpPr>
        <p:spPr bwMode="auto">
          <a:xfrm>
            <a:off x="2940695" y="173308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Heart 13"/>
          <p:cNvSpPr/>
          <p:nvPr/>
        </p:nvSpPr>
        <p:spPr bwMode="auto">
          <a:xfrm>
            <a:off x="1475656" y="52257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Heart 14"/>
          <p:cNvSpPr/>
          <p:nvPr/>
        </p:nvSpPr>
        <p:spPr bwMode="auto">
          <a:xfrm>
            <a:off x="7940079" y="530805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175285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981223" y="1683798"/>
            <a:ext cx="4779519" cy="30255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smtClean="0">
                <a:solidFill>
                  <a:srgbClr val="C00000"/>
                </a:solidFill>
                <a:latin typeface="Calibri"/>
              </a:rPr>
              <a:t>واجب </a:t>
            </a:r>
            <a:r>
              <a:rPr lang="ar-EG" sz="2800" b="1" u="sng" kern="0" dirty="0">
                <a:solidFill>
                  <a:srgbClr val="C00000"/>
                </a:solidFill>
                <a:latin typeface="Calibri"/>
              </a:rPr>
              <a:t>2</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حتى نسير معا وعلى بينة، قومي بكتابة النقاط الثلاث التي اتفقنا عليها في ورقة المفاهيم في اخر الكتاب.</a:t>
            </a:r>
          </a:p>
        </p:txBody>
      </p:sp>
      <p:sp>
        <p:nvSpPr>
          <p:cNvPr id="11" name="Oval 10"/>
          <p:cNvSpPr/>
          <p:nvPr/>
        </p:nvSpPr>
        <p:spPr>
          <a:xfrm>
            <a:off x="3707904" y="1268760"/>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Oval 11"/>
          <p:cNvSpPr/>
          <p:nvPr/>
        </p:nvSpPr>
        <p:spPr>
          <a:xfrm>
            <a:off x="5245535" y="1211225"/>
            <a:ext cx="280384" cy="280416"/>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208672"/>
              <a:satOff val="24882"/>
              <a:lumOff val="5392"/>
              <a:alphaOff val="0"/>
            </a:schemeClr>
          </a:fillRef>
          <a:effectRef idx="2">
            <a:schemeClr val="accent5">
              <a:hueOff val="-6208672"/>
              <a:satOff val="24882"/>
              <a:lumOff val="5392"/>
              <a:alphaOff val="0"/>
            </a:schemeClr>
          </a:effectRef>
          <a:fontRef idx="minor">
            <a:schemeClr val="lt1"/>
          </a:fontRef>
        </p:style>
      </p:sp>
      <p:sp>
        <p:nvSpPr>
          <p:cNvPr id="13" name="Oval 12"/>
          <p:cNvSpPr/>
          <p:nvPr/>
        </p:nvSpPr>
        <p:spPr>
          <a:xfrm>
            <a:off x="2051720" y="3003134"/>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8692142"/>
              <a:satOff val="34835"/>
              <a:lumOff val="7549"/>
              <a:alphaOff val="0"/>
            </a:schemeClr>
          </a:fillRef>
          <a:effectRef idx="2">
            <a:schemeClr val="accent5">
              <a:hueOff val="-8692142"/>
              <a:satOff val="34835"/>
              <a:lumOff val="7549"/>
              <a:alphaOff val="0"/>
            </a:schemeClr>
          </a:effectRef>
          <a:fontRef idx="minor">
            <a:schemeClr val="lt1"/>
          </a:fontRef>
        </p:style>
      </p:sp>
      <p:sp>
        <p:nvSpPr>
          <p:cNvPr id="14" name="Oval 13"/>
          <p:cNvSpPr/>
          <p:nvPr/>
        </p:nvSpPr>
        <p:spPr>
          <a:xfrm>
            <a:off x="4370983" y="4653136"/>
            <a:ext cx="699694" cy="699414"/>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xmlns="" val="28361691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75656" y="1601305"/>
            <a:ext cx="6221190" cy="2043719"/>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smtClean="0">
                <a:solidFill>
                  <a:schemeClr val="bg1"/>
                </a:solidFill>
                <a:latin typeface="Calibri"/>
              </a:rPr>
              <a:t>تتغيرين ذاتيا وتغيرين واقعك الي الأفضل</a:t>
            </a:r>
            <a:endParaRPr lang="ar-EG" sz="2800" b="1" kern="0" dirty="0">
              <a:solidFill>
                <a:schemeClr val="bg1"/>
              </a:solidFill>
              <a:latin typeface="Calibri"/>
            </a:endParaRPr>
          </a:p>
        </p:txBody>
      </p:sp>
      <p:sp>
        <p:nvSpPr>
          <p:cNvPr id="7" name="Rounded Rectangle 6"/>
          <p:cNvSpPr/>
          <p:nvPr/>
        </p:nvSpPr>
        <p:spPr bwMode="auto">
          <a:xfrm>
            <a:off x="539552" y="4869160"/>
            <a:ext cx="2999541" cy="720080"/>
          </a:xfrm>
          <a:prstGeom prst="roundRect">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انظر الملزمه</a:t>
            </a:r>
            <a:r>
              <a:rPr kumimoji="0" lang="ar-EG" sz="2400" b="1" i="0" u="none" strike="noStrike" cap="none" normalizeH="0" dirty="0" smtClean="0">
                <a:ln>
                  <a:noFill/>
                </a:ln>
                <a:solidFill>
                  <a:schemeClr val="tx1"/>
                </a:solidFill>
                <a:effectLst/>
                <a:latin typeface="Arial" panose="020B0604020202020204" pitchFamily="34" charset="0"/>
                <a:cs typeface="Arial" panose="020B0604020202020204" pitchFamily="34" charset="0"/>
              </a:rPr>
              <a:t> التدريبيه</a:t>
            </a:r>
            <a:endParaRPr kumimoji="0" lang="ar-EG"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854059" y="3893902"/>
            <a:ext cx="3810000" cy="2476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Heart 8"/>
          <p:cNvSpPr/>
          <p:nvPr/>
        </p:nvSpPr>
        <p:spPr bwMode="auto">
          <a:xfrm>
            <a:off x="2195736" y="1477777"/>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5796136" y="1352427"/>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Heart 14"/>
          <p:cNvSpPr/>
          <p:nvPr/>
        </p:nvSpPr>
        <p:spPr bwMode="auto">
          <a:xfrm>
            <a:off x="4206582" y="327750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81046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87624" y="2420888"/>
            <a:ext cx="8229600" cy="1143000"/>
          </a:xfrm>
        </p:spPr>
        <p:txBody>
          <a:bodyPr/>
          <a:lstStyle/>
          <a:p>
            <a:r>
              <a:rPr lang="ar-EG" altLang="ar-EG" sz="5400" b="1" dirty="0">
                <a:solidFill>
                  <a:srgbClr val="C00000"/>
                </a:solidFill>
              </a:rPr>
              <a:t>كيف تكسبين زوجك؟</a:t>
            </a:r>
          </a:p>
        </p:txBody>
      </p:sp>
    </p:spTree>
    <p:extLst>
      <p:ext uri="{BB962C8B-B14F-4D97-AF65-F5344CB8AC3E}">
        <p14:creationId xmlns:p14="http://schemas.microsoft.com/office/powerpoint/2010/main" xmlns="" val="1315203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p:cNvSpPr/>
          <p:nvPr/>
        </p:nvSpPr>
        <p:spPr bwMode="auto">
          <a:xfrm>
            <a:off x="4788024" y="49459"/>
            <a:ext cx="3924436" cy="1126369"/>
          </a:xfrm>
          <a:prstGeom prst="leftArrow">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a:r>
              <a:rPr lang="ar-EG" sz="2400" b="1" dirty="0">
                <a:solidFill>
                  <a:srgbClr val="002060"/>
                </a:solidFill>
              </a:rPr>
              <a:t>طرق عملية</a:t>
            </a:r>
            <a:endParaRPr kumimoji="0" lang="ar-EG" sz="2400" b="1" i="0" u="none" strike="noStrike" cap="none" normalizeH="0" baseline="0" dirty="0" smtClean="0">
              <a:ln>
                <a:noFill/>
              </a:ln>
              <a:solidFill>
                <a:srgbClr val="002060"/>
              </a:solidFill>
              <a:effectLst/>
            </a:endParaRPr>
          </a:p>
        </p:txBody>
      </p:sp>
      <p:sp>
        <p:nvSpPr>
          <p:cNvPr id="8" name="Rectangle 7"/>
          <p:cNvSpPr/>
          <p:nvPr/>
        </p:nvSpPr>
        <p:spPr>
          <a:xfrm>
            <a:off x="444032" y="2313561"/>
            <a:ext cx="7788940" cy="683391"/>
          </a:xfrm>
          <a:prstGeom prst="rect">
            <a:avLst/>
          </a:prstGeom>
          <a:solidFill>
            <a:sysClr val="window" lastClr="FFFFFF">
              <a:alpha val="90000"/>
              <a:hueOff val="0"/>
              <a:satOff val="0"/>
              <a:lumOff val="0"/>
              <a:alphaOff val="0"/>
            </a:sysClr>
          </a:solidFill>
          <a:ln w="25400" cap="flat" cmpd="sng" algn="ctr">
            <a:solidFill>
              <a:srgbClr val="9BBB59">
                <a:hueOff val="5625132"/>
                <a:satOff val="-8440"/>
                <a:lumOff val="-1373"/>
                <a:alphaOff val="0"/>
              </a:srgbClr>
            </a:solidFill>
            <a:prstDash val="solid"/>
          </a:ln>
          <a:effectLst/>
        </p:spPr>
      </p:sp>
      <p:sp>
        <p:nvSpPr>
          <p:cNvPr id="9" name="Freeform 8"/>
          <p:cNvSpPr/>
          <p:nvPr/>
        </p:nvSpPr>
        <p:spPr>
          <a:xfrm>
            <a:off x="1032172" y="1988840"/>
            <a:ext cx="6480322" cy="2016225"/>
          </a:xfrm>
          <a:custGeom>
            <a:avLst/>
            <a:gdLst>
              <a:gd name="connsiteX0" fmla="*/ 0 w 6480322"/>
              <a:gd name="connsiteY0" fmla="*/ 108242 h 649440"/>
              <a:gd name="connsiteX1" fmla="*/ 108242 w 6480322"/>
              <a:gd name="connsiteY1" fmla="*/ 0 h 649440"/>
              <a:gd name="connsiteX2" fmla="*/ 6372080 w 6480322"/>
              <a:gd name="connsiteY2" fmla="*/ 0 h 649440"/>
              <a:gd name="connsiteX3" fmla="*/ 6480322 w 6480322"/>
              <a:gd name="connsiteY3" fmla="*/ 108242 h 649440"/>
              <a:gd name="connsiteX4" fmla="*/ 6480322 w 6480322"/>
              <a:gd name="connsiteY4" fmla="*/ 541198 h 649440"/>
              <a:gd name="connsiteX5" fmla="*/ 6372080 w 6480322"/>
              <a:gd name="connsiteY5" fmla="*/ 649440 h 649440"/>
              <a:gd name="connsiteX6" fmla="*/ 108242 w 6480322"/>
              <a:gd name="connsiteY6" fmla="*/ 649440 h 649440"/>
              <a:gd name="connsiteX7" fmla="*/ 0 w 6480322"/>
              <a:gd name="connsiteY7" fmla="*/ 541198 h 649440"/>
              <a:gd name="connsiteX8" fmla="*/ 0 w 6480322"/>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322" h="649440">
                <a:moveTo>
                  <a:pt x="0" y="108242"/>
                </a:moveTo>
                <a:cubicBezTo>
                  <a:pt x="0" y="48462"/>
                  <a:pt x="48462" y="0"/>
                  <a:pt x="108242" y="0"/>
                </a:cubicBezTo>
                <a:lnTo>
                  <a:pt x="6372080" y="0"/>
                </a:lnTo>
                <a:cubicBezTo>
                  <a:pt x="6431860" y="0"/>
                  <a:pt x="6480322" y="48462"/>
                  <a:pt x="6480322" y="108242"/>
                </a:cubicBezTo>
                <a:lnTo>
                  <a:pt x="6480322" y="541198"/>
                </a:lnTo>
                <a:cubicBezTo>
                  <a:pt x="6480322" y="600978"/>
                  <a:pt x="6431860" y="649440"/>
                  <a:pt x="6372080" y="649440"/>
                </a:cubicBezTo>
                <a:lnTo>
                  <a:pt x="108242" y="649440"/>
                </a:lnTo>
                <a:cubicBezTo>
                  <a:pt x="48462" y="649440"/>
                  <a:pt x="0" y="600978"/>
                  <a:pt x="0" y="541198"/>
                </a:cubicBezTo>
                <a:lnTo>
                  <a:pt x="0" y="108242"/>
                </a:lnTo>
                <a:close/>
              </a:path>
            </a:pathLst>
          </a:cu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28566" tIns="31703" rIns="228566" bIns="31703" numCol="1" spcCol="1270" anchor="ctr" anchorCtr="0">
            <a:noAutofit/>
          </a:bodyPr>
          <a:lstStyle/>
          <a:p>
            <a:pPr marL="0" marR="0" lvl="0" indent="0" algn="justLow" defTabSz="889000" rtl="1" eaLnBrk="1" fontAlgn="auto" latinLnBrk="0" hangingPunct="1">
              <a:lnSpc>
                <a:spcPct val="90000"/>
              </a:lnSpc>
              <a:spcBef>
                <a:spcPts val="0"/>
              </a:spcBef>
              <a:spcAft>
                <a:spcPct val="35000"/>
              </a:spcAft>
              <a:buClrTx/>
              <a:buSzTx/>
              <a:buFontTx/>
              <a:buNone/>
              <a:tabLst/>
              <a:defRPr/>
            </a:pPr>
            <a:r>
              <a:rPr lang="ar-EG" sz="2000" b="1" kern="0" dirty="0">
                <a:solidFill>
                  <a:prstClr val="white"/>
                </a:solidFill>
                <a:latin typeface="Simplified Arabic" panose="02020603050405020304" pitchFamily="18" charset="-78"/>
                <a:cs typeface="Simplified Arabic" panose="02020603050405020304" pitchFamily="18" charset="-78"/>
              </a:rPr>
              <a:t>كان لا بد ان نبدأ بهذا المعني العظيم الا وهو حي الزوجة للزوج حبا مطلقا. وهذا النوع من الحب لو توفر لحصل النجاح في الحياة الاسرية. ونقصد بالحب المطلق. كما سبق ان شرحنا في المقدمة. الحب غير المشروط. واغلب الناس لا يمارسونه ولا يعرفونه، اذ انهم يتلقونه في الصغر ولا رأوا امثلة منه الا ما ندر. والحب المطلق ان تحب الزوجة زوجها مهما صدر منه، فلا شيء يؤثر في حبه. قد تختلف، قد تنتقد، قد تغضب، قد تحزن معه لكن حبها لا </a:t>
            </a:r>
            <a:r>
              <a:rPr lang="ar-EG" sz="2000" b="1" kern="0" dirty="0" smtClean="0">
                <a:solidFill>
                  <a:prstClr val="white"/>
                </a:solidFill>
                <a:latin typeface="Simplified Arabic" panose="02020603050405020304" pitchFamily="18" charset="-78"/>
                <a:cs typeface="Simplified Arabic" panose="02020603050405020304" pitchFamily="18" charset="-78"/>
              </a:rPr>
              <a:t>يتأثر</a:t>
            </a:r>
            <a:endParaRPr kumimoji="0" lang="ar-EG" sz="2000" b="0" i="0" u="none" strike="noStrike" kern="0" cap="none" spc="0" normalizeH="0" baseline="0" noProof="0" dirty="0" smtClean="0">
              <a:ln>
                <a:noFill/>
              </a:ln>
              <a:solidFill>
                <a:prstClr val="white"/>
              </a:solidFill>
              <a:effectLst/>
              <a:uLnTx/>
              <a:uFillTx/>
              <a:latin typeface="Simplified Arabic" panose="02020603050405020304" pitchFamily="18" charset="-78"/>
              <a:ea typeface="+mn-ea"/>
              <a:cs typeface="Simplified Arabic" panose="02020603050405020304" pitchFamily="18" charset="-78"/>
            </a:endParaRPr>
          </a:p>
        </p:txBody>
      </p:sp>
      <p:sp>
        <p:nvSpPr>
          <p:cNvPr id="14" name="Rectangle 13"/>
          <p:cNvSpPr/>
          <p:nvPr/>
        </p:nvSpPr>
        <p:spPr>
          <a:xfrm>
            <a:off x="456108" y="4545809"/>
            <a:ext cx="7788940" cy="683391"/>
          </a:xfrm>
          <a:prstGeom prst="rect">
            <a:avLst/>
          </a:prstGeom>
          <a:solidFill>
            <a:sysClr val="window" lastClr="FFFFFF">
              <a:alpha val="90000"/>
              <a:hueOff val="0"/>
              <a:satOff val="0"/>
              <a:lumOff val="0"/>
              <a:alphaOff val="0"/>
            </a:sysClr>
          </a:solidFill>
          <a:ln w="25400" cap="flat" cmpd="sng" algn="ctr">
            <a:solidFill>
              <a:srgbClr val="C00000"/>
            </a:solidFill>
            <a:prstDash val="solid"/>
          </a:ln>
          <a:effectLst/>
        </p:spPr>
      </p:sp>
      <p:sp>
        <p:nvSpPr>
          <p:cNvPr id="15" name="Freeform 14"/>
          <p:cNvSpPr/>
          <p:nvPr/>
        </p:nvSpPr>
        <p:spPr>
          <a:xfrm>
            <a:off x="1044248" y="4221088"/>
            <a:ext cx="6480322" cy="2016225"/>
          </a:xfrm>
          <a:custGeom>
            <a:avLst/>
            <a:gdLst>
              <a:gd name="connsiteX0" fmla="*/ 0 w 6480322"/>
              <a:gd name="connsiteY0" fmla="*/ 108242 h 649440"/>
              <a:gd name="connsiteX1" fmla="*/ 108242 w 6480322"/>
              <a:gd name="connsiteY1" fmla="*/ 0 h 649440"/>
              <a:gd name="connsiteX2" fmla="*/ 6372080 w 6480322"/>
              <a:gd name="connsiteY2" fmla="*/ 0 h 649440"/>
              <a:gd name="connsiteX3" fmla="*/ 6480322 w 6480322"/>
              <a:gd name="connsiteY3" fmla="*/ 108242 h 649440"/>
              <a:gd name="connsiteX4" fmla="*/ 6480322 w 6480322"/>
              <a:gd name="connsiteY4" fmla="*/ 541198 h 649440"/>
              <a:gd name="connsiteX5" fmla="*/ 6372080 w 6480322"/>
              <a:gd name="connsiteY5" fmla="*/ 649440 h 649440"/>
              <a:gd name="connsiteX6" fmla="*/ 108242 w 6480322"/>
              <a:gd name="connsiteY6" fmla="*/ 649440 h 649440"/>
              <a:gd name="connsiteX7" fmla="*/ 0 w 6480322"/>
              <a:gd name="connsiteY7" fmla="*/ 541198 h 649440"/>
              <a:gd name="connsiteX8" fmla="*/ 0 w 6480322"/>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322" h="649440">
                <a:moveTo>
                  <a:pt x="0" y="108242"/>
                </a:moveTo>
                <a:cubicBezTo>
                  <a:pt x="0" y="48462"/>
                  <a:pt x="48462" y="0"/>
                  <a:pt x="108242" y="0"/>
                </a:cubicBezTo>
                <a:lnTo>
                  <a:pt x="6372080" y="0"/>
                </a:lnTo>
                <a:cubicBezTo>
                  <a:pt x="6431860" y="0"/>
                  <a:pt x="6480322" y="48462"/>
                  <a:pt x="6480322" y="108242"/>
                </a:cubicBezTo>
                <a:lnTo>
                  <a:pt x="6480322" y="541198"/>
                </a:lnTo>
                <a:cubicBezTo>
                  <a:pt x="6480322" y="600978"/>
                  <a:pt x="6431860" y="649440"/>
                  <a:pt x="6372080" y="649440"/>
                </a:cubicBezTo>
                <a:lnTo>
                  <a:pt x="108242" y="649440"/>
                </a:lnTo>
                <a:cubicBezTo>
                  <a:pt x="48462" y="649440"/>
                  <a:pt x="0" y="600978"/>
                  <a:pt x="0" y="541198"/>
                </a:cubicBezTo>
                <a:lnTo>
                  <a:pt x="0" y="108242"/>
                </a:lnTo>
                <a:close/>
              </a:path>
            </a:pathLst>
          </a:custGeom>
          <a:solidFill>
            <a:srgbClr val="FF3300"/>
          </a:solidFill>
          <a:ln w="25400" cap="flat" cmpd="sng" algn="ctr">
            <a:solidFill>
              <a:sysClr val="window" lastClr="FFFFFF">
                <a:hueOff val="0"/>
                <a:satOff val="0"/>
                <a:lumOff val="0"/>
                <a:alphaOff val="0"/>
              </a:sysClr>
            </a:solidFill>
            <a:prstDash val="solid"/>
          </a:ln>
          <a:effectLst/>
        </p:spPr>
        <p:txBody>
          <a:bodyPr spcFirstLastPara="0" vert="horz" wrap="square" lIns="228566" tIns="31703" rIns="228566" bIns="31703" numCol="1" spcCol="1270" anchor="ctr" anchorCtr="0">
            <a:noAutofit/>
          </a:bodyPr>
          <a:lstStyle/>
          <a:p>
            <a:pPr marL="0" marR="0" lvl="0" indent="0" algn="justLow" defTabSz="889000" rtl="1" eaLnBrk="1" fontAlgn="auto" latinLnBrk="0" hangingPunct="1">
              <a:lnSpc>
                <a:spcPct val="90000"/>
              </a:lnSpc>
              <a:spcBef>
                <a:spcPts val="0"/>
              </a:spcBef>
              <a:spcAft>
                <a:spcPct val="35000"/>
              </a:spcAft>
              <a:buClrTx/>
              <a:buSzTx/>
              <a:buFontTx/>
              <a:buNone/>
              <a:tabLst/>
              <a:defRPr/>
            </a:pPr>
            <a:r>
              <a:rPr lang="ar-EG" sz="2400" b="1" kern="0" dirty="0">
                <a:solidFill>
                  <a:prstClr val="white"/>
                </a:solidFill>
                <a:latin typeface="Simplified Arabic" panose="02020603050405020304" pitchFamily="18" charset="-78"/>
                <a:cs typeface="Simplified Arabic" panose="02020603050405020304" pitchFamily="18" charset="-78"/>
              </a:rPr>
              <a:t>حبي زوجك حبا مطلقا. حبيه إذا أحسن اليك وكافئيه بالإحسان. حبيه إذا اساء اليك وكافئيه بالغفران. حبيه إذا اعطي وكافئيه شكرا، حبيه إذا امسك وكافئيه سترا. ان التي تحب زوجها لا تنم فيه جهرا، ولا تكشف له سترا، ولا تقول عنه الا خيرا. مارسي الحب المطلق، فانه سر </a:t>
            </a:r>
            <a:r>
              <a:rPr lang="ar-EG" sz="2400" b="1" kern="0" dirty="0" smtClean="0">
                <a:solidFill>
                  <a:prstClr val="white"/>
                </a:solidFill>
                <a:latin typeface="Simplified Arabic" panose="02020603050405020304" pitchFamily="18" charset="-78"/>
                <a:cs typeface="Simplified Arabic" panose="02020603050405020304" pitchFamily="18" charset="-78"/>
              </a:rPr>
              <a:t>الوجود</a:t>
            </a:r>
            <a:endParaRPr kumimoji="0" lang="ar-EG" sz="2400" b="0" i="0" u="none" strike="noStrike" kern="0" cap="none" spc="0" normalizeH="0" baseline="0" noProof="0" dirty="0" smtClean="0">
              <a:ln>
                <a:noFill/>
              </a:ln>
              <a:solidFill>
                <a:prstClr val="white"/>
              </a:solidFill>
              <a:effectLst/>
              <a:uLnTx/>
              <a:uFillTx/>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3" cstate="print"/>
          <a:stretch>
            <a:fillRect/>
          </a:stretch>
        </p:blipFill>
        <p:spPr>
          <a:xfrm>
            <a:off x="411488" y="262917"/>
            <a:ext cx="2504328" cy="1509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Heart 16"/>
          <p:cNvSpPr/>
          <p:nvPr/>
        </p:nvSpPr>
        <p:spPr bwMode="auto">
          <a:xfrm>
            <a:off x="8216352" y="335699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Heart 17"/>
          <p:cNvSpPr/>
          <p:nvPr/>
        </p:nvSpPr>
        <p:spPr bwMode="auto">
          <a:xfrm>
            <a:off x="6462210" y="114999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9" name="Heart 18"/>
          <p:cNvSpPr/>
          <p:nvPr/>
        </p:nvSpPr>
        <p:spPr bwMode="auto">
          <a:xfrm>
            <a:off x="3799765" y="124063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641185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981222" y="1673324"/>
            <a:ext cx="4779519" cy="30255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a:solidFill>
                  <a:srgbClr val="C00000"/>
                </a:solidFill>
                <a:latin typeface="Calibri"/>
              </a:rPr>
              <a:t>واجب 3</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اكتبي في ورقة المهمات: "أخبر زوجي إني احبه واني سعيدة ومحظوظة لأنه في حياتي</a:t>
            </a:r>
            <a:r>
              <a:rPr lang="ar-EG" sz="2800" b="1" kern="0" dirty="0" smtClean="0">
                <a:solidFill>
                  <a:schemeClr val="bg1"/>
                </a:solidFill>
                <a:latin typeface="Calibri"/>
              </a:rPr>
              <a:t>"</a:t>
            </a:r>
            <a:endParaRPr lang="ar-EG" sz="2800" b="1" kern="0" dirty="0">
              <a:solidFill>
                <a:schemeClr val="bg1"/>
              </a:solidFill>
              <a:latin typeface="Calibri"/>
            </a:endParaRPr>
          </a:p>
        </p:txBody>
      </p:sp>
      <p:sp>
        <p:nvSpPr>
          <p:cNvPr id="11" name="Oval 10"/>
          <p:cNvSpPr/>
          <p:nvPr/>
        </p:nvSpPr>
        <p:spPr>
          <a:xfrm>
            <a:off x="3707904" y="1268760"/>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Oval 11"/>
          <p:cNvSpPr/>
          <p:nvPr/>
        </p:nvSpPr>
        <p:spPr>
          <a:xfrm>
            <a:off x="5245535" y="1211225"/>
            <a:ext cx="280384" cy="280416"/>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208672"/>
              <a:satOff val="24882"/>
              <a:lumOff val="5392"/>
              <a:alphaOff val="0"/>
            </a:schemeClr>
          </a:fillRef>
          <a:effectRef idx="2">
            <a:schemeClr val="accent5">
              <a:hueOff val="-6208672"/>
              <a:satOff val="24882"/>
              <a:lumOff val="5392"/>
              <a:alphaOff val="0"/>
            </a:schemeClr>
          </a:effectRef>
          <a:fontRef idx="minor">
            <a:schemeClr val="lt1"/>
          </a:fontRef>
        </p:style>
      </p:sp>
      <p:sp>
        <p:nvSpPr>
          <p:cNvPr id="13" name="Oval 12"/>
          <p:cNvSpPr/>
          <p:nvPr/>
        </p:nvSpPr>
        <p:spPr>
          <a:xfrm>
            <a:off x="2051720" y="3003134"/>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8692142"/>
              <a:satOff val="34835"/>
              <a:lumOff val="7549"/>
              <a:alphaOff val="0"/>
            </a:schemeClr>
          </a:fillRef>
          <a:effectRef idx="2">
            <a:schemeClr val="accent5">
              <a:hueOff val="-8692142"/>
              <a:satOff val="34835"/>
              <a:lumOff val="7549"/>
              <a:alphaOff val="0"/>
            </a:schemeClr>
          </a:effectRef>
          <a:fontRef idx="minor">
            <a:schemeClr val="lt1"/>
          </a:fontRef>
        </p:style>
      </p:sp>
      <p:sp>
        <p:nvSpPr>
          <p:cNvPr id="14" name="Oval 13"/>
          <p:cNvSpPr/>
          <p:nvPr/>
        </p:nvSpPr>
        <p:spPr>
          <a:xfrm>
            <a:off x="4370983" y="4653136"/>
            <a:ext cx="699694" cy="699414"/>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xmlns="" val="1158266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981222" y="1673324"/>
            <a:ext cx="4779519" cy="30255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a:solidFill>
                  <a:srgbClr val="C00000"/>
                </a:solidFill>
                <a:latin typeface="Calibri"/>
              </a:rPr>
              <a:t>واجب 4</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اكتبي في ورقة الاعمال: اضم زوجي واحتضنه ثم أخبره: "انني اسعد </a:t>
            </a:r>
            <a:r>
              <a:rPr lang="ar-EG" sz="2800" b="1" kern="0" dirty="0" smtClean="0">
                <a:solidFill>
                  <a:schemeClr val="bg1"/>
                </a:solidFill>
                <a:latin typeface="Calibri"/>
              </a:rPr>
              <a:t>امرأة في </a:t>
            </a:r>
            <a:r>
              <a:rPr lang="ar-EG" sz="2800" b="1" kern="0" dirty="0">
                <a:solidFill>
                  <a:schemeClr val="bg1"/>
                </a:solidFill>
                <a:latin typeface="Calibri"/>
              </a:rPr>
              <a:t>العالم وانني لست أدرى ما الذي كنت سأعمل لولا انه تزوجني</a:t>
            </a:r>
            <a:r>
              <a:rPr lang="ar-EG" sz="2800" b="1" kern="0" dirty="0" smtClean="0">
                <a:solidFill>
                  <a:schemeClr val="bg1"/>
                </a:solidFill>
                <a:latin typeface="Calibri"/>
              </a:rPr>
              <a:t>"</a:t>
            </a:r>
            <a:endParaRPr lang="ar-EG" sz="2800" b="1" kern="0" dirty="0">
              <a:solidFill>
                <a:schemeClr val="bg1"/>
              </a:solidFill>
              <a:latin typeface="Calibri"/>
            </a:endParaRPr>
          </a:p>
        </p:txBody>
      </p:sp>
      <p:sp>
        <p:nvSpPr>
          <p:cNvPr id="11" name="Oval 10"/>
          <p:cNvSpPr/>
          <p:nvPr/>
        </p:nvSpPr>
        <p:spPr>
          <a:xfrm>
            <a:off x="3707904" y="1268760"/>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Oval 11"/>
          <p:cNvSpPr/>
          <p:nvPr/>
        </p:nvSpPr>
        <p:spPr>
          <a:xfrm>
            <a:off x="5245535" y="1211225"/>
            <a:ext cx="280384" cy="280416"/>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208672"/>
              <a:satOff val="24882"/>
              <a:lumOff val="5392"/>
              <a:alphaOff val="0"/>
            </a:schemeClr>
          </a:fillRef>
          <a:effectRef idx="2">
            <a:schemeClr val="accent5">
              <a:hueOff val="-6208672"/>
              <a:satOff val="24882"/>
              <a:lumOff val="5392"/>
              <a:alphaOff val="0"/>
            </a:schemeClr>
          </a:effectRef>
          <a:fontRef idx="minor">
            <a:schemeClr val="lt1"/>
          </a:fontRef>
        </p:style>
      </p:sp>
      <p:sp>
        <p:nvSpPr>
          <p:cNvPr id="13" name="Oval 12"/>
          <p:cNvSpPr/>
          <p:nvPr/>
        </p:nvSpPr>
        <p:spPr>
          <a:xfrm>
            <a:off x="2051720" y="3003134"/>
            <a:ext cx="386859" cy="386892"/>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8692142"/>
              <a:satOff val="34835"/>
              <a:lumOff val="7549"/>
              <a:alphaOff val="0"/>
            </a:schemeClr>
          </a:fillRef>
          <a:effectRef idx="2">
            <a:schemeClr val="accent5">
              <a:hueOff val="-8692142"/>
              <a:satOff val="34835"/>
              <a:lumOff val="7549"/>
              <a:alphaOff val="0"/>
            </a:schemeClr>
          </a:effectRef>
          <a:fontRef idx="minor">
            <a:schemeClr val="lt1"/>
          </a:fontRef>
        </p:style>
      </p:sp>
      <p:sp>
        <p:nvSpPr>
          <p:cNvPr id="14" name="Oval 13"/>
          <p:cNvSpPr/>
          <p:nvPr/>
        </p:nvSpPr>
        <p:spPr>
          <a:xfrm>
            <a:off x="4370983" y="4653136"/>
            <a:ext cx="699694" cy="699414"/>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xmlns="" val="30958566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981222" y="1673324"/>
            <a:ext cx="4779519" cy="30255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a:solidFill>
                  <a:srgbClr val="C00000"/>
                </a:solidFill>
                <a:latin typeface="Calibri"/>
              </a:rPr>
              <a:t>واجب 5</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اكتبي في ورقة "مفاهيم": إذا وضع زوجي في المقارنة مع أحد فسوف يكون هو </a:t>
            </a:r>
            <a:r>
              <a:rPr lang="ar-EG" sz="2800" b="1" kern="0" dirty="0" smtClean="0">
                <a:solidFill>
                  <a:schemeClr val="bg1"/>
                </a:solidFill>
                <a:latin typeface="Calibri"/>
              </a:rPr>
              <a:t>الأول</a:t>
            </a:r>
            <a:endParaRPr lang="ar-EG" sz="2800" b="1" kern="0" dirty="0">
              <a:solidFill>
                <a:schemeClr val="bg1"/>
              </a:solidFill>
              <a:latin typeface="Calibri"/>
            </a:endParaRPr>
          </a:p>
        </p:txBody>
      </p:sp>
      <p:sp>
        <p:nvSpPr>
          <p:cNvPr id="2" name="Heart 1"/>
          <p:cNvSpPr/>
          <p:nvPr/>
        </p:nvSpPr>
        <p:spPr bwMode="auto">
          <a:xfrm>
            <a:off x="6156176" y="339002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2499479" y="213285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419872" y="5139467"/>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5004048" y="6926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181149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3568" y="939927"/>
            <a:ext cx="8250583" cy="2736304"/>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كل انسان على سطح الأرض يحتاج الي من يستمع اليه ويفهمه. وحاجة الانسان الي الفهم روحيا كحالة الانسان الي الهواء فسيولوجيا. ومثل من لا يجد من يفهمه كمثل من لا يجد الهواء. ولو ان انسانا في أعماق البحر يبحث عن الهواء ثم اعطيته </a:t>
            </a:r>
            <a:r>
              <a:rPr lang="ar-SA" sz="2400" kern="0" dirty="0" smtClean="0">
                <a:solidFill>
                  <a:prstClr val="white"/>
                </a:solidFill>
                <a:latin typeface="Calibri"/>
              </a:rPr>
              <a:t>ذهبا</a:t>
            </a:r>
            <a:r>
              <a:rPr lang="ar-EG" sz="2400" kern="0" dirty="0" smtClean="0">
                <a:solidFill>
                  <a:prstClr val="white"/>
                </a:solidFill>
                <a:latin typeface="Calibri"/>
              </a:rPr>
              <a:t/>
            </a:r>
            <a:br>
              <a:rPr lang="ar-EG" sz="2400" kern="0" dirty="0" smtClean="0">
                <a:solidFill>
                  <a:prstClr val="white"/>
                </a:solidFill>
                <a:latin typeface="Calibri"/>
              </a:rPr>
            </a:br>
            <a:r>
              <a:rPr lang="ar-SA" sz="2400" kern="0" dirty="0" smtClean="0">
                <a:solidFill>
                  <a:prstClr val="white"/>
                </a:solidFill>
                <a:latin typeface="Calibri"/>
              </a:rPr>
              <a:t>او </a:t>
            </a:r>
            <a:r>
              <a:rPr lang="ar-SA" sz="2400" kern="0" dirty="0">
                <a:solidFill>
                  <a:prstClr val="white"/>
                </a:solidFill>
                <a:latin typeface="Calibri"/>
              </a:rPr>
              <a:t>ماء فماذا سيفعل؟ هل سيأخذ ما تقدم له؟ لن يفعل، لان ما يحتاج اليه الان هو الهواء فقط. كذلك من لا يجد من يفهمه يظل يبحث عمن يفهمه، ربما زوجة اخري او علاقة عاطفية او صورا او غير </a:t>
            </a:r>
            <a:r>
              <a:rPr lang="ar-SA" sz="2400" kern="0" dirty="0" smtClean="0">
                <a:solidFill>
                  <a:prstClr val="white"/>
                </a:solidFill>
                <a:latin typeface="Calibri"/>
              </a:rPr>
              <a:t>ذلك</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2" name="Rectangle 11"/>
          <p:cNvSpPr/>
          <p:nvPr/>
        </p:nvSpPr>
        <p:spPr>
          <a:xfrm>
            <a:off x="3275856" y="3900966"/>
            <a:ext cx="5658295" cy="2408354"/>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ان السماع والانتباه واجب، ولا ينجح من لا يستمع وبإنصات، وليس من الادب ان يتحدث الزوج في امر مهم او حتى غير مهم ثم يجد الزوجة شاردة الذهن او تحدث اخرين او تقرأ كتابا او مشتغلة بغيره ما دام طلب منها الانتباه الا بعد ان تستأذنه</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3" name="Horizontal Scroll 12"/>
          <p:cNvSpPr/>
          <p:nvPr/>
        </p:nvSpPr>
        <p:spPr>
          <a:xfrm>
            <a:off x="2051720" y="43742"/>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schemeClr val="bg1"/>
                </a:solidFill>
                <a:latin typeface="Simplified Arabic" panose="02020603050405020304" pitchFamily="18" charset="-78"/>
                <a:cs typeface="Simplified Arabic" panose="02020603050405020304" pitchFamily="18" charset="-78"/>
              </a:rPr>
              <a:t>كوني مستمعة جيدة</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pic>
        <p:nvPicPr>
          <p:cNvPr id="1026" name="Picture 2" descr="http://media1.break.com/breakstudios/2012/6/20/put%20in%20tim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4221087"/>
            <a:ext cx="2250811" cy="17848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
        <p:nvSpPr>
          <p:cNvPr id="14" name="Heart 13"/>
          <p:cNvSpPr/>
          <p:nvPr/>
        </p:nvSpPr>
        <p:spPr bwMode="auto">
          <a:xfrm>
            <a:off x="107504" y="371703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Heart 14"/>
          <p:cNvSpPr/>
          <p:nvPr/>
        </p:nvSpPr>
        <p:spPr bwMode="auto">
          <a:xfrm>
            <a:off x="7884368" y="64709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179512" y="21113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315536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981222" y="1673324"/>
            <a:ext cx="4779519" cy="30255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smtClean="0">
                <a:solidFill>
                  <a:srgbClr val="C00000"/>
                </a:solidFill>
                <a:latin typeface="Calibri"/>
              </a:rPr>
              <a:t>واجب </a:t>
            </a:r>
            <a:r>
              <a:rPr lang="ar-EG" sz="2800" b="1" u="sng" kern="0" dirty="0">
                <a:solidFill>
                  <a:srgbClr val="C00000"/>
                </a:solidFill>
                <a:latin typeface="Calibri"/>
              </a:rPr>
              <a:t>6</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اكتبي في ورقة المهمات: تدربي على الاستماع والانصات وذلك بعدم المقاطعة او شرود الذهن او الانشغال بشيء اخر حين التحدث مع </a:t>
            </a:r>
            <a:r>
              <a:rPr lang="ar-EG" sz="2800" b="1" kern="0" dirty="0" smtClean="0">
                <a:solidFill>
                  <a:schemeClr val="bg1"/>
                </a:solidFill>
                <a:latin typeface="Calibri"/>
              </a:rPr>
              <a:t>الزوج</a:t>
            </a:r>
            <a:endParaRPr lang="ar-EG" sz="2800" b="1" kern="0" dirty="0">
              <a:solidFill>
                <a:schemeClr val="bg1"/>
              </a:solidFill>
              <a:latin typeface="Calibri"/>
            </a:endParaRPr>
          </a:p>
        </p:txBody>
      </p:sp>
      <p:sp>
        <p:nvSpPr>
          <p:cNvPr id="2" name="Heart 1"/>
          <p:cNvSpPr/>
          <p:nvPr/>
        </p:nvSpPr>
        <p:spPr bwMode="auto">
          <a:xfrm>
            <a:off x="6156176" y="339002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2499479" y="213285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419872" y="5139467"/>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5004048" y="6926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538754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779912" y="242215"/>
            <a:ext cx="7935840" cy="6225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266" b="1" dirty="0">
                <a:solidFill>
                  <a:srgbClr val="FF0000"/>
                </a:solidFill>
                <a:latin typeface="Arial Black" pitchFamily="34" charset="0"/>
              </a:rPr>
              <a:t>محاور الدورة</a:t>
            </a:r>
          </a:p>
        </p:txBody>
      </p:sp>
      <p:sp>
        <p:nvSpPr>
          <p:cNvPr id="3" name="Heart 2"/>
          <p:cNvSpPr/>
          <p:nvPr/>
        </p:nvSpPr>
        <p:spPr bwMode="auto">
          <a:xfrm rot="1414773">
            <a:off x="5796136" y="980728"/>
            <a:ext cx="2743784" cy="2160240"/>
          </a:xfrm>
          <a:prstGeom prst="heart">
            <a:avLst/>
          </a:prstGeom>
          <a:solidFill>
            <a:srgbClr val="FF0066"/>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2400" b="1" dirty="0" smtClean="0">
              <a:solidFill>
                <a:schemeClr val="bg1"/>
              </a:solidFill>
              <a:latin typeface="Simplified Arabic" panose="02020603050405020304" pitchFamily="18" charset="-78"/>
              <a:cs typeface="Simplified Arabic" panose="02020603050405020304" pitchFamily="18" charset="-78"/>
            </a:endParaRPr>
          </a:p>
          <a:p>
            <a:pPr algn="ctr" rtl="1"/>
            <a:r>
              <a:rPr lang="ar-SA" sz="2400" b="1" dirty="0" smtClean="0">
                <a:solidFill>
                  <a:schemeClr val="bg1"/>
                </a:solidFill>
                <a:latin typeface="Simplified Arabic" panose="02020603050405020304" pitchFamily="18" charset="-78"/>
                <a:cs typeface="Simplified Arabic" panose="02020603050405020304" pitchFamily="18" charset="-78"/>
              </a:rPr>
              <a:t>مقدمات</a:t>
            </a:r>
            <a:endParaRPr lang="ar-EG" sz="2400" b="1" dirty="0">
              <a:solidFill>
                <a:schemeClr val="bg1"/>
              </a:solidFill>
              <a:latin typeface="Simplified Arabic" panose="02020603050405020304" pitchFamily="18" charset="-78"/>
              <a:cs typeface="Simplified Arabic" panose="02020603050405020304" pitchFamily="18" charset="-78"/>
            </a:endParaRPr>
          </a:p>
        </p:txBody>
      </p:sp>
      <p:sp>
        <p:nvSpPr>
          <p:cNvPr id="10" name="Heart 9"/>
          <p:cNvSpPr/>
          <p:nvPr/>
        </p:nvSpPr>
        <p:spPr bwMode="auto">
          <a:xfrm rot="19957972">
            <a:off x="611560" y="980728"/>
            <a:ext cx="2743784" cy="2160240"/>
          </a:xfrm>
          <a:prstGeom prst="heart">
            <a:avLst/>
          </a:prstGeom>
          <a:solidFill>
            <a:srgbClr val="FF0066"/>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SA" sz="2400" b="1" dirty="0">
                <a:solidFill>
                  <a:schemeClr val="bg1"/>
                </a:solidFill>
                <a:latin typeface="Simplified Arabic" panose="02020603050405020304" pitchFamily="18" charset="-78"/>
                <a:cs typeface="Simplified Arabic" panose="02020603050405020304" pitchFamily="18" charset="-78"/>
              </a:rPr>
              <a:t>شروط السعادة الزوجية</a:t>
            </a:r>
            <a:endParaRPr lang="ar-EG" sz="2400" b="1" dirty="0">
              <a:solidFill>
                <a:schemeClr val="bg1"/>
              </a:solidFill>
              <a:latin typeface="Simplified Arabic" panose="02020603050405020304" pitchFamily="18" charset="-78"/>
              <a:cs typeface="Simplified Arabic" panose="02020603050405020304" pitchFamily="18" charset="-78"/>
            </a:endParaRPr>
          </a:p>
        </p:txBody>
      </p:sp>
      <p:sp>
        <p:nvSpPr>
          <p:cNvPr id="11" name="Heart 10"/>
          <p:cNvSpPr/>
          <p:nvPr/>
        </p:nvSpPr>
        <p:spPr bwMode="auto">
          <a:xfrm>
            <a:off x="3355344" y="2176778"/>
            <a:ext cx="2743784" cy="2160240"/>
          </a:xfrm>
          <a:prstGeom prst="heart">
            <a:avLst/>
          </a:prstGeom>
          <a:solidFill>
            <a:srgbClr val="FF0066"/>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SA" sz="2400" b="1" dirty="0">
                <a:solidFill>
                  <a:schemeClr val="bg1"/>
                </a:solidFill>
                <a:latin typeface="Simplified Arabic" panose="02020603050405020304" pitchFamily="18" charset="-78"/>
                <a:cs typeface="Simplified Arabic" panose="02020603050405020304" pitchFamily="18" charset="-78"/>
              </a:rPr>
              <a:t>تتغيرين ذاتياً وتتغيرين واقعك إلى إلى الأفضل</a:t>
            </a:r>
            <a:endParaRPr lang="ar-EG" sz="2400" b="1" dirty="0">
              <a:solidFill>
                <a:schemeClr val="bg1"/>
              </a:solidFill>
              <a:latin typeface="Simplified Arabic" panose="02020603050405020304" pitchFamily="18" charset="-78"/>
              <a:cs typeface="Simplified Arabic" panose="02020603050405020304" pitchFamily="18" charset="-78"/>
            </a:endParaRPr>
          </a:p>
        </p:txBody>
      </p:sp>
      <p:sp>
        <p:nvSpPr>
          <p:cNvPr id="12" name="Heart 11"/>
          <p:cNvSpPr/>
          <p:nvPr/>
        </p:nvSpPr>
        <p:spPr bwMode="auto">
          <a:xfrm rot="1601760">
            <a:off x="914552" y="3372828"/>
            <a:ext cx="2743784" cy="2160240"/>
          </a:xfrm>
          <a:prstGeom prst="heart">
            <a:avLst/>
          </a:prstGeom>
          <a:solidFill>
            <a:srgbClr val="FF0066"/>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SA" sz="2400" b="1" dirty="0">
                <a:solidFill>
                  <a:schemeClr val="bg1"/>
                </a:solidFill>
                <a:latin typeface="Simplified Arabic" panose="02020603050405020304" pitchFamily="18" charset="-78"/>
                <a:cs typeface="Simplified Arabic" panose="02020603050405020304" pitchFamily="18" charset="-78"/>
              </a:rPr>
              <a:t>متى يواجه الرجل بالنقد والنصحية؟</a:t>
            </a:r>
          </a:p>
          <a:p>
            <a:pPr algn="ctr" rtl="1"/>
            <a:r>
              <a:rPr lang="ar-SA" sz="2400" b="1" dirty="0">
                <a:solidFill>
                  <a:schemeClr val="bg1"/>
                </a:solidFill>
                <a:latin typeface="Simplified Arabic" panose="02020603050405020304" pitchFamily="18" charset="-78"/>
                <a:cs typeface="Simplified Arabic" panose="02020603050405020304" pitchFamily="18" charset="-78"/>
              </a:rPr>
              <a:t>وتعطى المرأه الحلول</a:t>
            </a:r>
          </a:p>
          <a:p>
            <a:pPr algn="ctr" rtl="1"/>
            <a:endParaRPr kumimoji="0" lang="ar-EG" sz="2400" b="0" i="0" u="none" strike="noStrike" cap="none" normalizeH="0" baseline="0" dirty="0" smtClean="0">
              <a:ln>
                <a:noFill/>
              </a:ln>
              <a:solidFill>
                <a:schemeClr val="bg1"/>
              </a:solidFill>
              <a:effectLst/>
              <a:latin typeface="Simplified Arabic" panose="02020603050405020304" pitchFamily="18" charset="-78"/>
              <a:cs typeface="Simplified Arabic" panose="02020603050405020304" pitchFamily="18" charset="-78"/>
            </a:endParaRPr>
          </a:p>
        </p:txBody>
      </p:sp>
      <p:sp>
        <p:nvSpPr>
          <p:cNvPr id="13" name="Heart 12"/>
          <p:cNvSpPr/>
          <p:nvPr/>
        </p:nvSpPr>
        <p:spPr bwMode="auto">
          <a:xfrm rot="19745357">
            <a:off x="5796136" y="3645024"/>
            <a:ext cx="2743784" cy="2160240"/>
          </a:xfrm>
          <a:prstGeom prst="heart">
            <a:avLst/>
          </a:prstGeom>
          <a:solidFill>
            <a:srgbClr val="FF0066"/>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SA" sz="2400" b="1" dirty="0">
                <a:solidFill>
                  <a:schemeClr val="bg1"/>
                </a:solidFill>
                <a:latin typeface="Simplified Arabic" panose="02020603050405020304" pitchFamily="18" charset="-78"/>
                <a:cs typeface="Simplified Arabic" panose="02020603050405020304" pitchFamily="18" charset="-78"/>
              </a:rPr>
              <a:t>تكسبين زوجك؟ طرق عملية</a:t>
            </a:r>
            <a:endParaRPr lang="ar-EG" sz="2400" b="1" dirty="0">
              <a:solidFill>
                <a:schemeClr val="bg1"/>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xmlns="" val="35172854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3794" y="1052736"/>
            <a:ext cx="8250583" cy="140895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إذا كان الزوج لا يشعر بالجمال والقوة او الرجولة او الفخر او النجاح، بمعني اخر إذا كانت لا يشعر بذاته، مع زوجته وفي بيته فأين سيشعر بذلك؟</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2" name="Rectangle 11"/>
          <p:cNvSpPr/>
          <p:nvPr/>
        </p:nvSpPr>
        <p:spPr>
          <a:xfrm>
            <a:off x="683568" y="2636912"/>
            <a:ext cx="8250583" cy="2304256"/>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ان المديح والثناء صفتان من صفات الناجحين والسعداء، وينجح ويسعد من يتقنهما، واولي الناس بمديحك وثنائك زوجك. ان بعض الزوجات لا يشعرن بالنعمة التي قد يكن فيها من المسكن والمأكل والمشرب والسكينة والأولاد. اشكريه على نفقته، علي دفعه للإيجار الشهري عن الشقة او قسط البيت، واشكريه إذا اشتري لك شيئا ولأولادك حتى ولو كان بسيطا كوجبة بسيطة او عصير، اشكريه بعد المتعة الجنسية، وإذا قال كلمة جميلة، وإذا احتضنك، وإذا عامل أولاده </a:t>
            </a:r>
            <a:r>
              <a:rPr lang="ar-SA" sz="2400" kern="0" dirty="0" smtClean="0">
                <a:solidFill>
                  <a:prstClr val="white"/>
                </a:solidFill>
                <a:latin typeface="Calibri"/>
              </a:rPr>
              <a:t>بلطف</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3" name="Horizontal Scroll 12"/>
          <p:cNvSpPr/>
          <p:nvPr/>
        </p:nvSpPr>
        <p:spPr>
          <a:xfrm>
            <a:off x="2051720" y="43742"/>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schemeClr val="bg1"/>
                </a:solidFill>
                <a:latin typeface="Simplified Arabic" panose="02020603050405020304" pitchFamily="18" charset="-78"/>
                <a:cs typeface="Simplified Arabic" panose="02020603050405020304" pitchFamily="18" charset="-78"/>
              </a:rPr>
              <a:t>أكثري من مدحه والثناء عليه</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pic>
        <p:nvPicPr>
          <p:cNvPr id="2050" name="Picture 2" descr="http://www.ziuaconstanta.ro/images/stories/2014/07/14/Body-Language-Man-And-Woman-Talking-300x19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4991455"/>
            <a:ext cx="2339752" cy="18665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
        <p:nvSpPr>
          <p:cNvPr id="8" name="Heart 7"/>
          <p:cNvSpPr/>
          <p:nvPr/>
        </p:nvSpPr>
        <p:spPr bwMode="auto">
          <a:xfrm>
            <a:off x="2987824" y="576747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6855940" y="601950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284965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2013381" y="1447874"/>
            <a:ext cx="4779519" cy="3442352"/>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smtClean="0">
                <a:solidFill>
                  <a:srgbClr val="C00000"/>
                </a:solidFill>
                <a:latin typeface="Calibri"/>
              </a:rPr>
              <a:t>واجب </a:t>
            </a:r>
            <a:r>
              <a:rPr lang="ar-EG" sz="2800" b="1" u="sng" kern="0" dirty="0">
                <a:solidFill>
                  <a:srgbClr val="C00000"/>
                </a:solidFill>
                <a:latin typeface="Calibri"/>
              </a:rPr>
              <a:t>7 </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400" b="1" kern="0" dirty="0">
                <a:solidFill>
                  <a:schemeClr val="bg1"/>
                </a:solidFill>
                <a:latin typeface="Calibri"/>
              </a:rPr>
              <a:t>تمرين العرفان. الان قمي بكتابة الأشياء التي يقوم بها زوجك او قام بها لك في ورقة العرفان ثم اشكريه على كل واحدة من هذه المهام على فترات لا تقل عن شهر ولا تزيد عن ثلاثة شهور. افعليها بانتهاز الفرص المناسبة. لا تقوليها بعد نقاش ولا وقت انشغاله، لكن حينما تكونان منتبهين لبعضكما وفي حالة استرخاءيه </a:t>
            </a:r>
            <a:r>
              <a:rPr lang="ar-EG" sz="2400" b="1" kern="0" dirty="0" smtClean="0">
                <a:solidFill>
                  <a:schemeClr val="bg1"/>
                </a:solidFill>
                <a:latin typeface="Calibri"/>
              </a:rPr>
              <a:t>جيدة</a:t>
            </a:r>
            <a:endParaRPr lang="ar-EG" sz="2400" b="1" kern="0" dirty="0">
              <a:solidFill>
                <a:schemeClr val="bg1"/>
              </a:solidFill>
              <a:latin typeface="Calibri"/>
            </a:endParaRPr>
          </a:p>
        </p:txBody>
      </p:sp>
      <p:sp>
        <p:nvSpPr>
          <p:cNvPr id="2" name="Heart 1"/>
          <p:cNvSpPr/>
          <p:nvPr/>
        </p:nvSpPr>
        <p:spPr bwMode="auto">
          <a:xfrm>
            <a:off x="6754560" y="319591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1475657" y="24928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491880" y="533978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5292080" y="52458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618332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323528" y="47143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539552" y="389374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214071" y="366431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Horizontal Scroll 6"/>
          <p:cNvSpPr/>
          <p:nvPr/>
        </p:nvSpPr>
        <p:spPr>
          <a:xfrm>
            <a:off x="2051720" y="43742"/>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schemeClr val="bg1"/>
                </a:solidFill>
                <a:latin typeface="Simplified Arabic" panose="02020603050405020304" pitchFamily="18" charset="-78"/>
                <a:cs typeface="Simplified Arabic" panose="02020603050405020304" pitchFamily="18" charset="-78"/>
              </a:rPr>
              <a:t>استقبل المصاعب بالحوار</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11" name="Rectangle 10"/>
          <p:cNvSpPr/>
          <p:nvPr/>
        </p:nvSpPr>
        <p:spPr>
          <a:xfrm>
            <a:off x="539552" y="1033645"/>
            <a:ext cx="8250583" cy="2016224"/>
          </a:xfrm>
          <a:prstGeom prst="rect">
            <a:avLst/>
          </a:prstGeom>
          <a:solidFill>
            <a:srgbClr val="FF3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لا توجد اسرة سعيدة خالية من المشاكل. كل اسرة معرضة للمشاكل، والمشاكل لها وجهان: سلبي وايجابي. فالمشاكل قد تجعل الحياة جحيما وقد تجعل الحب أكثر عمقا. بل ان الحب لا يتعمق الا إذا اجتاز الزوجان المحن والمصاعب معا، من هنا لم يكن الحب قبل الزواج مقياسا لأنه حب بلا مصاعب، اذ يعرف فيه معدن الشخص بعد. والطريقة المثلي لاستقبال المشاكل والمصاعب هي باستخدام الحوار </a:t>
            </a:r>
            <a:r>
              <a:rPr lang="ar-SA" sz="2400" kern="0" dirty="0" smtClean="0">
                <a:solidFill>
                  <a:prstClr val="white"/>
                </a:solidFill>
                <a:latin typeface="Calibri"/>
              </a:rPr>
              <a:t>البناء</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2" name="Freeform 11"/>
          <p:cNvSpPr/>
          <p:nvPr/>
        </p:nvSpPr>
        <p:spPr>
          <a:xfrm>
            <a:off x="4823123" y="3302427"/>
            <a:ext cx="1390733" cy="1390733"/>
          </a:xfrm>
          <a:custGeom>
            <a:avLst/>
            <a:gdLst>
              <a:gd name="connsiteX0" fmla="*/ 0 w 1390733"/>
              <a:gd name="connsiteY0" fmla="*/ 695367 h 1390733"/>
              <a:gd name="connsiteX1" fmla="*/ 695367 w 1390733"/>
              <a:gd name="connsiteY1" fmla="*/ 0 h 1390733"/>
              <a:gd name="connsiteX2" fmla="*/ 1390734 w 1390733"/>
              <a:gd name="connsiteY2" fmla="*/ 695367 h 1390733"/>
              <a:gd name="connsiteX3" fmla="*/ 695367 w 1390733"/>
              <a:gd name="connsiteY3" fmla="*/ 1390734 h 1390733"/>
              <a:gd name="connsiteX4" fmla="*/ 0 w 1390733"/>
              <a:gd name="connsiteY4" fmla="*/ 695367 h 1390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733" h="1390733">
                <a:moveTo>
                  <a:pt x="0" y="695367"/>
                </a:moveTo>
                <a:cubicBezTo>
                  <a:pt x="0" y="311326"/>
                  <a:pt x="311326" y="0"/>
                  <a:pt x="695367" y="0"/>
                </a:cubicBezTo>
                <a:cubicBezTo>
                  <a:pt x="1079408" y="0"/>
                  <a:pt x="1390734" y="311326"/>
                  <a:pt x="1390734" y="695367"/>
                </a:cubicBezTo>
                <a:cubicBezTo>
                  <a:pt x="1390734" y="1079408"/>
                  <a:pt x="1079408" y="1390734"/>
                  <a:pt x="695367" y="1390734"/>
                </a:cubicBezTo>
                <a:cubicBezTo>
                  <a:pt x="311326" y="1390734"/>
                  <a:pt x="0" y="1079408"/>
                  <a:pt x="0" y="695367"/>
                </a:cubicBezTo>
                <a:close/>
              </a:path>
            </a:pathLst>
          </a:cu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23988" tIns="223988" rIns="223988" bIns="223988" numCol="1" spcCol="1270" anchor="ctr" anchorCtr="0">
            <a:noAutofit/>
          </a:bodyPr>
          <a:lstStyle/>
          <a:p>
            <a:pPr marL="0" marR="0" lvl="0" indent="0" algn="ctr" defTabSz="711200" rtl="1" eaLnBrk="1" fontAlgn="auto" latinLnBrk="0" hangingPunct="1">
              <a:lnSpc>
                <a:spcPct val="90000"/>
              </a:lnSpc>
              <a:spcBef>
                <a:spcPts val="0"/>
              </a:spcBef>
              <a:spcAft>
                <a:spcPct val="35000"/>
              </a:spcAft>
              <a:buClrTx/>
              <a:buSzTx/>
              <a:buFontTx/>
              <a:buNone/>
              <a:tabLst/>
              <a:defRPr/>
            </a:pPr>
            <a:r>
              <a:rPr lang="ar-SA" sz="2000" b="1" kern="0" dirty="0">
                <a:solidFill>
                  <a:srgbClr val="002060"/>
                </a:solidFill>
                <a:latin typeface="Calibri"/>
              </a:rPr>
              <a:t>حب </a:t>
            </a:r>
            <a:endParaRPr kumimoji="0" lang="ar-EG" sz="16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3" name="Freeform 12"/>
          <p:cNvSpPr/>
          <p:nvPr/>
        </p:nvSpPr>
        <p:spPr>
          <a:xfrm>
            <a:off x="2737024" y="4644416"/>
            <a:ext cx="1390733" cy="1390733"/>
          </a:xfrm>
          <a:custGeom>
            <a:avLst/>
            <a:gdLst>
              <a:gd name="connsiteX0" fmla="*/ 0 w 1390733"/>
              <a:gd name="connsiteY0" fmla="*/ 695367 h 1390733"/>
              <a:gd name="connsiteX1" fmla="*/ 695367 w 1390733"/>
              <a:gd name="connsiteY1" fmla="*/ 0 h 1390733"/>
              <a:gd name="connsiteX2" fmla="*/ 1390734 w 1390733"/>
              <a:gd name="connsiteY2" fmla="*/ 695367 h 1390733"/>
              <a:gd name="connsiteX3" fmla="*/ 695367 w 1390733"/>
              <a:gd name="connsiteY3" fmla="*/ 1390734 h 1390733"/>
              <a:gd name="connsiteX4" fmla="*/ 0 w 1390733"/>
              <a:gd name="connsiteY4" fmla="*/ 695367 h 1390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733" h="1390733">
                <a:moveTo>
                  <a:pt x="0" y="695367"/>
                </a:moveTo>
                <a:cubicBezTo>
                  <a:pt x="0" y="311326"/>
                  <a:pt x="311326" y="0"/>
                  <a:pt x="695367" y="0"/>
                </a:cubicBezTo>
                <a:cubicBezTo>
                  <a:pt x="1079408" y="0"/>
                  <a:pt x="1390734" y="311326"/>
                  <a:pt x="1390734" y="695367"/>
                </a:cubicBezTo>
                <a:cubicBezTo>
                  <a:pt x="1390734" y="1079408"/>
                  <a:pt x="1079408" y="1390734"/>
                  <a:pt x="695367" y="1390734"/>
                </a:cubicBezTo>
                <a:cubicBezTo>
                  <a:pt x="311326" y="1390734"/>
                  <a:pt x="0" y="1079408"/>
                  <a:pt x="0" y="695367"/>
                </a:cubicBezTo>
                <a:close/>
              </a:path>
            </a:pathLst>
          </a:custGeom>
          <a:solidFill>
            <a:srgbClr val="4BACC6">
              <a:hueOff val="-2483469"/>
              <a:satOff val="9953"/>
              <a:lumOff val="2157"/>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23988" tIns="223988" rIns="223988" bIns="223988" numCol="1" spcCol="1270" anchor="ctr" anchorCtr="0">
            <a:noAutofit/>
          </a:bodyPr>
          <a:lstStyle/>
          <a:p>
            <a:pPr marL="0" marR="0" lvl="0" indent="0" algn="ctr" defTabSz="711200" rtl="1" eaLnBrk="1" fontAlgn="auto" latinLnBrk="0" hangingPunct="1">
              <a:lnSpc>
                <a:spcPct val="90000"/>
              </a:lnSpc>
              <a:spcBef>
                <a:spcPts val="0"/>
              </a:spcBef>
              <a:spcAft>
                <a:spcPct val="35000"/>
              </a:spcAft>
              <a:buClrTx/>
              <a:buSzTx/>
              <a:buFontTx/>
              <a:buNone/>
              <a:tabLst/>
              <a:defRPr/>
            </a:pPr>
            <a:r>
              <a:rPr lang="ar-SA" sz="2000" b="1" kern="0" dirty="0">
                <a:solidFill>
                  <a:srgbClr val="002060"/>
                </a:solidFill>
                <a:latin typeface="Calibri"/>
              </a:rPr>
              <a:t>بناء</a:t>
            </a:r>
            <a:endParaRPr kumimoji="0" lang="ar-EG" sz="2000" b="1" i="0" u="none" strike="noStrike" kern="0" cap="none" spc="0" normalizeH="0" baseline="0" noProof="0" dirty="0" smtClean="0">
              <a:ln>
                <a:noFill/>
              </a:ln>
              <a:solidFill>
                <a:srgbClr val="002060"/>
              </a:solidFill>
              <a:effectLst/>
              <a:uLnTx/>
              <a:uFillTx/>
              <a:latin typeface="Calibri"/>
            </a:endParaRPr>
          </a:p>
        </p:txBody>
      </p:sp>
      <p:sp>
        <p:nvSpPr>
          <p:cNvPr id="14" name="Freeform 13"/>
          <p:cNvSpPr/>
          <p:nvPr/>
        </p:nvSpPr>
        <p:spPr>
          <a:xfrm rot="19791098">
            <a:off x="4155612" y="4533233"/>
            <a:ext cx="658444" cy="469373"/>
          </a:xfrm>
          <a:custGeom>
            <a:avLst/>
            <a:gdLst>
              <a:gd name="connsiteX0" fmla="*/ 0 w 370330"/>
              <a:gd name="connsiteY0" fmla="*/ 93874 h 469372"/>
              <a:gd name="connsiteX1" fmla="*/ 185165 w 370330"/>
              <a:gd name="connsiteY1" fmla="*/ 93874 h 469372"/>
              <a:gd name="connsiteX2" fmla="*/ 185165 w 370330"/>
              <a:gd name="connsiteY2" fmla="*/ 0 h 469372"/>
              <a:gd name="connsiteX3" fmla="*/ 370330 w 370330"/>
              <a:gd name="connsiteY3" fmla="*/ 234686 h 469372"/>
              <a:gd name="connsiteX4" fmla="*/ 185165 w 370330"/>
              <a:gd name="connsiteY4" fmla="*/ 469372 h 469372"/>
              <a:gd name="connsiteX5" fmla="*/ 185165 w 370330"/>
              <a:gd name="connsiteY5" fmla="*/ 375498 h 469372"/>
              <a:gd name="connsiteX6" fmla="*/ 0 w 370330"/>
              <a:gd name="connsiteY6" fmla="*/ 375498 h 469372"/>
              <a:gd name="connsiteX7" fmla="*/ 0 w 370330"/>
              <a:gd name="connsiteY7" fmla="*/ 93874 h 4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330" h="469372">
                <a:moveTo>
                  <a:pt x="370330" y="375498"/>
                </a:moveTo>
                <a:lnTo>
                  <a:pt x="185165" y="375498"/>
                </a:lnTo>
                <a:lnTo>
                  <a:pt x="185165" y="469372"/>
                </a:lnTo>
                <a:lnTo>
                  <a:pt x="0" y="234686"/>
                </a:lnTo>
                <a:lnTo>
                  <a:pt x="185165" y="0"/>
                </a:lnTo>
                <a:lnTo>
                  <a:pt x="185165" y="93874"/>
                </a:lnTo>
                <a:lnTo>
                  <a:pt x="370330" y="93874"/>
                </a:lnTo>
                <a:lnTo>
                  <a:pt x="370330" y="375498"/>
                </a:lnTo>
                <a:close/>
              </a:path>
            </a:pathLst>
          </a:custGeom>
          <a:solidFill>
            <a:srgbClr val="4BACC6">
              <a:hueOff val="-2483469"/>
              <a:satOff val="9953"/>
              <a:lumOff val="2157"/>
              <a:alphaOff val="0"/>
            </a:srgbClr>
          </a:solidFill>
          <a:ln>
            <a:noFill/>
          </a:ln>
          <a:effectLst>
            <a:outerShdw blurRad="40000" dist="20000" dir="5400000" rotWithShape="0">
              <a:srgbClr val="000000">
                <a:alpha val="38000"/>
              </a:srgbClr>
            </a:outerShdw>
          </a:effectLst>
        </p:spPr>
        <p:txBody>
          <a:bodyPr spcFirstLastPara="0" vert="horz" wrap="square" lIns="111098" tIns="93873" rIns="0" bIns="93875" numCol="1" spcCol="1270" anchor="ctr" anchorCtr="0">
            <a:noAutofit/>
          </a:bodyPr>
          <a:lstStyle/>
          <a:p>
            <a:pPr marL="0" marR="0" lvl="0" indent="0" algn="ctr" defTabSz="933450" rtl="1" eaLnBrk="1" fontAlgn="auto" latinLnBrk="0" hangingPunct="1">
              <a:lnSpc>
                <a:spcPct val="90000"/>
              </a:lnSpc>
              <a:spcBef>
                <a:spcPts val="0"/>
              </a:spcBef>
              <a:spcAft>
                <a:spcPct val="35000"/>
              </a:spcAft>
              <a:buClrTx/>
              <a:buSzTx/>
              <a:buFontTx/>
              <a:buNone/>
              <a:tabLst/>
              <a:defRPr/>
            </a:pPr>
            <a:endParaRPr kumimoji="0" lang="ar-EG" sz="2100" b="0" i="0" u="none" strike="noStrike" kern="0" cap="none" spc="0" normalizeH="0" baseline="0" noProof="0" smtClean="0">
              <a:ln>
                <a:noFill/>
              </a:ln>
              <a:solidFill>
                <a:srgbClr val="002060"/>
              </a:solidFill>
              <a:effectLst/>
              <a:uLnTx/>
              <a:uFillTx/>
              <a:latin typeface="Calibri"/>
              <a:ea typeface="+mn-ea"/>
              <a:cs typeface="Arial" panose="020B0604020202020204" pitchFamily="34" charset="0"/>
            </a:endParaRPr>
          </a:p>
        </p:txBody>
      </p:sp>
      <p:sp>
        <p:nvSpPr>
          <p:cNvPr id="15" name="Freeform 14"/>
          <p:cNvSpPr/>
          <p:nvPr/>
        </p:nvSpPr>
        <p:spPr>
          <a:xfrm>
            <a:off x="1654352" y="3302428"/>
            <a:ext cx="1390733" cy="1390733"/>
          </a:xfrm>
          <a:custGeom>
            <a:avLst/>
            <a:gdLst>
              <a:gd name="connsiteX0" fmla="*/ 0 w 1390733"/>
              <a:gd name="connsiteY0" fmla="*/ 695367 h 1390733"/>
              <a:gd name="connsiteX1" fmla="*/ 695367 w 1390733"/>
              <a:gd name="connsiteY1" fmla="*/ 0 h 1390733"/>
              <a:gd name="connsiteX2" fmla="*/ 1390734 w 1390733"/>
              <a:gd name="connsiteY2" fmla="*/ 695367 h 1390733"/>
              <a:gd name="connsiteX3" fmla="*/ 695367 w 1390733"/>
              <a:gd name="connsiteY3" fmla="*/ 1390734 h 1390733"/>
              <a:gd name="connsiteX4" fmla="*/ 0 w 1390733"/>
              <a:gd name="connsiteY4" fmla="*/ 695367 h 1390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733" h="1390733">
                <a:moveTo>
                  <a:pt x="0" y="695367"/>
                </a:moveTo>
                <a:cubicBezTo>
                  <a:pt x="0" y="311326"/>
                  <a:pt x="311326" y="0"/>
                  <a:pt x="695367" y="0"/>
                </a:cubicBezTo>
                <a:cubicBezTo>
                  <a:pt x="1079408" y="0"/>
                  <a:pt x="1390734" y="311326"/>
                  <a:pt x="1390734" y="695367"/>
                </a:cubicBezTo>
                <a:cubicBezTo>
                  <a:pt x="1390734" y="1079408"/>
                  <a:pt x="1079408" y="1390734"/>
                  <a:pt x="695367" y="1390734"/>
                </a:cubicBezTo>
                <a:cubicBezTo>
                  <a:pt x="311326" y="1390734"/>
                  <a:pt x="0" y="1079408"/>
                  <a:pt x="0" y="695367"/>
                </a:cubicBezTo>
                <a:close/>
              </a:path>
            </a:pathLst>
          </a:custGeom>
          <a:solidFill>
            <a:srgbClr val="4BACC6">
              <a:hueOff val="-9933876"/>
              <a:satOff val="39811"/>
              <a:lumOff val="8628"/>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223988" tIns="223988" rIns="223988" bIns="223988" numCol="1" spcCol="1270" anchor="ctr" anchorCtr="0">
            <a:noAutofit/>
          </a:bodyPr>
          <a:lstStyle/>
          <a:p>
            <a:pPr marL="0" marR="0" lvl="0" indent="0" algn="ctr" defTabSz="711200" rtl="1" eaLnBrk="1" fontAlgn="auto" latinLnBrk="0" hangingPunct="1">
              <a:lnSpc>
                <a:spcPct val="90000"/>
              </a:lnSpc>
              <a:spcBef>
                <a:spcPts val="0"/>
              </a:spcBef>
              <a:spcAft>
                <a:spcPct val="35000"/>
              </a:spcAft>
              <a:buClrTx/>
              <a:buSzTx/>
              <a:buFontTx/>
              <a:buNone/>
              <a:tabLst/>
              <a:defRPr/>
            </a:pPr>
            <a:r>
              <a:rPr lang="ar-SA" sz="2000" b="1" kern="0" dirty="0">
                <a:solidFill>
                  <a:srgbClr val="002060"/>
                </a:solidFill>
                <a:latin typeface="Calibri"/>
              </a:rPr>
              <a:t>حوار</a:t>
            </a:r>
            <a:endParaRPr kumimoji="0" lang="ar-EG" sz="2000" b="1" i="0" u="none" strike="noStrike" kern="0" cap="none" spc="0" normalizeH="0" baseline="0" noProof="0" dirty="0" smtClean="0">
              <a:ln>
                <a:noFill/>
              </a:ln>
              <a:solidFill>
                <a:srgbClr val="002060"/>
              </a:solidFill>
              <a:effectLst/>
              <a:uLnTx/>
              <a:uFillTx/>
              <a:latin typeface="Calibri"/>
            </a:endParaRPr>
          </a:p>
        </p:txBody>
      </p:sp>
      <p:sp>
        <p:nvSpPr>
          <p:cNvPr id="16" name="Freeform 15"/>
          <p:cNvSpPr/>
          <p:nvPr/>
        </p:nvSpPr>
        <p:spPr>
          <a:xfrm>
            <a:off x="3487528" y="3676401"/>
            <a:ext cx="670976" cy="469372"/>
          </a:xfrm>
          <a:custGeom>
            <a:avLst/>
            <a:gdLst>
              <a:gd name="connsiteX0" fmla="*/ 0 w 370330"/>
              <a:gd name="connsiteY0" fmla="*/ 93874 h 469372"/>
              <a:gd name="connsiteX1" fmla="*/ 185165 w 370330"/>
              <a:gd name="connsiteY1" fmla="*/ 93874 h 469372"/>
              <a:gd name="connsiteX2" fmla="*/ 185165 w 370330"/>
              <a:gd name="connsiteY2" fmla="*/ 0 h 469372"/>
              <a:gd name="connsiteX3" fmla="*/ 370330 w 370330"/>
              <a:gd name="connsiteY3" fmla="*/ 234686 h 469372"/>
              <a:gd name="connsiteX4" fmla="*/ 185165 w 370330"/>
              <a:gd name="connsiteY4" fmla="*/ 469372 h 469372"/>
              <a:gd name="connsiteX5" fmla="*/ 185165 w 370330"/>
              <a:gd name="connsiteY5" fmla="*/ 375498 h 469372"/>
              <a:gd name="connsiteX6" fmla="*/ 0 w 370330"/>
              <a:gd name="connsiteY6" fmla="*/ 375498 h 469372"/>
              <a:gd name="connsiteX7" fmla="*/ 0 w 370330"/>
              <a:gd name="connsiteY7" fmla="*/ 93874 h 4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330" h="469372">
                <a:moveTo>
                  <a:pt x="0" y="93874"/>
                </a:moveTo>
                <a:lnTo>
                  <a:pt x="185165" y="93874"/>
                </a:lnTo>
                <a:lnTo>
                  <a:pt x="185165" y="0"/>
                </a:lnTo>
                <a:lnTo>
                  <a:pt x="370330" y="234686"/>
                </a:lnTo>
                <a:lnTo>
                  <a:pt x="185165" y="469372"/>
                </a:lnTo>
                <a:lnTo>
                  <a:pt x="185165" y="375498"/>
                </a:lnTo>
                <a:lnTo>
                  <a:pt x="0" y="375498"/>
                </a:lnTo>
                <a:lnTo>
                  <a:pt x="0" y="93874"/>
                </a:lnTo>
                <a:close/>
              </a:path>
            </a:pathLst>
          </a:custGeom>
          <a:solidFill>
            <a:srgbClr val="4BACC6">
              <a:hueOff val="-9933876"/>
              <a:satOff val="39811"/>
              <a:lumOff val="8628"/>
              <a:alphaOff val="0"/>
            </a:srgbClr>
          </a:solidFill>
          <a:ln>
            <a:noFill/>
          </a:ln>
          <a:effectLst>
            <a:outerShdw blurRad="40000" dist="20000" dir="5400000" rotWithShape="0">
              <a:srgbClr val="000000">
                <a:alpha val="38000"/>
              </a:srgbClr>
            </a:outerShdw>
          </a:effectLst>
        </p:spPr>
        <p:txBody>
          <a:bodyPr spcFirstLastPara="0" vert="horz" wrap="square" lIns="0" tIns="93873" rIns="111098" bIns="93874" numCol="1" spcCol="1270" anchor="ctr" anchorCtr="0">
            <a:noAutofit/>
          </a:bodyPr>
          <a:lstStyle/>
          <a:p>
            <a:pPr marL="0" marR="0" lvl="0" indent="0" algn="ctr" defTabSz="933450" rtl="1" eaLnBrk="1" fontAlgn="auto" latinLnBrk="0" hangingPunct="1">
              <a:lnSpc>
                <a:spcPct val="90000"/>
              </a:lnSpc>
              <a:spcBef>
                <a:spcPts val="0"/>
              </a:spcBef>
              <a:spcAft>
                <a:spcPct val="35000"/>
              </a:spcAft>
              <a:buClrTx/>
              <a:buSzTx/>
              <a:buFontTx/>
              <a:buNone/>
              <a:tabLst/>
              <a:defRPr/>
            </a:pPr>
            <a:endParaRPr kumimoji="0" lang="ar-EG" sz="2100" b="0" i="0" u="none" strike="noStrike" kern="0" cap="none" spc="0" normalizeH="0" baseline="0" noProof="0" smtClean="0">
              <a:ln>
                <a:noFill/>
              </a:ln>
              <a:solidFill>
                <a:srgbClr val="002060"/>
              </a:solidFill>
              <a:effectLst/>
              <a:uLnTx/>
              <a:uFillTx/>
              <a:latin typeface="Calibri"/>
              <a:ea typeface="+mn-ea"/>
              <a:cs typeface="Arial" panose="020B0604020202020204" pitchFamily="34" charset="0"/>
            </a:endParaRPr>
          </a:p>
        </p:txBody>
      </p:sp>
      <p:pic>
        <p:nvPicPr>
          <p:cNvPr id="3074" name="Picture 2" descr="http://4.bp.blogspot.com/-UzLz6YmaKbY/UcI6L-htkmI/AAAAAAAABAw/jdrghFYwx4c/s1600/1371027014_shutterstock_12113002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61026" y="4437111"/>
            <a:ext cx="2629109" cy="2016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05585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bwMode="auto">
          <a:xfrm>
            <a:off x="1831431" y="172140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2051720" y="2708920"/>
            <a:ext cx="5048783" cy="576064"/>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الإفصاح </a:t>
            </a:r>
            <a:r>
              <a:rPr lang="ar-EG" altLang="zh-CN" sz="2400" b="1" dirty="0">
                <a:solidFill>
                  <a:schemeClr val="bg1"/>
                </a:solidFill>
                <a:latin typeface="Calibri"/>
                <a:ea typeface="幼圆" pitchFamily="1" charset="-122"/>
              </a:rPr>
              <a:t>بدقة عن </a:t>
            </a:r>
            <a:r>
              <a:rPr lang="ar-EG" altLang="zh-CN" sz="2400" b="1" dirty="0" smtClean="0">
                <a:solidFill>
                  <a:schemeClr val="bg1"/>
                </a:solidFill>
                <a:latin typeface="Calibri"/>
                <a:ea typeface="幼圆" pitchFamily="1" charset="-122"/>
              </a:rPr>
              <a:t>مشاعرك</a:t>
            </a:r>
            <a:endParaRPr lang="ar-EG" altLang="zh-CN" sz="2400" b="1" dirty="0">
              <a:solidFill>
                <a:schemeClr val="bg1"/>
              </a:solidFill>
              <a:latin typeface="Calibri"/>
              <a:ea typeface="幼圆" pitchFamily="1" charset="-122"/>
            </a:endParaRPr>
          </a:p>
        </p:txBody>
      </p:sp>
      <p:pic>
        <p:nvPicPr>
          <p:cNvPr id="11" name="Picture 10" descr="Green_01"/>
          <p:cNvPicPr>
            <a:picLocks noChangeAspect="1" noChangeArrowheads="1"/>
          </p:cNvPicPr>
          <p:nvPr/>
        </p:nvPicPr>
        <p:blipFill>
          <a:blip r:embed="rId2">
            <a:duotone>
              <a:prstClr val="black"/>
              <a:srgbClr val="4F81BD">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383033" y="2801689"/>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p:cNvSpPr>
            <a:spLocks noChangeArrowheads="1"/>
          </p:cNvSpPr>
          <p:nvPr/>
        </p:nvSpPr>
        <p:spPr bwMode="auto">
          <a:xfrm>
            <a:off x="2051720" y="3508236"/>
            <a:ext cx="5048783" cy="644512"/>
          </a:xfrm>
          <a:prstGeom prst="rect">
            <a:avLst/>
          </a:prstGeom>
          <a:solidFill>
            <a:srgbClr val="FF660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الاستماع </a:t>
            </a:r>
            <a:r>
              <a:rPr lang="ar-EG" altLang="zh-CN" sz="2400" b="1" dirty="0">
                <a:solidFill>
                  <a:schemeClr val="bg1"/>
                </a:solidFill>
                <a:latin typeface="Calibri"/>
                <a:ea typeface="幼圆" pitchFamily="1" charset="-122"/>
              </a:rPr>
              <a:t>بإنصات الي الطرف الاخر</a:t>
            </a:r>
          </a:p>
        </p:txBody>
      </p:sp>
      <p:pic>
        <p:nvPicPr>
          <p:cNvPr id="13" name="Picture 7" descr="Green_01"/>
          <p:cNvPicPr>
            <a:picLocks noChangeAspect="1" noChangeArrowheads="1"/>
          </p:cNvPicPr>
          <p:nvPr/>
        </p:nvPicPr>
        <p:blipFill>
          <a:blip r:embed="rId2">
            <a:duotone>
              <a:prstClr val="black"/>
              <a:srgbClr val="FF6600">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383033" y="3637009"/>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2112590" y="4368664"/>
            <a:ext cx="5048783" cy="644512"/>
          </a:xfrm>
          <a:prstGeom prst="rect">
            <a:avLst/>
          </a:prstGeom>
          <a:solidFill>
            <a:srgbClr val="0070C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تقبل الرأي الاخر</a:t>
            </a:r>
            <a:endParaRPr lang="ar-EG" altLang="zh-CN" sz="2400" b="1" dirty="0">
              <a:solidFill>
                <a:schemeClr val="bg1"/>
              </a:solidFill>
              <a:latin typeface="Calibri"/>
              <a:ea typeface="幼圆" pitchFamily="1" charset="-122"/>
            </a:endParaRPr>
          </a:p>
        </p:txBody>
      </p:sp>
      <p:pic>
        <p:nvPicPr>
          <p:cNvPr id="15" name="Picture 7"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443903" y="4497437"/>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uble Wave 2"/>
          <p:cNvSpPr/>
          <p:nvPr/>
        </p:nvSpPr>
        <p:spPr bwMode="auto">
          <a:xfrm>
            <a:off x="2345731" y="545066"/>
            <a:ext cx="5032738" cy="795702"/>
          </a:xfrm>
          <a:prstGeom prst="doubleWave">
            <a:avLst/>
          </a:prstGeom>
          <a:solidFill>
            <a:srgbClr val="FF5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400" b="1" dirty="0" smtClean="0">
                <a:solidFill>
                  <a:schemeClr val="bg1"/>
                </a:solidFill>
              </a:rPr>
              <a:t>الاتصال </a:t>
            </a:r>
            <a:r>
              <a:rPr lang="ar-EG" sz="2400" b="1" dirty="0">
                <a:solidFill>
                  <a:schemeClr val="bg1"/>
                </a:solidFill>
              </a:rPr>
              <a:t>الفعال بين الزوجين ثلاث قواعد </a:t>
            </a:r>
            <a:r>
              <a:rPr lang="ar-EG" sz="2400" b="1" dirty="0" smtClean="0">
                <a:solidFill>
                  <a:schemeClr val="bg1"/>
                </a:solidFill>
              </a:rPr>
              <a:t>رئيسة</a:t>
            </a:r>
            <a:endParaRPr kumimoji="0" lang="ar-EG" sz="2400" b="1" i="0" u="none" strike="noStrike" cap="none" normalizeH="0" baseline="0" dirty="0" smtClean="0">
              <a:ln>
                <a:noFill/>
              </a:ln>
              <a:solidFill>
                <a:schemeClr val="bg1"/>
              </a:solidFill>
              <a:effectLst/>
            </a:endParaRPr>
          </a:p>
        </p:txBody>
      </p:sp>
      <p:sp>
        <p:nvSpPr>
          <p:cNvPr id="16" name="Heart 15"/>
          <p:cNvSpPr/>
          <p:nvPr/>
        </p:nvSpPr>
        <p:spPr bwMode="auto">
          <a:xfrm>
            <a:off x="611560" y="450912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Heart 16"/>
          <p:cNvSpPr/>
          <p:nvPr/>
        </p:nvSpPr>
        <p:spPr bwMode="auto">
          <a:xfrm>
            <a:off x="7660224" y="174648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Heart 17"/>
          <p:cNvSpPr/>
          <p:nvPr/>
        </p:nvSpPr>
        <p:spPr bwMode="auto">
          <a:xfrm>
            <a:off x="7648751" y="551178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9" name="Heart 18"/>
          <p:cNvSpPr/>
          <p:nvPr/>
        </p:nvSpPr>
        <p:spPr bwMode="auto">
          <a:xfrm>
            <a:off x="4178791" y="174648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18422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5"/>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7544" y="1412776"/>
            <a:ext cx="8250583" cy="3240360"/>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ونقصد بأول قواعد الحوار الصحيح بين الزوجين تجنب الحيل التي قد تستخدمها الكثيرات في التعبير عن مشاعرهن. صارحيه بأنك تغيرين عليه وتودين مناقشة هذا الموضوع’ إذا كان هذا الشعور فعلا موجودا. صارحيه بأنك تودين بعض الاهتمام العاطفي او الرغبة في الجنس او وقتا أطول معا او غير ذلك إذا كان أيا من هذه الأمور موجودا. تجنبي اللف والدوران (الحيل). عبير عن مشاعرك صراحة. "انا خائفة" او "انا غايره" او "انا محتاج بعض الاهتمام الجنسي" او "انا محتاجة الي وقت أطول معك خلال الأسبوع". من الخطأ كبت المشاعر، لان العواقب مكلفة جدا. والتعبير عنا في نفسك صراحة يريح بالك ويمنحك الصدق مع </a:t>
            </a:r>
            <a:r>
              <a:rPr lang="ar-SA" sz="2400" kern="0" dirty="0" smtClean="0">
                <a:solidFill>
                  <a:prstClr val="white"/>
                </a:solidFill>
                <a:latin typeface="Calibri"/>
              </a:rPr>
              <a:t>النف</a:t>
            </a:r>
            <a:r>
              <a:rPr lang="ar-EG" sz="2400" kern="0" dirty="0">
                <a:solidFill>
                  <a:prstClr val="white"/>
                </a:solidFill>
                <a:latin typeface="Calibri"/>
              </a:rPr>
              <a:t>س</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3" name="Horizontal Scroll 12"/>
          <p:cNvSpPr/>
          <p:nvPr/>
        </p:nvSpPr>
        <p:spPr>
          <a:xfrm>
            <a:off x="2051720" y="43742"/>
            <a:ext cx="4824536"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smtClean="0">
                <a:solidFill>
                  <a:schemeClr val="bg1"/>
                </a:solidFill>
                <a:latin typeface="Simplified Arabic" panose="02020603050405020304" pitchFamily="18" charset="-78"/>
                <a:cs typeface="Simplified Arabic" panose="02020603050405020304" pitchFamily="18" charset="-78"/>
              </a:rPr>
              <a:t>الإفصاح </a:t>
            </a:r>
            <a:r>
              <a:rPr lang="ar-SA" sz="3200" b="1" kern="0" dirty="0">
                <a:solidFill>
                  <a:schemeClr val="bg1"/>
                </a:solidFill>
                <a:latin typeface="Simplified Arabic" panose="02020603050405020304" pitchFamily="18" charset="-78"/>
                <a:cs typeface="Simplified Arabic" panose="02020603050405020304" pitchFamily="18" charset="-78"/>
              </a:rPr>
              <a:t>بدقة المشاعر</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498338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6855940" y="601950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Oval 1"/>
          <p:cNvSpPr/>
          <p:nvPr/>
        </p:nvSpPr>
        <p:spPr bwMode="auto">
          <a:xfrm>
            <a:off x="6300192" y="58432"/>
            <a:ext cx="843780" cy="690086"/>
          </a:xfrm>
          <a:prstGeom prst="ellipse">
            <a:avLst/>
          </a:prstGeom>
          <a:solidFill>
            <a:schemeClr val="bg1"/>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a:t>
            </a: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stretch>
            <a:fillRect/>
          </a:stretch>
        </p:blipFill>
        <p:spPr>
          <a:xfrm>
            <a:off x="1051062" y="4662239"/>
            <a:ext cx="2463949" cy="19722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9537550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7544" y="1412776"/>
            <a:ext cx="8250583" cy="3240360"/>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kern="0" dirty="0">
                <a:solidFill>
                  <a:prstClr val="white"/>
                </a:solidFill>
                <a:latin typeface="Calibri"/>
              </a:rPr>
              <a:t>ونقصد بهذه النقطة ان تفهمي زوجك. ولا سبيل لفهم الزوجة ما لم تحسني الاستماع اليه. هناك فرق بين "تسمعي" و"تستمعي". لقد تعلمنا كيف نسمع لكن الفن ان تستمعي وتنصتي وتفهمي ومن ثم تبدين رأيك. القاعدة تقول: "افهم قبل ان تفهم". الاستماع بإنصات مهم جدا. تشير الدراسات التي أعدتها </a:t>
            </a:r>
            <a:r>
              <a:rPr lang="en-US" sz="2400" kern="0" dirty="0">
                <a:solidFill>
                  <a:prstClr val="white"/>
                </a:solidFill>
                <a:latin typeface="Calibri"/>
              </a:rPr>
              <a:t>Relate </a:t>
            </a:r>
            <a:r>
              <a:rPr lang="ar-SA" sz="2400" kern="0" dirty="0">
                <a:solidFill>
                  <a:prstClr val="white"/>
                </a:solidFill>
                <a:latin typeface="Calibri"/>
              </a:rPr>
              <a:t>أكبر مؤسسة انجليزية في العلاقات الزوجية في بريطانيا على مدي خمسين سنة بأن اغلب المشاكل الزوجية بسبب سوء الاتصال. وأول قاعدة في الاتصال الصحيح الاستماع وبإنصات. ويجب ان تعرفي ان الاستماع صفة الناجحات دون غيرهن لقد اعطاك الله اذنين ولسانا واحدا، فاسمعي ضعف ما </a:t>
            </a:r>
            <a:r>
              <a:rPr lang="ar-SA" sz="2400" kern="0" dirty="0" smtClean="0">
                <a:solidFill>
                  <a:prstClr val="white"/>
                </a:solidFill>
                <a:latin typeface="Calibri"/>
              </a:rPr>
              <a:t>تتكلمين</a:t>
            </a:r>
            <a:endParaRPr kumimoji="0" lang="ar-EG" sz="24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schemeClr val="bg1"/>
                </a:solidFill>
                <a:latin typeface="Simplified Arabic" panose="02020603050405020304" pitchFamily="18" charset="-78"/>
                <a:cs typeface="Simplified Arabic" panose="02020603050405020304" pitchFamily="18" charset="-78"/>
              </a:rPr>
              <a:t>   </a:t>
            </a:r>
            <a:r>
              <a:rPr lang="ar-SA" sz="3200" b="1" kern="0" dirty="0" smtClean="0">
                <a:solidFill>
                  <a:schemeClr val="bg1"/>
                </a:solidFill>
                <a:latin typeface="Simplified Arabic" panose="02020603050405020304" pitchFamily="18" charset="-78"/>
                <a:cs typeface="Simplified Arabic" panose="02020603050405020304" pitchFamily="18" charset="-78"/>
              </a:rPr>
              <a:t>الاستماع </a:t>
            </a:r>
            <a:r>
              <a:rPr lang="ar-SA" sz="3200" b="1" kern="0" dirty="0">
                <a:solidFill>
                  <a:schemeClr val="bg1"/>
                </a:solidFill>
                <a:latin typeface="Simplified Arabic" panose="02020603050405020304" pitchFamily="18" charset="-78"/>
                <a:cs typeface="Simplified Arabic" panose="02020603050405020304" pitchFamily="18" charset="-78"/>
              </a:rPr>
              <a:t>بإنصات للطرف الثاني</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498338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7163369" y="574683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Oval 1"/>
          <p:cNvSpPr/>
          <p:nvPr/>
        </p:nvSpPr>
        <p:spPr bwMode="auto">
          <a:xfrm>
            <a:off x="6319589" y="91621"/>
            <a:ext cx="843780" cy="690086"/>
          </a:xfrm>
          <a:prstGeom prst="ellipse">
            <a:avLst/>
          </a:prstGeom>
          <a:solidFill>
            <a:schemeClr val="bg1"/>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25885" y="4786440"/>
            <a:ext cx="2857500" cy="19207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9943888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0060" y="1221953"/>
            <a:ext cx="8250583" cy="1800200"/>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ان هذه النقطة حساسة جدا في مجتمعاتنا حيث لم يتلق النساء والرجال مفهوم تقبل الطرف الثاني في الخلافات والنقاشات. هناك مفهوم خطير لدي اغلب مجتمعات العالم الثالث يجب الانتباه وإيجاد البدائل له وهو "كل مخالف لي في الرأي خصم" هذا المفهوم خاطئ. فقد يخالفني من احبه جدا، ولقد اختلف نساء النبي صلي الله عليه وسلم كثيرا حتى ذكر خلافهن في القرءان الكريم لكن بقي يحبهن ويحببنه. والعظماء والناجحون، هم الذين تتسع صدورهم لآراء الناس وتنوعها.</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schemeClr val="bg1"/>
                </a:solidFill>
                <a:latin typeface="Simplified Arabic" panose="02020603050405020304" pitchFamily="18" charset="-78"/>
                <a:cs typeface="Simplified Arabic" panose="02020603050405020304" pitchFamily="18" charset="-78"/>
              </a:rPr>
              <a:t>تقبل </a:t>
            </a:r>
            <a:r>
              <a:rPr lang="ar-EG" sz="3200" b="1" kern="0" dirty="0">
                <a:solidFill>
                  <a:schemeClr val="bg1"/>
                </a:solidFill>
                <a:latin typeface="Simplified Arabic" panose="02020603050405020304" pitchFamily="18" charset="-78"/>
                <a:cs typeface="Simplified Arabic" panose="02020603050405020304" pitchFamily="18" charset="-78"/>
              </a:rPr>
              <a:t>الرأي الاخر</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7163369" y="574683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Oval 1"/>
          <p:cNvSpPr/>
          <p:nvPr/>
        </p:nvSpPr>
        <p:spPr bwMode="auto">
          <a:xfrm>
            <a:off x="6319589" y="91621"/>
            <a:ext cx="843780" cy="690086"/>
          </a:xfrm>
          <a:prstGeom prst="ellipse">
            <a:avLst/>
          </a:prstGeom>
          <a:solidFill>
            <a:schemeClr val="bg1"/>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Rectangle 13"/>
          <p:cNvSpPr/>
          <p:nvPr/>
        </p:nvSpPr>
        <p:spPr>
          <a:xfrm>
            <a:off x="440060" y="3344979"/>
            <a:ext cx="8250583" cy="1900443"/>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تقبلي رأي زوجك، خاصة إذا صارحك بمشاعره. كيف تتصرفين لو قال لك: "بصراحة انا احب النساء", او لدي مشكلة في الفراش" او "لدي رغبة في الزواج" او "انا لا احب اهلك" او شيئا لا يمكن ان تتصوريه. فماذا ستفعلين؟ ... الغالبية صرخ وعويل، الامر الذي يجعل الزوج في النقاشات المقبلة يكتم، والكتمان قنبلة موقوتة. ان يقول لك ما تكرهين خير من ان يكتمه. انه يفكر معك بصوت عال. دعيه يتكلم، استمعي لمشاعره، تعرفي على الأسباب ومن ثم النتائج التي يود الوصول اليها ومن مناقشة </a:t>
            </a:r>
            <a:r>
              <a:rPr lang="ar-SA" sz="2000" b="1" kern="0" dirty="0" smtClean="0">
                <a:solidFill>
                  <a:prstClr val="white"/>
                </a:solidFill>
                <a:latin typeface="Calibri"/>
              </a:rPr>
              <a:t>البدائل</a:t>
            </a:r>
            <a:endParaRPr kumimoji="0" lang="ar-EG" sz="2000" b="1" i="0" u="none" strike="noStrike" kern="0" cap="none" spc="0" normalizeH="0" baseline="0" noProof="0" dirty="0" smtClean="0">
              <a:ln>
                <a:noFill/>
              </a:ln>
              <a:solidFill>
                <a:prstClr val="white"/>
              </a:solidFill>
              <a:effectLst/>
              <a:uLnTx/>
              <a:uFillTx/>
              <a:latin typeface="Calibri"/>
            </a:endParaRPr>
          </a:p>
        </p:txBody>
      </p:sp>
      <p:pic>
        <p:nvPicPr>
          <p:cNvPr id="3" name="Picture 2"/>
          <p:cNvPicPr>
            <a:picLocks noChangeAspect="1"/>
          </p:cNvPicPr>
          <p:nvPr/>
        </p:nvPicPr>
        <p:blipFill>
          <a:blip r:embed="rId2"/>
          <a:stretch>
            <a:fillRect/>
          </a:stretch>
        </p:blipFill>
        <p:spPr>
          <a:xfrm>
            <a:off x="1313917" y="5239296"/>
            <a:ext cx="2326754" cy="15020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2983526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5536" y="980728"/>
            <a:ext cx="8250583" cy="2376264"/>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زوجان كلاهما يري ان الحب مهم في الحياة الزوجية لكن كلا منهما له مفهوم مختلف تماما عن الحب. الزوج يري ان الحب حماية ورعاية للزوجة. والزوجة تري ان الحب عطاء وتضحية. الزوج الذي يري ان زوجته تحبه عندما تستمع اليه. والزوجة تري ان زوجها يحبها عندما يقضي وقتا أطول معها. ان المفاهيم التي يضعها الزوجان مختلفة في تعريف المعني الواحد، لهذا السبب فانه من المناسب جدا ان تتعرفي الي مفاهيمه تجاه المعاني والمشاعر المهمة بالنسبة اليك. استأذنيه في جلسات نقاشية حول موضوعات معينة، لنفرض أنك اخترت السبت 27/7 لمناقشة الحب</a:t>
            </a:r>
            <a:r>
              <a:rPr lang="ar-SA" sz="2000" b="1" kern="0" dirty="0" smtClean="0">
                <a:solidFill>
                  <a:prstClr val="white"/>
                </a:solidFill>
                <a:latin typeface="Calibri"/>
              </a:rPr>
              <a:t>،</a:t>
            </a:r>
            <a:r>
              <a:rPr lang="ar-EG" sz="2000" b="1" kern="0" dirty="0" smtClean="0">
                <a:solidFill>
                  <a:prstClr val="white"/>
                </a:solidFill>
                <a:latin typeface="Calibri"/>
              </a:rPr>
              <a:t/>
            </a:r>
            <a:br>
              <a:rPr lang="ar-EG" sz="2000" b="1" kern="0" dirty="0" smtClean="0">
                <a:solidFill>
                  <a:prstClr val="white"/>
                </a:solidFill>
                <a:latin typeface="Calibri"/>
              </a:rPr>
            </a:br>
            <a:r>
              <a:rPr lang="ar-SA" sz="2000" b="1" kern="0" dirty="0" smtClean="0">
                <a:solidFill>
                  <a:prstClr val="white"/>
                </a:solidFill>
                <a:latin typeface="Calibri"/>
              </a:rPr>
              <a:t> </a:t>
            </a:r>
            <a:r>
              <a:rPr lang="ar-SA" sz="2000" b="1" u="sng" kern="0" dirty="0">
                <a:solidFill>
                  <a:srgbClr val="002060"/>
                </a:solidFill>
                <a:latin typeface="Calibri"/>
              </a:rPr>
              <a:t>وجهي اليه الأسئلة التالية:</a:t>
            </a:r>
            <a:endParaRPr kumimoji="0" lang="ar-EG" sz="2000" b="1" i="0" u="sng" strike="noStrike" kern="0" cap="none" spc="0" normalizeH="0" baseline="0" noProof="0" dirty="0" smtClean="0">
              <a:ln>
                <a:noFill/>
              </a:ln>
              <a:solidFill>
                <a:srgbClr val="002060"/>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schemeClr val="bg1"/>
                </a:solidFill>
                <a:latin typeface="Simplified Arabic" panose="02020603050405020304" pitchFamily="18" charset="-78"/>
                <a:cs typeface="Simplified Arabic" panose="02020603050405020304" pitchFamily="18" charset="-78"/>
              </a:rPr>
              <a:t>جلسه الحب</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209849" y="374129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520061" y="3465004"/>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4" name="Down Arrow 3"/>
          <p:cNvSpPr/>
          <p:nvPr/>
        </p:nvSpPr>
        <p:spPr bwMode="auto">
          <a:xfrm>
            <a:off x="4283968" y="3429000"/>
            <a:ext cx="576064" cy="466998"/>
          </a:xfrm>
          <a:prstGeom prst="downArrow">
            <a:avLst/>
          </a:prstGeom>
          <a:ln>
            <a:solidFill>
              <a:srgbClr val="FF0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a:off x="1084709" y="4121902"/>
            <a:ext cx="6792783" cy="447343"/>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ما </a:t>
            </a:r>
            <a:r>
              <a:rPr lang="ar-EG" altLang="zh-CN" sz="2400" b="1" dirty="0">
                <a:solidFill>
                  <a:schemeClr val="bg1"/>
                </a:solidFill>
                <a:latin typeface="Calibri"/>
                <a:ea typeface="幼圆" pitchFamily="1" charset="-122"/>
              </a:rPr>
              <a:t>تعريف الحب عندك؟</a:t>
            </a:r>
          </a:p>
        </p:txBody>
      </p:sp>
      <p:pic>
        <p:nvPicPr>
          <p:cNvPr id="16" name="Picture 15" descr="Green_01"/>
          <p:cNvPicPr>
            <a:picLocks noChangeAspect="1" noChangeArrowheads="1"/>
          </p:cNvPicPr>
          <p:nvPr/>
        </p:nvPicPr>
        <p:blipFill>
          <a:blip r:embed="rId2">
            <a:duotone>
              <a:prstClr val="black"/>
              <a:srgbClr val="4F81BD">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160022" y="4214671"/>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3"/>
          <p:cNvSpPr>
            <a:spLocks noChangeArrowheads="1"/>
          </p:cNvSpPr>
          <p:nvPr/>
        </p:nvSpPr>
        <p:spPr bwMode="auto">
          <a:xfrm>
            <a:off x="1084709" y="4809791"/>
            <a:ext cx="6792784" cy="500496"/>
          </a:xfrm>
          <a:prstGeom prst="rect">
            <a:avLst/>
          </a:prstGeom>
          <a:solidFill>
            <a:srgbClr val="FF6600"/>
          </a:solidFill>
          <a:ln>
            <a:noFill/>
          </a:ln>
          <a:effectLst/>
          <a:extLst/>
        </p:spPr>
        <p:txBody>
          <a:bodyPr wrap="none" anchor="ctr"/>
          <a:lstStyle/>
          <a:p>
            <a:pPr algn="ctr" rtl="1" fontAlgn="auto">
              <a:spcBef>
                <a:spcPts val="0"/>
              </a:spcBef>
              <a:spcAft>
                <a:spcPts val="0"/>
              </a:spcAft>
            </a:pPr>
            <a:r>
              <a:rPr lang="ar-EG" altLang="zh-CN" sz="2400" b="1" dirty="0">
                <a:solidFill>
                  <a:schemeClr val="bg1"/>
                </a:solidFill>
                <a:latin typeface="Calibri"/>
                <a:ea typeface="幼圆" pitchFamily="1" charset="-122"/>
              </a:rPr>
              <a:t>	متي تعرف أنك محبوب؟ متي تعرف ان الشخص الذي امامك يحبك؟</a:t>
            </a:r>
          </a:p>
        </p:txBody>
      </p:sp>
      <p:pic>
        <p:nvPicPr>
          <p:cNvPr id="18" name="Picture 7" descr="Green_01"/>
          <p:cNvPicPr>
            <a:picLocks noChangeAspect="1" noChangeArrowheads="1"/>
          </p:cNvPicPr>
          <p:nvPr/>
        </p:nvPicPr>
        <p:blipFill>
          <a:blip r:embed="rId2">
            <a:duotone>
              <a:prstClr val="black"/>
              <a:srgbClr val="FF6600">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160022" y="4867282"/>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p:cNvSpPr>
            <a:spLocks noChangeArrowheads="1"/>
          </p:cNvSpPr>
          <p:nvPr/>
        </p:nvSpPr>
        <p:spPr bwMode="auto">
          <a:xfrm>
            <a:off x="1054273" y="5536190"/>
            <a:ext cx="6853653" cy="500496"/>
          </a:xfrm>
          <a:prstGeom prst="rect">
            <a:avLst/>
          </a:prstGeom>
          <a:solidFill>
            <a:srgbClr val="0070C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متي </a:t>
            </a:r>
            <a:r>
              <a:rPr lang="ar-EG" altLang="zh-CN" sz="2400" b="1" dirty="0">
                <a:solidFill>
                  <a:schemeClr val="bg1"/>
                </a:solidFill>
                <a:latin typeface="Calibri"/>
                <a:ea typeface="幼圆" pitchFamily="1" charset="-122"/>
              </a:rPr>
              <a:t>تعرف أنك تحب الطرف الذي امامك؟</a:t>
            </a:r>
          </a:p>
        </p:txBody>
      </p:sp>
      <p:pic>
        <p:nvPicPr>
          <p:cNvPr id="20" name="Picture 7"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60022" y="5638346"/>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3"/>
          <p:cNvSpPr>
            <a:spLocks noChangeArrowheads="1"/>
          </p:cNvSpPr>
          <p:nvPr/>
        </p:nvSpPr>
        <p:spPr bwMode="auto">
          <a:xfrm>
            <a:off x="1025885" y="6262590"/>
            <a:ext cx="6853653" cy="500496"/>
          </a:xfrm>
          <a:prstGeom prst="rect">
            <a:avLst/>
          </a:prstGeom>
          <a:solidFill>
            <a:schemeClr val="accent5">
              <a:lumMod val="50000"/>
            </a:schemeClr>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متي </a:t>
            </a:r>
            <a:r>
              <a:rPr lang="ar-EG" altLang="zh-CN" sz="2400" b="1" dirty="0">
                <a:solidFill>
                  <a:schemeClr val="bg1"/>
                </a:solidFill>
                <a:latin typeface="Calibri"/>
                <a:ea typeface="幼圆" pitchFamily="1" charset="-122"/>
              </a:rPr>
              <a:t>تعرف أنك غير محبوب من الشخص الذي امامك؟</a:t>
            </a:r>
          </a:p>
        </p:txBody>
      </p:sp>
      <p:pic>
        <p:nvPicPr>
          <p:cNvPr id="22" name="Picture 7" descr="Green_01"/>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49602" y="6317575"/>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359839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6"/>
                                        </p:tgtEl>
                                        <p:attrNameLst>
                                          <p:attrName>r</p:attrName>
                                        </p:attrNameLst>
                                      </p:cBhvr>
                                    </p:animRo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18"/>
                                        </p:tgtEl>
                                        <p:attrNameLst>
                                          <p:attrName>r</p:attrName>
                                        </p:attrNameLst>
                                      </p:cBhvr>
                                    </p:animRo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20"/>
                                        </p:tgtEl>
                                        <p:attrNameLst>
                                          <p:attrName>r</p:attrName>
                                        </p:attrNameLst>
                                      </p:cBhvr>
                                    </p:animRo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22"/>
                                        </p:tgtEl>
                                        <p:attrNameLst>
                                          <p:attrName>r</p:attrName>
                                        </p:attrNameLst>
                                      </p:cBhvr>
                                    </p:animRot>
                                  </p:childTnLst>
                                </p:cTn>
                              </p:par>
                            </p:childTnLst>
                          </p:cTn>
                        </p:par>
                        <p:par>
                          <p:cTn id="36" fill="hold">
                            <p:stCondLst>
                              <p:cond delay="2000"/>
                            </p:stCondLst>
                            <p:childTnLst>
                              <p:par>
                                <p:cTn id="37" presetID="16" presetClass="entr" presetSubtype="2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888515" y="847066"/>
            <a:ext cx="4779519" cy="4690029"/>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400" b="1" u="sng" kern="0" dirty="0">
                <a:solidFill>
                  <a:srgbClr val="C00000"/>
                </a:solidFill>
                <a:latin typeface="Calibri"/>
              </a:rPr>
              <a:t>واجب 8</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400" b="1" kern="0" dirty="0">
                <a:solidFill>
                  <a:schemeClr val="bg1"/>
                </a:solidFill>
                <a:latin typeface="Calibri"/>
              </a:rPr>
              <a:t>نفذي جلسات للتحاور، الان قومي بملء الجدول المرفق لجلسات التحاور ثم نفذيه. اشعريه بالراحة والحرية في تغيير الموضوعات او إضافة ما تريدين. حددي الوقت قبل الجلسة بيوم على الأقل. كلما أنجزت جلسة ضعي علامة (صح) في خانة "انجز". دوني أي ملاحظات، مثل: "لم ينته النقاش بعد"، " تم تأجيل النقاش الي ما بعد مناقشة موضوع.." الخ، ومن ثم الاعمال التي تودين عملها. انظري (مثال ملاحظات حول جلسة بين الزوجين) ثم استعيني بالورقة التي تليها بتصويرها او عمل ورقة </a:t>
            </a:r>
            <a:r>
              <a:rPr lang="ar-EG" sz="2400" b="1" kern="0" dirty="0" smtClean="0">
                <a:solidFill>
                  <a:schemeClr val="bg1"/>
                </a:solidFill>
                <a:latin typeface="Calibri"/>
              </a:rPr>
              <a:t>مثلها</a:t>
            </a:r>
            <a:endParaRPr lang="ar-EG" sz="2400" b="1" kern="0" dirty="0">
              <a:solidFill>
                <a:schemeClr val="bg1"/>
              </a:solidFill>
              <a:latin typeface="Calibri"/>
            </a:endParaRPr>
          </a:p>
        </p:txBody>
      </p:sp>
      <p:sp>
        <p:nvSpPr>
          <p:cNvPr id="2" name="Heart 1"/>
          <p:cNvSpPr/>
          <p:nvPr/>
        </p:nvSpPr>
        <p:spPr bwMode="auto">
          <a:xfrm>
            <a:off x="7102001" y="41490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899592" y="198884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702210" y="59057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4427984" y="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977910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0060" y="1221953"/>
            <a:ext cx="8250583" cy="1800200"/>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لو سئلت امرأة عن اخر مدح فيها أحد جسدها او مظهرها فقد تقول: "اليوم صباحا" او "أمس" او ربما "قبل يومين"، لان هذا دارج بين النساء، "فستانك جميل"، "لك ابتسامة مميزة"، "ما شاء الله بشرتك صافية"، "الكحل يجعلك أكثر جمالا." الخ، لو وجهنا السؤال نفسه الي رجل فقد تعجبين للإجابات: "ربما قبل شهرين مرة... على ما اعتقد"، "اخر مرة يوم كان عمري 10 سنوات في الابتدائية"، "ما اذكر ان أحدا مدح جسدي او مظهري"!</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اظهري اهتماما بجسده ومظهره</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7488508" y="6062089"/>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Rectangle 13"/>
          <p:cNvSpPr/>
          <p:nvPr/>
        </p:nvSpPr>
        <p:spPr>
          <a:xfrm>
            <a:off x="440060" y="3244183"/>
            <a:ext cx="8250583" cy="1164141"/>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ان الدراسات تشير الي ان الصبيان يقضون الوقت ذاته الذي تقضيه البنات امام المرآة، بينما يظهر الناس الاعجاب والمدح في مظهر البنات، ولا يفعلون ذلك مع </a:t>
            </a:r>
            <a:r>
              <a:rPr lang="ar-SA" sz="2000" b="1" kern="0" dirty="0" smtClean="0">
                <a:solidFill>
                  <a:prstClr val="white"/>
                </a:solidFill>
                <a:latin typeface="Calibri"/>
              </a:rPr>
              <a:t>الصبيان</a:t>
            </a:r>
            <a:endParaRPr kumimoji="0" lang="ar-EG" sz="2000" b="1" i="0" u="none" strike="noStrike" kern="0" cap="none" spc="0" normalizeH="0" baseline="0" noProof="0" dirty="0" smtClean="0">
              <a:ln>
                <a:noFill/>
              </a:ln>
              <a:solidFill>
                <a:prstClr val="white"/>
              </a:solidFill>
              <a:effectLst/>
              <a:uLnTx/>
              <a:uFillTx/>
              <a:latin typeface="Calibri"/>
            </a:endParaRPr>
          </a:p>
        </p:txBody>
      </p:sp>
      <p:pic>
        <p:nvPicPr>
          <p:cNvPr id="4" name="Picture 3"/>
          <p:cNvPicPr>
            <a:picLocks noChangeAspect="1"/>
          </p:cNvPicPr>
          <p:nvPr/>
        </p:nvPicPr>
        <p:blipFill>
          <a:blip r:embed="rId2"/>
          <a:stretch>
            <a:fillRect/>
          </a:stretch>
        </p:blipFill>
        <p:spPr>
          <a:xfrm>
            <a:off x="1619672" y="4480965"/>
            <a:ext cx="3192016" cy="21595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6985624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674297" y="188640"/>
            <a:ext cx="2109664" cy="715888"/>
          </a:xfrm>
          <a:prstGeom prst="rect">
            <a:avLst/>
          </a:prstGeom>
        </p:spPr>
        <p:txBody>
          <a:bodyPr vert="horz" lIns="91429" tIns="45714" rIns="91429" bIns="45714" rtlCol="0" anchor="ctr">
            <a:normAutofit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sz="4445" b="1" dirty="0">
                <a:solidFill>
                  <a:srgbClr val="FF3300"/>
                </a:solidFill>
              </a:rPr>
              <a:t>مقدمة </a:t>
            </a:r>
            <a:endParaRPr lang="en-US" sz="4445" b="1" dirty="0">
              <a:solidFill>
                <a:srgbClr val="FF3300"/>
              </a:solidFill>
            </a:endParaRPr>
          </a:p>
        </p:txBody>
      </p:sp>
      <p:sp>
        <p:nvSpPr>
          <p:cNvPr id="8" name="Rectangle 7"/>
          <p:cNvSpPr/>
          <p:nvPr/>
        </p:nvSpPr>
        <p:spPr>
          <a:xfrm>
            <a:off x="2483768" y="1628800"/>
            <a:ext cx="6156176" cy="2046702"/>
          </a:xfrm>
          <a:prstGeom prst="rect">
            <a:avLst/>
          </a:prstGeom>
        </p:spPr>
        <p:txBody>
          <a:bodyPr wrap="square" lIns="91429" tIns="45714" rIns="91429" bIns="45714">
            <a:spAutoFit/>
          </a:bodyPr>
          <a:lstStyle/>
          <a:p>
            <a:pPr algn="justLow" rtl="1"/>
            <a:r>
              <a:rPr lang="ar-SA" sz="2540" b="1" dirty="0">
                <a:solidFill>
                  <a:srgbClr val="C00000"/>
                </a:solidFill>
              </a:rPr>
              <a:t>إن الحب مهارة مكتسبة غالبية الناس لا يعرفون عنها شيئاً . أن لا تعرف هذه المهارة يعنى ذلك انك عرضة للعيش فى كراهية وحسد وتعاسة هذه الدورة تبين لك معانى الحب المطلق وكيف تكسبه من خلاله فى تطبيقات عملية ومبسطة محبوبتك وشريكة عمرك .</a:t>
            </a:r>
            <a:endParaRPr lang="ar-EG" sz="2540" b="1" dirty="0">
              <a:solidFill>
                <a:srgbClr val="C00000"/>
              </a:solidFill>
            </a:endParaRPr>
          </a:p>
        </p:txBody>
      </p:sp>
    </p:spTree>
    <p:extLst>
      <p:ext uri="{BB962C8B-B14F-4D97-AF65-F5344CB8AC3E}">
        <p14:creationId xmlns:p14="http://schemas.microsoft.com/office/powerpoint/2010/main" xmlns="" val="10803651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8525" y="3087567"/>
            <a:ext cx="8250583" cy="1277537"/>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أبدى اعجابا بمظهره، نظراته، "رزته"، "ثوبه"، "غرته"، "دشاشته"، بسمته، وقفته، رائحته، ساقه، يديه... لا تنتظري حتى تفعل اخري، قوليها بصدق بدون تصنع، ولا تلقيها كلها في لحظة، بل انتهزي الفرص </a:t>
            </a:r>
            <a:r>
              <a:rPr lang="ar-SA" sz="2000" b="1" kern="0" dirty="0" smtClean="0">
                <a:solidFill>
                  <a:prstClr val="white"/>
                </a:solidFill>
                <a:latin typeface="Calibri"/>
              </a:rPr>
              <a:t>لذلك</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اظهري اهتماما بجسده ومظهره</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44061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545990"/>
            <a:ext cx="8250583" cy="1164141"/>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ان الرجل يحتاج الي الثناء والمدح لمظهره وجسده تماما كما تحتاج المرأة، ولن كانت المرأة لا تجد الثناء عند زوجها فقد تجده عند صديقاتها وأهلها، لكن الزوج ان لم يحصل عليه في البيت فنادرا ما يحصل عليه من </a:t>
            </a:r>
            <a:r>
              <a:rPr lang="ar-SA" sz="2000" b="1" kern="0" dirty="0" smtClean="0">
                <a:solidFill>
                  <a:prstClr val="white"/>
                </a:solidFill>
                <a:latin typeface="Calibri"/>
              </a:rPr>
              <a:t>الخارج</a:t>
            </a:r>
            <a:endParaRPr kumimoji="0" lang="ar-EG" sz="2000" b="1" i="0" u="none" strike="noStrike" kern="0" cap="none" spc="0" normalizeH="0" baseline="0" noProof="0" dirty="0" smtClean="0">
              <a:ln>
                <a:noFill/>
              </a:ln>
              <a:solidFill>
                <a:prstClr val="white"/>
              </a:solidFill>
              <a:effectLst/>
              <a:uLnTx/>
              <a:uFillTx/>
              <a:latin typeface="Calibri"/>
            </a:endParaRPr>
          </a:p>
        </p:txBody>
      </p:sp>
      <p:pic>
        <p:nvPicPr>
          <p:cNvPr id="2" name="Picture 1"/>
          <p:cNvPicPr>
            <a:picLocks noChangeAspect="1"/>
          </p:cNvPicPr>
          <p:nvPr/>
        </p:nvPicPr>
        <p:blipFill>
          <a:blip r:embed="rId2"/>
          <a:stretch>
            <a:fillRect/>
          </a:stretch>
        </p:blipFill>
        <p:spPr>
          <a:xfrm>
            <a:off x="1583668" y="4524414"/>
            <a:ext cx="3024336" cy="18323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5465677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2013381" y="1447874"/>
            <a:ext cx="4779519" cy="3442352"/>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smtClean="0">
                <a:solidFill>
                  <a:srgbClr val="C00000"/>
                </a:solidFill>
                <a:latin typeface="Calibri"/>
              </a:rPr>
              <a:t>واجب </a:t>
            </a:r>
            <a:r>
              <a:rPr lang="ar-EG" sz="2800" b="1" u="sng" kern="0" dirty="0">
                <a:solidFill>
                  <a:srgbClr val="C00000"/>
                </a:solidFill>
                <a:latin typeface="Calibri"/>
              </a:rPr>
              <a:t>9</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لاحظي رجلك: قومي بملء الأشياء التي عند زوجك واي ملحوظة او صفة يمكن الثناء عليها في خانة صفة.. كل ما يشعره انه </a:t>
            </a:r>
            <a:r>
              <a:rPr lang="ar-EG" sz="2800" b="1" kern="0" dirty="0" smtClean="0">
                <a:solidFill>
                  <a:schemeClr val="bg1"/>
                </a:solidFill>
                <a:latin typeface="Calibri"/>
              </a:rPr>
              <a:t>رجل</a:t>
            </a:r>
            <a:endParaRPr lang="ar-EG" sz="2800" b="1" kern="0" dirty="0">
              <a:solidFill>
                <a:schemeClr val="bg1"/>
              </a:solidFill>
              <a:latin typeface="Calibri"/>
            </a:endParaRPr>
          </a:p>
        </p:txBody>
      </p:sp>
      <p:sp>
        <p:nvSpPr>
          <p:cNvPr id="2" name="Heart 1"/>
          <p:cNvSpPr/>
          <p:nvPr/>
        </p:nvSpPr>
        <p:spPr bwMode="auto">
          <a:xfrm>
            <a:off x="6754560" y="319591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1475657" y="24928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491880" y="533978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5292080" y="52458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988361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583668" y="97498"/>
            <a:ext cx="5562339"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اكتشفي السر العظيم والمخبأ عن الرجل</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705830" y="1196752"/>
            <a:ext cx="8250583" cy="1018914"/>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ان واحدة من الاعمال المؤثرة جدا في التدليل إطلاق الأسماء عليه. وإطلاق الأسماء عليه يأتي بسبب حبه للصفة، ها هنا امثلة زيدي عليها ما </a:t>
            </a:r>
            <a:r>
              <a:rPr lang="ar-SA" sz="2000" b="1" kern="0" dirty="0" smtClean="0">
                <a:solidFill>
                  <a:prstClr val="white"/>
                </a:solidFill>
                <a:latin typeface="Calibri"/>
              </a:rPr>
              <a:t>شئت</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4" name="Heart 13"/>
          <p:cNvSpPr/>
          <p:nvPr/>
        </p:nvSpPr>
        <p:spPr bwMode="auto">
          <a:xfrm>
            <a:off x="151025" y="275582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Down Arrow 16"/>
          <p:cNvSpPr/>
          <p:nvPr/>
        </p:nvSpPr>
        <p:spPr bwMode="auto">
          <a:xfrm>
            <a:off x="4255057" y="2352457"/>
            <a:ext cx="576064" cy="466998"/>
          </a:xfrm>
          <a:prstGeom prst="downArrow">
            <a:avLst/>
          </a:prstGeom>
          <a:ln>
            <a:solidFill>
              <a:srgbClr val="FF0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8" name="Rectangle 17"/>
          <p:cNvSpPr>
            <a:spLocks noChangeArrowheads="1"/>
          </p:cNvSpPr>
          <p:nvPr/>
        </p:nvSpPr>
        <p:spPr bwMode="auto">
          <a:xfrm>
            <a:off x="1031388" y="3070132"/>
            <a:ext cx="7285028" cy="705724"/>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إذا </a:t>
            </a:r>
            <a:r>
              <a:rPr lang="ar-EG" altLang="zh-CN" sz="2400" b="1" dirty="0">
                <a:solidFill>
                  <a:schemeClr val="bg1"/>
                </a:solidFill>
                <a:latin typeface="Calibri"/>
                <a:ea typeface="幼圆" pitchFamily="1" charset="-122"/>
              </a:rPr>
              <a:t>كان يحب صفة القوة: ليث، اسد، رامبو، روكي، طرزان، عنتر، كلاي، </a:t>
            </a:r>
            <a:endParaRPr lang="ar-EG" altLang="zh-CN" sz="2400" b="1" dirty="0" smtClean="0">
              <a:solidFill>
                <a:schemeClr val="bg1"/>
              </a:solidFill>
              <a:latin typeface="Calibri"/>
              <a:ea typeface="幼圆" pitchFamily="1" charset="-122"/>
            </a:endParaRPr>
          </a:p>
          <a:p>
            <a:pPr algn="ctr" rtl="1" fontAlgn="auto">
              <a:spcBef>
                <a:spcPts val="0"/>
              </a:spcBef>
              <a:spcAft>
                <a:spcPts val="0"/>
              </a:spcAft>
            </a:pPr>
            <a:r>
              <a:rPr lang="ar-EG" altLang="zh-CN" sz="2400" b="1" dirty="0" smtClean="0">
                <a:solidFill>
                  <a:schemeClr val="bg1"/>
                </a:solidFill>
                <a:latin typeface="Calibri"/>
                <a:ea typeface="幼圆" pitchFamily="1" charset="-122"/>
              </a:rPr>
              <a:t>كنج </a:t>
            </a:r>
            <a:r>
              <a:rPr lang="ar-EG" altLang="zh-CN" sz="2400" b="1" dirty="0">
                <a:solidFill>
                  <a:schemeClr val="bg1"/>
                </a:solidFill>
                <a:latin typeface="Calibri"/>
                <a:ea typeface="幼圆" pitchFamily="1" charset="-122"/>
              </a:rPr>
              <a:t>كونج! مثال "يا اسدي</a:t>
            </a:r>
            <a:r>
              <a:rPr lang="ar-EG" altLang="zh-CN" sz="2400" b="1" dirty="0" smtClean="0">
                <a:solidFill>
                  <a:schemeClr val="bg1"/>
                </a:solidFill>
                <a:latin typeface="Calibri"/>
                <a:ea typeface="幼圆" pitchFamily="1" charset="-122"/>
              </a:rPr>
              <a:t>"</a:t>
            </a:r>
            <a:endParaRPr lang="ar-EG" altLang="zh-CN" sz="2400" b="1" dirty="0">
              <a:solidFill>
                <a:schemeClr val="bg1"/>
              </a:solidFill>
              <a:latin typeface="Calibri"/>
              <a:ea typeface="幼圆" pitchFamily="1" charset="-122"/>
            </a:endParaRPr>
          </a:p>
        </p:txBody>
      </p:sp>
      <p:pic>
        <p:nvPicPr>
          <p:cNvPr id="19" name="Picture 18" descr="Green_01"/>
          <p:cNvPicPr>
            <a:picLocks noChangeAspect="1" noChangeArrowheads="1"/>
          </p:cNvPicPr>
          <p:nvPr/>
        </p:nvPicPr>
        <p:blipFill>
          <a:blip r:embed="rId2">
            <a:duotone>
              <a:prstClr val="black"/>
              <a:srgbClr val="4F81BD">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389230" y="3176085"/>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3"/>
          <p:cNvSpPr>
            <a:spLocks noChangeArrowheads="1"/>
          </p:cNvSpPr>
          <p:nvPr/>
        </p:nvSpPr>
        <p:spPr bwMode="auto">
          <a:xfrm>
            <a:off x="1031388" y="3933057"/>
            <a:ext cx="7285027" cy="724668"/>
          </a:xfrm>
          <a:prstGeom prst="rect">
            <a:avLst/>
          </a:prstGeom>
          <a:solidFill>
            <a:srgbClr val="FF6600"/>
          </a:solidFill>
          <a:ln>
            <a:noFill/>
          </a:ln>
          <a:effectLst/>
          <a:extLst/>
        </p:spPr>
        <p:txBody>
          <a:bodyPr wrap="none" anchor="ctr"/>
          <a:lstStyle/>
          <a:p>
            <a:pPr algn="ctr" rtl="1" fontAlgn="auto">
              <a:spcBef>
                <a:spcPts val="0"/>
              </a:spcBef>
              <a:spcAft>
                <a:spcPts val="0"/>
              </a:spcAft>
            </a:pPr>
            <a:r>
              <a:rPr lang="ar-EG" altLang="zh-CN" sz="2400" b="1" dirty="0">
                <a:solidFill>
                  <a:schemeClr val="bg1"/>
                </a:solidFill>
                <a:latin typeface="Calibri"/>
                <a:ea typeface="幼圆" pitchFamily="1" charset="-122"/>
              </a:rPr>
              <a:t>	اذا كان يحب العاطفة والرومانسية: روميو، قيس، كازانوفا، ادونيس</a:t>
            </a:r>
            <a:r>
              <a:rPr lang="ar-EG" altLang="zh-CN" sz="2400" b="1" dirty="0" smtClean="0">
                <a:solidFill>
                  <a:schemeClr val="bg1"/>
                </a:solidFill>
                <a:latin typeface="Calibri"/>
                <a:ea typeface="幼圆" pitchFamily="1" charset="-122"/>
              </a:rPr>
              <a:t>..</a:t>
            </a:r>
          </a:p>
          <a:p>
            <a:pPr algn="ctr" rtl="1" fontAlgn="auto">
              <a:spcBef>
                <a:spcPts val="0"/>
              </a:spcBef>
              <a:spcAft>
                <a:spcPts val="0"/>
              </a:spcAft>
            </a:pPr>
            <a:r>
              <a:rPr lang="ar-EG" altLang="zh-CN" sz="2400" b="1" dirty="0" smtClean="0">
                <a:solidFill>
                  <a:schemeClr val="bg1"/>
                </a:solidFill>
                <a:latin typeface="Calibri"/>
                <a:ea typeface="幼圆" pitchFamily="1" charset="-122"/>
              </a:rPr>
              <a:t> </a:t>
            </a:r>
            <a:r>
              <a:rPr lang="ar-EG" altLang="zh-CN" sz="2400" b="1" dirty="0">
                <a:solidFill>
                  <a:schemeClr val="bg1"/>
                </a:solidFill>
                <a:latin typeface="Calibri"/>
                <a:ea typeface="幼圆" pitchFamily="1" charset="-122"/>
              </a:rPr>
              <a:t>مثال "يا قيس ريما</a:t>
            </a:r>
            <a:r>
              <a:rPr lang="ar-EG" altLang="zh-CN" sz="2400" b="1" dirty="0" smtClean="0">
                <a:solidFill>
                  <a:schemeClr val="bg1"/>
                </a:solidFill>
                <a:latin typeface="Calibri"/>
                <a:ea typeface="幼圆" pitchFamily="1" charset="-122"/>
              </a:rPr>
              <a:t>!"</a:t>
            </a:r>
            <a:endParaRPr lang="ar-EG" altLang="zh-CN" sz="2400" b="1" dirty="0">
              <a:solidFill>
                <a:schemeClr val="bg1"/>
              </a:solidFill>
              <a:latin typeface="Calibri"/>
              <a:ea typeface="幼圆" pitchFamily="1" charset="-122"/>
            </a:endParaRPr>
          </a:p>
        </p:txBody>
      </p:sp>
      <p:pic>
        <p:nvPicPr>
          <p:cNvPr id="21" name="Picture 7" descr="Green_01"/>
          <p:cNvPicPr>
            <a:picLocks noChangeAspect="1" noChangeArrowheads="1"/>
          </p:cNvPicPr>
          <p:nvPr/>
        </p:nvPicPr>
        <p:blipFill>
          <a:blip r:embed="rId2">
            <a:duotone>
              <a:prstClr val="black"/>
              <a:srgbClr val="FF6600">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407993" y="407114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a:spLocks noChangeArrowheads="1"/>
          </p:cNvSpPr>
          <p:nvPr/>
        </p:nvSpPr>
        <p:spPr bwMode="auto">
          <a:xfrm>
            <a:off x="1043608" y="4869160"/>
            <a:ext cx="7285027" cy="724668"/>
          </a:xfrm>
          <a:prstGeom prst="rect">
            <a:avLst/>
          </a:prstGeom>
          <a:solidFill>
            <a:srgbClr val="FF5050"/>
          </a:solidFill>
          <a:ln>
            <a:noFill/>
          </a:ln>
          <a:effectLst/>
          <a:extLst/>
        </p:spPr>
        <p:txBody>
          <a:bodyPr wrap="none" anchor="ctr"/>
          <a:lstStyle/>
          <a:p>
            <a:pPr algn="ctr" rtl="1" fontAlgn="auto">
              <a:spcBef>
                <a:spcPts val="0"/>
              </a:spcBef>
              <a:spcAft>
                <a:spcPts val="0"/>
              </a:spcAft>
            </a:pPr>
            <a:r>
              <a:rPr lang="ar-EG" altLang="zh-CN" sz="2400" b="1" dirty="0" smtClean="0">
                <a:solidFill>
                  <a:schemeClr val="bg1"/>
                </a:solidFill>
                <a:latin typeface="Calibri"/>
                <a:ea typeface="幼圆" pitchFamily="1" charset="-122"/>
              </a:rPr>
              <a:t>اذا </a:t>
            </a:r>
            <a:r>
              <a:rPr lang="ar-EG" altLang="zh-CN" sz="2400" b="1" dirty="0">
                <a:solidFill>
                  <a:schemeClr val="bg1"/>
                </a:solidFill>
                <a:latin typeface="Calibri"/>
                <a:ea typeface="幼圆" pitchFamily="1" charset="-122"/>
              </a:rPr>
              <a:t>كان يحب الجدية: الجبل، الصخرة، الشيخ، الامام، القائد.. مثال: </a:t>
            </a:r>
            <a:endParaRPr lang="ar-EG" altLang="zh-CN" sz="2400" b="1" dirty="0" smtClean="0">
              <a:solidFill>
                <a:schemeClr val="bg1"/>
              </a:solidFill>
              <a:latin typeface="Calibri"/>
              <a:ea typeface="幼圆" pitchFamily="1" charset="-122"/>
            </a:endParaRPr>
          </a:p>
          <a:p>
            <a:pPr algn="ctr" rtl="1" fontAlgn="auto">
              <a:spcBef>
                <a:spcPts val="0"/>
              </a:spcBef>
              <a:spcAft>
                <a:spcPts val="0"/>
              </a:spcAft>
            </a:pPr>
            <a:r>
              <a:rPr lang="ar-EG" altLang="zh-CN" sz="2400" b="1" dirty="0" smtClean="0">
                <a:solidFill>
                  <a:schemeClr val="bg1"/>
                </a:solidFill>
                <a:latin typeface="Calibri"/>
                <a:ea typeface="幼圆" pitchFamily="1" charset="-122"/>
              </a:rPr>
              <a:t>"</a:t>
            </a:r>
            <a:r>
              <a:rPr lang="ar-EG" altLang="zh-CN" sz="2400" b="1" dirty="0">
                <a:solidFill>
                  <a:schemeClr val="bg1"/>
                </a:solidFill>
                <a:latin typeface="Calibri"/>
                <a:ea typeface="幼圆" pitchFamily="1" charset="-122"/>
              </a:rPr>
              <a:t>هلا بشيخ المشايخ".</a:t>
            </a:r>
          </a:p>
        </p:txBody>
      </p:sp>
      <p:pic>
        <p:nvPicPr>
          <p:cNvPr id="27" name="Picture 7" descr="Green_01"/>
          <p:cNvPicPr>
            <a:picLocks noChangeAspect="1" noChangeArrowheads="1"/>
          </p:cNvPicPr>
          <p:nvPr/>
        </p:nvPicPr>
        <p:blipFill>
          <a:blip r:embed="rId2">
            <a:duotone>
              <a:prstClr val="black"/>
              <a:srgbClr val="FF6600">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420213" y="5007246"/>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379723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9"/>
                                        </p:tgtEl>
                                        <p:attrNameLst>
                                          <p:attrName>r</p:attrName>
                                        </p:attrNameLst>
                                      </p:cBhvr>
                                    </p:animRo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21"/>
                                        </p:tgtEl>
                                        <p:attrNameLst>
                                          <p:attrName>r</p:attrName>
                                        </p:attrNameLst>
                                      </p:cBhvr>
                                    </p:animRo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27"/>
                                        </p:tgtEl>
                                        <p:attrNameLst>
                                          <p:attrName>r</p:attrName>
                                        </p:attrNameLst>
                                      </p:cBhvr>
                                    </p:animRo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2013381" y="1447874"/>
            <a:ext cx="4779519" cy="3442352"/>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smtClean="0">
                <a:solidFill>
                  <a:srgbClr val="C00000"/>
                </a:solidFill>
                <a:latin typeface="Calibri"/>
              </a:rPr>
              <a:t>واجب </a:t>
            </a:r>
            <a:r>
              <a:rPr lang="ar-EG" sz="2800" b="1" u="sng" kern="0" dirty="0">
                <a:solidFill>
                  <a:srgbClr val="C00000"/>
                </a:solidFill>
                <a:latin typeface="Calibri"/>
              </a:rPr>
              <a:t>10</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فكري فيما يحبه زوجك وفكري في أسماء تناسب </a:t>
            </a:r>
            <a:r>
              <a:rPr lang="ar-EG" sz="2800" b="1" kern="0" dirty="0" smtClean="0">
                <a:solidFill>
                  <a:schemeClr val="bg1"/>
                </a:solidFill>
                <a:latin typeface="Calibri"/>
              </a:rPr>
              <a:t>ذلك</a:t>
            </a:r>
            <a:endParaRPr lang="ar-EG" sz="2800" b="1" kern="0" dirty="0">
              <a:solidFill>
                <a:schemeClr val="bg1"/>
              </a:solidFill>
              <a:latin typeface="Calibri"/>
            </a:endParaRPr>
          </a:p>
        </p:txBody>
      </p:sp>
      <p:sp>
        <p:nvSpPr>
          <p:cNvPr id="2" name="Heart 1"/>
          <p:cNvSpPr/>
          <p:nvPr/>
        </p:nvSpPr>
        <p:spPr bwMode="auto">
          <a:xfrm>
            <a:off x="6754560" y="319591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1475657" y="24928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491880" y="533978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5292080" y="52458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41431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evron 10"/>
          <p:cNvSpPr/>
          <p:nvPr/>
        </p:nvSpPr>
        <p:spPr>
          <a:xfrm>
            <a:off x="1043608" y="2297508"/>
            <a:ext cx="1559030" cy="1233800"/>
          </a:xfrm>
          <a:prstGeom prst="chevron">
            <a:avLst>
              <a:gd name="adj" fmla="val 7061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p:spPr>
      </p:sp>
      <p:sp>
        <p:nvSpPr>
          <p:cNvPr id="12" name="Chevron 11"/>
          <p:cNvSpPr/>
          <p:nvPr/>
        </p:nvSpPr>
        <p:spPr>
          <a:xfrm>
            <a:off x="1980063" y="2297508"/>
            <a:ext cx="1559030" cy="1233800"/>
          </a:xfrm>
          <a:prstGeom prst="chevron">
            <a:avLst>
              <a:gd name="adj" fmla="val 70610"/>
            </a:avLst>
          </a:prstGeom>
          <a:solidFill>
            <a:srgbClr val="4BACC6">
              <a:hueOff val="-764144"/>
              <a:satOff val="3062"/>
              <a:lumOff val="664"/>
              <a:alphaOff val="0"/>
            </a:srgbClr>
          </a:solidFill>
          <a:ln w="25400" cap="flat" cmpd="sng" algn="ctr">
            <a:solidFill>
              <a:srgbClr val="4BACC6">
                <a:hueOff val="-764144"/>
                <a:satOff val="3062"/>
                <a:lumOff val="664"/>
                <a:alphaOff val="0"/>
              </a:srgbClr>
            </a:solidFill>
            <a:prstDash val="solid"/>
          </a:ln>
          <a:effectLst/>
        </p:spPr>
      </p:sp>
      <p:sp>
        <p:nvSpPr>
          <p:cNvPr id="13" name="Chevron 12"/>
          <p:cNvSpPr/>
          <p:nvPr/>
        </p:nvSpPr>
        <p:spPr>
          <a:xfrm>
            <a:off x="2917258" y="2297508"/>
            <a:ext cx="1559030" cy="1233800"/>
          </a:xfrm>
          <a:prstGeom prst="chevron">
            <a:avLst>
              <a:gd name="adj" fmla="val 70610"/>
            </a:avLst>
          </a:prstGeom>
          <a:solidFill>
            <a:srgbClr val="4BACC6">
              <a:hueOff val="-1528289"/>
              <a:satOff val="6125"/>
              <a:lumOff val="1327"/>
              <a:alphaOff val="0"/>
            </a:srgbClr>
          </a:solidFill>
          <a:ln w="25400" cap="flat" cmpd="sng" algn="ctr">
            <a:solidFill>
              <a:srgbClr val="4BACC6">
                <a:hueOff val="-1528289"/>
                <a:satOff val="6125"/>
                <a:lumOff val="1327"/>
                <a:alphaOff val="0"/>
              </a:srgbClr>
            </a:solidFill>
            <a:prstDash val="solid"/>
          </a:ln>
          <a:effectLst/>
        </p:spPr>
      </p:sp>
      <p:sp>
        <p:nvSpPr>
          <p:cNvPr id="14" name="Chevron 13"/>
          <p:cNvSpPr/>
          <p:nvPr/>
        </p:nvSpPr>
        <p:spPr>
          <a:xfrm>
            <a:off x="3853713" y="2297508"/>
            <a:ext cx="1559030" cy="1233800"/>
          </a:xfrm>
          <a:prstGeom prst="chevron">
            <a:avLst>
              <a:gd name="adj" fmla="val 70610"/>
            </a:avLst>
          </a:prstGeom>
          <a:solidFill>
            <a:srgbClr val="4BACC6">
              <a:hueOff val="-2292433"/>
              <a:satOff val="9187"/>
              <a:lumOff val="1991"/>
              <a:alphaOff val="0"/>
            </a:srgbClr>
          </a:solidFill>
          <a:ln w="25400" cap="flat" cmpd="sng" algn="ctr">
            <a:solidFill>
              <a:srgbClr val="4BACC6">
                <a:hueOff val="-2292433"/>
                <a:satOff val="9187"/>
                <a:lumOff val="1991"/>
                <a:alphaOff val="0"/>
              </a:srgbClr>
            </a:solidFill>
            <a:prstDash val="solid"/>
          </a:ln>
          <a:effectLst/>
        </p:spPr>
      </p:sp>
      <p:sp>
        <p:nvSpPr>
          <p:cNvPr id="15" name="Chevron 14"/>
          <p:cNvSpPr/>
          <p:nvPr/>
        </p:nvSpPr>
        <p:spPr>
          <a:xfrm>
            <a:off x="4790908" y="2297508"/>
            <a:ext cx="1559030" cy="1233800"/>
          </a:xfrm>
          <a:prstGeom prst="chevron">
            <a:avLst>
              <a:gd name="adj" fmla="val 70610"/>
            </a:avLst>
          </a:prstGeom>
          <a:solidFill>
            <a:srgbClr val="4BACC6">
              <a:hueOff val="-3056578"/>
              <a:satOff val="12250"/>
              <a:lumOff val="2655"/>
              <a:alphaOff val="0"/>
            </a:srgbClr>
          </a:solidFill>
          <a:ln w="25400" cap="flat" cmpd="sng" algn="ctr">
            <a:solidFill>
              <a:srgbClr val="4BACC6">
                <a:hueOff val="-3056578"/>
                <a:satOff val="12250"/>
                <a:lumOff val="2655"/>
                <a:alphaOff val="0"/>
              </a:srgbClr>
            </a:solidFill>
            <a:prstDash val="solid"/>
          </a:ln>
          <a:effectLst/>
        </p:spPr>
      </p:sp>
      <p:sp>
        <p:nvSpPr>
          <p:cNvPr id="16" name="Chevron 15"/>
          <p:cNvSpPr/>
          <p:nvPr/>
        </p:nvSpPr>
        <p:spPr>
          <a:xfrm>
            <a:off x="5727363" y="2297508"/>
            <a:ext cx="1559030" cy="1233800"/>
          </a:xfrm>
          <a:prstGeom prst="chevron">
            <a:avLst>
              <a:gd name="adj" fmla="val 70610"/>
            </a:avLst>
          </a:prstGeom>
          <a:solidFill>
            <a:srgbClr val="4BACC6">
              <a:hueOff val="-3820722"/>
              <a:satOff val="15312"/>
              <a:lumOff val="3318"/>
              <a:alphaOff val="0"/>
            </a:srgbClr>
          </a:solidFill>
          <a:ln w="25400" cap="flat" cmpd="sng" algn="ctr">
            <a:solidFill>
              <a:srgbClr val="4BACC6">
                <a:hueOff val="-3820722"/>
                <a:satOff val="15312"/>
                <a:lumOff val="3318"/>
                <a:alphaOff val="0"/>
              </a:srgbClr>
            </a:solidFill>
            <a:prstDash val="solid"/>
          </a:ln>
          <a:effectLst/>
        </p:spPr>
      </p:sp>
      <p:sp>
        <p:nvSpPr>
          <p:cNvPr id="17" name="Chevron 16"/>
          <p:cNvSpPr/>
          <p:nvPr/>
        </p:nvSpPr>
        <p:spPr>
          <a:xfrm>
            <a:off x="6664558" y="2297508"/>
            <a:ext cx="1559030" cy="1233800"/>
          </a:xfrm>
          <a:prstGeom prst="chevron">
            <a:avLst>
              <a:gd name="adj" fmla="val 70610"/>
            </a:avLst>
          </a:prstGeom>
          <a:solidFill>
            <a:srgbClr val="4BACC6">
              <a:hueOff val="-4584866"/>
              <a:satOff val="18374"/>
              <a:lumOff val="3982"/>
              <a:alphaOff val="0"/>
            </a:srgbClr>
          </a:solidFill>
          <a:ln w="25400" cap="flat" cmpd="sng" algn="ctr">
            <a:solidFill>
              <a:srgbClr val="4BACC6">
                <a:hueOff val="-4584866"/>
                <a:satOff val="18374"/>
                <a:lumOff val="3982"/>
                <a:alphaOff val="0"/>
              </a:srgbClr>
            </a:solidFill>
            <a:prstDash val="solid"/>
          </a:ln>
          <a:effectLst/>
        </p:spPr>
      </p:sp>
      <p:sp>
        <p:nvSpPr>
          <p:cNvPr id="18" name="Freeform 17"/>
          <p:cNvSpPr/>
          <p:nvPr/>
        </p:nvSpPr>
        <p:spPr>
          <a:xfrm>
            <a:off x="1043608" y="2420888"/>
            <a:ext cx="6749138" cy="987040"/>
          </a:xfrm>
          <a:custGeom>
            <a:avLst/>
            <a:gdLst>
              <a:gd name="connsiteX0" fmla="*/ 0 w 6749138"/>
              <a:gd name="connsiteY0" fmla="*/ 0 h 987040"/>
              <a:gd name="connsiteX1" fmla="*/ 6749138 w 6749138"/>
              <a:gd name="connsiteY1" fmla="*/ 0 h 987040"/>
              <a:gd name="connsiteX2" fmla="*/ 6749138 w 6749138"/>
              <a:gd name="connsiteY2" fmla="*/ 987040 h 987040"/>
              <a:gd name="connsiteX3" fmla="*/ 0 w 6749138"/>
              <a:gd name="connsiteY3" fmla="*/ 987040 h 987040"/>
              <a:gd name="connsiteX4" fmla="*/ 0 w 6749138"/>
              <a:gd name="connsiteY4" fmla="*/ 0 h 98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138" h="987040">
                <a:moveTo>
                  <a:pt x="0" y="0"/>
                </a:moveTo>
                <a:lnTo>
                  <a:pt x="6749138" y="0"/>
                </a:lnTo>
                <a:lnTo>
                  <a:pt x="6749138" y="987040"/>
                </a:lnTo>
                <a:lnTo>
                  <a:pt x="0" y="987040"/>
                </a:lnTo>
                <a:lnTo>
                  <a:pt x="0" y="0"/>
                </a:lnTo>
                <a:close/>
              </a:path>
            </a:pathLst>
          </a:cu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p:spPr>
        <p:txBody>
          <a:bodyPr spcFirstLastPara="0" vert="horz" wrap="square" lIns="60960" tIns="60960" rIns="60960" bIns="60960"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SA" sz="2800" b="1" kern="0" dirty="0">
                <a:solidFill>
                  <a:prstClr val="black">
                    <a:hueOff val="0"/>
                    <a:satOff val="0"/>
                    <a:lumOff val="0"/>
                    <a:alphaOff val="0"/>
                  </a:prstClr>
                </a:solidFill>
                <a:latin typeface="Calibri"/>
              </a:rPr>
              <a:t>تمرين إطلاق الأسماء</a:t>
            </a:r>
            <a:endParaRPr kumimoji="0" lang="ar-EG" sz="2800" b="1" i="0" u="none" strike="noStrike" kern="0" cap="none" spc="0" normalizeH="0" baseline="0" noProof="0" dirty="0" smtClean="0">
              <a:ln>
                <a:noFill/>
              </a:ln>
              <a:solidFill>
                <a:prstClr val="black">
                  <a:hueOff val="0"/>
                  <a:satOff val="0"/>
                  <a:lumOff val="0"/>
                  <a:alphaOff val="0"/>
                </a:prstClr>
              </a:solidFill>
              <a:effectLst/>
              <a:uLnTx/>
              <a:uFillTx/>
              <a:latin typeface="Calibri"/>
            </a:endParaRPr>
          </a:p>
        </p:txBody>
      </p:sp>
      <p:sp>
        <p:nvSpPr>
          <p:cNvPr id="19" name="Rounded Rectangle 18"/>
          <p:cNvSpPr/>
          <p:nvPr/>
        </p:nvSpPr>
        <p:spPr bwMode="auto">
          <a:xfrm>
            <a:off x="539552" y="4869160"/>
            <a:ext cx="2999541" cy="720080"/>
          </a:xfrm>
          <a:prstGeom prst="roundRect">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انظر الملزمه</a:t>
            </a:r>
            <a:r>
              <a:rPr kumimoji="0" lang="ar-EG"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التدريبيه</a:t>
            </a:r>
            <a:endParaRPr kumimoji="0" lang="ar-EG"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20" name="Heart 19"/>
          <p:cNvSpPr/>
          <p:nvPr/>
        </p:nvSpPr>
        <p:spPr bwMode="auto">
          <a:xfrm>
            <a:off x="5124711" y="46171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1" name="Heart 20"/>
          <p:cNvSpPr/>
          <p:nvPr/>
        </p:nvSpPr>
        <p:spPr bwMode="auto">
          <a:xfrm>
            <a:off x="6868009" y="6926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2" name="Heart 21"/>
          <p:cNvSpPr/>
          <p:nvPr/>
        </p:nvSpPr>
        <p:spPr bwMode="auto">
          <a:xfrm>
            <a:off x="573782" y="124790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707233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45207" y="3629606"/>
            <a:ext cx="8250583" cy="1277537"/>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ان الرجل لو خير بين زوجته وأمه، فيجب عليه إذا كان رجلا يحترم انسانيته، ان يختار امه، فهي. كما جاء في الحديث النبوي: أحق الناس بصحبته، أي حتى من زوجته، لان زوجته هي صاحبته المذكورة في القران </a:t>
            </a:r>
            <a:r>
              <a:rPr lang="ar-SA" sz="2000" b="1" kern="0" dirty="0" smtClean="0">
                <a:solidFill>
                  <a:prstClr val="white"/>
                </a:solidFill>
                <a:latin typeface="Calibri"/>
              </a:rPr>
              <a:t>الكريم.لا </a:t>
            </a:r>
            <a:r>
              <a:rPr lang="ar-SA" sz="2000" b="1" kern="0" dirty="0">
                <a:solidFill>
                  <a:prstClr val="white"/>
                </a:solidFill>
                <a:latin typeface="Calibri"/>
              </a:rPr>
              <a:t>تضعيه في هذا الخيار، الخيار بالنسبة اليه صعب وصعب جدا. حبي والدته ووالده وأولاده، هذا الطريق. بالنسبة الي الرجل الشرقي. أسرع طريق الي </a:t>
            </a:r>
            <a:r>
              <a:rPr lang="ar-SA" sz="2000" b="1" kern="0" dirty="0" smtClean="0">
                <a:solidFill>
                  <a:prstClr val="white"/>
                </a:solidFill>
                <a:latin typeface="Calibri"/>
              </a:rPr>
              <a:t>قلبه</a:t>
            </a:r>
            <a:endParaRPr lang="ar-SA" sz="2000" b="1" kern="0" dirty="0">
              <a:solidFill>
                <a:prstClr val="white"/>
              </a:solidFill>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حبي قرابته</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44061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545990"/>
            <a:ext cx="8250583" cy="1666986"/>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صحيح انه ليس شرطا على الزوجة ان تحب وتحسن المعاملة مع والدة الزوج ووالده وأولاده (ان كان له أولاد) وبقية اهله شرعا. لكن صحيح أيضا انه ليس لزاما علي الزوج ان يبقي بقية حياته مع هذا النوعية من </a:t>
            </a:r>
            <a:r>
              <a:rPr lang="ar-SA" sz="2000" b="1" kern="0" dirty="0" smtClean="0">
                <a:solidFill>
                  <a:prstClr val="white"/>
                </a:solidFill>
                <a:latin typeface="Calibri"/>
              </a:rPr>
              <a:t>الزوجات!</a:t>
            </a:r>
            <a:r>
              <a:rPr lang="ar-EG" sz="2000" b="1" kern="0" dirty="0" smtClean="0">
                <a:solidFill>
                  <a:prstClr val="white"/>
                </a:solidFill>
                <a:latin typeface="Calibri"/>
              </a:rPr>
              <a:t> </a:t>
            </a:r>
            <a:r>
              <a:rPr lang="ar-SA" sz="2000" b="1" kern="0" dirty="0" smtClean="0">
                <a:solidFill>
                  <a:prstClr val="white"/>
                </a:solidFill>
                <a:latin typeface="Calibri"/>
              </a:rPr>
              <a:t>يمكن </a:t>
            </a:r>
            <a:r>
              <a:rPr lang="ar-SA" sz="2000" b="1" kern="0" dirty="0">
                <a:solidFill>
                  <a:prstClr val="white"/>
                </a:solidFill>
                <a:latin typeface="Calibri"/>
              </a:rPr>
              <a:t>لأي زوجة في الدنيا ان تقول انها تحب زوجها، وتعشقه وتخدمه وتضعه في عينيها، لكن هذا الكلام لا يثبت في الواقع حتى تحب اهله لأجله، هذا هو الاختبار في العالم الحقيقي، وقديما قال الامام الغزالي: "المؤمن إذا أحب المؤمن أحب كلبه</a:t>
            </a:r>
            <a:r>
              <a:rPr lang="ar-SA" sz="2000" b="1" kern="0" dirty="0" smtClean="0">
                <a:solidFill>
                  <a:prstClr val="white"/>
                </a:solidFill>
                <a:latin typeface="Calibri"/>
              </a:rPr>
              <a:t>!"</a:t>
            </a:r>
            <a:endParaRPr lang="ar-SA" sz="2000" b="1" kern="0" dirty="0">
              <a:solidFill>
                <a:prstClr val="white"/>
              </a:solidFill>
              <a:latin typeface="Calibri"/>
            </a:endParaRPr>
          </a:p>
        </p:txBody>
      </p:sp>
      <p:pic>
        <p:nvPicPr>
          <p:cNvPr id="3" name="Picture 2"/>
          <p:cNvPicPr>
            <a:picLocks noChangeAspect="1"/>
          </p:cNvPicPr>
          <p:nvPr/>
        </p:nvPicPr>
        <p:blipFill>
          <a:blip r:embed="rId2" cstate="print"/>
          <a:stretch>
            <a:fillRect/>
          </a:stretch>
        </p:blipFill>
        <p:spPr>
          <a:xfrm>
            <a:off x="1025885" y="4907142"/>
            <a:ext cx="2538003" cy="1834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0327200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2008570" y="1178794"/>
            <a:ext cx="4779519" cy="4592702"/>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smtClean="0">
                <a:solidFill>
                  <a:srgbClr val="C00000"/>
                </a:solidFill>
                <a:latin typeface="Calibri"/>
              </a:rPr>
              <a:t>واجب </a:t>
            </a:r>
            <a:r>
              <a:rPr lang="ar-EG" sz="2800" b="1" u="sng" kern="0" dirty="0">
                <a:solidFill>
                  <a:srgbClr val="C00000"/>
                </a:solidFill>
                <a:latin typeface="Calibri"/>
              </a:rPr>
              <a:t>11</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الان عددي اهله وقرابته ثم قرري قولا له وفعلا لهم. يعني قولا جميلا ستقولينه له عنهم، وفعلا جميلا ستفعلينه لهم (عرف ام لم يعرف به، والاولي الا يعرف). بعد ان تنجزي العمل ضعي علامة (صح). مثال: القرابة: والده، القول له، سأقول لزوجي ان والده لديه صبر جميل. الفعل: سأشتري له مسبحة ودهن </a:t>
            </a:r>
            <a:r>
              <a:rPr lang="ar-EG" sz="2800" b="1" kern="0" dirty="0" smtClean="0">
                <a:solidFill>
                  <a:schemeClr val="bg1"/>
                </a:solidFill>
                <a:latin typeface="Calibri"/>
              </a:rPr>
              <a:t>العود</a:t>
            </a:r>
            <a:endParaRPr lang="ar-EG" sz="2800" b="1" kern="0" dirty="0">
              <a:solidFill>
                <a:schemeClr val="bg1"/>
              </a:solidFill>
              <a:latin typeface="Calibri"/>
            </a:endParaRPr>
          </a:p>
        </p:txBody>
      </p:sp>
      <p:sp>
        <p:nvSpPr>
          <p:cNvPr id="2" name="Heart 1"/>
          <p:cNvSpPr/>
          <p:nvPr/>
        </p:nvSpPr>
        <p:spPr bwMode="auto">
          <a:xfrm>
            <a:off x="7164288" y="393305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1187625" y="23488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419872" y="618303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4788024" y="29974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10739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evron 10"/>
          <p:cNvSpPr/>
          <p:nvPr/>
        </p:nvSpPr>
        <p:spPr>
          <a:xfrm>
            <a:off x="1043608" y="2297508"/>
            <a:ext cx="1559030" cy="1233800"/>
          </a:xfrm>
          <a:prstGeom prst="chevron">
            <a:avLst>
              <a:gd name="adj" fmla="val 7061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p:spPr>
      </p:sp>
      <p:sp>
        <p:nvSpPr>
          <p:cNvPr id="12" name="Chevron 11"/>
          <p:cNvSpPr/>
          <p:nvPr/>
        </p:nvSpPr>
        <p:spPr>
          <a:xfrm>
            <a:off x="1980063" y="2297508"/>
            <a:ext cx="1559030" cy="1233800"/>
          </a:xfrm>
          <a:prstGeom prst="chevron">
            <a:avLst>
              <a:gd name="adj" fmla="val 70610"/>
            </a:avLst>
          </a:prstGeom>
          <a:solidFill>
            <a:srgbClr val="4BACC6">
              <a:hueOff val="-764144"/>
              <a:satOff val="3062"/>
              <a:lumOff val="664"/>
              <a:alphaOff val="0"/>
            </a:srgbClr>
          </a:solidFill>
          <a:ln w="25400" cap="flat" cmpd="sng" algn="ctr">
            <a:solidFill>
              <a:srgbClr val="4BACC6">
                <a:hueOff val="-764144"/>
                <a:satOff val="3062"/>
                <a:lumOff val="664"/>
                <a:alphaOff val="0"/>
              </a:srgbClr>
            </a:solidFill>
            <a:prstDash val="solid"/>
          </a:ln>
          <a:effectLst/>
        </p:spPr>
      </p:sp>
      <p:sp>
        <p:nvSpPr>
          <p:cNvPr id="13" name="Chevron 12"/>
          <p:cNvSpPr/>
          <p:nvPr/>
        </p:nvSpPr>
        <p:spPr>
          <a:xfrm>
            <a:off x="2917258" y="2297508"/>
            <a:ext cx="1559030" cy="1233800"/>
          </a:xfrm>
          <a:prstGeom prst="chevron">
            <a:avLst>
              <a:gd name="adj" fmla="val 70610"/>
            </a:avLst>
          </a:prstGeom>
          <a:solidFill>
            <a:srgbClr val="4BACC6">
              <a:hueOff val="-1528289"/>
              <a:satOff val="6125"/>
              <a:lumOff val="1327"/>
              <a:alphaOff val="0"/>
            </a:srgbClr>
          </a:solidFill>
          <a:ln w="25400" cap="flat" cmpd="sng" algn="ctr">
            <a:solidFill>
              <a:srgbClr val="4BACC6">
                <a:hueOff val="-1528289"/>
                <a:satOff val="6125"/>
                <a:lumOff val="1327"/>
                <a:alphaOff val="0"/>
              </a:srgbClr>
            </a:solidFill>
            <a:prstDash val="solid"/>
          </a:ln>
          <a:effectLst/>
        </p:spPr>
      </p:sp>
      <p:sp>
        <p:nvSpPr>
          <p:cNvPr id="14" name="Chevron 13"/>
          <p:cNvSpPr/>
          <p:nvPr/>
        </p:nvSpPr>
        <p:spPr>
          <a:xfrm>
            <a:off x="3853713" y="2297508"/>
            <a:ext cx="1559030" cy="1233800"/>
          </a:xfrm>
          <a:prstGeom prst="chevron">
            <a:avLst>
              <a:gd name="adj" fmla="val 70610"/>
            </a:avLst>
          </a:prstGeom>
          <a:solidFill>
            <a:srgbClr val="4BACC6">
              <a:hueOff val="-2292433"/>
              <a:satOff val="9187"/>
              <a:lumOff val="1991"/>
              <a:alphaOff val="0"/>
            </a:srgbClr>
          </a:solidFill>
          <a:ln w="25400" cap="flat" cmpd="sng" algn="ctr">
            <a:solidFill>
              <a:srgbClr val="4BACC6">
                <a:hueOff val="-2292433"/>
                <a:satOff val="9187"/>
                <a:lumOff val="1991"/>
                <a:alphaOff val="0"/>
              </a:srgbClr>
            </a:solidFill>
            <a:prstDash val="solid"/>
          </a:ln>
          <a:effectLst/>
        </p:spPr>
      </p:sp>
      <p:sp>
        <p:nvSpPr>
          <p:cNvPr id="15" name="Chevron 14"/>
          <p:cNvSpPr/>
          <p:nvPr/>
        </p:nvSpPr>
        <p:spPr>
          <a:xfrm>
            <a:off x="4790908" y="2297508"/>
            <a:ext cx="1559030" cy="1233800"/>
          </a:xfrm>
          <a:prstGeom prst="chevron">
            <a:avLst>
              <a:gd name="adj" fmla="val 70610"/>
            </a:avLst>
          </a:prstGeom>
          <a:solidFill>
            <a:srgbClr val="4BACC6">
              <a:hueOff val="-3056578"/>
              <a:satOff val="12250"/>
              <a:lumOff val="2655"/>
              <a:alphaOff val="0"/>
            </a:srgbClr>
          </a:solidFill>
          <a:ln w="25400" cap="flat" cmpd="sng" algn="ctr">
            <a:solidFill>
              <a:srgbClr val="4BACC6">
                <a:hueOff val="-3056578"/>
                <a:satOff val="12250"/>
                <a:lumOff val="2655"/>
                <a:alphaOff val="0"/>
              </a:srgbClr>
            </a:solidFill>
            <a:prstDash val="solid"/>
          </a:ln>
          <a:effectLst/>
        </p:spPr>
      </p:sp>
      <p:sp>
        <p:nvSpPr>
          <p:cNvPr id="16" name="Chevron 15"/>
          <p:cNvSpPr/>
          <p:nvPr/>
        </p:nvSpPr>
        <p:spPr>
          <a:xfrm>
            <a:off x="5727363" y="2297508"/>
            <a:ext cx="1559030" cy="1233800"/>
          </a:xfrm>
          <a:prstGeom prst="chevron">
            <a:avLst>
              <a:gd name="adj" fmla="val 70610"/>
            </a:avLst>
          </a:prstGeom>
          <a:solidFill>
            <a:srgbClr val="4BACC6">
              <a:hueOff val="-3820722"/>
              <a:satOff val="15312"/>
              <a:lumOff val="3318"/>
              <a:alphaOff val="0"/>
            </a:srgbClr>
          </a:solidFill>
          <a:ln w="25400" cap="flat" cmpd="sng" algn="ctr">
            <a:solidFill>
              <a:srgbClr val="4BACC6">
                <a:hueOff val="-3820722"/>
                <a:satOff val="15312"/>
                <a:lumOff val="3318"/>
                <a:alphaOff val="0"/>
              </a:srgbClr>
            </a:solidFill>
            <a:prstDash val="solid"/>
          </a:ln>
          <a:effectLst/>
        </p:spPr>
      </p:sp>
      <p:sp>
        <p:nvSpPr>
          <p:cNvPr id="17" name="Chevron 16"/>
          <p:cNvSpPr/>
          <p:nvPr/>
        </p:nvSpPr>
        <p:spPr>
          <a:xfrm>
            <a:off x="6664558" y="2297508"/>
            <a:ext cx="1559030" cy="1233800"/>
          </a:xfrm>
          <a:prstGeom prst="chevron">
            <a:avLst>
              <a:gd name="adj" fmla="val 70610"/>
            </a:avLst>
          </a:prstGeom>
          <a:solidFill>
            <a:srgbClr val="4BACC6">
              <a:hueOff val="-4584866"/>
              <a:satOff val="18374"/>
              <a:lumOff val="3982"/>
              <a:alphaOff val="0"/>
            </a:srgbClr>
          </a:solidFill>
          <a:ln w="25400" cap="flat" cmpd="sng" algn="ctr">
            <a:solidFill>
              <a:srgbClr val="4BACC6">
                <a:hueOff val="-4584866"/>
                <a:satOff val="18374"/>
                <a:lumOff val="3982"/>
                <a:alphaOff val="0"/>
              </a:srgbClr>
            </a:solidFill>
            <a:prstDash val="solid"/>
          </a:ln>
          <a:effectLst/>
        </p:spPr>
      </p:sp>
      <p:sp>
        <p:nvSpPr>
          <p:cNvPr id="18" name="Freeform 17"/>
          <p:cNvSpPr/>
          <p:nvPr/>
        </p:nvSpPr>
        <p:spPr>
          <a:xfrm>
            <a:off x="1043608" y="2420888"/>
            <a:ext cx="6749138" cy="987040"/>
          </a:xfrm>
          <a:custGeom>
            <a:avLst/>
            <a:gdLst>
              <a:gd name="connsiteX0" fmla="*/ 0 w 6749138"/>
              <a:gd name="connsiteY0" fmla="*/ 0 h 987040"/>
              <a:gd name="connsiteX1" fmla="*/ 6749138 w 6749138"/>
              <a:gd name="connsiteY1" fmla="*/ 0 h 987040"/>
              <a:gd name="connsiteX2" fmla="*/ 6749138 w 6749138"/>
              <a:gd name="connsiteY2" fmla="*/ 987040 h 987040"/>
              <a:gd name="connsiteX3" fmla="*/ 0 w 6749138"/>
              <a:gd name="connsiteY3" fmla="*/ 987040 h 987040"/>
              <a:gd name="connsiteX4" fmla="*/ 0 w 6749138"/>
              <a:gd name="connsiteY4" fmla="*/ 0 h 98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138" h="987040">
                <a:moveTo>
                  <a:pt x="0" y="0"/>
                </a:moveTo>
                <a:lnTo>
                  <a:pt x="6749138" y="0"/>
                </a:lnTo>
                <a:lnTo>
                  <a:pt x="6749138" y="987040"/>
                </a:lnTo>
                <a:lnTo>
                  <a:pt x="0" y="987040"/>
                </a:lnTo>
                <a:lnTo>
                  <a:pt x="0" y="0"/>
                </a:lnTo>
                <a:close/>
              </a:path>
            </a:pathLst>
          </a:cu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p:spPr>
        <p:txBody>
          <a:bodyPr spcFirstLastPara="0" vert="horz" wrap="square" lIns="60960" tIns="60960" rIns="60960" bIns="60960"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SA" sz="2800" b="1" kern="0" dirty="0">
                <a:solidFill>
                  <a:prstClr val="black">
                    <a:hueOff val="0"/>
                    <a:satOff val="0"/>
                    <a:lumOff val="0"/>
                    <a:alphaOff val="0"/>
                  </a:prstClr>
                </a:solidFill>
                <a:latin typeface="Calibri"/>
              </a:rPr>
              <a:t>اعمال جميلة لقرابة المحبوب</a:t>
            </a:r>
            <a:endParaRPr kumimoji="0" lang="ar-EG" sz="2800" b="1" i="0" u="none" strike="noStrike" kern="0" cap="none" spc="0" normalizeH="0" baseline="0" noProof="0" dirty="0" smtClean="0">
              <a:ln>
                <a:noFill/>
              </a:ln>
              <a:solidFill>
                <a:prstClr val="black">
                  <a:hueOff val="0"/>
                  <a:satOff val="0"/>
                  <a:lumOff val="0"/>
                  <a:alphaOff val="0"/>
                </a:prstClr>
              </a:solidFill>
              <a:effectLst/>
              <a:uLnTx/>
              <a:uFillTx/>
              <a:latin typeface="Calibri"/>
            </a:endParaRPr>
          </a:p>
        </p:txBody>
      </p:sp>
      <p:sp>
        <p:nvSpPr>
          <p:cNvPr id="19" name="Rounded Rectangle 18"/>
          <p:cNvSpPr/>
          <p:nvPr/>
        </p:nvSpPr>
        <p:spPr bwMode="auto">
          <a:xfrm>
            <a:off x="539552" y="4869160"/>
            <a:ext cx="2999541" cy="720080"/>
          </a:xfrm>
          <a:prstGeom prst="roundRect">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انظر الملزمه</a:t>
            </a:r>
            <a:r>
              <a:rPr kumimoji="0" lang="ar-EG"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التدريبيه</a:t>
            </a:r>
            <a:endParaRPr kumimoji="0" lang="ar-EG"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20" name="Heart 19"/>
          <p:cNvSpPr/>
          <p:nvPr/>
        </p:nvSpPr>
        <p:spPr bwMode="auto">
          <a:xfrm>
            <a:off x="5124711" y="461713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1" name="Heart 20"/>
          <p:cNvSpPr/>
          <p:nvPr/>
        </p:nvSpPr>
        <p:spPr bwMode="auto">
          <a:xfrm>
            <a:off x="6868009" y="69269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2" name="Heart 21"/>
          <p:cNvSpPr/>
          <p:nvPr/>
        </p:nvSpPr>
        <p:spPr bwMode="auto">
          <a:xfrm>
            <a:off x="573782" y="124790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500364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45207" y="3629606"/>
            <a:ext cx="8250583" cy="1277537"/>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ان الشكوك تجعل الرجل يعيش في قلق وتوتر ومعاناة توصله أحيانا الي اكتئاب وقد تصل الب بعض الامراض الذهانية التي قد تحتاج الي الطب النفسي. إذا كنت تعانين من الشكوك فهذا امر جيد واحذريها من البداية. إذا كنت تعانين منها فتغلبي عليها قبل ان تتغلب </a:t>
            </a:r>
            <a:r>
              <a:rPr lang="ar-SA" sz="2000" b="1" kern="0" dirty="0" smtClean="0">
                <a:solidFill>
                  <a:prstClr val="white"/>
                </a:solidFill>
                <a:latin typeface="Calibri"/>
              </a:rPr>
              <a:t>عليك</a:t>
            </a:r>
            <a:endParaRPr lang="ar-SA" sz="2000" b="1" kern="0" dirty="0">
              <a:solidFill>
                <a:prstClr val="white"/>
              </a:solidFill>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تجنبي الشكوك</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44061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545990"/>
            <a:ext cx="8250583" cy="1666986"/>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هناك فرق بين الغيرة والشكوك. ان الغيرة مقبولة بل مرغوبة في أحيان، كما بينا، لكن الشكوك مرض. ومعظم الامراض الذهانية (</a:t>
            </a:r>
            <a:r>
              <a:rPr lang="en-US" sz="2000" b="1" kern="0" dirty="0">
                <a:solidFill>
                  <a:prstClr val="white"/>
                </a:solidFill>
                <a:latin typeface="Calibri"/>
              </a:rPr>
              <a:t>Psychotic) </a:t>
            </a:r>
            <a:r>
              <a:rPr lang="ar-SA" sz="2000" b="1" kern="0" dirty="0">
                <a:solidFill>
                  <a:prstClr val="white"/>
                </a:solidFill>
                <a:latin typeface="Calibri"/>
              </a:rPr>
              <a:t>تتصل بالشكوك كأحد الأسباب والاعراض. والشكوك نار تغلي في نفس الشاك. والشكوك كالنار فعلا’ تكبر ولا تصغر، تبدأ بالسؤال ثم تمتد الي الأسئلة الكثيرة ثم التتبع والتصنت وأحيانا تصل الي التسجيل والتصوير والمراقبة والتنبيش في الجيوب!! الي غير </a:t>
            </a:r>
            <a:r>
              <a:rPr lang="ar-SA" sz="2000" b="1" kern="0" dirty="0" smtClean="0">
                <a:solidFill>
                  <a:prstClr val="white"/>
                </a:solidFill>
                <a:latin typeface="Calibri"/>
              </a:rPr>
              <a:t>ذلك</a:t>
            </a:r>
            <a:endParaRPr lang="ar-SA" sz="2000" b="1" kern="0" dirty="0">
              <a:solidFill>
                <a:prstClr val="white"/>
              </a:solidFill>
              <a:latin typeface="Calibri"/>
            </a:endParaRPr>
          </a:p>
        </p:txBody>
      </p:sp>
      <p:pic>
        <p:nvPicPr>
          <p:cNvPr id="2" name="Picture 1"/>
          <p:cNvPicPr>
            <a:picLocks noChangeAspect="1"/>
          </p:cNvPicPr>
          <p:nvPr/>
        </p:nvPicPr>
        <p:blipFill>
          <a:blip r:embed="rId2"/>
          <a:stretch>
            <a:fillRect/>
          </a:stretch>
        </p:blipFill>
        <p:spPr>
          <a:xfrm>
            <a:off x="1411974" y="5109132"/>
            <a:ext cx="3196030" cy="16710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36229896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schemeClr val="bg1"/>
                </a:solidFill>
                <a:latin typeface="Simplified Arabic" panose="02020603050405020304" pitchFamily="18" charset="-78"/>
                <a:cs typeface="Simplified Arabic" panose="02020603050405020304" pitchFamily="18" charset="-78"/>
              </a:rPr>
              <a:t>طرق </a:t>
            </a:r>
            <a:r>
              <a:rPr lang="ar-EG" sz="3200" b="1" kern="0" dirty="0">
                <a:solidFill>
                  <a:schemeClr val="bg1"/>
                </a:solidFill>
                <a:latin typeface="Simplified Arabic" panose="02020603050405020304" pitchFamily="18" charset="-78"/>
                <a:cs typeface="Simplified Arabic" panose="02020603050405020304" pitchFamily="18" charset="-78"/>
              </a:rPr>
              <a:t>للتخلص من </a:t>
            </a:r>
            <a:r>
              <a:rPr lang="ar-EG" sz="3200" b="1" kern="0" dirty="0" smtClean="0">
                <a:solidFill>
                  <a:schemeClr val="bg1"/>
                </a:solidFill>
                <a:latin typeface="Simplified Arabic" panose="02020603050405020304" pitchFamily="18" charset="-78"/>
                <a:cs typeface="Simplified Arabic" panose="02020603050405020304" pitchFamily="18" charset="-78"/>
              </a:rPr>
              <a:t>الشكوك</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456525" y="547423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1272262"/>
            <a:ext cx="739687" cy="576064"/>
          </a:xfrm>
          <a:prstGeom prst="rect">
            <a:avLst/>
          </a:prstGeom>
        </p:spPr>
      </p:pic>
      <p:sp>
        <p:nvSpPr>
          <p:cNvPr id="16" name="TextBox 15"/>
          <p:cNvSpPr txBox="1"/>
          <p:nvPr/>
        </p:nvSpPr>
        <p:spPr>
          <a:xfrm>
            <a:off x="8532440" y="126355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1</a:t>
            </a:r>
            <a:endParaRPr lang="ar-EG" sz="3200" b="1" dirty="0">
              <a:solidFill>
                <a:srgbClr val="C00000"/>
              </a:solidFill>
              <a:latin typeface="Calibri"/>
            </a:endParaRPr>
          </a:p>
        </p:txBody>
      </p:sp>
      <p:sp>
        <p:nvSpPr>
          <p:cNvPr id="17" name="Freeform 16"/>
          <p:cNvSpPr/>
          <p:nvPr/>
        </p:nvSpPr>
        <p:spPr>
          <a:xfrm>
            <a:off x="317432" y="1124744"/>
            <a:ext cx="79989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اقطعي </a:t>
            </a:r>
            <a:r>
              <a:rPr lang="ar-SA" sz="2400" b="1" kern="0" dirty="0">
                <a:solidFill>
                  <a:srgbClr val="C00000"/>
                </a:solidFill>
                <a:latin typeface="Calibri"/>
              </a:rPr>
              <a:t>الشك من اول وهلة عند بداية الفكرة</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8" name="Picture 17"/>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2712422"/>
            <a:ext cx="739687" cy="576064"/>
          </a:xfrm>
          <a:prstGeom prst="rect">
            <a:avLst/>
          </a:prstGeom>
        </p:spPr>
      </p:pic>
      <p:sp>
        <p:nvSpPr>
          <p:cNvPr id="19" name="TextBox 18"/>
          <p:cNvSpPr txBox="1"/>
          <p:nvPr/>
        </p:nvSpPr>
        <p:spPr>
          <a:xfrm>
            <a:off x="8532440" y="270371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2</a:t>
            </a:r>
            <a:endParaRPr lang="ar-EG" sz="3200" b="1" dirty="0">
              <a:solidFill>
                <a:srgbClr val="C00000"/>
              </a:solidFill>
              <a:latin typeface="Calibri"/>
            </a:endParaRPr>
          </a:p>
        </p:txBody>
      </p:sp>
      <p:sp>
        <p:nvSpPr>
          <p:cNvPr id="20" name="Freeform 19"/>
          <p:cNvSpPr/>
          <p:nvPr/>
        </p:nvSpPr>
        <p:spPr>
          <a:xfrm>
            <a:off x="323528" y="2568406"/>
            <a:ext cx="79568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إذا </a:t>
            </a:r>
            <a:r>
              <a:rPr lang="ar-SA" sz="2400" b="1" kern="0" dirty="0">
                <a:solidFill>
                  <a:srgbClr val="C00000"/>
                </a:solidFill>
                <a:latin typeface="Calibri"/>
              </a:rPr>
              <a:t>شككت فلا تتحققي، كما في الحديث النبوي: "إذا ظننتم فلا تتحققوا</a:t>
            </a:r>
            <a:r>
              <a:rPr lang="ar-SA" sz="2400" b="1" kern="0" dirty="0" smtClean="0">
                <a:solidFill>
                  <a:srgbClr val="C00000"/>
                </a:solidFill>
                <a:latin typeface="Calibri"/>
              </a:rPr>
              <a:t>"</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1" name="Picture 20"/>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95160" y="5537475"/>
            <a:ext cx="739687" cy="576064"/>
          </a:xfrm>
          <a:prstGeom prst="rect">
            <a:avLst/>
          </a:prstGeom>
        </p:spPr>
      </p:pic>
      <p:sp>
        <p:nvSpPr>
          <p:cNvPr id="22" name="TextBox 21"/>
          <p:cNvSpPr txBox="1"/>
          <p:nvPr/>
        </p:nvSpPr>
        <p:spPr>
          <a:xfrm>
            <a:off x="8539176" y="5528764"/>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4</a:t>
            </a:r>
            <a:endParaRPr lang="ar-EG" sz="3200" b="1" dirty="0">
              <a:solidFill>
                <a:srgbClr val="C00000"/>
              </a:solidFill>
              <a:latin typeface="Calibri"/>
            </a:endParaRPr>
          </a:p>
        </p:txBody>
      </p:sp>
      <p:sp>
        <p:nvSpPr>
          <p:cNvPr id="23" name="Freeform 22"/>
          <p:cNvSpPr/>
          <p:nvPr/>
        </p:nvSpPr>
        <p:spPr>
          <a:xfrm>
            <a:off x="326576" y="4008566"/>
            <a:ext cx="793583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C00000"/>
                </a:solidFill>
                <a:latin typeface="Calibri"/>
              </a:rPr>
              <a:t>إذا </a:t>
            </a:r>
            <a:r>
              <a:rPr lang="ar-SA" sz="2200" b="1" kern="0" dirty="0">
                <a:solidFill>
                  <a:srgbClr val="C00000"/>
                </a:solidFill>
                <a:latin typeface="Calibri"/>
              </a:rPr>
              <a:t>كانت لديك شكوك من حوادث واضحة وملحوظة من قبل اخرين غيرك أيضا فصارحي زوجك، ثم اتركي الامر لله. واعلمي (ان الله لا يهدي كيد الخائنين).</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4" name="Picture 2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42616" y="4152582"/>
            <a:ext cx="739687" cy="576064"/>
          </a:xfrm>
          <a:prstGeom prst="rect">
            <a:avLst/>
          </a:prstGeom>
        </p:spPr>
      </p:pic>
      <p:sp>
        <p:nvSpPr>
          <p:cNvPr id="25" name="TextBox 24"/>
          <p:cNvSpPr txBox="1"/>
          <p:nvPr/>
        </p:nvSpPr>
        <p:spPr>
          <a:xfrm>
            <a:off x="8532439" y="417373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3</a:t>
            </a:r>
            <a:endParaRPr lang="ar-EG" sz="3200" b="1" dirty="0">
              <a:solidFill>
                <a:srgbClr val="C00000"/>
              </a:solidFill>
              <a:latin typeface="Calibri"/>
            </a:endParaRPr>
          </a:p>
        </p:txBody>
      </p:sp>
      <p:sp>
        <p:nvSpPr>
          <p:cNvPr id="26" name="Freeform 25"/>
          <p:cNvSpPr/>
          <p:nvPr/>
        </p:nvSpPr>
        <p:spPr>
          <a:xfrm>
            <a:off x="230242" y="5330222"/>
            <a:ext cx="7935834" cy="1123114"/>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FF5050"/>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rgbClr val="002060"/>
                </a:solidFill>
                <a:latin typeface="Calibri"/>
              </a:rPr>
              <a:t>إذا كان </a:t>
            </a:r>
            <a:r>
              <a:rPr lang="ar-SA" sz="2200" b="1" kern="0" dirty="0" smtClean="0">
                <a:solidFill>
                  <a:srgbClr val="002060"/>
                </a:solidFill>
                <a:latin typeface="Calibri"/>
              </a:rPr>
              <a:t>ا</a:t>
            </a:r>
            <a:r>
              <a:rPr lang="ar-EG" sz="2200" b="1" kern="0" dirty="0" smtClean="0">
                <a:solidFill>
                  <a:srgbClr val="002060"/>
                </a:solidFill>
                <a:latin typeface="Calibri"/>
              </a:rPr>
              <a:t>بو</a:t>
            </a:r>
            <a:r>
              <a:rPr lang="ar-SA" sz="2200" b="1" kern="0" dirty="0" smtClean="0">
                <a:solidFill>
                  <a:srgbClr val="002060"/>
                </a:solidFill>
                <a:latin typeface="Calibri"/>
              </a:rPr>
              <a:t>ك </a:t>
            </a:r>
            <a:r>
              <a:rPr lang="ar-SA" sz="2200" b="1" kern="0" dirty="0">
                <a:solidFill>
                  <a:srgbClr val="002060"/>
                </a:solidFill>
                <a:latin typeface="Calibri"/>
              </a:rPr>
              <a:t>او أمك عانيا او أحدهما من الشكوك وعندك شكوك فالأولي ان تعرضي نفسك على نفساني. كذلك إذا مرت بك حوادث في الطفولة مثل الاعتداء او رؤية الخيانة في البيت او ما شابه ذلك وعندك شكوك</a:t>
            </a:r>
          </a:p>
        </p:txBody>
      </p:sp>
      <p:sp>
        <p:nvSpPr>
          <p:cNvPr id="27" name="Oval 26"/>
          <p:cNvSpPr/>
          <p:nvPr/>
        </p:nvSpPr>
        <p:spPr bwMode="auto">
          <a:xfrm>
            <a:off x="6136716" y="117536"/>
            <a:ext cx="523516" cy="687065"/>
          </a:xfrm>
          <a:prstGeom prst="ellipse">
            <a:avLst/>
          </a:prstGeom>
          <a:solidFill>
            <a:schemeClr val="bg1"/>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xmlns="" val="19204747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228184" y="188640"/>
            <a:ext cx="2555777" cy="1296144"/>
          </a:xfrm>
          <a:prstGeom prst="rect">
            <a:avLst/>
          </a:prstGeom>
        </p:spPr>
        <p:txBody>
          <a:bodyPr vert="horz" lIns="91429" tIns="45714" rIns="91429" bIns="45714" rtlCol="0" anchor="ctr">
            <a:normAutofit fontScale="70000" lnSpcReduction="2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sz="4445" b="1" dirty="0">
                <a:solidFill>
                  <a:srgbClr val="FF3300"/>
                </a:solidFill>
              </a:rPr>
              <a:t>الأهداف التفصيلية للبرنامج</a:t>
            </a:r>
            <a:endParaRPr lang="en-US" sz="4445" b="1" dirty="0">
              <a:solidFill>
                <a:srgbClr val="FF3300"/>
              </a:solidFill>
            </a:endParaRPr>
          </a:p>
        </p:txBody>
      </p:sp>
      <p:sp>
        <p:nvSpPr>
          <p:cNvPr id="8" name="Rectangle 7"/>
          <p:cNvSpPr/>
          <p:nvPr/>
        </p:nvSpPr>
        <p:spPr>
          <a:xfrm>
            <a:off x="2483768" y="1628800"/>
            <a:ext cx="6156176" cy="2828454"/>
          </a:xfrm>
          <a:prstGeom prst="rect">
            <a:avLst/>
          </a:prstGeom>
        </p:spPr>
        <p:txBody>
          <a:bodyPr wrap="square" lIns="91429" tIns="45714" rIns="91429" bIns="45714">
            <a:spAutoFit/>
          </a:bodyPr>
          <a:lstStyle/>
          <a:p>
            <a:pPr algn="justLow" rtl="1"/>
            <a:r>
              <a:rPr lang="ar-SA" sz="2540" b="1" dirty="0">
                <a:solidFill>
                  <a:srgbClr val="C00000"/>
                </a:solidFill>
              </a:rPr>
              <a:t>•	قمة ما تحتاجين اليه .</a:t>
            </a:r>
          </a:p>
          <a:p>
            <a:pPr algn="justLow" rtl="1"/>
            <a:r>
              <a:rPr lang="ar-SA" sz="2540" b="1" dirty="0">
                <a:solidFill>
                  <a:srgbClr val="C00000"/>
                </a:solidFill>
              </a:rPr>
              <a:t>•	قاعدة الفرق بين الفعل والفاعل .</a:t>
            </a:r>
          </a:p>
          <a:p>
            <a:pPr algn="justLow" rtl="1"/>
            <a:r>
              <a:rPr lang="ar-SA" sz="2540" b="1" dirty="0">
                <a:solidFill>
                  <a:srgbClr val="C00000"/>
                </a:solidFill>
              </a:rPr>
              <a:t>•	شروط السعادة الزوجية .</a:t>
            </a:r>
          </a:p>
          <a:p>
            <a:pPr algn="justLow" rtl="1"/>
            <a:r>
              <a:rPr lang="ar-SA" sz="2540" b="1" dirty="0">
                <a:solidFill>
                  <a:srgbClr val="C00000"/>
                </a:solidFill>
              </a:rPr>
              <a:t>•	سيكولوجية الأمان لدى الزوج .</a:t>
            </a:r>
          </a:p>
          <a:p>
            <a:pPr algn="justLow" rtl="1"/>
            <a:r>
              <a:rPr lang="ar-SA" sz="2540" b="1" dirty="0">
                <a:solidFill>
                  <a:srgbClr val="C00000"/>
                </a:solidFill>
              </a:rPr>
              <a:t>•	الاستماع والفهم وكيفية التطبيق .</a:t>
            </a:r>
          </a:p>
          <a:p>
            <a:pPr algn="justLow" rtl="1"/>
            <a:r>
              <a:rPr lang="ar-SA" sz="2540" b="1" dirty="0">
                <a:solidFill>
                  <a:srgbClr val="C00000"/>
                </a:solidFill>
              </a:rPr>
              <a:t>•	طريقة إدارة الحوار الاسرى .</a:t>
            </a:r>
          </a:p>
          <a:p>
            <a:pPr algn="justLow" rtl="1"/>
            <a:r>
              <a:rPr lang="ar-SA" sz="2540" b="1" dirty="0">
                <a:solidFill>
                  <a:srgbClr val="C00000"/>
                </a:solidFill>
              </a:rPr>
              <a:t>•	متى يواجه الرجل بالنقد والمراة بالحلول .</a:t>
            </a:r>
          </a:p>
        </p:txBody>
      </p:sp>
    </p:spTree>
    <p:extLst>
      <p:ext uri="{BB962C8B-B14F-4D97-AF65-F5344CB8AC3E}">
        <p14:creationId xmlns:p14="http://schemas.microsoft.com/office/powerpoint/2010/main" xmlns="" val="10859946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schemeClr val="bg1"/>
                </a:solidFill>
                <a:latin typeface="Simplified Arabic" panose="02020603050405020304" pitchFamily="18" charset="-78"/>
                <a:cs typeface="Simplified Arabic" panose="02020603050405020304" pitchFamily="18" charset="-78"/>
              </a:rPr>
              <a:t>طرق </a:t>
            </a:r>
            <a:r>
              <a:rPr lang="ar-EG" sz="3200" b="1" kern="0" dirty="0">
                <a:solidFill>
                  <a:schemeClr val="bg1"/>
                </a:solidFill>
                <a:latin typeface="Simplified Arabic" panose="02020603050405020304" pitchFamily="18" charset="-78"/>
                <a:cs typeface="Simplified Arabic" panose="02020603050405020304" pitchFamily="18" charset="-78"/>
              </a:rPr>
              <a:t>للتخلص من </a:t>
            </a:r>
            <a:r>
              <a:rPr lang="ar-EG" sz="3200" b="1" kern="0" dirty="0" smtClean="0">
                <a:solidFill>
                  <a:schemeClr val="bg1"/>
                </a:solidFill>
                <a:latin typeface="Simplified Arabic" panose="02020603050405020304" pitchFamily="18" charset="-78"/>
                <a:cs typeface="Simplified Arabic" panose="02020603050405020304" pitchFamily="18" charset="-78"/>
              </a:rPr>
              <a:t>الشكوك</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250504" y="1776318"/>
            <a:ext cx="739687" cy="576064"/>
          </a:xfrm>
          <a:prstGeom prst="rect">
            <a:avLst/>
          </a:prstGeom>
        </p:spPr>
      </p:pic>
      <p:sp>
        <p:nvSpPr>
          <p:cNvPr id="16" name="TextBox 15"/>
          <p:cNvSpPr txBox="1"/>
          <p:nvPr/>
        </p:nvSpPr>
        <p:spPr>
          <a:xfrm>
            <a:off x="8394520" y="176760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5</a:t>
            </a:r>
            <a:endParaRPr lang="ar-EG" sz="3200" b="1" dirty="0">
              <a:solidFill>
                <a:srgbClr val="C00000"/>
              </a:solidFill>
              <a:latin typeface="Calibri"/>
            </a:endParaRPr>
          </a:p>
        </p:txBody>
      </p:sp>
      <p:sp>
        <p:nvSpPr>
          <p:cNvPr id="17" name="Freeform 16"/>
          <p:cNvSpPr/>
          <p:nvPr/>
        </p:nvSpPr>
        <p:spPr>
          <a:xfrm>
            <a:off x="179512" y="1628799"/>
            <a:ext cx="7998984" cy="1230335"/>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EG" sz="2400" b="1" kern="0" dirty="0">
                <a:solidFill>
                  <a:srgbClr val="C00000"/>
                </a:solidFill>
                <a:latin typeface="Calibri"/>
              </a:rPr>
              <a:t>إذا كان زجك قد فقد الثقة بك بسبب تحققك ومتابعتك المستمرة، فلا عليك، يمكنك بناء الثقة في غضون ستة شهور او ما شابه لو قطعت التحقق بتاتا</a:t>
            </a:r>
          </a:p>
        </p:txBody>
      </p:sp>
      <p:pic>
        <p:nvPicPr>
          <p:cNvPr id="18" name="Picture 17"/>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286508" y="3528191"/>
            <a:ext cx="739687" cy="576064"/>
          </a:xfrm>
          <a:prstGeom prst="rect">
            <a:avLst/>
          </a:prstGeom>
        </p:spPr>
      </p:pic>
      <p:sp>
        <p:nvSpPr>
          <p:cNvPr id="19" name="TextBox 18"/>
          <p:cNvSpPr txBox="1"/>
          <p:nvPr/>
        </p:nvSpPr>
        <p:spPr>
          <a:xfrm>
            <a:off x="8430524" y="3519480"/>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6</a:t>
            </a:r>
            <a:endParaRPr lang="ar-EG" sz="3200" b="1" dirty="0">
              <a:solidFill>
                <a:srgbClr val="C00000"/>
              </a:solidFill>
              <a:latin typeface="Calibri"/>
            </a:endParaRPr>
          </a:p>
        </p:txBody>
      </p:sp>
      <p:sp>
        <p:nvSpPr>
          <p:cNvPr id="20" name="Freeform 19"/>
          <p:cNvSpPr/>
          <p:nvPr/>
        </p:nvSpPr>
        <p:spPr>
          <a:xfrm>
            <a:off x="221612" y="3384175"/>
            <a:ext cx="79568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r" defTabSz="1377950" rtl="1" eaLnBrk="1" fontAlgn="auto" latinLnBrk="0" hangingPunct="1">
              <a:lnSpc>
                <a:spcPct val="90000"/>
              </a:lnSpc>
              <a:spcBef>
                <a:spcPts val="0"/>
              </a:spcBef>
              <a:spcAft>
                <a:spcPct val="35000"/>
              </a:spcAft>
              <a:buClrTx/>
              <a:buSzTx/>
              <a:buFontTx/>
              <a:buNone/>
              <a:tabLst/>
              <a:defRPr/>
            </a:pPr>
            <a:r>
              <a:rPr lang="ar-EG" sz="2400" b="1" kern="0" dirty="0" smtClean="0">
                <a:solidFill>
                  <a:srgbClr val="C00000"/>
                </a:solidFill>
                <a:latin typeface="Calibri"/>
              </a:rPr>
              <a:t>تعلمي </a:t>
            </a:r>
            <a:r>
              <a:rPr lang="ar-EG" sz="2400" b="1" kern="0" dirty="0">
                <a:solidFill>
                  <a:srgbClr val="C00000"/>
                </a:solidFill>
                <a:latin typeface="Calibri"/>
              </a:rPr>
              <a:t>الجلسة الاسترخائية فإنها من أقوى المعينات للتخلص من الشكوك والتوتر بشكل عام</a:t>
            </a:r>
            <a:endParaRPr kumimoji="0" lang="ar-EG" sz="2400" b="1" i="0" u="none" strike="noStrike" kern="0" cap="none" spc="0" normalizeH="0" baseline="0" noProof="0" dirty="0" smtClean="0">
              <a:ln>
                <a:noFill/>
              </a:ln>
              <a:solidFill>
                <a:srgbClr val="C00000"/>
              </a:solidFill>
              <a:effectLst/>
              <a:uLnTx/>
              <a:uFillTx/>
              <a:latin typeface="Calibri"/>
            </a:endParaRPr>
          </a:p>
        </p:txBody>
      </p:sp>
      <p:sp>
        <p:nvSpPr>
          <p:cNvPr id="23" name="Freeform 22"/>
          <p:cNvSpPr/>
          <p:nvPr/>
        </p:nvSpPr>
        <p:spPr>
          <a:xfrm>
            <a:off x="224660" y="4824335"/>
            <a:ext cx="793583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C00000"/>
                </a:solidFill>
                <a:latin typeface="Calibri"/>
              </a:rPr>
              <a:t>إذا </a:t>
            </a:r>
            <a:r>
              <a:rPr lang="ar-SA" sz="2200" b="1" kern="0" dirty="0">
                <a:solidFill>
                  <a:srgbClr val="C00000"/>
                </a:solidFill>
                <a:latin typeface="Calibri"/>
              </a:rPr>
              <a:t>لم ينفع الحوار مع الزوج ولا الاستشارة النفسية فعندها اعرضي نفسك على الطب النفسي</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4" name="Picture 2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240700" y="4968351"/>
            <a:ext cx="739687" cy="576064"/>
          </a:xfrm>
          <a:prstGeom prst="rect">
            <a:avLst/>
          </a:prstGeom>
        </p:spPr>
      </p:pic>
      <p:sp>
        <p:nvSpPr>
          <p:cNvPr id="25" name="TextBox 24"/>
          <p:cNvSpPr txBox="1"/>
          <p:nvPr/>
        </p:nvSpPr>
        <p:spPr>
          <a:xfrm>
            <a:off x="8430523" y="498950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7</a:t>
            </a:r>
            <a:endParaRPr lang="ar-EG" sz="3200" b="1" dirty="0">
              <a:solidFill>
                <a:srgbClr val="C00000"/>
              </a:solidFill>
              <a:latin typeface="Calibri"/>
            </a:endParaRPr>
          </a:p>
        </p:txBody>
      </p:sp>
      <p:sp>
        <p:nvSpPr>
          <p:cNvPr id="3" name="Oval 2"/>
          <p:cNvSpPr/>
          <p:nvPr/>
        </p:nvSpPr>
        <p:spPr bwMode="auto">
          <a:xfrm>
            <a:off x="6136716" y="117536"/>
            <a:ext cx="523516" cy="687065"/>
          </a:xfrm>
          <a:prstGeom prst="ellipse">
            <a:avLst/>
          </a:prstGeom>
          <a:solidFill>
            <a:schemeClr val="bg1"/>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xmlns="" val="21339604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047508" y="0"/>
            <a:ext cx="6667668" cy="973429"/>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800" b="1" kern="0" dirty="0" smtClean="0">
                <a:solidFill>
                  <a:schemeClr val="bg1"/>
                </a:solidFill>
                <a:latin typeface="Simplified Arabic" panose="02020603050405020304" pitchFamily="18" charset="-78"/>
                <a:cs typeface="Simplified Arabic" panose="02020603050405020304" pitchFamily="18" charset="-78"/>
              </a:rPr>
              <a:t>   طرق </a:t>
            </a:r>
            <a:r>
              <a:rPr lang="ar-EG" sz="2800" b="1" kern="0" dirty="0">
                <a:solidFill>
                  <a:schemeClr val="bg1"/>
                </a:solidFill>
                <a:latin typeface="Simplified Arabic" panose="02020603050405020304" pitchFamily="18" charset="-78"/>
                <a:cs typeface="Simplified Arabic" panose="02020603050405020304" pitchFamily="18" charset="-78"/>
              </a:rPr>
              <a:t>لمساعدة الزوجة على التخلص من شكوكها</a:t>
            </a:r>
            <a:endParaRPr kumimoji="0" lang="ar-EG" sz="2800" b="0" i="0" u="none" strike="noStrike" kern="0" cap="none" spc="0" normalizeH="0" baseline="0" noProof="0" dirty="0" smtClean="0">
              <a:ln>
                <a:noFill/>
              </a:ln>
              <a:solidFill>
                <a:schemeClr val="bg1"/>
              </a:solidFill>
              <a:effectLst/>
              <a:uLnTx/>
              <a:uFillTx/>
              <a:latin typeface="Simplified Arabic" panose="02020603050405020304" pitchFamily="18" charset="-78"/>
              <a:cs typeface="Simplified Arabic" panose="02020603050405020304" pitchFamily="18" charset="-78"/>
            </a:endParaRPr>
          </a:p>
        </p:txBody>
      </p:sp>
      <p:sp>
        <p:nvSpPr>
          <p:cNvPr id="8" name="Heart 7"/>
          <p:cNvSpPr/>
          <p:nvPr/>
        </p:nvSpPr>
        <p:spPr bwMode="auto">
          <a:xfrm>
            <a:off x="456525" y="547423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230242" y="29300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1272262"/>
            <a:ext cx="739687" cy="576064"/>
          </a:xfrm>
          <a:prstGeom prst="rect">
            <a:avLst/>
          </a:prstGeom>
        </p:spPr>
      </p:pic>
      <p:sp>
        <p:nvSpPr>
          <p:cNvPr id="16" name="TextBox 15"/>
          <p:cNvSpPr txBox="1"/>
          <p:nvPr/>
        </p:nvSpPr>
        <p:spPr>
          <a:xfrm>
            <a:off x="8532440" y="126355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1</a:t>
            </a:r>
            <a:endParaRPr lang="ar-EG" sz="3200" b="1" dirty="0">
              <a:solidFill>
                <a:srgbClr val="C00000"/>
              </a:solidFill>
              <a:latin typeface="Calibri"/>
            </a:endParaRPr>
          </a:p>
        </p:txBody>
      </p:sp>
      <p:sp>
        <p:nvSpPr>
          <p:cNvPr id="17" name="Freeform 16"/>
          <p:cNvSpPr/>
          <p:nvPr/>
        </p:nvSpPr>
        <p:spPr>
          <a:xfrm>
            <a:off x="317432" y="1124744"/>
            <a:ext cx="79989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اعطيه </a:t>
            </a:r>
            <a:r>
              <a:rPr lang="ar-SA" sz="2400" b="1" kern="0" dirty="0">
                <a:solidFill>
                  <a:srgbClr val="C00000"/>
                </a:solidFill>
                <a:latin typeface="Calibri"/>
              </a:rPr>
              <a:t>بعض الاهتمام (طبقي ما في هذا الكتاب).</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8" name="Picture 17"/>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2712422"/>
            <a:ext cx="739687" cy="576064"/>
          </a:xfrm>
          <a:prstGeom prst="rect">
            <a:avLst/>
          </a:prstGeom>
        </p:spPr>
      </p:pic>
      <p:sp>
        <p:nvSpPr>
          <p:cNvPr id="19" name="TextBox 18"/>
          <p:cNvSpPr txBox="1"/>
          <p:nvPr/>
        </p:nvSpPr>
        <p:spPr>
          <a:xfrm>
            <a:off x="8532440" y="270371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2</a:t>
            </a:r>
            <a:endParaRPr lang="ar-EG" sz="3200" b="1" dirty="0">
              <a:solidFill>
                <a:srgbClr val="C00000"/>
              </a:solidFill>
              <a:latin typeface="Calibri"/>
            </a:endParaRPr>
          </a:p>
        </p:txBody>
      </p:sp>
      <p:sp>
        <p:nvSpPr>
          <p:cNvPr id="20" name="Freeform 19"/>
          <p:cNvSpPr/>
          <p:nvPr/>
        </p:nvSpPr>
        <p:spPr>
          <a:xfrm>
            <a:off x="323528" y="2568406"/>
            <a:ext cx="79568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اكدي </a:t>
            </a:r>
            <a:r>
              <a:rPr lang="ar-SA" sz="2400" b="1" kern="0" dirty="0">
                <a:solidFill>
                  <a:srgbClr val="C00000"/>
                </a:solidFill>
                <a:latin typeface="Calibri"/>
              </a:rPr>
              <a:t>له من حين الي اخر معاني الحب وتفردها في قلبك.</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1" name="Picture 20"/>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95160" y="5537475"/>
            <a:ext cx="739687" cy="576064"/>
          </a:xfrm>
          <a:prstGeom prst="rect">
            <a:avLst/>
          </a:prstGeom>
        </p:spPr>
      </p:pic>
      <p:sp>
        <p:nvSpPr>
          <p:cNvPr id="22" name="TextBox 21"/>
          <p:cNvSpPr txBox="1"/>
          <p:nvPr/>
        </p:nvSpPr>
        <p:spPr>
          <a:xfrm>
            <a:off x="8539176" y="5528764"/>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4</a:t>
            </a:r>
            <a:endParaRPr lang="ar-EG" sz="3200" b="1" dirty="0">
              <a:solidFill>
                <a:srgbClr val="C00000"/>
              </a:solidFill>
              <a:latin typeface="Calibri"/>
            </a:endParaRPr>
          </a:p>
        </p:txBody>
      </p:sp>
      <p:sp>
        <p:nvSpPr>
          <p:cNvPr id="23" name="Freeform 22"/>
          <p:cNvSpPr/>
          <p:nvPr/>
        </p:nvSpPr>
        <p:spPr>
          <a:xfrm>
            <a:off x="326576" y="4008566"/>
            <a:ext cx="793583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C00000"/>
                </a:solidFill>
                <a:latin typeface="Calibri"/>
              </a:rPr>
              <a:t>جريه </a:t>
            </a:r>
            <a:r>
              <a:rPr lang="ar-SA" sz="2200" b="1" kern="0" dirty="0">
                <a:solidFill>
                  <a:srgbClr val="C00000"/>
                </a:solidFill>
                <a:latin typeface="Calibri"/>
              </a:rPr>
              <a:t>للتحدث عن ماضيه وطفولته فقد تكون هناك حوادث مترسبة في نفسه</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4" name="Picture 2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42616" y="4152582"/>
            <a:ext cx="739687" cy="576064"/>
          </a:xfrm>
          <a:prstGeom prst="rect">
            <a:avLst/>
          </a:prstGeom>
        </p:spPr>
      </p:pic>
      <p:sp>
        <p:nvSpPr>
          <p:cNvPr id="25" name="TextBox 24"/>
          <p:cNvSpPr txBox="1"/>
          <p:nvPr/>
        </p:nvSpPr>
        <p:spPr>
          <a:xfrm>
            <a:off x="8532439" y="417373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3</a:t>
            </a:r>
            <a:endParaRPr lang="ar-EG" sz="3200" b="1" dirty="0">
              <a:solidFill>
                <a:srgbClr val="C00000"/>
              </a:solidFill>
              <a:latin typeface="Calibri"/>
            </a:endParaRPr>
          </a:p>
        </p:txBody>
      </p:sp>
      <p:sp>
        <p:nvSpPr>
          <p:cNvPr id="26" name="Freeform 25"/>
          <p:cNvSpPr/>
          <p:nvPr/>
        </p:nvSpPr>
        <p:spPr>
          <a:xfrm>
            <a:off x="326576" y="5272721"/>
            <a:ext cx="7935834" cy="90709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FF5050"/>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002060"/>
                </a:solidFill>
                <a:latin typeface="Calibri"/>
              </a:rPr>
              <a:t>تحاوري </a:t>
            </a:r>
            <a:r>
              <a:rPr lang="ar-SA" sz="2200" b="1" kern="0" dirty="0">
                <a:solidFill>
                  <a:srgbClr val="002060"/>
                </a:solidFill>
                <a:latin typeface="Calibri"/>
              </a:rPr>
              <a:t>للتحدث معه حول هذا الموضوع وعديه بحفظه وصيانته</a:t>
            </a:r>
          </a:p>
        </p:txBody>
      </p:sp>
      <p:sp>
        <p:nvSpPr>
          <p:cNvPr id="27" name="Oval 26"/>
          <p:cNvSpPr/>
          <p:nvPr/>
        </p:nvSpPr>
        <p:spPr bwMode="auto">
          <a:xfrm>
            <a:off x="7092280" y="117536"/>
            <a:ext cx="622896" cy="687065"/>
          </a:xfrm>
          <a:prstGeom prst="ellipse">
            <a:avLst/>
          </a:prstGeom>
          <a:solidFill>
            <a:schemeClr val="bg1"/>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xmlns="" val="37302074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331640" y="118044"/>
            <a:ext cx="6383535"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800" b="1" kern="0" dirty="0" smtClean="0">
                <a:solidFill>
                  <a:schemeClr val="bg1"/>
                </a:solidFill>
                <a:latin typeface="Simplified Arabic" panose="02020603050405020304" pitchFamily="18" charset="-78"/>
                <a:cs typeface="Simplified Arabic" panose="02020603050405020304" pitchFamily="18" charset="-78"/>
              </a:rPr>
              <a:t>   طرق </a:t>
            </a:r>
            <a:r>
              <a:rPr lang="ar-EG" sz="2800" b="1" kern="0" dirty="0">
                <a:solidFill>
                  <a:schemeClr val="bg1"/>
                </a:solidFill>
                <a:latin typeface="Simplified Arabic" panose="02020603050405020304" pitchFamily="18" charset="-78"/>
                <a:cs typeface="Simplified Arabic" panose="02020603050405020304" pitchFamily="18" charset="-78"/>
              </a:rPr>
              <a:t>لمساعدة الزوجة على التخلص من شكوكها</a:t>
            </a:r>
            <a:endParaRPr kumimoji="0" lang="ar-EG" sz="2800" b="0" i="0" u="none" strike="noStrike" kern="0" cap="none" spc="0" normalizeH="0" baseline="0" noProof="0" dirty="0" smtClean="0">
              <a:ln>
                <a:noFill/>
              </a:ln>
              <a:solidFill>
                <a:schemeClr val="bg1"/>
              </a:solidFill>
              <a:effectLst/>
              <a:uLnTx/>
              <a:uFillTx/>
              <a:latin typeface="Simplified Arabic" panose="02020603050405020304" pitchFamily="18" charset="-78"/>
              <a:cs typeface="Simplified Arabic" panose="02020603050405020304" pitchFamily="18" charset="-78"/>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230242" y="29300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1272262"/>
            <a:ext cx="739687" cy="576064"/>
          </a:xfrm>
          <a:prstGeom prst="rect">
            <a:avLst/>
          </a:prstGeom>
        </p:spPr>
      </p:pic>
      <p:sp>
        <p:nvSpPr>
          <p:cNvPr id="16" name="TextBox 15"/>
          <p:cNvSpPr txBox="1"/>
          <p:nvPr/>
        </p:nvSpPr>
        <p:spPr>
          <a:xfrm>
            <a:off x="8532440" y="126355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5</a:t>
            </a:r>
            <a:endParaRPr lang="ar-EG" sz="3200" b="1" dirty="0">
              <a:solidFill>
                <a:srgbClr val="C00000"/>
              </a:solidFill>
              <a:latin typeface="Calibri"/>
            </a:endParaRPr>
          </a:p>
        </p:txBody>
      </p:sp>
      <p:sp>
        <p:nvSpPr>
          <p:cNvPr id="17" name="Freeform 16"/>
          <p:cNvSpPr/>
          <p:nvPr/>
        </p:nvSpPr>
        <p:spPr>
          <a:xfrm>
            <a:off x="317432" y="1124744"/>
            <a:ext cx="79989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اخبريه </a:t>
            </a:r>
            <a:r>
              <a:rPr lang="ar-SA" sz="2400" b="1" kern="0" dirty="0">
                <a:solidFill>
                  <a:srgbClr val="C00000"/>
                </a:solidFill>
                <a:latin typeface="Calibri"/>
              </a:rPr>
              <a:t>باستمرار عن مكان وجودك الي ان يتغلب من شكوكه</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8" name="Picture 17"/>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2712422"/>
            <a:ext cx="739687" cy="576064"/>
          </a:xfrm>
          <a:prstGeom prst="rect">
            <a:avLst/>
          </a:prstGeom>
        </p:spPr>
      </p:pic>
      <p:sp>
        <p:nvSpPr>
          <p:cNvPr id="19" name="TextBox 18"/>
          <p:cNvSpPr txBox="1"/>
          <p:nvPr/>
        </p:nvSpPr>
        <p:spPr>
          <a:xfrm>
            <a:off x="8532440" y="270371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6</a:t>
            </a:r>
            <a:endParaRPr lang="ar-EG" sz="3200" b="1" dirty="0">
              <a:solidFill>
                <a:srgbClr val="C00000"/>
              </a:solidFill>
              <a:latin typeface="Calibri"/>
            </a:endParaRPr>
          </a:p>
        </p:txBody>
      </p:sp>
      <p:sp>
        <p:nvSpPr>
          <p:cNvPr id="20" name="Freeform 19"/>
          <p:cNvSpPr/>
          <p:nvPr/>
        </p:nvSpPr>
        <p:spPr>
          <a:xfrm>
            <a:off x="323528" y="2568406"/>
            <a:ext cx="79568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لا </a:t>
            </a:r>
            <a:r>
              <a:rPr lang="ar-SA" sz="2400" b="1" kern="0" dirty="0">
                <a:solidFill>
                  <a:srgbClr val="C00000"/>
                </a:solidFill>
                <a:latin typeface="Calibri"/>
              </a:rPr>
              <a:t>تسمحي له بالتمادي في التحقق والمتابعة والتصنت والتفتيش إذا كان عنده شيء من ذلك</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sp>
        <p:nvSpPr>
          <p:cNvPr id="23" name="Freeform 22"/>
          <p:cNvSpPr/>
          <p:nvPr/>
        </p:nvSpPr>
        <p:spPr>
          <a:xfrm>
            <a:off x="326576" y="4008566"/>
            <a:ext cx="793583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C00000"/>
                </a:solidFill>
                <a:latin typeface="Calibri"/>
              </a:rPr>
              <a:t>إذا </a:t>
            </a:r>
            <a:r>
              <a:rPr lang="ar-SA" sz="2200" b="1" kern="0" dirty="0">
                <a:solidFill>
                  <a:srgbClr val="C00000"/>
                </a:solidFill>
                <a:latin typeface="Calibri"/>
              </a:rPr>
              <a:t>استمر في شكوكه وتحقيقه، فاقنعيه بطلب الاستشارة النفسية، اعرضي عليه ذلك في لحظة هدوء واسترخاء وليس بعد جدل او </a:t>
            </a:r>
            <a:r>
              <a:rPr lang="ar-SA" sz="2200" b="1" kern="0" dirty="0" smtClean="0">
                <a:solidFill>
                  <a:srgbClr val="C00000"/>
                </a:solidFill>
                <a:latin typeface="Calibri"/>
              </a:rPr>
              <a:t>غضب</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4" name="Picture 2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42616" y="4152582"/>
            <a:ext cx="739687" cy="576064"/>
          </a:xfrm>
          <a:prstGeom prst="rect">
            <a:avLst/>
          </a:prstGeom>
        </p:spPr>
      </p:pic>
      <p:sp>
        <p:nvSpPr>
          <p:cNvPr id="25" name="TextBox 24"/>
          <p:cNvSpPr txBox="1"/>
          <p:nvPr/>
        </p:nvSpPr>
        <p:spPr>
          <a:xfrm>
            <a:off x="8532439" y="417373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7</a:t>
            </a:r>
            <a:endParaRPr lang="ar-EG" sz="3200" b="1" dirty="0">
              <a:solidFill>
                <a:srgbClr val="C00000"/>
              </a:solidFill>
              <a:latin typeface="Calibri"/>
            </a:endParaRPr>
          </a:p>
        </p:txBody>
      </p:sp>
      <p:sp>
        <p:nvSpPr>
          <p:cNvPr id="27" name="Oval 26"/>
          <p:cNvSpPr/>
          <p:nvPr/>
        </p:nvSpPr>
        <p:spPr bwMode="auto">
          <a:xfrm>
            <a:off x="7171015" y="201498"/>
            <a:ext cx="523516" cy="687065"/>
          </a:xfrm>
          <a:prstGeom prst="ellipse">
            <a:avLst/>
          </a:prstGeom>
          <a:solidFill>
            <a:schemeClr val="bg1"/>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xmlns="" val="30266450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744900" y="1248210"/>
            <a:ext cx="4779519" cy="35217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a:solidFill>
                  <a:srgbClr val="C00000"/>
                </a:solidFill>
                <a:latin typeface="Calibri"/>
              </a:rPr>
              <a:t>واجب 12</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اكتبي ورقة مفاهيم "الشكوك" مرض يعالج بمواجهته وترك التحقق</a:t>
            </a:r>
            <a:r>
              <a:rPr lang="ar-EG" sz="2800" b="1" kern="0" dirty="0" smtClean="0">
                <a:solidFill>
                  <a:schemeClr val="bg1"/>
                </a:solidFill>
                <a:latin typeface="Calibri"/>
              </a:rPr>
              <a:t>"</a:t>
            </a:r>
            <a:endParaRPr lang="ar-EG" sz="2800" b="1" kern="0" dirty="0">
              <a:solidFill>
                <a:schemeClr val="bg1"/>
              </a:solidFill>
              <a:latin typeface="Calibri"/>
            </a:endParaRPr>
          </a:p>
        </p:txBody>
      </p:sp>
      <p:sp>
        <p:nvSpPr>
          <p:cNvPr id="2" name="Heart 1"/>
          <p:cNvSpPr/>
          <p:nvPr/>
        </p:nvSpPr>
        <p:spPr bwMode="auto">
          <a:xfrm>
            <a:off x="6573594" y="30936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1187625" y="23488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2843808" y="523834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4788024" y="29974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506918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اخلصي الدعاء لله</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44061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545990"/>
            <a:ext cx="8250583" cy="1666986"/>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من أقوى المعينات في حياة زوجية مستقرة وعيشة طيبة بشكل عام الايمان والدعاء. يقول تعالي في الايمان والعمل الصالح: (من عمل صالحا من ذكر او انثي وهو مؤمن فلنحيينه حياة طيبة</a:t>
            </a:r>
            <a:r>
              <a:rPr lang="ar-SA" sz="2000" b="1" kern="0" dirty="0" smtClean="0">
                <a:solidFill>
                  <a:prstClr val="white"/>
                </a:solidFill>
                <a:latin typeface="Calibri"/>
              </a:rPr>
              <a:t>)</a:t>
            </a:r>
            <a:endParaRPr lang="ar-SA" sz="2000" b="1" kern="0" dirty="0">
              <a:solidFill>
                <a:prstClr val="white"/>
              </a:solidFill>
              <a:latin typeface="Calibri"/>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ويقول في الدعاء: (وقال ربكم ادعوني استجب لكم</a:t>
            </a:r>
            <a:r>
              <a:rPr lang="ar-SA" sz="2000" b="1" kern="0" dirty="0" smtClean="0">
                <a:solidFill>
                  <a:prstClr val="white"/>
                </a:solidFill>
                <a:latin typeface="Calibri"/>
              </a:rPr>
              <a:t>)</a:t>
            </a:r>
            <a:endParaRPr lang="ar-SA" sz="2000" b="1" kern="0" dirty="0">
              <a:solidFill>
                <a:prstClr val="white"/>
              </a:solidFill>
              <a:latin typeface="Calibri"/>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lang="ar-EG" sz="2000" b="1" kern="0" dirty="0" smtClean="0">
                <a:solidFill>
                  <a:prstClr val="white"/>
                </a:solidFill>
                <a:latin typeface="Calibri"/>
              </a:rPr>
              <a:t>فهذا وعد من </a:t>
            </a:r>
            <a:r>
              <a:rPr lang="ar-SA" sz="2000" b="1" kern="0" dirty="0" smtClean="0">
                <a:solidFill>
                  <a:prstClr val="white"/>
                </a:solidFill>
                <a:latin typeface="Calibri"/>
              </a:rPr>
              <a:t>الله </a:t>
            </a:r>
            <a:r>
              <a:rPr lang="ar-SA" sz="2000" b="1" kern="0" dirty="0">
                <a:solidFill>
                  <a:prstClr val="white"/>
                </a:solidFill>
                <a:latin typeface="Calibri"/>
              </a:rPr>
              <a:t>تعالي بالحياة الطيبة والاستجابة لمن امن وعمل صالحا ودعا الله </a:t>
            </a:r>
            <a:r>
              <a:rPr lang="ar-SA" sz="2000" b="1" kern="0" dirty="0" smtClean="0">
                <a:solidFill>
                  <a:prstClr val="white"/>
                </a:solidFill>
                <a:latin typeface="Calibri"/>
              </a:rPr>
              <a:t>وحده</a:t>
            </a:r>
            <a:endParaRPr lang="ar-SA" sz="2000" b="1" kern="0" dirty="0">
              <a:solidFill>
                <a:prstClr val="white"/>
              </a:solidFill>
              <a:latin typeface="Calibri"/>
            </a:endParaRPr>
          </a:p>
        </p:txBody>
      </p:sp>
      <p:pic>
        <p:nvPicPr>
          <p:cNvPr id="3" name="Picture 2"/>
          <p:cNvPicPr>
            <a:picLocks noChangeAspect="1"/>
          </p:cNvPicPr>
          <p:nvPr/>
        </p:nvPicPr>
        <p:blipFill>
          <a:blip r:embed="rId2"/>
          <a:stretch>
            <a:fillRect/>
          </a:stretch>
        </p:blipFill>
        <p:spPr>
          <a:xfrm>
            <a:off x="1212726" y="3606663"/>
            <a:ext cx="3143250" cy="208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41220478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معينات للدعاء المستجاب</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456525" y="547423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1272262"/>
            <a:ext cx="739687" cy="576064"/>
          </a:xfrm>
          <a:prstGeom prst="rect">
            <a:avLst/>
          </a:prstGeom>
        </p:spPr>
      </p:pic>
      <p:sp>
        <p:nvSpPr>
          <p:cNvPr id="16" name="TextBox 15"/>
          <p:cNvSpPr txBox="1"/>
          <p:nvPr/>
        </p:nvSpPr>
        <p:spPr>
          <a:xfrm>
            <a:off x="8532440" y="126355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1</a:t>
            </a:r>
            <a:endParaRPr lang="ar-EG" sz="3200" b="1" dirty="0">
              <a:solidFill>
                <a:srgbClr val="C00000"/>
              </a:solidFill>
              <a:latin typeface="Calibri"/>
            </a:endParaRPr>
          </a:p>
        </p:txBody>
      </p:sp>
      <p:sp>
        <p:nvSpPr>
          <p:cNvPr id="17" name="Freeform 16"/>
          <p:cNvSpPr/>
          <p:nvPr/>
        </p:nvSpPr>
        <p:spPr>
          <a:xfrm>
            <a:off x="317432" y="1124744"/>
            <a:ext cx="79989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ادعي </a:t>
            </a:r>
            <a:r>
              <a:rPr lang="ar-SA" sz="2400" b="1" kern="0" dirty="0">
                <a:solidFill>
                  <a:srgbClr val="C00000"/>
                </a:solidFill>
                <a:latin typeface="Calibri"/>
              </a:rPr>
              <a:t>بخير دائما وامنعي نفسك بتاتا من الدعاء على أحد بشر مهما ضرك</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8" name="Picture 17"/>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2712422"/>
            <a:ext cx="739687" cy="576064"/>
          </a:xfrm>
          <a:prstGeom prst="rect">
            <a:avLst/>
          </a:prstGeom>
        </p:spPr>
      </p:pic>
      <p:sp>
        <p:nvSpPr>
          <p:cNvPr id="19" name="TextBox 18"/>
          <p:cNvSpPr txBox="1"/>
          <p:nvPr/>
        </p:nvSpPr>
        <p:spPr>
          <a:xfrm>
            <a:off x="8532440" y="270371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2</a:t>
            </a:r>
            <a:endParaRPr lang="ar-EG" sz="3200" b="1" dirty="0">
              <a:solidFill>
                <a:srgbClr val="C00000"/>
              </a:solidFill>
              <a:latin typeface="Calibri"/>
            </a:endParaRPr>
          </a:p>
        </p:txBody>
      </p:sp>
      <p:sp>
        <p:nvSpPr>
          <p:cNvPr id="20" name="Freeform 19"/>
          <p:cNvSpPr/>
          <p:nvPr/>
        </p:nvSpPr>
        <p:spPr>
          <a:xfrm>
            <a:off x="323528" y="2568406"/>
            <a:ext cx="79568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ادعي </a:t>
            </a:r>
            <a:r>
              <a:rPr lang="ar-SA" sz="2400" b="1" kern="0" dirty="0">
                <a:solidFill>
                  <a:srgbClr val="C00000"/>
                </a:solidFill>
                <a:latin typeface="Calibri"/>
              </a:rPr>
              <a:t>وانت موقنة بالإجابة، يعني أنك ترين الإجابة </a:t>
            </a:r>
            <a:r>
              <a:rPr lang="ar-SA" sz="2400" b="1" kern="0" dirty="0" smtClean="0">
                <a:solidFill>
                  <a:srgbClr val="C00000"/>
                </a:solidFill>
                <a:latin typeface="Calibri"/>
              </a:rPr>
              <a:t>والنتيجة</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1" name="Picture 20"/>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95160" y="5537475"/>
            <a:ext cx="739687" cy="576064"/>
          </a:xfrm>
          <a:prstGeom prst="rect">
            <a:avLst/>
          </a:prstGeom>
        </p:spPr>
      </p:pic>
      <p:sp>
        <p:nvSpPr>
          <p:cNvPr id="22" name="TextBox 21"/>
          <p:cNvSpPr txBox="1"/>
          <p:nvPr/>
        </p:nvSpPr>
        <p:spPr>
          <a:xfrm>
            <a:off x="8539176" y="5528764"/>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4</a:t>
            </a:r>
            <a:endParaRPr lang="ar-EG" sz="3200" b="1" dirty="0">
              <a:solidFill>
                <a:srgbClr val="C00000"/>
              </a:solidFill>
              <a:latin typeface="Calibri"/>
            </a:endParaRPr>
          </a:p>
        </p:txBody>
      </p:sp>
      <p:sp>
        <p:nvSpPr>
          <p:cNvPr id="23" name="Freeform 22"/>
          <p:cNvSpPr/>
          <p:nvPr/>
        </p:nvSpPr>
        <p:spPr>
          <a:xfrm>
            <a:off x="326576" y="4008566"/>
            <a:ext cx="7935834" cy="1148626"/>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C00000"/>
                </a:solidFill>
                <a:latin typeface="Calibri"/>
              </a:rPr>
              <a:t>ليكن </a:t>
            </a:r>
            <a:r>
              <a:rPr lang="ar-SA" sz="2200" b="1" kern="0" dirty="0">
                <a:solidFill>
                  <a:srgbClr val="C00000"/>
                </a:solidFill>
                <a:latin typeface="Calibri"/>
              </a:rPr>
              <a:t>الدعاء في أوقات المطر والسفر والمرض والسجود وبين الإقامة والصلاة وبعد الصلاة المفروضة وعند خطبة الجمعة وقبل الغروب يوم الجمعة وعند شرب ماء </a:t>
            </a:r>
            <a:r>
              <a:rPr lang="ar-SA" sz="2200" b="1" kern="0" dirty="0" smtClean="0">
                <a:solidFill>
                  <a:srgbClr val="C00000"/>
                </a:solidFill>
                <a:latin typeface="Calibri"/>
              </a:rPr>
              <a:t>زمزم</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24" name="Picture 2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42616" y="4152582"/>
            <a:ext cx="739687" cy="576064"/>
          </a:xfrm>
          <a:prstGeom prst="rect">
            <a:avLst/>
          </a:prstGeom>
        </p:spPr>
      </p:pic>
      <p:sp>
        <p:nvSpPr>
          <p:cNvPr id="25" name="TextBox 24"/>
          <p:cNvSpPr txBox="1"/>
          <p:nvPr/>
        </p:nvSpPr>
        <p:spPr>
          <a:xfrm>
            <a:off x="8532439" y="417373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3</a:t>
            </a:r>
            <a:endParaRPr lang="ar-EG" sz="3200" b="1" dirty="0">
              <a:solidFill>
                <a:srgbClr val="C00000"/>
              </a:solidFill>
              <a:latin typeface="Calibri"/>
            </a:endParaRPr>
          </a:p>
        </p:txBody>
      </p:sp>
      <p:sp>
        <p:nvSpPr>
          <p:cNvPr id="26" name="Freeform 25"/>
          <p:cNvSpPr/>
          <p:nvPr/>
        </p:nvSpPr>
        <p:spPr>
          <a:xfrm>
            <a:off x="230242" y="5330222"/>
            <a:ext cx="7935834" cy="1123114"/>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FF5050"/>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002060"/>
                </a:solidFill>
                <a:latin typeface="Calibri"/>
              </a:rPr>
              <a:t>اخلصي </a:t>
            </a:r>
            <a:r>
              <a:rPr lang="ar-SA" sz="2200" b="1" kern="0" dirty="0">
                <a:solidFill>
                  <a:srgbClr val="002060"/>
                </a:solidFill>
                <a:latin typeface="Calibri"/>
              </a:rPr>
              <a:t>الدعاء لله ولا تشركي به أحدا نبيا كان او وليا صالحا او حجرا، او شجرا او مشعوذا او غير ذلك. فقد توجهي الي الله وحده بالدعاء</a:t>
            </a:r>
          </a:p>
        </p:txBody>
      </p:sp>
      <p:sp>
        <p:nvSpPr>
          <p:cNvPr id="27" name="Oval 26"/>
          <p:cNvSpPr/>
          <p:nvPr/>
        </p:nvSpPr>
        <p:spPr bwMode="auto">
          <a:xfrm>
            <a:off x="6136716" y="117536"/>
            <a:ext cx="523516" cy="687065"/>
          </a:xfrm>
          <a:prstGeom prst="ellipse">
            <a:avLst/>
          </a:prstGeom>
          <a:solidFill>
            <a:schemeClr val="bg1"/>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xmlns="" val="14484509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معينات للدعاء المستجاب</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1272262"/>
            <a:ext cx="739687" cy="576064"/>
          </a:xfrm>
          <a:prstGeom prst="rect">
            <a:avLst/>
          </a:prstGeom>
        </p:spPr>
      </p:pic>
      <p:sp>
        <p:nvSpPr>
          <p:cNvPr id="16" name="TextBox 15"/>
          <p:cNvSpPr txBox="1"/>
          <p:nvPr/>
        </p:nvSpPr>
        <p:spPr>
          <a:xfrm>
            <a:off x="8532440" y="126355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5</a:t>
            </a:r>
            <a:endParaRPr lang="ar-EG" sz="3200" b="1" dirty="0">
              <a:solidFill>
                <a:srgbClr val="C00000"/>
              </a:solidFill>
              <a:latin typeface="Calibri"/>
            </a:endParaRPr>
          </a:p>
        </p:txBody>
      </p:sp>
      <p:sp>
        <p:nvSpPr>
          <p:cNvPr id="17" name="Freeform 16"/>
          <p:cNvSpPr/>
          <p:nvPr/>
        </p:nvSpPr>
        <p:spPr>
          <a:xfrm>
            <a:off x="317432" y="1124744"/>
            <a:ext cx="79989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قدمي </a:t>
            </a:r>
            <a:r>
              <a:rPr lang="ar-SA" sz="2400" b="1" kern="0" dirty="0">
                <a:solidFill>
                  <a:srgbClr val="C00000"/>
                </a:solidFill>
                <a:latin typeface="Calibri"/>
              </a:rPr>
              <a:t>بين يدي دعائك صدقة </a:t>
            </a:r>
            <a:r>
              <a:rPr lang="ar-SA" sz="2400" b="1" kern="0" dirty="0" smtClean="0">
                <a:solidFill>
                  <a:srgbClr val="C00000"/>
                </a:solidFill>
                <a:latin typeface="Calibri"/>
              </a:rPr>
              <a:t>مالية</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8" name="Picture 17"/>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88424" y="2712422"/>
            <a:ext cx="739687" cy="576064"/>
          </a:xfrm>
          <a:prstGeom prst="rect">
            <a:avLst/>
          </a:prstGeom>
        </p:spPr>
      </p:pic>
      <p:sp>
        <p:nvSpPr>
          <p:cNvPr id="19" name="TextBox 18"/>
          <p:cNvSpPr txBox="1"/>
          <p:nvPr/>
        </p:nvSpPr>
        <p:spPr>
          <a:xfrm>
            <a:off x="8532440" y="270371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6</a:t>
            </a:r>
            <a:endParaRPr lang="ar-EG" sz="3200" b="1" dirty="0">
              <a:solidFill>
                <a:srgbClr val="C00000"/>
              </a:solidFill>
              <a:latin typeface="Calibri"/>
            </a:endParaRPr>
          </a:p>
        </p:txBody>
      </p:sp>
      <p:sp>
        <p:nvSpPr>
          <p:cNvPr id="20" name="Freeform 19"/>
          <p:cNvSpPr/>
          <p:nvPr/>
        </p:nvSpPr>
        <p:spPr>
          <a:xfrm>
            <a:off x="323528" y="2568406"/>
            <a:ext cx="795688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smtClean="0">
                <a:solidFill>
                  <a:srgbClr val="C00000"/>
                </a:solidFill>
                <a:latin typeface="Calibri"/>
              </a:rPr>
              <a:t>اعملي </a:t>
            </a:r>
            <a:r>
              <a:rPr lang="ar-SA" sz="2400" b="1" kern="0" dirty="0">
                <a:solidFill>
                  <a:srgbClr val="C00000"/>
                </a:solidFill>
                <a:latin typeface="Calibri"/>
              </a:rPr>
              <a:t>صالحا فان الدعاء يرفعه العمل الصالح (اليه يصعد الكلم الطيب والعمل الصالح يرفعه</a:t>
            </a:r>
            <a:r>
              <a:rPr lang="ar-SA" sz="2400" b="1" kern="0" dirty="0" smtClean="0">
                <a:solidFill>
                  <a:srgbClr val="C00000"/>
                </a:solidFill>
                <a:latin typeface="Calibri"/>
              </a:rPr>
              <a:t>)</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sp>
        <p:nvSpPr>
          <p:cNvPr id="23" name="Freeform 22"/>
          <p:cNvSpPr/>
          <p:nvPr/>
        </p:nvSpPr>
        <p:spPr>
          <a:xfrm>
            <a:off x="326576" y="4008566"/>
            <a:ext cx="7935834" cy="1148626"/>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200" b="1" kern="0" dirty="0" smtClean="0">
                <a:solidFill>
                  <a:srgbClr val="C00000"/>
                </a:solidFill>
                <a:latin typeface="Calibri"/>
              </a:rPr>
              <a:t>إذا </a:t>
            </a:r>
            <a:r>
              <a:rPr lang="ar-SA" sz="2200" b="1" kern="0" dirty="0">
                <a:solidFill>
                  <a:srgbClr val="C00000"/>
                </a:solidFill>
                <a:latin typeface="Calibri"/>
              </a:rPr>
              <a:t>لزم الامر فصلي صلاة </a:t>
            </a:r>
            <a:r>
              <a:rPr lang="ar-SA" sz="2200" b="1" kern="0" dirty="0" smtClean="0">
                <a:solidFill>
                  <a:srgbClr val="C00000"/>
                </a:solidFill>
                <a:latin typeface="Calibri"/>
              </a:rPr>
              <a:t>الحاجة</a:t>
            </a:r>
            <a:r>
              <a:rPr lang="ar-EG" sz="2200" b="1" kern="0" dirty="0" smtClean="0">
                <a:solidFill>
                  <a:srgbClr val="C00000"/>
                </a:solidFill>
                <a:latin typeface="Calibri"/>
              </a:rPr>
              <a:t> ، </a:t>
            </a:r>
            <a:r>
              <a:rPr lang="ar-SA" sz="2200" b="1" kern="0" dirty="0" smtClean="0">
                <a:solidFill>
                  <a:srgbClr val="C00000"/>
                </a:solidFill>
                <a:latin typeface="Calibri"/>
              </a:rPr>
              <a:t>ثم </a:t>
            </a:r>
            <a:r>
              <a:rPr lang="ar-SA" sz="2200" b="1" kern="0" dirty="0">
                <a:solidFill>
                  <a:srgbClr val="C00000"/>
                </a:solidFill>
                <a:latin typeface="Calibri"/>
              </a:rPr>
              <a:t>تسأل حاجتك مثل: "اللهم وفق بيني وبين زوجي وعمر المحبة بيننا</a:t>
            </a:r>
          </a:p>
        </p:txBody>
      </p:sp>
      <p:pic>
        <p:nvPicPr>
          <p:cNvPr id="24" name="Picture 23"/>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xmlns="" val="0"/>
              </a:ext>
            </a:extLst>
          </a:blip>
          <a:stretch>
            <a:fillRect/>
          </a:stretch>
        </p:blipFill>
        <p:spPr>
          <a:xfrm>
            <a:off x="8342616" y="4152582"/>
            <a:ext cx="739687" cy="576064"/>
          </a:xfrm>
          <a:prstGeom prst="rect">
            <a:avLst/>
          </a:prstGeom>
        </p:spPr>
      </p:pic>
      <p:sp>
        <p:nvSpPr>
          <p:cNvPr id="25" name="TextBox 24"/>
          <p:cNvSpPr txBox="1"/>
          <p:nvPr/>
        </p:nvSpPr>
        <p:spPr>
          <a:xfrm>
            <a:off x="8532439" y="417373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rPr>
              <a:t>7</a:t>
            </a:r>
            <a:endParaRPr lang="ar-EG" sz="3200" b="1" dirty="0">
              <a:solidFill>
                <a:srgbClr val="C00000"/>
              </a:solidFill>
              <a:latin typeface="Calibri"/>
            </a:endParaRPr>
          </a:p>
        </p:txBody>
      </p:sp>
      <p:sp>
        <p:nvSpPr>
          <p:cNvPr id="27" name="Oval 26"/>
          <p:cNvSpPr/>
          <p:nvPr/>
        </p:nvSpPr>
        <p:spPr bwMode="auto">
          <a:xfrm>
            <a:off x="6136716" y="117536"/>
            <a:ext cx="523516" cy="687065"/>
          </a:xfrm>
          <a:prstGeom prst="ellipse">
            <a:avLst/>
          </a:prstGeom>
          <a:solidFill>
            <a:schemeClr val="bg1"/>
          </a:solidFill>
          <a:ln w="9525" cap="flat" cmpd="sng" algn="ctr">
            <a:solidFill>
              <a:srgbClr val="FF33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xmlns="" val="39204236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9830059">
            <a:off x="1744900" y="1248210"/>
            <a:ext cx="4779519" cy="35217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endParaRPr lang="ar-EG" sz="2800" b="1" kern="0" dirty="0">
              <a:solidFill>
                <a:schemeClr val="bg1"/>
              </a:solidFill>
              <a:latin typeface="Calibri"/>
            </a:endParaRP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u="sng" kern="0" dirty="0">
                <a:solidFill>
                  <a:srgbClr val="C00000"/>
                </a:solidFill>
                <a:latin typeface="Calibri"/>
              </a:rPr>
              <a:t>واجب 13</a:t>
            </a:r>
          </a:p>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dirty="0">
                <a:solidFill>
                  <a:schemeClr val="bg1"/>
                </a:solidFill>
                <a:latin typeface="Calibri"/>
              </a:rPr>
              <a:t>اكتبي في ورقة مفاهيم "الايمان والدعاء من أقوى معينات الاستقرار الاسري" واكتبي في ورقة اعمال يجب إنجازها "الدعاء يوميا لله بتقوية علاقاتنا الاسرية</a:t>
            </a:r>
            <a:r>
              <a:rPr lang="ar-EG" sz="2800" b="1" kern="0" dirty="0" smtClean="0">
                <a:solidFill>
                  <a:schemeClr val="bg1"/>
                </a:solidFill>
                <a:latin typeface="Calibri"/>
              </a:rPr>
              <a:t>"</a:t>
            </a:r>
            <a:endParaRPr lang="ar-EG" sz="2800" b="1" kern="0" dirty="0">
              <a:solidFill>
                <a:schemeClr val="bg1"/>
              </a:solidFill>
              <a:latin typeface="Calibri"/>
            </a:endParaRPr>
          </a:p>
          <a:p>
            <a:pPr marL="0" marR="0" lvl="0" indent="0" algn="ctr" defTabSz="1066800" rtl="1" eaLnBrk="1" fontAlgn="auto" latinLnBrk="0" hangingPunct="1">
              <a:lnSpc>
                <a:spcPct val="90000"/>
              </a:lnSpc>
              <a:spcBef>
                <a:spcPts val="0"/>
              </a:spcBef>
              <a:spcAft>
                <a:spcPct val="35000"/>
              </a:spcAft>
              <a:buClrTx/>
              <a:buSzTx/>
              <a:buFontTx/>
              <a:buNone/>
              <a:tabLst/>
              <a:defRPr/>
            </a:pPr>
            <a:endParaRPr lang="ar-EG" sz="2800" b="1" kern="0" dirty="0">
              <a:solidFill>
                <a:schemeClr val="bg1"/>
              </a:solidFill>
              <a:latin typeface="Calibri"/>
            </a:endParaRPr>
          </a:p>
        </p:txBody>
      </p:sp>
      <p:sp>
        <p:nvSpPr>
          <p:cNvPr id="2" name="Heart 1"/>
          <p:cNvSpPr/>
          <p:nvPr/>
        </p:nvSpPr>
        <p:spPr bwMode="auto">
          <a:xfrm>
            <a:off x="6573594" y="30936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Heart 7"/>
          <p:cNvSpPr/>
          <p:nvPr/>
        </p:nvSpPr>
        <p:spPr bwMode="auto">
          <a:xfrm>
            <a:off x="1187625" y="23488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2843808" y="523834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4788024" y="29974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107798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59632" y="2276872"/>
            <a:ext cx="8229600" cy="1143000"/>
          </a:xfrm>
        </p:spPr>
        <p:txBody>
          <a:bodyPr/>
          <a:lstStyle/>
          <a:p>
            <a:pPr rtl="1"/>
            <a:r>
              <a:rPr lang="ar-EG" altLang="ar-EG" sz="5400" b="1" dirty="0">
                <a:solidFill>
                  <a:srgbClr val="C00000"/>
                </a:solidFill>
              </a:rPr>
              <a:t>متي يواجه الرجل </a:t>
            </a:r>
            <a:r>
              <a:rPr lang="ar-EG" altLang="ar-EG" sz="5400" b="1" dirty="0" smtClean="0">
                <a:solidFill>
                  <a:srgbClr val="C00000"/>
                </a:solidFill>
              </a:rPr>
              <a:t>بالنقد</a:t>
            </a:r>
            <a:br>
              <a:rPr lang="ar-EG" altLang="ar-EG" sz="5400" b="1" dirty="0" smtClean="0">
                <a:solidFill>
                  <a:srgbClr val="C00000"/>
                </a:solidFill>
              </a:rPr>
            </a:br>
            <a:r>
              <a:rPr lang="ar-EG" altLang="ar-EG" sz="5400" b="1" dirty="0" smtClean="0">
                <a:solidFill>
                  <a:srgbClr val="C00000"/>
                </a:solidFill>
              </a:rPr>
              <a:t> </a:t>
            </a:r>
            <a:r>
              <a:rPr lang="ar-EG" altLang="ar-EG" sz="5400" b="1" dirty="0">
                <a:solidFill>
                  <a:srgbClr val="C00000"/>
                </a:solidFill>
              </a:rPr>
              <a:t>والنصيحة؟</a:t>
            </a:r>
          </a:p>
        </p:txBody>
      </p:sp>
    </p:spTree>
    <p:extLst>
      <p:ext uri="{BB962C8B-B14F-4D97-AF65-F5344CB8AC3E}">
        <p14:creationId xmlns:p14="http://schemas.microsoft.com/office/powerpoint/2010/main" xmlns="" val="3147033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8525" y="2915265"/>
            <a:ext cx="8250583" cy="1123928"/>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عندما يشعر الرجل بأن زوجته لا تريد التحكم فيه وتغييره فإنه يطلب مشورتها، وعندما تشعر المرأة بأن زوجها يستمع إليها ويتعاطف معها فإنه تريحه في التعامل وتري أنه </a:t>
            </a:r>
            <a:r>
              <a:rPr lang="ar-SA" sz="2000" b="1" kern="0" dirty="0" smtClean="0">
                <a:solidFill>
                  <a:prstClr val="white"/>
                </a:solidFill>
                <a:latin typeface="Calibri"/>
              </a:rPr>
              <a:t>يحبها</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وتعطي المرأة الحلول؟</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44061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058438"/>
            <a:ext cx="8250583" cy="1578474"/>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smtClean="0">
                <a:solidFill>
                  <a:prstClr val="white"/>
                </a:solidFill>
                <a:latin typeface="Calibri"/>
              </a:rPr>
              <a:t>يجب </a:t>
            </a:r>
            <a:r>
              <a:rPr lang="ar-SA" sz="2000" b="1" kern="0" dirty="0">
                <a:solidFill>
                  <a:prstClr val="white"/>
                </a:solidFill>
                <a:latin typeface="Calibri"/>
              </a:rPr>
              <a:t>العلم أن تقديم الحلول وتقديم النصيحة ليس أمراً سيئاً، بل هو من صميم العلاقات الإنسانية، المقصود فقط التوقيت، يجب أن يكون التوقيت لهذين الأمرين صحيح، ففي الوقت الذي يريد الرجل فيه الدعم لا نعطيه النصيحة. وفي الوقت الذي تريد المرأة فيه التعاطف لا نعطيها الحلول، وحاجة الجنسين إلي الدعم والتعاطف أكثر من حاجتهما إلي الحول </a:t>
            </a:r>
            <a:r>
              <a:rPr lang="ar-SA" sz="2000" b="1" kern="0" dirty="0" smtClean="0">
                <a:solidFill>
                  <a:prstClr val="white"/>
                </a:solidFill>
                <a:latin typeface="Calibri"/>
              </a:rPr>
              <a:t>والنصائح</a:t>
            </a:r>
            <a:endParaRPr lang="ar-SA" sz="2000" b="1" kern="0" dirty="0">
              <a:solidFill>
                <a:prstClr val="white"/>
              </a:solidFill>
              <a:latin typeface="Calibri"/>
            </a:endParaRPr>
          </a:p>
        </p:txBody>
      </p:sp>
      <p:sp>
        <p:nvSpPr>
          <p:cNvPr id="14" name="Rectangle 13"/>
          <p:cNvSpPr/>
          <p:nvPr/>
        </p:nvSpPr>
        <p:spPr>
          <a:xfrm>
            <a:off x="358525" y="4316682"/>
            <a:ext cx="8250583" cy="1123928"/>
          </a:xfrm>
          <a:prstGeom prst="rect">
            <a:avLst/>
          </a:prstGeom>
          <a:solidFill>
            <a:srgbClr val="FF3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إذا كنت امرأة فتدربي للأسبوع المقبل بألا تعطي أي نصيحة أو تبدي أي نقد إلا إذا كلب منك ذلك، سوف تعجبين للنتائج الإيجابية عبرت أنيسة قائلاً " لقد كانت التجربة مخيفة! لم أتصور هذا التغيير في هذه المدة القصيرة لقد كنت حقاً مغيبة عن هذه المعلومة</a:t>
            </a:r>
            <a:endParaRPr kumimoji="0" lang="ar-EG" sz="2000" b="1" i="0" u="none" strike="noStrike" kern="0" cap="none" spc="0" normalizeH="0" baseline="0" noProof="0" dirty="0" smtClean="0">
              <a:ln>
                <a:noFill/>
              </a:ln>
              <a:solidFill>
                <a:prstClr val="white"/>
              </a:solidFill>
              <a:effectLst/>
              <a:uLnTx/>
              <a:uFillTx/>
              <a:latin typeface="Calibri"/>
            </a:endParaRPr>
          </a:p>
        </p:txBody>
      </p:sp>
    </p:spTree>
    <p:extLst>
      <p:ext uri="{BB962C8B-B14F-4D97-AF65-F5344CB8AC3E}">
        <p14:creationId xmlns:p14="http://schemas.microsoft.com/office/powerpoint/2010/main" xmlns="" val="12497498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888" y="1556792"/>
            <a:ext cx="3873804" cy="2887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139321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1857500" y="5415205"/>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563888" y="40459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395536" y="386104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8470488" y="411307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Freeform 16"/>
          <p:cNvSpPr/>
          <p:nvPr/>
        </p:nvSpPr>
        <p:spPr>
          <a:xfrm rot="714597">
            <a:off x="1687565" y="1681848"/>
            <a:ext cx="5616209" cy="3521763"/>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a:solidFill>
                  <a:schemeClr val="bg1"/>
                </a:solidFill>
                <a:latin typeface="Calibri"/>
              </a:rPr>
              <a:t>النصيحة والاهتمام لدي المرأة تعبير عن الحب والمشاركة بينما هي لدي الرجل تعبيراً عن الحب والمشاركة، بينما هي لدي المرأة عدم استماع وعدم تفهم.</a:t>
            </a:r>
            <a:endParaRPr lang="ar-EG" sz="2800" b="1" kern="0" dirty="0">
              <a:solidFill>
                <a:schemeClr val="bg1"/>
              </a:solidFill>
              <a:latin typeface="Calibri"/>
            </a:endParaRPr>
          </a:p>
        </p:txBody>
      </p:sp>
      <p:pic>
        <p:nvPicPr>
          <p:cNvPr id="2" name="Picture 1"/>
          <p:cNvPicPr>
            <a:picLocks noChangeAspect="1"/>
          </p:cNvPicPr>
          <p:nvPr/>
        </p:nvPicPr>
        <p:blipFill>
          <a:blip r:embed="rId2"/>
          <a:stretch>
            <a:fillRect/>
          </a:stretch>
        </p:blipFill>
        <p:spPr>
          <a:xfrm>
            <a:off x="5870614" y="92676"/>
            <a:ext cx="2612400" cy="17470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7370639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المرأة والرجل في وجود الضغوط</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44061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1507" y="1340768"/>
            <a:ext cx="8250583" cy="3594698"/>
          </a:xfrm>
          <a:prstGeom prst="rect">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b="1" kern="0" dirty="0">
                <a:solidFill>
                  <a:prstClr val="white"/>
                </a:solidFill>
                <a:latin typeface="Calibri"/>
              </a:rPr>
              <a:t>واحدة من الفروق التي يجب الانتباه إليها عند الرجل والمرأة هي الطريقة التعامل اليومي مع ضغوط الحياة أو العمل عندما يأتي محمد إلي البيت بعد يوم متعب فأنه يود أن يجد مكاناً هادئاً ومريحاً، ويستمع إلي الأخبار أو يقرأ كتباً ، بينما نورة عندما تعود إلي البيت بعد يوم متعب فإنها تود أن تجد أحداً تتكلم معه وتشتكي إليه . لهذا السبب وخاصة إذا كانت المرأة عاملة فإن الأمور تتعد أكثر لأن الرجل يريد العزلة والهدوء وهي تريد الاهتمام والتحدث النتيجة تؤثر أكثر، محمد هنا يعتقد أن نورة تتحدث كثيراً بينما نورة تعتقد أنها مهملة، إن حل هذه الإشكالية يكون بمعرفة سيكولوجية الرجل والمرأة في التعامل مع الضغوط دعنا نلقي نظرة علي ذلك من خلال معرفة المفهوم </a:t>
            </a:r>
            <a:r>
              <a:rPr lang="ar-SA" sz="2400" b="1" kern="0" dirty="0" smtClean="0">
                <a:solidFill>
                  <a:prstClr val="white"/>
                </a:solidFill>
                <a:latin typeface="Calibri"/>
              </a:rPr>
              <a:t>القادم</a:t>
            </a:r>
            <a:endParaRPr lang="ar-SA" sz="2400" b="1" kern="0" dirty="0">
              <a:solidFill>
                <a:prstClr val="white"/>
              </a:solidFill>
              <a:latin typeface="Calibri"/>
            </a:endParaRPr>
          </a:p>
        </p:txBody>
      </p:sp>
      <p:pic>
        <p:nvPicPr>
          <p:cNvPr id="2" name="Picture 1"/>
          <p:cNvPicPr>
            <a:picLocks noChangeAspect="1"/>
          </p:cNvPicPr>
          <p:nvPr/>
        </p:nvPicPr>
        <p:blipFill>
          <a:blip r:embed="rId2"/>
          <a:stretch>
            <a:fillRect/>
          </a:stretch>
        </p:blipFill>
        <p:spPr>
          <a:xfrm>
            <a:off x="1835696" y="5182666"/>
            <a:ext cx="3048000" cy="1524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5811741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2992513" y="530120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563888" y="40459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688977" y="158769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8470488" y="411307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Freeform 16"/>
          <p:cNvSpPr/>
          <p:nvPr/>
        </p:nvSpPr>
        <p:spPr>
          <a:xfrm rot="714597">
            <a:off x="1982575" y="1690123"/>
            <a:ext cx="5616209" cy="2707090"/>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a:solidFill>
                  <a:schemeClr val="bg1"/>
                </a:solidFill>
                <a:latin typeface="Calibri"/>
              </a:rPr>
              <a:t>الرجل عند الضغوط يود الراحة والهدوء والمرأة عند الضغوط تود التحدث والاهتمام</a:t>
            </a:r>
            <a:endParaRPr lang="ar-EG" sz="2800" b="1" kern="0" dirty="0">
              <a:solidFill>
                <a:schemeClr val="bg1"/>
              </a:solidFill>
              <a:latin typeface="Calibri"/>
            </a:endParaRPr>
          </a:p>
        </p:txBody>
      </p:sp>
      <p:pic>
        <p:nvPicPr>
          <p:cNvPr id="3" name="Picture 2"/>
          <p:cNvPicPr>
            <a:picLocks noChangeAspect="1"/>
          </p:cNvPicPr>
          <p:nvPr/>
        </p:nvPicPr>
        <p:blipFill>
          <a:blip r:embed="rId2"/>
          <a:stretch>
            <a:fillRect/>
          </a:stretch>
        </p:blipFill>
        <p:spPr>
          <a:xfrm>
            <a:off x="135013" y="3933454"/>
            <a:ext cx="2857500" cy="1905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492061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3528" y="2610464"/>
            <a:ext cx="8250583" cy="1428729"/>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يجب أن تدرك المرأة أن الرجل يحتاج إلي أن يختلي بنفسه كي يرتب أوراقه ويعيد حساباته، المرأة قد تسئ تفسير سكوت الرجل وذلك وفق مشاعرها ذلك اليوم أو تلك الليلة أو الأسوأ أن تظن " إنه لا يحبني، إنه يكرهني، سوف يتركني إلي الأبد " وهذا قد يشعل خوفها الكبير من الرفض " أنا خائفة أن يرفضني وبعدها قد لا أجد الحب أبداً .. وربما ألا أستحق أن أكون محبوبة </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كهف الرجل وإعلان المرأة</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80330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058438"/>
            <a:ext cx="8250583" cy="1242106"/>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إن المرأة لا تفهم ذلك لأنها في الزهرة عندما تود الزهراوية أن تفكر أو عندما تكون قلقة أو عندما تكون قلقة أو عندما تود استشعار حبها أو توازنها فإنها تتكلم فتفكر بصوت عال وتبث قلقها وتتناقل الحب</a:t>
            </a:r>
          </a:p>
        </p:txBody>
      </p:sp>
      <p:sp>
        <p:nvSpPr>
          <p:cNvPr id="14" name="Rectangle 13"/>
          <p:cNvSpPr/>
          <p:nvPr/>
        </p:nvSpPr>
        <p:spPr>
          <a:xfrm>
            <a:off x="358525" y="4316682"/>
            <a:ext cx="8250583" cy="1344566"/>
          </a:xfrm>
          <a:prstGeom prst="rect">
            <a:avLst/>
          </a:prstGeom>
          <a:solidFill>
            <a:srgbClr val="FF3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ويجب أن يدرك الرجل أ، زوجته عندما تكون متضايقة أو متوترة أو حزينة فإنها تود أن تتحدث وهي بالكلام تتحسن وهي عندما تتكلم فإنها لا تشتكي منه أو تتهمه في عدم حسن إدارته أو تتذمر من واقها بالضرورة لكنها تتكلم لتتحسن الرجل يسئ فهم المرأة عندما يفسر كلامها بأنه نقد له أو لإدارته أو </a:t>
            </a:r>
            <a:r>
              <a:rPr lang="ar-SA" sz="2000" b="1" kern="0" dirty="0" smtClean="0">
                <a:solidFill>
                  <a:prstClr val="white"/>
                </a:solidFill>
                <a:latin typeface="Calibri"/>
              </a:rPr>
              <a:t>لمقدرته</a:t>
            </a:r>
            <a:endParaRPr kumimoji="0" lang="ar-EG" sz="2000" b="1" i="0" u="none" strike="noStrike" kern="0" cap="none" spc="0" normalizeH="0" baseline="0" noProof="0" dirty="0" smtClean="0">
              <a:ln>
                <a:noFill/>
              </a:ln>
              <a:solidFill>
                <a:prstClr val="white"/>
              </a:solidFill>
              <a:effectLst/>
              <a:uLnTx/>
              <a:uFillTx/>
              <a:latin typeface="Calibri"/>
            </a:endParaRPr>
          </a:p>
        </p:txBody>
      </p:sp>
    </p:spTree>
    <p:extLst>
      <p:ext uri="{BB962C8B-B14F-4D97-AF65-F5344CB8AC3E}">
        <p14:creationId xmlns:p14="http://schemas.microsoft.com/office/powerpoint/2010/main" xmlns="" val="3691025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2992513" y="530120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563888" y="40459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688977" y="158769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8470488" y="411307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Freeform 16"/>
          <p:cNvSpPr/>
          <p:nvPr/>
        </p:nvSpPr>
        <p:spPr>
          <a:xfrm rot="714597">
            <a:off x="1982575" y="1690123"/>
            <a:ext cx="5616209" cy="2707090"/>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a:solidFill>
                  <a:schemeClr val="bg1"/>
                </a:solidFill>
                <a:latin typeface="Calibri"/>
              </a:rPr>
              <a:t>الرجل يحتاج إلى الخلوة عندما يقلق والمرأة تحتاج للتحدث عندما تقلق</a:t>
            </a:r>
            <a:endParaRPr lang="ar-EG" sz="2800" b="1" kern="0" dirty="0">
              <a:solidFill>
                <a:schemeClr val="bg1"/>
              </a:solidFill>
              <a:latin typeface="Calibri"/>
            </a:endParaRPr>
          </a:p>
        </p:txBody>
      </p:sp>
      <p:pic>
        <p:nvPicPr>
          <p:cNvPr id="2" name="Picture 1"/>
          <p:cNvPicPr>
            <a:picLocks noChangeAspect="1"/>
          </p:cNvPicPr>
          <p:nvPr/>
        </p:nvPicPr>
        <p:blipFill>
          <a:blip r:embed="rId2"/>
          <a:stretch>
            <a:fillRect/>
          </a:stretch>
        </p:blipFill>
        <p:spPr>
          <a:xfrm>
            <a:off x="250305" y="4090776"/>
            <a:ext cx="2097999" cy="20979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37518764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أعط الأرنب جزراً لا تعطيه لحماً</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80330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23528" y="1412776"/>
            <a:ext cx="8250583" cy="2874618"/>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يشعر الرجل بأنه يعطي أحياناً وربما بكثرة لكنه دون الحصول علي رضي الطرف الثاني وتشعر المرأة تعطي وربما بكثرة ، ولكن دون الحصول علي رضي الطرف الآخر أيضاً ، قد يكونان كذلك لكن في الحقيقة أن الرجل يعطي عطاء لرجل ، والمرأة تعطي عطاء لامرأة أنت لو أعطيت الأرنب لحماً فلن يأكله ورغم أنك قد تصر في أن تعطيه لحماً كل يوم ، ربما مشويا وأحياناً نياً أو أحيانا آخري مسلوقاً ، لكنه في كل مرة لا يأكله ، السبب أنه لا يحتاج إليه ولا يريده ولا يحبه يكلنك لو أعطيته خساً أو جزراً فسوف تجده من المحبين لك والراضيين عنك . وحتى يعطي الرجل ما تحب المرأة وتعطي المرأة ما يحب الرجل فلابد من معرفة ما يحتاج إليه كل من الرجل والمرأة أولاً. هناك ستة احتياجات رئيسية لكل من الرجل والمرأة هذه الاحتياجات متساوية </a:t>
            </a:r>
            <a:r>
              <a:rPr lang="ar-SA" sz="2000" b="1" kern="0" dirty="0" smtClean="0">
                <a:solidFill>
                  <a:prstClr val="white"/>
                </a:solidFill>
                <a:latin typeface="Calibri"/>
              </a:rPr>
              <a:t>الأهمية</a:t>
            </a:r>
            <a:endParaRPr lang="ar-SA" sz="2000" b="1" kern="0" dirty="0">
              <a:solidFill>
                <a:prstClr val="white"/>
              </a:solidFill>
              <a:latin typeface="Calibri"/>
            </a:endParaRPr>
          </a:p>
        </p:txBody>
      </p:sp>
      <p:pic>
        <p:nvPicPr>
          <p:cNvPr id="2" name="Picture 1"/>
          <p:cNvPicPr>
            <a:picLocks noChangeAspect="1"/>
          </p:cNvPicPr>
          <p:nvPr/>
        </p:nvPicPr>
        <p:blipFill>
          <a:blip r:embed="rId2"/>
          <a:stretch>
            <a:fillRect/>
          </a:stretch>
        </p:blipFill>
        <p:spPr>
          <a:xfrm rot="1885171">
            <a:off x="1482306" y="4363745"/>
            <a:ext cx="2029165" cy="23218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168221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583668" y="97498"/>
            <a:ext cx="5562339"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الاحتياجات الرئيسية للرجل</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Freeform 15"/>
          <p:cNvSpPr/>
          <p:nvPr/>
        </p:nvSpPr>
        <p:spPr>
          <a:xfrm rot="3600000">
            <a:off x="6443070" y="2788217"/>
            <a:ext cx="1600255" cy="1758738"/>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القبول</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2" name="Freeform 21"/>
          <p:cNvSpPr/>
          <p:nvPr/>
        </p:nvSpPr>
        <p:spPr>
          <a:xfrm rot="1200000">
            <a:off x="4417358" y="1645847"/>
            <a:ext cx="1600255" cy="1483255"/>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gradFill rotWithShape="1">
            <a:gsLst>
              <a:gs pos="0">
                <a:srgbClr val="4BACC6">
                  <a:hueOff val="-3311292"/>
                  <a:satOff val="13270"/>
                  <a:lumOff val="2876"/>
                  <a:alphaOff val="0"/>
                  <a:shade val="51000"/>
                  <a:satMod val="130000"/>
                </a:srgbClr>
              </a:gs>
              <a:gs pos="80000">
                <a:srgbClr val="4BACC6">
                  <a:hueOff val="-3311292"/>
                  <a:satOff val="13270"/>
                  <a:lumOff val="2876"/>
                  <a:alphaOff val="0"/>
                  <a:shade val="93000"/>
                  <a:satMod val="130000"/>
                </a:srgbClr>
              </a:gs>
              <a:gs pos="100000">
                <a:srgbClr val="4BACC6">
                  <a:hueOff val="-3311292"/>
                  <a:satOff val="13270"/>
                  <a:lumOff val="287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 الثقة</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3" name="Freeform 22"/>
          <p:cNvSpPr/>
          <p:nvPr/>
        </p:nvSpPr>
        <p:spPr>
          <a:xfrm rot="20400000">
            <a:off x="1485084" y="1740742"/>
            <a:ext cx="1600255" cy="1293463"/>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gradFill rotWithShape="1">
            <a:gsLst>
              <a:gs pos="0">
                <a:srgbClr val="4BACC6">
                  <a:hueOff val="-6622584"/>
                  <a:satOff val="26541"/>
                  <a:lumOff val="5752"/>
                  <a:alphaOff val="0"/>
                  <a:shade val="51000"/>
                  <a:satMod val="130000"/>
                </a:srgbClr>
              </a:gs>
              <a:gs pos="80000">
                <a:srgbClr val="4BACC6">
                  <a:hueOff val="-6622584"/>
                  <a:satOff val="26541"/>
                  <a:lumOff val="5752"/>
                  <a:alphaOff val="0"/>
                  <a:shade val="93000"/>
                  <a:satMod val="130000"/>
                </a:srgbClr>
              </a:gs>
              <a:gs pos="100000">
                <a:srgbClr val="4BACC6">
                  <a:hueOff val="-6622584"/>
                  <a:satOff val="26541"/>
                  <a:lumOff val="575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6" tIns="91417" rIns="172697" bIns="40639"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التقدير</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4" name="Freeform 23"/>
          <p:cNvSpPr/>
          <p:nvPr/>
        </p:nvSpPr>
        <p:spPr>
          <a:xfrm rot="19806338">
            <a:off x="1470090" y="3663672"/>
            <a:ext cx="1600255" cy="1758738"/>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solidFill>
            <a:srgbClr val="FF7C8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dirty="0">
                <a:solidFill>
                  <a:prstClr val="white"/>
                </a:solidFill>
                <a:latin typeface="Calibri"/>
              </a:rPr>
              <a:t>الأعجاب</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5" name="Freeform 24"/>
          <p:cNvSpPr/>
          <p:nvPr/>
        </p:nvSpPr>
        <p:spPr>
          <a:xfrm rot="1200000">
            <a:off x="4231973" y="4378014"/>
            <a:ext cx="1600255" cy="1483255"/>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dirty="0" smtClean="0">
                <a:solidFill>
                  <a:prstClr val="white"/>
                </a:solidFill>
                <a:latin typeface="Calibri"/>
              </a:rPr>
              <a:t>  </a:t>
            </a:r>
            <a:r>
              <a:rPr lang="ar-EG" sz="3200" b="1" kern="0" dirty="0">
                <a:solidFill>
                  <a:prstClr val="white"/>
                </a:solidFill>
                <a:latin typeface="Calibri"/>
              </a:rPr>
              <a:t>الإقرار</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xmlns="" val="1815643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1583668" y="97498"/>
            <a:ext cx="5562339"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الاحتياجات الرئيسية للمرأة</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Freeform 15"/>
          <p:cNvSpPr/>
          <p:nvPr/>
        </p:nvSpPr>
        <p:spPr>
          <a:xfrm rot="3600000">
            <a:off x="6443070" y="2788217"/>
            <a:ext cx="1600255" cy="1758738"/>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 الفهم</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2" name="Freeform 21"/>
          <p:cNvSpPr/>
          <p:nvPr/>
        </p:nvSpPr>
        <p:spPr>
          <a:xfrm rot="1200000">
            <a:off x="4417358" y="1645847"/>
            <a:ext cx="1600255" cy="1483255"/>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gradFill rotWithShape="1">
            <a:gsLst>
              <a:gs pos="0">
                <a:srgbClr val="4BACC6">
                  <a:hueOff val="-3311292"/>
                  <a:satOff val="13270"/>
                  <a:lumOff val="2876"/>
                  <a:alphaOff val="0"/>
                  <a:shade val="51000"/>
                  <a:satMod val="130000"/>
                </a:srgbClr>
              </a:gs>
              <a:gs pos="80000">
                <a:srgbClr val="4BACC6">
                  <a:hueOff val="-3311292"/>
                  <a:satOff val="13270"/>
                  <a:lumOff val="2876"/>
                  <a:alphaOff val="0"/>
                  <a:shade val="93000"/>
                  <a:satMod val="130000"/>
                </a:srgbClr>
              </a:gs>
              <a:gs pos="100000">
                <a:srgbClr val="4BACC6">
                  <a:hueOff val="-3311292"/>
                  <a:satOff val="13270"/>
                  <a:lumOff val="287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الاهتمام والرعاية</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3" name="Freeform 22"/>
          <p:cNvSpPr/>
          <p:nvPr/>
        </p:nvSpPr>
        <p:spPr>
          <a:xfrm rot="20400000">
            <a:off x="1485084" y="1740742"/>
            <a:ext cx="1600255" cy="1293463"/>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gradFill rotWithShape="1">
            <a:gsLst>
              <a:gs pos="0">
                <a:srgbClr val="4BACC6">
                  <a:hueOff val="-6622584"/>
                  <a:satOff val="26541"/>
                  <a:lumOff val="5752"/>
                  <a:alphaOff val="0"/>
                  <a:shade val="51000"/>
                  <a:satMod val="130000"/>
                </a:srgbClr>
              </a:gs>
              <a:gs pos="80000">
                <a:srgbClr val="4BACC6">
                  <a:hueOff val="-6622584"/>
                  <a:satOff val="26541"/>
                  <a:lumOff val="5752"/>
                  <a:alphaOff val="0"/>
                  <a:shade val="93000"/>
                  <a:satMod val="130000"/>
                </a:srgbClr>
              </a:gs>
              <a:gs pos="100000">
                <a:srgbClr val="4BACC6">
                  <a:hueOff val="-6622584"/>
                  <a:satOff val="26541"/>
                  <a:lumOff val="575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6" tIns="91417" rIns="172697" bIns="40639"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الاحترام</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4" name="Freeform 23"/>
          <p:cNvSpPr/>
          <p:nvPr/>
        </p:nvSpPr>
        <p:spPr>
          <a:xfrm rot="19806338">
            <a:off x="1470090" y="3663672"/>
            <a:ext cx="1600255" cy="1758738"/>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solidFill>
            <a:srgbClr val="FF7C8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الأولوية / الأفضلية</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5" name="Freeform 24"/>
          <p:cNvSpPr/>
          <p:nvPr/>
        </p:nvSpPr>
        <p:spPr>
          <a:xfrm rot="1200000">
            <a:off x="4231973" y="4378014"/>
            <a:ext cx="1600255" cy="1483255"/>
          </a:xfrm>
          <a:custGeom>
            <a:avLst/>
            <a:gdLst>
              <a:gd name="connsiteX0" fmla="*/ 173364 w 1600255"/>
              <a:gd name="connsiteY0" fmla="*/ 0 h 1040166"/>
              <a:gd name="connsiteX1" fmla="*/ 1426891 w 1600255"/>
              <a:gd name="connsiteY1" fmla="*/ 0 h 1040166"/>
              <a:gd name="connsiteX2" fmla="*/ 1600255 w 1600255"/>
              <a:gd name="connsiteY2" fmla="*/ 173364 h 1040166"/>
              <a:gd name="connsiteX3" fmla="*/ 1600255 w 1600255"/>
              <a:gd name="connsiteY3" fmla="*/ 1040166 h 1040166"/>
              <a:gd name="connsiteX4" fmla="*/ 1600255 w 1600255"/>
              <a:gd name="connsiteY4" fmla="*/ 1040166 h 1040166"/>
              <a:gd name="connsiteX5" fmla="*/ 0 w 1600255"/>
              <a:gd name="connsiteY5" fmla="*/ 1040166 h 1040166"/>
              <a:gd name="connsiteX6" fmla="*/ 0 w 1600255"/>
              <a:gd name="connsiteY6" fmla="*/ 1040166 h 1040166"/>
              <a:gd name="connsiteX7" fmla="*/ 0 w 1600255"/>
              <a:gd name="connsiteY7" fmla="*/ 173364 h 1040166"/>
              <a:gd name="connsiteX8" fmla="*/ 173364 w 1600255"/>
              <a:gd name="connsiteY8" fmla="*/ 0 h 104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55" h="1040166">
                <a:moveTo>
                  <a:pt x="173364" y="0"/>
                </a:moveTo>
                <a:lnTo>
                  <a:pt x="1426891" y="0"/>
                </a:lnTo>
                <a:cubicBezTo>
                  <a:pt x="1522637" y="0"/>
                  <a:pt x="1600255" y="77618"/>
                  <a:pt x="1600255" y="173364"/>
                </a:cubicBezTo>
                <a:lnTo>
                  <a:pt x="1600255" y="1040166"/>
                </a:lnTo>
                <a:lnTo>
                  <a:pt x="1600255" y="1040166"/>
                </a:lnTo>
                <a:lnTo>
                  <a:pt x="0" y="1040166"/>
                </a:lnTo>
                <a:lnTo>
                  <a:pt x="0" y="1040166"/>
                </a:lnTo>
                <a:lnTo>
                  <a:pt x="0" y="173364"/>
                </a:lnTo>
                <a:cubicBezTo>
                  <a:pt x="0" y="77618"/>
                  <a:pt x="77618" y="0"/>
                  <a:pt x="173364" y="0"/>
                </a:cubicBezTo>
                <a:close/>
              </a:path>
            </a:pathLst>
          </a:cu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172697" tIns="91416" rIns="172696" bIns="40640" numCol="1" spcCol="1270" anchor="ctr" anchorCtr="0">
            <a:noAutofit/>
          </a:bodyPr>
          <a:lstStyle/>
          <a:p>
            <a:pPr marL="0" marR="0" lvl="0" indent="0" algn="ctr" defTabSz="1422400" rtl="1" eaLnBrk="1" fontAlgn="auto" latinLnBrk="0" hangingPunct="1">
              <a:lnSpc>
                <a:spcPct val="90000"/>
              </a:lnSpc>
              <a:spcBef>
                <a:spcPts val="0"/>
              </a:spcBef>
              <a:spcAft>
                <a:spcPct val="35000"/>
              </a:spcAft>
              <a:buClrTx/>
              <a:buSzTx/>
              <a:buFontTx/>
              <a:buNone/>
              <a:tabLst/>
              <a:defRPr/>
            </a:pPr>
            <a:r>
              <a:rPr lang="ar-EG" sz="3200" b="1" kern="0">
                <a:solidFill>
                  <a:prstClr val="white"/>
                </a:solidFill>
                <a:latin typeface="Calibri"/>
              </a:rPr>
              <a:t>إثبات</a:t>
            </a:r>
            <a:endParaRPr kumimoji="0" lang="ar-EG"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xmlns="" val="14690038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3568" y="2420888"/>
            <a:ext cx="8229600" cy="1143000"/>
          </a:xfrm>
        </p:spPr>
        <p:txBody>
          <a:bodyPr/>
          <a:lstStyle/>
          <a:p>
            <a:pPr rtl="1"/>
            <a:r>
              <a:rPr lang="ar-EG" altLang="ar-EG" sz="5400" b="1" dirty="0">
                <a:solidFill>
                  <a:srgbClr val="C00000"/>
                </a:solidFill>
              </a:rPr>
              <a:t>الاحتياجات </a:t>
            </a:r>
            <a:r>
              <a:rPr lang="ar-EG" altLang="ar-EG" sz="5400" b="1" dirty="0" smtClean="0">
                <a:solidFill>
                  <a:srgbClr val="C00000"/>
                </a:solidFill>
              </a:rPr>
              <a:t>الرئيسية</a:t>
            </a:r>
            <a:br>
              <a:rPr lang="ar-EG" altLang="ar-EG" sz="5400" b="1" dirty="0" smtClean="0">
                <a:solidFill>
                  <a:srgbClr val="C00000"/>
                </a:solidFill>
              </a:rPr>
            </a:br>
            <a:r>
              <a:rPr lang="ar-EG" altLang="ar-EG" sz="5400" b="1" dirty="0" smtClean="0">
                <a:solidFill>
                  <a:srgbClr val="C00000"/>
                </a:solidFill>
              </a:rPr>
              <a:t> للجنسين</a:t>
            </a:r>
            <a:endParaRPr lang="ar-EG" altLang="ar-EG" sz="5400" b="1" dirty="0">
              <a:solidFill>
                <a:srgbClr val="C00000"/>
              </a:solidFill>
            </a:endParaRPr>
          </a:p>
        </p:txBody>
      </p:sp>
    </p:spTree>
    <p:extLst>
      <p:ext uri="{BB962C8B-B14F-4D97-AF65-F5344CB8AC3E}">
        <p14:creationId xmlns:p14="http://schemas.microsoft.com/office/powerpoint/2010/main" xmlns="" val="16604649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791580" y="1153771"/>
            <a:ext cx="7992888" cy="3672408"/>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4" name="Pentagon 3"/>
          <p:cNvSpPr/>
          <p:nvPr/>
        </p:nvSpPr>
        <p:spPr>
          <a:xfrm flipH="1">
            <a:off x="3491880" y="188640"/>
            <a:ext cx="3447814" cy="72008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prstClr val="white"/>
                </a:solidFill>
                <a:latin typeface="Calibri"/>
              </a:rPr>
              <a:t>الثقة والرعاية </a:t>
            </a:r>
            <a:endParaRPr kumimoji="0" lang="ar-SA"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 name="Rounded Rectangle 1"/>
          <p:cNvSpPr/>
          <p:nvPr/>
        </p:nvSpPr>
        <p:spPr bwMode="auto">
          <a:xfrm>
            <a:off x="6372200" y="332656"/>
            <a:ext cx="755576" cy="432048"/>
          </a:xfrm>
          <a:prstGeom prst="roundRect">
            <a:avLst/>
          </a:prstGeom>
          <a:solidFill>
            <a:schemeClr val="bg1"/>
          </a:solidFill>
          <a:ln w="9525" cap="flat" cmpd="sng" algn="ctr">
            <a:solidFill>
              <a:srgbClr val="FF9966"/>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a:t>
            </a:r>
            <a:endParaRPr kumimoji="0" lang="ar-EG"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1547664" y="1753279"/>
            <a:ext cx="6768752" cy="2677656"/>
          </a:xfrm>
          <a:prstGeom prst="rect">
            <a:avLst/>
          </a:prstGeom>
          <a:noFill/>
        </p:spPr>
        <p:txBody>
          <a:bodyPr wrap="square" rtlCol="1">
            <a:spAutoFit/>
          </a:bodyPr>
          <a:lstStyle/>
          <a:p>
            <a:pPr algn="justLow" rtl="1"/>
            <a:r>
              <a:rPr lang="ar-EG" sz="2400" b="1" dirty="0">
                <a:solidFill>
                  <a:srgbClr val="002060"/>
                </a:solidFill>
              </a:rPr>
              <a:t>أن يثق المرأة بالرجل يعني أنها تؤمن بأنه يفعل ما بوسعه وأنه يريد الأفضل لزوجته . فهو يجتهد وهي تثق باجتهاده وأن يرعي الرجل المرأة يعني أنه يظهر اهماماً تجاه مشاعرها وأحاسيسها الرجل عندما يظهر ذلك فإنها تشعر فعلاً بأنه يهتم بها وبذلك فهو يحبها. وهي في المقابل تثق به، والمرأة عندما تثق بالرجل واجتهاداته وقدراته ونواياه. فإنه يشعر بحبها له، لذا فهو يبدي الاهتمام بمشاعرها تلقائياً</a:t>
            </a:r>
          </a:p>
        </p:txBody>
      </p:sp>
      <p:pic>
        <p:nvPicPr>
          <p:cNvPr id="6" name="Picture 5"/>
          <p:cNvPicPr>
            <a:picLocks noChangeAspect="1"/>
          </p:cNvPicPr>
          <p:nvPr/>
        </p:nvPicPr>
        <p:blipFill>
          <a:blip r:embed="rId2"/>
          <a:stretch>
            <a:fillRect/>
          </a:stretch>
        </p:blipFill>
        <p:spPr>
          <a:xfrm>
            <a:off x="179512" y="4722594"/>
            <a:ext cx="3672408" cy="21708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8474863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87624" y="2420888"/>
            <a:ext cx="8229600" cy="1143000"/>
          </a:xfrm>
        </p:spPr>
        <p:txBody>
          <a:bodyPr/>
          <a:lstStyle/>
          <a:p>
            <a:r>
              <a:rPr lang="ar-EG" altLang="ar-EG" sz="5400" b="1" dirty="0">
                <a:solidFill>
                  <a:srgbClr val="C00000"/>
                </a:solidFill>
              </a:rPr>
              <a:t>مقدمات</a:t>
            </a:r>
          </a:p>
        </p:txBody>
      </p:sp>
      <p:sp>
        <p:nvSpPr>
          <p:cNvPr id="5" name="Heart 4"/>
          <p:cNvSpPr/>
          <p:nvPr/>
        </p:nvSpPr>
        <p:spPr bwMode="auto">
          <a:xfrm>
            <a:off x="4535996" y="489796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Heart 5"/>
          <p:cNvSpPr/>
          <p:nvPr/>
        </p:nvSpPr>
        <p:spPr bwMode="auto">
          <a:xfrm>
            <a:off x="7511206" y="416348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086149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791580" y="1153771"/>
            <a:ext cx="7992888" cy="3672408"/>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4" name="Pentagon 3"/>
          <p:cNvSpPr/>
          <p:nvPr/>
        </p:nvSpPr>
        <p:spPr>
          <a:xfrm flipH="1">
            <a:off x="3491880" y="188640"/>
            <a:ext cx="3447814" cy="72008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kern="0" dirty="0">
                <a:solidFill>
                  <a:prstClr val="white"/>
                </a:solidFill>
                <a:latin typeface="Calibri"/>
              </a:rPr>
              <a:t>القبول والفهم </a:t>
            </a:r>
            <a:endParaRPr kumimoji="0" lang="ar-SA"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 name="Rounded Rectangle 1"/>
          <p:cNvSpPr/>
          <p:nvPr/>
        </p:nvSpPr>
        <p:spPr bwMode="auto">
          <a:xfrm>
            <a:off x="6372200" y="332656"/>
            <a:ext cx="755576" cy="432048"/>
          </a:xfrm>
          <a:prstGeom prst="roundRect">
            <a:avLst/>
          </a:prstGeom>
          <a:solidFill>
            <a:schemeClr val="bg1"/>
          </a:solidFill>
          <a:ln w="9525" cap="flat" cmpd="sng" algn="ctr">
            <a:solidFill>
              <a:srgbClr val="FF9966"/>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endParaRPr kumimoji="0" lang="ar-EG"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1547664" y="1753279"/>
            <a:ext cx="6768752" cy="2308324"/>
          </a:xfrm>
          <a:prstGeom prst="rect">
            <a:avLst/>
          </a:prstGeom>
          <a:noFill/>
        </p:spPr>
        <p:txBody>
          <a:bodyPr wrap="square" rtlCol="1">
            <a:spAutoFit/>
          </a:bodyPr>
          <a:lstStyle/>
          <a:p>
            <a:pPr algn="justLow" rtl="1"/>
            <a:r>
              <a:rPr lang="ar-EG" sz="2400" b="1" dirty="0">
                <a:solidFill>
                  <a:srgbClr val="002060"/>
                </a:solidFill>
              </a:rPr>
              <a:t>أن تقبل المرأة الرجل يعني أنها تستقبله وترضاه دون محاولة تغييره ، هي عندما تفعل ذلك فإنه يشعر بأنه مقبول وهي عندما تحاول تغييره فإنه يشعر أنه غير مقبلو عندها ، إن هذا المعني </a:t>
            </a:r>
            <a:r>
              <a:rPr lang="ar-EG" sz="2400" b="1" dirty="0" smtClean="0">
                <a:solidFill>
                  <a:srgbClr val="002060"/>
                </a:solidFill>
              </a:rPr>
              <a:t/>
            </a:r>
            <a:br>
              <a:rPr lang="ar-EG" sz="2400" b="1" dirty="0" smtClean="0">
                <a:solidFill>
                  <a:srgbClr val="002060"/>
                </a:solidFill>
              </a:rPr>
            </a:br>
            <a:r>
              <a:rPr lang="ar-EG" sz="2400" b="1" dirty="0" smtClean="0">
                <a:solidFill>
                  <a:srgbClr val="002060"/>
                </a:solidFill>
              </a:rPr>
              <a:t>لا </a:t>
            </a:r>
            <a:r>
              <a:rPr lang="ar-EG" sz="2400" b="1" dirty="0">
                <a:solidFill>
                  <a:srgbClr val="002060"/>
                </a:solidFill>
              </a:rPr>
              <a:t>يعني أنها تعتقد أنه كامل وخال من النقص ، لكن يعني أنها ليست هناك من أجل تطويره ، وأ، ذلك ليس من اختصاصها بل إن ذلك اختصاصه ومسؤليته هو </a:t>
            </a:r>
          </a:p>
        </p:txBody>
      </p:sp>
      <p:pic>
        <p:nvPicPr>
          <p:cNvPr id="7" name="Picture 6"/>
          <p:cNvPicPr>
            <a:picLocks noChangeAspect="1"/>
          </p:cNvPicPr>
          <p:nvPr/>
        </p:nvPicPr>
        <p:blipFill>
          <a:blip r:embed="rId2"/>
          <a:stretch>
            <a:fillRect/>
          </a:stretch>
        </p:blipFill>
        <p:spPr>
          <a:xfrm>
            <a:off x="251774" y="4860434"/>
            <a:ext cx="2591780" cy="18065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33236226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791580" y="1153771"/>
            <a:ext cx="7992888" cy="3672408"/>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4" name="Pentagon 3"/>
          <p:cNvSpPr/>
          <p:nvPr/>
        </p:nvSpPr>
        <p:spPr>
          <a:xfrm flipH="1">
            <a:off x="3491880" y="188640"/>
            <a:ext cx="3447814" cy="72008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prstClr val="white"/>
                </a:solidFill>
                <a:latin typeface="Calibri"/>
              </a:rPr>
              <a:t>  </a:t>
            </a:r>
            <a:r>
              <a:rPr lang="ar-SA" sz="3200" b="1" kern="0" dirty="0" smtClean="0">
                <a:solidFill>
                  <a:prstClr val="white"/>
                </a:solidFill>
                <a:latin typeface="Calibri"/>
              </a:rPr>
              <a:t>التقدير </a:t>
            </a:r>
            <a:r>
              <a:rPr lang="ar-SA" sz="3200" b="1" kern="0" dirty="0">
                <a:solidFill>
                  <a:prstClr val="white"/>
                </a:solidFill>
                <a:latin typeface="Calibri"/>
              </a:rPr>
              <a:t>والاحترام </a:t>
            </a:r>
            <a:endParaRPr kumimoji="0" lang="ar-SA"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 name="Rounded Rectangle 1"/>
          <p:cNvSpPr/>
          <p:nvPr/>
        </p:nvSpPr>
        <p:spPr bwMode="auto">
          <a:xfrm>
            <a:off x="6372200" y="332656"/>
            <a:ext cx="755576" cy="432048"/>
          </a:xfrm>
          <a:prstGeom prst="roundRect">
            <a:avLst/>
          </a:prstGeom>
          <a:solidFill>
            <a:schemeClr val="bg1"/>
          </a:solidFill>
          <a:ln w="9525" cap="flat" cmpd="sng" algn="ctr">
            <a:solidFill>
              <a:srgbClr val="FF9966"/>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endParaRPr kumimoji="0" lang="ar-EG"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1547664" y="1753279"/>
            <a:ext cx="6768752" cy="2554545"/>
          </a:xfrm>
          <a:prstGeom prst="rect">
            <a:avLst/>
          </a:prstGeom>
          <a:noFill/>
        </p:spPr>
        <p:txBody>
          <a:bodyPr wrap="square" rtlCol="1">
            <a:spAutoFit/>
          </a:bodyPr>
          <a:lstStyle/>
          <a:p>
            <a:pPr algn="justLow" rtl="1"/>
            <a:r>
              <a:rPr lang="ar-EG" sz="2000" b="1" dirty="0">
                <a:solidFill>
                  <a:srgbClr val="002060"/>
                </a:solidFill>
              </a:rPr>
              <a:t>هذه النقطة حساسة جداً خاصة في المجتمع العربي ذلك أن الإسلام قد فرض علي الزوج القوامة والنفقة ولاشك أن هذا الحكم قد نظم أموراً  مهمة في الحياة لكن الناس قد تسئ استخدامه فالزوجة عندما لا تقدر لزوجها نفقته وتحمله المسئولية  والقوامة فإنها تشعره بأنه غير مقدر . وأن هذا الفعل يجب أن يعمله غصباً، وبالتالي أنها لا تحبه. </a:t>
            </a:r>
            <a:r>
              <a:rPr lang="ar-EG" sz="2000" b="1" dirty="0" smtClean="0">
                <a:solidFill>
                  <a:srgbClr val="002060"/>
                </a:solidFill>
              </a:rPr>
              <a:t>والرجل </a:t>
            </a:r>
            <a:r>
              <a:rPr lang="ar-EG" sz="2000" b="1" dirty="0">
                <a:solidFill>
                  <a:srgbClr val="002060"/>
                </a:solidFill>
              </a:rPr>
              <a:t>عندما ينسي إنسانية المرأة وأنها محترمة قد كرمها الله حتي وإن هو أنفق عليها أو أعطي حق القوامة إنه عندما ينسي ذلك فإنه يخضع وضع الأسرة العام ولهذا نبه الحديث النبي في قوله " خيركم خيركم لأهله " أي خيركم تقديراً ومعاملة وخلقاً</a:t>
            </a:r>
          </a:p>
        </p:txBody>
      </p:sp>
      <p:pic>
        <p:nvPicPr>
          <p:cNvPr id="6" name="Picture 5"/>
          <p:cNvPicPr>
            <a:picLocks noChangeAspect="1"/>
          </p:cNvPicPr>
          <p:nvPr/>
        </p:nvPicPr>
        <p:blipFill>
          <a:blip r:embed="rId2"/>
          <a:stretch>
            <a:fillRect/>
          </a:stretch>
        </p:blipFill>
        <p:spPr>
          <a:xfrm>
            <a:off x="991058" y="4907332"/>
            <a:ext cx="2484277" cy="1656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0684728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791580" y="1153771"/>
            <a:ext cx="7992888" cy="3672408"/>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4" name="Pentagon 3"/>
          <p:cNvSpPr/>
          <p:nvPr/>
        </p:nvSpPr>
        <p:spPr>
          <a:xfrm flipH="1">
            <a:off x="991058" y="188640"/>
            <a:ext cx="5948636" cy="72008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smtClean="0">
                <a:solidFill>
                  <a:prstClr val="white"/>
                </a:solidFill>
                <a:latin typeface="Calibri"/>
              </a:rPr>
              <a:t>   الإعجاب </a:t>
            </a:r>
            <a:r>
              <a:rPr lang="ar-EG" sz="3200" b="1" kern="0" dirty="0">
                <a:solidFill>
                  <a:prstClr val="white"/>
                </a:solidFill>
                <a:latin typeface="Calibri"/>
              </a:rPr>
              <a:t>وإعطاء الأولوية أو الأفضلية </a:t>
            </a:r>
            <a:endParaRPr kumimoji="0" lang="ar-SA"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 name="Rounded Rectangle 1"/>
          <p:cNvSpPr/>
          <p:nvPr/>
        </p:nvSpPr>
        <p:spPr bwMode="auto">
          <a:xfrm>
            <a:off x="6372200" y="332656"/>
            <a:ext cx="755576" cy="432048"/>
          </a:xfrm>
          <a:prstGeom prst="roundRect">
            <a:avLst/>
          </a:prstGeom>
          <a:solidFill>
            <a:schemeClr val="bg1"/>
          </a:solidFill>
          <a:ln w="9525" cap="flat" cmpd="sng" algn="ctr">
            <a:solidFill>
              <a:srgbClr val="FF9966"/>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endParaRPr kumimoji="0" lang="ar-EG"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1547664" y="1753279"/>
            <a:ext cx="6768752" cy="2554545"/>
          </a:xfrm>
          <a:prstGeom prst="rect">
            <a:avLst/>
          </a:prstGeom>
          <a:noFill/>
        </p:spPr>
        <p:txBody>
          <a:bodyPr wrap="square" rtlCol="1">
            <a:spAutoFit/>
          </a:bodyPr>
          <a:lstStyle/>
          <a:p>
            <a:pPr algn="justLow" rtl="1"/>
            <a:r>
              <a:rPr lang="ar-EG" sz="2000" b="1" dirty="0">
                <a:solidFill>
                  <a:srgbClr val="002060"/>
                </a:solidFill>
              </a:rPr>
              <a:t>لدي الرجل حاجة خفية لأن يشعر بأن هناك معجبين به هذا النداء الخفي إذا لم تسده الزوجة فإنه يظل يبحث عنه في كل مكان آخر . هذا قد يشمل قوته، دعابته، فهمه، عزمه، اعتزازه بنفسه، صدقة، غراميات، كرمه، حبه، عطفه أسلوبه إلى غير </a:t>
            </a:r>
            <a:r>
              <a:rPr lang="ar-EG" sz="2000" b="1" dirty="0" smtClean="0">
                <a:solidFill>
                  <a:srgbClr val="002060"/>
                </a:solidFill>
              </a:rPr>
              <a:t>ذلك إن الرجل عندما يشعر بأن هناك إعجاباً من قبل زوجته فإن هنا يشعر بأنه أمن لأنه يعطي زوجته كل ما لديه ويجعلها هي الأولوية في حياته وإلى الأبد ولدي </a:t>
            </a:r>
            <a:r>
              <a:rPr lang="ar-EG" sz="2000" b="1" dirty="0">
                <a:solidFill>
                  <a:srgbClr val="002060"/>
                </a:solidFill>
              </a:rPr>
              <a:t>المرأة أو رغبة خفية بالحاجة لأن تكون المتسلطة علي قلب الرجل. هذه الحاجة ينبغي أن تسد وإلا فإن المشاعر البديلة كالغيرة والتنكيد أو البرود تكون خياراً </a:t>
            </a:r>
          </a:p>
        </p:txBody>
      </p:sp>
      <p:pic>
        <p:nvPicPr>
          <p:cNvPr id="7" name="Picture 6"/>
          <p:cNvPicPr>
            <a:picLocks noChangeAspect="1"/>
          </p:cNvPicPr>
          <p:nvPr/>
        </p:nvPicPr>
        <p:blipFill>
          <a:blip r:embed="rId2"/>
          <a:stretch>
            <a:fillRect/>
          </a:stretch>
        </p:blipFill>
        <p:spPr>
          <a:xfrm>
            <a:off x="395536" y="4800633"/>
            <a:ext cx="3101330" cy="20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1371721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791580" y="1153771"/>
            <a:ext cx="7992888" cy="3672408"/>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4" name="Pentagon 3"/>
          <p:cNvSpPr/>
          <p:nvPr/>
        </p:nvSpPr>
        <p:spPr>
          <a:xfrm flipH="1">
            <a:off x="2699792" y="188640"/>
            <a:ext cx="4239902" cy="72008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prstClr val="white"/>
                </a:solidFill>
                <a:latin typeface="Calibri"/>
              </a:rPr>
              <a:t>يقول د . جون جرية </a:t>
            </a:r>
            <a:endParaRPr kumimoji="0" lang="ar-SA"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 name="Rounded Rectangle 1"/>
          <p:cNvSpPr/>
          <p:nvPr/>
        </p:nvSpPr>
        <p:spPr bwMode="auto">
          <a:xfrm>
            <a:off x="6372200" y="332656"/>
            <a:ext cx="755576" cy="432048"/>
          </a:xfrm>
          <a:prstGeom prst="roundRect">
            <a:avLst/>
          </a:prstGeom>
          <a:solidFill>
            <a:schemeClr val="bg1"/>
          </a:solidFill>
          <a:ln w="9525" cap="flat" cmpd="sng" algn="ctr">
            <a:solidFill>
              <a:srgbClr val="FF9966"/>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a:t>
            </a:r>
            <a:endParaRPr kumimoji="0" lang="ar-EG"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1547664" y="1753279"/>
            <a:ext cx="6768752" cy="2246769"/>
          </a:xfrm>
          <a:prstGeom prst="rect">
            <a:avLst/>
          </a:prstGeom>
          <a:noFill/>
        </p:spPr>
        <p:txBody>
          <a:bodyPr wrap="square" rtlCol="1">
            <a:spAutoFit/>
          </a:bodyPr>
          <a:lstStyle/>
          <a:p>
            <a:pPr algn="justLow" rtl="1"/>
            <a:r>
              <a:rPr lang="ar-EG" sz="2000" b="1" dirty="0">
                <a:solidFill>
                  <a:srgbClr val="002060"/>
                </a:solidFill>
              </a:rPr>
              <a:t>في داخل أعماق كل رجل رغبة بأن يكون بطل أو فارس زوجته ، علامة أنه نجح في اختبارها أن يحصل علي إقرارها الذي نقصده بالإقرار هو الموافقة عل نواياه واجتهاداته ولا يعني هذا بالضرورة الموافقة علي كل عمل يقوم به فقد يكون العمل خطأ لكن المقصود هو البحث عما وراء السلوك نفسه لمعرفة النية الصالحة ثم موافقته علي اجتهاده والرجل عندما يحصل علي إقرار زوجته له فإنه تلقائيا يعطيها لمشاعرها وأحاسيسها</a:t>
            </a:r>
          </a:p>
          <a:p>
            <a:pPr algn="justLow" rtl="1"/>
            <a:r>
              <a:rPr lang="ar-EG" sz="2000" b="1" dirty="0">
                <a:solidFill>
                  <a:srgbClr val="002060"/>
                </a:solidFill>
              </a:rPr>
              <a:t>والرجل عندما لا يعترض علي مشاعر زوجته ورغباتها بل قد يؤكد ويثبتها </a:t>
            </a:r>
          </a:p>
        </p:txBody>
      </p:sp>
      <p:pic>
        <p:nvPicPr>
          <p:cNvPr id="6" name="Picture 5"/>
          <p:cNvPicPr>
            <a:picLocks noChangeAspect="1"/>
          </p:cNvPicPr>
          <p:nvPr/>
        </p:nvPicPr>
        <p:blipFill>
          <a:blip r:embed="rId2"/>
          <a:stretch>
            <a:fillRect/>
          </a:stretch>
        </p:blipFill>
        <p:spPr>
          <a:xfrm>
            <a:off x="467544" y="5047194"/>
            <a:ext cx="2736304" cy="17465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908307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791580" y="1153771"/>
            <a:ext cx="7992888" cy="3672408"/>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4" name="Pentagon 3"/>
          <p:cNvSpPr/>
          <p:nvPr/>
        </p:nvSpPr>
        <p:spPr>
          <a:xfrm flipH="1">
            <a:off x="2699792" y="188640"/>
            <a:ext cx="4239902" cy="72008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prstClr val="white"/>
                </a:solidFill>
                <a:latin typeface="Calibri"/>
              </a:rPr>
              <a:t>التشجيع والتوكيد </a:t>
            </a:r>
            <a:endParaRPr kumimoji="0" lang="ar-SA" sz="3200" b="1"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 name="Rounded Rectangle 1"/>
          <p:cNvSpPr/>
          <p:nvPr/>
        </p:nvSpPr>
        <p:spPr bwMode="auto">
          <a:xfrm>
            <a:off x="6372200" y="332656"/>
            <a:ext cx="755576" cy="432048"/>
          </a:xfrm>
          <a:prstGeom prst="roundRect">
            <a:avLst/>
          </a:prstGeom>
          <a:solidFill>
            <a:schemeClr val="bg1"/>
          </a:solidFill>
          <a:ln w="9525" cap="flat" cmpd="sng" algn="ctr">
            <a:solidFill>
              <a:srgbClr val="FF9966"/>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a:t>
            </a:r>
            <a:endParaRPr kumimoji="0" lang="ar-EG"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1547664" y="1753279"/>
            <a:ext cx="6768752" cy="2554545"/>
          </a:xfrm>
          <a:prstGeom prst="rect">
            <a:avLst/>
          </a:prstGeom>
          <a:noFill/>
        </p:spPr>
        <p:txBody>
          <a:bodyPr wrap="square" rtlCol="1">
            <a:spAutoFit/>
          </a:bodyPr>
          <a:lstStyle/>
          <a:p>
            <a:pPr algn="justLow" rtl="1"/>
            <a:r>
              <a:rPr lang="ar-EG" sz="2000" b="1" dirty="0">
                <a:solidFill>
                  <a:srgbClr val="002060"/>
                </a:solidFill>
              </a:rPr>
              <a:t>هذا المبدأ أيضاً يعمل بالتساوي إن الرجل يحتاج إلي التشجيع في كل الأوقات والمرأة تحتاج إلي الـتأكيد في كل الأوقات، تشجيع الرجل في شخصيته وقدراته يعطيه الأمل والدعم ، وهو عندما يشعر بالتشجيع وبالتالي الثقة بنفسه فإنه يشجع أن يعطيها ويؤكد لها لأنه ملئ بالأمل والثقة . أما إذا لم تتوفر لديه الثقه الكافية فإن فاقد الشيء لا </a:t>
            </a:r>
            <a:r>
              <a:rPr lang="ar-EG" sz="2000" b="1" dirty="0" smtClean="0">
                <a:solidFill>
                  <a:srgbClr val="002060"/>
                </a:solidFill>
              </a:rPr>
              <a:t>يعطيه. ويخطئ </a:t>
            </a:r>
            <a:r>
              <a:rPr lang="ar-EG" sz="2000" b="1" dirty="0">
                <a:solidFill>
                  <a:srgbClr val="002060"/>
                </a:solidFill>
              </a:rPr>
              <a:t>الرجل عندما يعتقد أنه وفي للمرأة كل حاجاتها الرئيسية وأن الأمر قد انتهي دون أن يستمر في التأكيد عليها خاصة وأنه قد أخبرها أنه يحبها وبذلك قد وصلت المعلومة ليس الأمر كذلك بل إن الزوجة تحتاج إلي التأكيد باستمرار " إلي متي؟ " قد تسأل والجواب: مدى العمر كله</a:t>
            </a:r>
          </a:p>
        </p:txBody>
      </p:sp>
      <p:pic>
        <p:nvPicPr>
          <p:cNvPr id="7" name="Picture 6"/>
          <p:cNvPicPr>
            <a:picLocks noChangeAspect="1"/>
          </p:cNvPicPr>
          <p:nvPr/>
        </p:nvPicPr>
        <p:blipFill>
          <a:blip r:embed="rId2"/>
          <a:stretch>
            <a:fillRect/>
          </a:stretch>
        </p:blipFill>
        <p:spPr>
          <a:xfrm>
            <a:off x="539552" y="4998913"/>
            <a:ext cx="2470725" cy="16704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250187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63688" y="1988840"/>
            <a:ext cx="8229600" cy="1143000"/>
          </a:xfrm>
        </p:spPr>
        <p:txBody>
          <a:bodyPr/>
          <a:lstStyle/>
          <a:p>
            <a:pPr rtl="1"/>
            <a:r>
              <a:rPr lang="ar-EG" altLang="ar-EG" sz="4800" b="1" dirty="0">
                <a:solidFill>
                  <a:srgbClr val="C00000"/>
                </a:solidFill>
              </a:rPr>
              <a:t>ثلاثة أخطاء شائعة لكل </a:t>
            </a:r>
            <a:r>
              <a:rPr lang="ar-EG" altLang="ar-EG" sz="4800" b="1" dirty="0" smtClean="0">
                <a:solidFill>
                  <a:srgbClr val="C00000"/>
                </a:solidFill>
              </a:rPr>
              <a:t/>
            </a:r>
            <a:br>
              <a:rPr lang="ar-EG" altLang="ar-EG" sz="4800" b="1" dirty="0" smtClean="0">
                <a:solidFill>
                  <a:srgbClr val="C00000"/>
                </a:solidFill>
              </a:rPr>
            </a:br>
            <a:r>
              <a:rPr lang="ar-EG" altLang="ar-EG" sz="4800" b="1" dirty="0" smtClean="0">
                <a:solidFill>
                  <a:srgbClr val="C00000"/>
                </a:solidFill>
              </a:rPr>
              <a:t>من الرجل </a:t>
            </a:r>
            <a:r>
              <a:rPr lang="ar-EG" altLang="ar-EG" sz="4800" b="1" dirty="0">
                <a:solidFill>
                  <a:srgbClr val="C00000"/>
                </a:solidFill>
              </a:rPr>
              <a:t>والمرأة </a:t>
            </a:r>
            <a:r>
              <a:rPr lang="ar-EG" altLang="ar-EG" sz="4800" b="1" dirty="0" smtClean="0">
                <a:solidFill>
                  <a:srgbClr val="C00000"/>
                </a:solidFill>
              </a:rPr>
              <a:t/>
            </a:r>
            <a:br>
              <a:rPr lang="ar-EG" altLang="ar-EG" sz="4800" b="1" dirty="0" smtClean="0">
                <a:solidFill>
                  <a:srgbClr val="C00000"/>
                </a:solidFill>
              </a:rPr>
            </a:br>
            <a:r>
              <a:rPr lang="ar-EG" altLang="ar-EG" sz="4800" b="1" dirty="0" smtClean="0">
                <a:solidFill>
                  <a:srgbClr val="C00000"/>
                </a:solidFill>
              </a:rPr>
              <a:t>في </a:t>
            </a:r>
            <a:r>
              <a:rPr lang="ar-EG" altLang="ar-EG" sz="4800" b="1" dirty="0">
                <a:solidFill>
                  <a:srgbClr val="C00000"/>
                </a:solidFill>
              </a:rPr>
              <a:t>الاتصال تجاه الطرف الثاني</a:t>
            </a:r>
          </a:p>
        </p:txBody>
      </p:sp>
    </p:spTree>
    <p:extLst>
      <p:ext uri="{BB962C8B-B14F-4D97-AF65-F5344CB8AC3E}">
        <p14:creationId xmlns:p14="http://schemas.microsoft.com/office/powerpoint/2010/main" xmlns="" val="38200139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353446234"/>
              </p:ext>
            </p:extLst>
          </p:nvPr>
        </p:nvGraphicFramePr>
        <p:xfrm>
          <a:off x="395534" y="1052736"/>
          <a:ext cx="8496946" cy="3774250"/>
        </p:xfrm>
        <a:graphic>
          <a:graphicData uri="http://schemas.openxmlformats.org/drawingml/2006/table">
            <a:tbl>
              <a:tblPr rtl="1" firstRow="1" bandRow="1">
                <a:tableStyleId>{93296810-A885-4BE3-A3E7-6D5BEEA58F35}</a:tableStyleId>
              </a:tblPr>
              <a:tblGrid>
                <a:gridCol w="535954"/>
                <a:gridCol w="4039419"/>
                <a:gridCol w="3921573"/>
              </a:tblGrid>
              <a:tr h="792088">
                <a:tc>
                  <a:txBody>
                    <a:bodyPr/>
                    <a:lstStyle/>
                    <a:p>
                      <a:pPr algn="ctr" rtl="1"/>
                      <a:r>
                        <a:rPr lang="ar-EG" sz="2000" dirty="0" smtClean="0"/>
                        <a:t>رقم</a:t>
                      </a:r>
                      <a:endParaRPr lang="ar-EG" dirty="0"/>
                    </a:p>
                  </a:txBody>
                  <a:tcPr anchor="ctr"/>
                </a:tc>
                <a:tc>
                  <a:txBody>
                    <a:bodyPr/>
                    <a:lstStyle/>
                    <a:p>
                      <a:pPr algn="ctr" rtl="1"/>
                      <a:r>
                        <a:rPr lang="ar-EG" sz="2000" dirty="0" smtClean="0"/>
                        <a:t>الخطأ الشائع من المرأه</a:t>
                      </a:r>
                    </a:p>
                  </a:txBody>
                  <a:tcPr anchor="ctr"/>
                </a:tc>
                <a:tc>
                  <a:txBody>
                    <a:bodyPr/>
                    <a:lstStyle/>
                    <a:p>
                      <a:pPr algn="ctr" rtl="1"/>
                      <a:r>
                        <a:rPr lang="ar-EG" sz="2000" dirty="0" smtClean="0"/>
                        <a:t>ردة فعل الرجل</a:t>
                      </a:r>
                      <a:endParaRPr lang="ar-EG" sz="2000" dirty="0"/>
                    </a:p>
                  </a:txBody>
                  <a:tcPr anchor="ctr"/>
                </a:tc>
              </a:tr>
              <a:tr h="994054">
                <a:tc>
                  <a:txBody>
                    <a:bodyPr/>
                    <a:lstStyle/>
                    <a:p>
                      <a:pPr algn="ctr" rtl="1"/>
                      <a:r>
                        <a:rPr lang="ar-EG" sz="2400" dirty="0" smtClean="0"/>
                        <a:t>1</a:t>
                      </a:r>
                      <a:endParaRPr lang="ar-EG" dirty="0"/>
                    </a:p>
                  </a:txBody>
                  <a:tcPr anchor="ctr"/>
                </a:tc>
                <a:tc>
                  <a:txBody>
                    <a:bodyPr/>
                    <a:lstStyle/>
                    <a:p>
                      <a:pPr algn="ctr" rtl="1"/>
                      <a:r>
                        <a:rPr lang="ar-EG" sz="2000" b="1" dirty="0" smtClean="0">
                          <a:solidFill>
                            <a:srgbClr val="002060"/>
                          </a:solidFill>
                        </a:rPr>
                        <a:t>مساعدته أو تحسين سلوكياته بتقديم نصائح غير مطلوبة</a:t>
                      </a:r>
                      <a:endParaRPr lang="ar-EG" sz="2000" b="1" dirty="0">
                        <a:solidFill>
                          <a:srgbClr val="002060"/>
                        </a:solidFill>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شعور بأنه غير محبوب لأنه غير موثوق به</a:t>
                      </a:r>
                      <a:endParaRPr lang="ar-EG" sz="2000" b="1" kern="1200" dirty="0">
                        <a:solidFill>
                          <a:srgbClr val="002060"/>
                        </a:solidFill>
                        <a:latin typeface="+mn-lt"/>
                        <a:ea typeface="+mn-ea"/>
                        <a:cs typeface="+mn-cs"/>
                      </a:endParaRPr>
                    </a:p>
                  </a:txBody>
                  <a:tcPr anchor="ctr"/>
                </a:tc>
              </a:tr>
              <a:tr h="994054">
                <a:tc>
                  <a:txBody>
                    <a:bodyPr/>
                    <a:lstStyle/>
                    <a:p>
                      <a:pPr algn="ctr" rtl="1"/>
                      <a:r>
                        <a:rPr lang="ar-EG" sz="2400" kern="1200" dirty="0" smtClean="0">
                          <a:solidFill>
                            <a:schemeClr val="dk1"/>
                          </a:solidFill>
                          <a:latin typeface="+mn-lt"/>
                          <a:ea typeface="+mn-ea"/>
                          <a:cs typeface="+mn-cs"/>
                        </a:rPr>
                        <a:t>2</a:t>
                      </a:r>
                      <a:endParaRPr lang="ar-EG" sz="2400" kern="1200" dirty="0">
                        <a:solidFill>
                          <a:schemeClr val="dk1"/>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عدم تقديره لما يفعل لها وذلك باستمرار الشكوى لما لا يفعله لها	</a:t>
                      </a:r>
                      <a:endParaRPr lang="ar-EG" sz="2000" b="1" kern="1200" dirty="0">
                        <a:solidFill>
                          <a:srgbClr val="002060"/>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شعور بأنه غير محبوب لأن أعماله ليست مقدره بل مفروضة فهو غير مقدر لما يقوم به</a:t>
                      </a:r>
                      <a:endParaRPr lang="ar-EG" sz="2000" b="1" kern="1200" dirty="0">
                        <a:solidFill>
                          <a:srgbClr val="002060"/>
                        </a:solidFill>
                        <a:latin typeface="+mn-lt"/>
                        <a:ea typeface="+mn-ea"/>
                        <a:cs typeface="+mn-cs"/>
                      </a:endParaRPr>
                    </a:p>
                  </a:txBody>
                  <a:tcPr anchor="ctr"/>
                </a:tc>
              </a:tr>
              <a:tr h="994054">
                <a:tc>
                  <a:txBody>
                    <a:bodyPr/>
                    <a:lstStyle/>
                    <a:p>
                      <a:pPr algn="ctr" rtl="1"/>
                      <a:r>
                        <a:rPr lang="ar-EG" sz="2400" kern="1200" dirty="0" smtClean="0">
                          <a:solidFill>
                            <a:schemeClr val="dk1"/>
                          </a:solidFill>
                          <a:latin typeface="+mn-lt"/>
                          <a:ea typeface="+mn-ea"/>
                          <a:cs typeface="+mn-cs"/>
                        </a:rPr>
                        <a:t>3</a:t>
                      </a:r>
                      <a:endParaRPr lang="ar-EG" sz="2400" kern="1200" dirty="0">
                        <a:solidFill>
                          <a:schemeClr val="dk1"/>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تصحيح سلوكياته وتوجيه الأمور إليه وكأنه طفل</a:t>
                      </a:r>
                      <a:endParaRPr lang="ar-EG" sz="2000" b="1" kern="1200" dirty="0">
                        <a:solidFill>
                          <a:srgbClr val="002060"/>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شعور بأنه غير محبوب لأنه يشعر بأنه غير مستحسن</a:t>
                      </a:r>
                      <a:endParaRPr lang="ar-EG" sz="2000" b="1" kern="1200" dirty="0">
                        <a:solidFill>
                          <a:srgbClr val="002060"/>
                        </a:solidFill>
                        <a:latin typeface="+mn-lt"/>
                        <a:ea typeface="+mn-ea"/>
                        <a:cs typeface="+mn-cs"/>
                      </a:endParaRPr>
                    </a:p>
                  </a:txBody>
                  <a:tcPr anchor="ctr"/>
                </a:tc>
              </a:tr>
            </a:tbl>
          </a:graphicData>
        </a:graphic>
      </p:graphicFrame>
    </p:spTree>
    <p:extLst>
      <p:ext uri="{BB962C8B-B14F-4D97-AF65-F5344CB8AC3E}">
        <p14:creationId xmlns:p14="http://schemas.microsoft.com/office/powerpoint/2010/main" xmlns="" val="23351743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745014025"/>
              </p:ext>
            </p:extLst>
          </p:nvPr>
        </p:nvGraphicFramePr>
        <p:xfrm>
          <a:off x="467544" y="1052736"/>
          <a:ext cx="8424936" cy="4104457"/>
        </p:xfrm>
        <a:graphic>
          <a:graphicData uri="http://schemas.openxmlformats.org/drawingml/2006/table">
            <a:tbl>
              <a:tblPr rtl="1" firstRow="1" bandRow="1">
                <a:tableStyleId>{93296810-A885-4BE3-A3E7-6D5BEEA58F35}</a:tableStyleId>
              </a:tblPr>
              <a:tblGrid>
                <a:gridCol w="959871"/>
                <a:gridCol w="4656754"/>
                <a:gridCol w="2808311"/>
              </a:tblGrid>
              <a:tr h="858706">
                <a:tc>
                  <a:txBody>
                    <a:bodyPr/>
                    <a:lstStyle/>
                    <a:p>
                      <a:pPr algn="ctr" rtl="1"/>
                      <a:r>
                        <a:rPr lang="ar-EG" sz="2000" dirty="0" smtClean="0"/>
                        <a:t>رقم</a:t>
                      </a:r>
                      <a:endParaRPr lang="ar-EG" dirty="0"/>
                    </a:p>
                  </a:txBody>
                  <a:tcPr anchor="ctr"/>
                </a:tc>
                <a:tc>
                  <a:txBody>
                    <a:bodyPr/>
                    <a:lstStyle/>
                    <a:p>
                      <a:pPr algn="ctr" rtl="1"/>
                      <a:r>
                        <a:rPr lang="ar-EG" sz="2000" dirty="0" smtClean="0"/>
                        <a:t>الخطأ الشائع من المرأه</a:t>
                      </a:r>
                    </a:p>
                  </a:txBody>
                  <a:tcPr anchor="ctr"/>
                </a:tc>
                <a:tc>
                  <a:txBody>
                    <a:bodyPr/>
                    <a:lstStyle/>
                    <a:p>
                      <a:pPr algn="ctr" rtl="1"/>
                      <a:r>
                        <a:rPr lang="ar-EG" sz="2000" dirty="0" smtClean="0"/>
                        <a:t>ردة فعل المرأة</a:t>
                      </a:r>
                      <a:endParaRPr lang="ar-EG" sz="2000" dirty="0"/>
                    </a:p>
                  </a:txBody>
                  <a:tcPr anchor="ctr"/>
                </a:tc>
              </a:tr>
              <a:tr h="1090435">
                <a:tc>
                  <a:txBody>
                    <a:bodyPr/>
                    <a:lstStyle/>
                    <a:p>
                      <a:pPr algn="ctr" rtl="1"/>
                      <a:r>
                        <a:rPr lang="ar-EG" sz="2400" dirty="0" smtClean="0"/>
                        <a:t>1</a:t>
                      </a:r>
                      <a:endParaRPr lang="ar-EG" dirty="0"/>
                    </a:p>
                  </a:txBody>
                  <a:tcPr anchor="ctr"/>
                </a:tc>
                <a:tc>
                  <a:txBody>
                    <a:bodyPr/>
                    <a:lstStyle/>
                    <a:p>
                      <a:pPr algn="ctr" rtl="1"/>
                      <a:r>
                        <a:rPr lang="ar-EG" sz="2000" b="1" dirty="0" smtClean="0">
                          <a:solidFill>
                            <a:srgbClr val="002060"/>
                          </a:solidFill>
                        </a:rPr>
                        <a:t>تقليل أهمية مشاعرنا وحاجاتها وذلك يجعل الأولاد أو العمل أكثر أهمية</a:t>
                      </a:r>
                      <a:endParaRPr lang="ar-EG" sz="2000" b="1" dirty="0">
                        <a:solidFill>
                          <a:srgbClr val="002060"/>
                        </a:solidFill>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تشعر بأنها غير محبوبه لأنه غير مكرس لها </a:t>
                      </a:r>
                      <a:br>
                        <a:rPr lang="ar-EG" sz="2000" b="1" kern="1200" dirty="0" smtClean="0">
                          <a:solidFill>
                            <a:srgbClr val="002060"/>
                          </a:solidFill>
                          <a:latin typeface="+mn-lt"/>
                          <a:ea typeface="+mn-ea"/>
                          <a:cs typeface="+mn-cs"/>
                        </a:rPr>
                      </a:br>
                      <a:r>
                        <a:rPr lang="ar-EG" sz="2000" b="1" kern="1200" dirty="0" smtClean="0">
                          <a:solidFill>
                            <a:srgbClr val="002060"/>
                          </a:solidFill>
                          <a:latin typeface="+mn-lt"/>
                          <a:ea typeface="+mn-ea"/>
                          <a:cs typeface="+mn-cs"/>
                        </a:rPr>
                        <a:t>(لا يعطينا الأولوية) </a:t>
                      </a:r>
                      <a:endParaRPr lang="ar-EG" sz="2000" b="1" kern="1200" dirty="0">
                        <a:solidFill>
                          <a:srgbClr val="002060"/>
                        </a:solidFill>
                        <a:latin typeface="+mn-lt"/>
                        <a:ea typeface="+mn-ea"/>
                        <a:cs typeface="+mn-cs"/>
                      </a:endParaRPr>
                    </a:p>
                  </a:txBody>
                  <a:tcPr anchor="ctr"/>
                </a:tc>
              </a:tr>
              <a:tr h="1077658">
                <a:tc>
                  <a:txBody>
                    <a:bodyPr/>
                    <a:lstStyle/>
                    <a:p>
                      <a:pPr algn="ctr" rtl="1"/>
                      <a:r>
                        <a:rPr lang="ar-EG" sz="2400" kern="1200" dirty="0" smtClean="0">
                          <a:solidFill>
                            <a:schemeClr val="dk1"/>
                          </a:solidFill>
                          <a:latin typeface="+mn-lt"/>
                          <a:ea typeface="+mn-ea"/>
                          <a:cs typeface="+mn-cs"/>
                        </a:rPr>
                        <a:t>2</a:t>
                      </a:r>
                      <a:endParaRPr lang="ar-EG" sz="2400" kern="1200" dirty="0">
                        <a:solidFill>
                          <a:schemeClr val="dk1"/>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يستمه لكنه يغضب بعدها أو يتهمها بأنها أغضبته أو أحزنته</a:t>
                      </a:r>
                      <a:endParaRPr lang="ar-EG" sz="2000" b="1" kern="1200" dirty="0">
                        <a:solidFill>
                          <a:srgbClr val="002060"/>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تشعر بأنها غير محبوبة لأنه لا يحترم مشاعرها</a:t>
                      </a:r>
                      <a:endParaRPr lang="ar-EG" sz="2000" b="1" kern="1200" dirty="0">
                        <a:solidFill>
                          <a:srgbClr val="002060"/>
                        </a:solidFill>
                        <a:latin typeface="+mn-lt"/>
                        <a:ea typeface="+mn-ea"/>
                        <a:cs typeface="+mn-cs"/>
                      </a:endParaRPr>
                    </a:p>
                  </a:txBody>
                  <a:tcPr anchor="ctr"/>
                </a:tc>
              </a:tr>
              <a:tr h="1077658">
                <a:tc>
                  <a:txBody>
                    <a:bodyPr/>
                    <a:lstStyle/>
                    <a:p>
                      <a:pPr algn="ctr" rtl="1"/>
                      <a:r>
                        <a:rPr lang="ar-EG" sz="2400" kern="1200" dirty="0" smtClean="0">
                          <a:solidFill>
                            <a:schemeClr val="dk1"/>
                          </a:solidFill>
                          <a:latin typeface="+mn-lt"/>
                          <a:ea typeface="+mn-ea"/>
                          <a:cs typeface="+mn-cs"/>
                        </a:rPr>
                        <a:t>3</a:t>
                      </a:r>
                      <a:endParaRPr lang="ar-EG" sz="2400" kern="1200" dirty="0">
                        <a:solidFill>
                          <a:schemeClr val="dk1"/>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بعد الاستماع إليها لا بقول شيئاً أو أنه يمشي دون تعليق</a:t>
                      </a:r>
                      <a:endParaRPr lang="ar-EG" sz="2000" b="1" kern="1200" dirty="0">
                        <a:solidFill>
                          <a:srgbClr val="002060"/>
                        </a:solidFill>
                        <a:latin typeface="+mn-lt"/>
                        <a:ea typeface="+mn-ea"/>
                        <a:cs typeface="+mn-cs"/>
                      </a:endParaRPr>
                    </a:p>
                  </a:txBody>
                  <a:tcPr anchor="ctr"/>
                </a:tc>
                <a:tc>
                  <a:txBody>
                    <a:bodyPr/>
                    <a:lstStyle/>
                    <a:p>
                      <a:pPr marL="0" algn="ctr" defTabSz="914400" rtl="1" eaLnBrk="1" latinLnBrk="0" hangingPunct="1"/>
                      <a:r>
                        <a:rPr lang="ar-EG" sz="2000" b="1" kern="1200" dirty="0" smtClean="0">
                          <a:solidFill>
                            <a:srgbClr val="002060"/>
                          </a:solidFill>
                          <a:latin typeface="+mn-lt"/>
                          <a:ea typeface="+mn-ea"/>
                          <a:cs typeface="+mn-cs"/>
                        </a:rPr>
                        <a:t>تشعر بأنها غير آمنه لأنه لم يؤكد عليها</a:t>
                      </a:r>
                      <a:endParaRPr lang="ar-EG" sz="2000" b="1" kern="1200" dirty="0">
                        <a:solidFill>
                          <a:srgbClr val="002060"/>
                        </a:solidFill>
                        <a:latin typeface="+mn-lt"/>
                        <a:ea typeface="+mn-ea"/>
                        <a:cs typeface="+mn-cs"/>
                      </a:endParaRPr>
                    </a:p>
                  </a:txBody>
                  <a:tcPr anchor="ctr"/>
                </a:tc>
              </a:tr>
            </a:tbl>
          </a:graphicData>
        </a:graphic>
      </p:graphicFrame>
    </p:spTree>
    <p:extLst>
      <p:ext uri="{BB962C8B-B14F-4D97-AF65-F5344CB8AC3E}">
        <p14:creationId xmlns:p14="http://schemas.microsoft.com/office/powerpoint/2010/main" xmlns="" val="2277799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539552" y="1153770"/>
            <a:ext cx="8244916" cy="4003421"/>
          </a:xfrm>
          <a:prstGeom prst="fram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3" name="TextBox 2"/>
          <p:cNvSpPr txBox="1"/>
          <p:nvPr/>
        </p:nvSpPr>
        <p:spPr>
          <a:xfrm>
            <a:off x="1583668" y="1700808"/>
            <a:ext cx="6408712" cy="2862322"/>
          </a:xfrm>
          <a:prstGeom prst="rect">
            <a:avLst/>
          </a:prstGeom>
          <a:noFill/>
        </p:spPr>
        <p:txBody>
          <a:bodyPr wrap="square" rtlCol="1">
            <a:spAutoFit/>
          </a:bodyPr>
          <a:lstStyle/>
          <a:p>
            <a:pPr algn="justLow" rtl="1"/>
            <a:r>
              <a:rPr lang="ar-EG" sz="2000" b="1" dirty="0" smtClean="0">
                <a:solidFill>
                  <a:srgbClr val="002060"/>
                </a:solidFill>
              </a:rPr>
              <a:t>كثيرون </a:t>
            </a:r>
            <a:r>
              <a:rPr lang="ar-EG" sz="2000" b="1" dirty="0">
                <a:solidFill>
                  <a:srgbClr val="002060"/>
                </a:solidFill>
              </a:rPr>
              <a:t>يفقدون الأمل عندما يصعب الاتصال بين الطرفين إن الاتصال يصعب عندما لا نتفهم احتياجات كلا الطرفين ليس كم تعطي ولكن أين وماذا تعطي قد يعطي الرجل الكثير من الثقة للمرأة بتربيتها للأولاد والتشجيع لحسن علاقاتها مع أهله لكنه يهمل احترامها أو التوكيد المستمر لحبه لها في هذه الحالة لو أعطاها جبلاً فلن ترضي قد تعطي المرأة الكثير من الرعاية له بتوفير الطعام والشراب والملابس النظيفة مثلاً لكن تهمل قبوله كما هو وتشجيع محاولاته ولذلك فلن تحصل علي الرضي لأن احتياجاته الرئيسية متوفرة له بعد.</a:t>
            </a:r>
          </a:p>
          <a:p>
            <a:pPr algn="justLow" rtl="1"/>
            <a:r>
              <a:rPr lang="ar-EG" sz="2000" b="1" dirty="0">
                <a:solidFill>
                  <a:srgbClr val="002060"/>
                </a:solidFill>
              </a:rPr>
              <a:t>للحصول على رضي الطرف الثاني يجب أن تعلم احتياجاته أولاً ثم تعطي لا يكثره العطاء وإنما بنوعية </a:t>
            </a:r>
            <a:r>
              <a:rPr lang="ar-EG" sz="2000" b="1" dirty="0" smtClean="0">
                <a:solidFill>
                  <a:srgbClr val="002060"/>
                </a:solidFill>
              </a:rPr>
              <a:t>العطاء</a:t>
            </a:r>
            <a:endParaRPr lang="ar-EG" sz="2000" b="1" dirty="0"/>
          </a:p>
        </p:txBody>
      </p:sp>
      <p:pic>
        <p:nvPicPr>
          <p:cNvPr id="5" name="Picture 4"/>
          <p:cNvPicPr>
            <a:picLocks noChangeAspect="1"/>
          </p:cNvPicPr>
          <p:nvPr/>
        </p:nvPicPr>
        <p:blipFill>
          <a:blip r:embed="rId2"/>
          <a:stretch>
            <a:fillRect/>
          </a:stretch>
        </p:blipFill>
        <p:spPr>
          <a:xfrm>
            <a:off x="683568" y="5110168"/>
            <a:ext cx="2476500" cy="1847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5417675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2992513" y="5301208"/>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563888" y="40459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688977" y="158769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8470488" y="411307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Freeform 16"/>
          <p:cNvSpPr/>
          <p:nvPr/>
        </p:nvSpPr>
        <p:spPr>
          <a:xfrm rot="714597">
            <a:off x="1982575" y="1690123"/>
            <a:ext cx="5616209" cy="2707090"/>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a:solidFill>
                  <a:schemeClr val="bg1"/>
                </a:solidFill>
                <a:latin typeface="Calibri"/>
              </a:rPr>
              <a:t>من يعطي كثيراً قد يرهق ويتعب إن العطاء الصحيح ليس بكثرته بل بنوعيته</a:t>
            </a:r>
            <a:endParaRPr lang="ar-EG" sz="2800" b="1" kern="0" dirty="0">
              <a:solidFill>
                <a:schemeClr val="bg1"/>
              </a:solidFill>
              <a:latin typeface="Calibri"/>
            </a:endParaRPr>
          </a:p>
        </p:txBody>
      </p:sp>
      <p:pic>
        <p:nvPicPr>
          <p:cNvPr id="3" name="Picture 2"/>
          <p:cNvPicPr>
            <a:picLocks noChangeAspect="1"/>
          </p:cNvPicPr>
          <p:nvPr/>
        </p:nvPicPr>
        <p:blipFill>
          <a:blip r:embed="rId2" cstate="print"/>
          <a:stretch>
            <a:fillRect/>
          </a:stretch>
        </p:blipFill>
        <p:spPr>
          <a:xfrm>
            <a:off x="196574" y="4001992"/>
            <a:ext cx="2795939" cy="18645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1064318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43608" y="908720"/>
            <a:ext cx="6984776" cy="3024336"/>
          </a:xfrm>
          <a:prstGeom prst="roundRect">
            <a:avLst/>
          </a:prstGeom>
          <a:solidFill>
            <a:srgbClr val="FF9966"/>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b="1" kern="0" dirty="0">
                <a:solidFill>
                  <a:schemeClr val="bg1"/>
                </a:solidFill>
                <a:latin typeface="Calibri"/>
              </a:rPr>
              <a:t>ان الحب هو اسمي المطالب في الحياة، سعيد من فهمه وناله، شقي من جهله وحرمه، ان الحب سر من أعظم اسرار الحياة. والحب محرك رئيس للحياة إذا فقد فقدت الحياة، وإذا وجد وجدت الحياة. فلئن كان الماء سر وجود الكائنات فان الحب سر وجود الأرواح.</a:t>
            </a:r>
          </a:p>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b="1" kern="0" dirty="0">
                <a:solidFill>
                  <a:schemeClr val="bg1"/>
                </a:solidFill>
                <a:latin typeface="Calibri"/>
              </a:rPr>
              <a:t>ورغم ان الحب أجمل معاني الاتصال، والسبب الرئيسي للحياة، الا ان الكثيرات لا يفهمنه، من هنا، فان اول ما نبدأ به طرح هذا المعني بتعريفه وشرحه</a:t>
            </a:r>
          </a:p>
        </p:txBody>
      </p:sp>
      <p:sp>
        <p:nvSpPr>
          <p:cNvPr id="4" name="Rectangle 3"/>
          <p:cNvSpPr/>
          <p:nvPr/>
        </p:nvSpPr>
        <p:spPr>
          <a:xfrm>
            <a:off x="1619672" y="188640"/>
            <a:ext cx="5832648" cy="936104"/>
          </a:xfrm>
          <a:prstGeom prst="rect">
            <a:avLst/>
          </a:prstGeom>
          <a:solidFill>
            <a:srgbClr val="FF5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1" anchor="ctr"/>
          <a:lstStyle/>
          <a:p>
            <a:pPr algn="ctr" rtl="1"/>
            <a:r>
              <a:rPr lang="ar-EG" sz="3200" b="1" dirty="0">
                <a:solidFill>
                  <a:schemeClr val="bg1"/>
                </a:solidFill>
              </a:rPr>
              <a:t>الحب هو كل ما تحتاجينه</a:t>
            </a:r>
            <a:endParaRPr lang="en-US" sz="3200" b="1" dirty="0">
              <a:solidFill>
                <a:schemeClr val="bg1"/>
              </a:solidFill>
            </a:endParaRPr>
          </a:p>
        </p:txBody>
      </p:sp>
      <p:pic>
        <p:nvPicPr>
          <p:cNvPr id="2" name="Picture 1"/>
          <p:cNvPicPr>
            <a:picLocks noChangeAspect="1"/>
          </p:cNvPicPr>
          <p:nvPr/>
        </p:nvPicPr>
        <p:blipFill>
          <a:blip r:embed="rId2"/>
          <a:stretch>
            <a:fillRect/>
          </a:stretch>
        </p:blipFill>
        <p:spPr>
          <a:xfrm>
            <a:off x="503548" y="4005064"/>
            <a:ext cx="2484276" cy="17857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Heart 5"/>
          <p:cNvSpPr/>
          <p:nvPr/>
        </p:nvSpPr>
        <p:spPr bwMode="auto">
          <a:xfrm>
            <a:off x="4535996" y="489796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Heart 6"/>
          <p:cNvSpPr/>
          <p:nvPr/>
        </p:nvSpPr>
        <p:spPr bwMode="auto">
          <a:xfrm>
            <a:off x="7511206" y="416348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113304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3865" y="2505917"/>
            <a:ext cx="8250583" cy="1605392"/>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في الحوار أو التفاوض أو حتي في الجدال ينبغي فهم سيكولوجية الرجل والمرأة. إن المرأة تود أن تفهم مشاعرها والرجل يود أن تسمع تفسيراته إن الرجل هنا يفكر بينما المرأة تشعر هو عندما لا يتفهم مشاعرها فإنه عندها لا يهتم به (يرعاها) ، وبالتالي الطرف الثاني وهي عندما لا تستمع إلي تفسيراته وأفكاره فإنها عنده لا تثق به وبالتالي هي لا تحبه لأن التي تحب عند الرجل هي التي تثق بقدرات زوجها </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الرجل والمرأة في جو الخلاف</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80330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058438"/>
            <a:ext cx="8250583" cy="1242106"/>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التنبيه هنا إلى أن الجدل من المعوقات الرئيسية للحياة الزوجية، وينبغي التحذير من الجدل لأنه السبب الرئيسي في ضياع الحب وحصول الانفصال. فاوض واسأل ما تريد، لكن يجنب الجدال وإذا سألك شخص، وهل يوجد زواج من دون جدال؟ فقال: نعم، الزواج السعيد. كلما زاد الجدل زاد الخلاف، وكلما زاد الخلاف تباعد الحب وكلما تباعد الحب تباعدت الأرواح</a:t>
            </a:r>
          </a:p>
        </p:txBody>
      </p:sp>
      <p:sp>
        <p:nvSpPr>
          <p:cNvPr id="14" name="Rectangle 13"/>
          <p:cNvSpPr/>
          <p:nvPr/>
        </p:nvSpPr>
        <p:spPr>
          <a:xfrm>
            <a:off x="353865" y="4267421"/>
            <a:ext cx="8250583" cy="1128542"/>
          </a:xfrm>
          <a:prstGeom prst="rect">
            <a:avLst/>
          </a:prstGeom>
          <a:solidFill>
            <a:srgbClr val="FF3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لهذا السبب فإن حوار المرأة مع الرجل يجب أن يكون في الجدال في غالب الأحيان فكرياً عقلانياً وبالمقابل يتحاور الرجل في الجدال مع مشاعر المرأة وهكذا يكون هناك انسجام في الحوار وكلا الطرفين يتفهم الطرف </a:t>
            </a:r>
            <a:r>
              <a:rPr lang="ar-SA" sz="2000" b="1" kern="0" dirty="0" smtClean="0">
                <a:solidFill>
                  <a:prstClr val="white"/>
                </a:solidFill>
                <a:latin typeface="Calibri"/>
              </a:rPr>
              <a:t>الآخر</a:t>
            </a:r>
            <a:endParaRPr kumimoji="0" lang="ar-EG" sz="2000" b="1" i="0" u="none" strike="noStrike" kern="0" cap="none" spc="0" normalizeH="0" baseline="0" noProof="0" dirty="0" smtClean="0">
              <a:ln>
                <a:noFill/>
              </a:ln>
              <a:solidFill>
                <a:prstClr val="white"/>
              </a:solidFill>
              <a:effectLst/>
              <a:uLnTx/>
              <a:uFillTx/>
              <a:latin typeface="Calibri"/>
            </a:endParaRPr>
          </a:p>
        </p:txBody>
      </p:sp>
      <p:pic>
        <p:nvPicPr>
          <p:cNvPr id="2" name="Picture 1"/>
          <p:cNvPicPr>
            <a:picLocks noChangeAspect="1"/>
          </p:cNvPicPr>
          <p:nvPr/>
        </p:nvPicPr>
        <p:blipFill>
          <a:blip r:embed="rId2"/>
          <a:stretch>
            <a:fillRect/>
          </a:stretch>
        </p:blipFill>
        <p:spPr>
          <a:xfrm>
            <a:off x="1115616" y="5270079"/>
            <a:ext cx="2105955" cy="15804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1483919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3865" y="2505917"/>
            <a:ext cx="8250583" cy="1605392"/>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إن الرجل عندما يسمع سؤالاً مثل هذا فإنه يشعر بالهجوم والهجوم عند الرجل لابد له من دفاع وقس علي ذلك إن الرجل هنا يشعر بالخيبة تجاه عدم لإقراره علي ما فعل (تذكري أن ذلك حاجة رئيسية للرجل) وأغلب الرجال لا يعترف بهذه الحاجة فلربما قضي أوقاتاً طويلة ليثبت أنه لا يهتم إن السبب في كونه يود أن يظهر أنه لا يهتم هو لحاجته للاعتراف به وتأييد قراراته</a:t>
            </a:r>
            <a:endParaRPr kumimoji="0" lang="ar-EG" sz="2000" b="1" i="0" u="none" strike="noStrike" kern="0" cap="none" spc="0" normalizeH="0" baseline="0" noProof="0" dirty="0" smtClean="0">
              <a:ln>
                <a:noFill/>
              </a:ln>
              <a:solidFill>
                <a:prstClr val="white"/>
              </a:solidFill>
              <a:effectLst/>
              <a:uLnTx/>
              <a:uFillTx/>
              <a:latin typeface="Calibri"/>
            </a:endParaRPr>
          </a:p>
        </p:txBody>
      </p:sp>
      <p:sp>
        <p:nvSpPr>
          <p:cNvPr id="13" name="Horizontal Scroll 12"/>
          <p:cNvSpPr/>
          <p:nvPr/>
        </p:nvSpPr>
        <p:spPr>
          <a:xfrm>
            <a:off x="1835696" y="43742"/>
            <a:ext cx="5040560" cy="855385"/>
          </a:xfrm>
          <a:prstGeom prst="horizontalScroll">
            <a:avLst/>
          </a:prstGeom>
          <a:solidFill>
            <a:srgbClr val="FF0000">
              <a:alpha val="75000"/>
            </a:srgbClr>
          </a:solidFill>
          <a:ln w="25400" cap="flat" cmpd="sng" algn="ctr">
            <a:solidFill>
              <a:srgbClr val="C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3200" b="1" kern="0" dirty="0">
                <a:solidFill>
                  <a:schemeClr val="bg1"/>
                </a:solidFill>
                <a:latin typeface="Simplified Arabic" panose="02020603050405020304" pitchFamily="18" charset="-78"/>
                <a:cs typeface="Simplified Arabic" panose="02020603050405020304" pitchFamily="18" charset="-78"/>
              </a:rPr>
              <a:t>الرجل والمرأة في جو الخلاف</a:t>
            </a:r>
            <a:endParaRPr kumimoji="0" lang="ar-EG" sz="3200" b="0" i="0" u="none" strike="noStrike" kern="0" cap="none" spc="0" normalizeH="0" baseline="0" noProof="0" dirty="0" smtClean="0">
              <a:ln>
                <a:noFill/>
              </a:ln>
              <a:solidFill>
                <a:schemeClr val="bg1"/>
              </a:solidFill>
              <a:effectLst/>
              <a:uLnTx/>
              <a:uFillTx/>
              <a:latin typeface="Simplified Arabic" panose="02020603050405020304" pitchFamily="18" charset="-78"/>
              <a:ea typeface="+mn-ea"/>
              <a:cs typeface="Simplified Arabic" panose="02020603050405020304" pitchFamily="18" charset="-78"/>
            </a:endParaRPr>
          </a:p>
        </p:txBody>
      </p:sp>
      <p:sp>
        <p:nvSpPr>
          <p:cNvPr id="8" name="Heart 7"/>
          <p:cNvSpPr/>
          <p:nvPr/>
        </p:nvSpPr>
        <p:spPr bwMode="auto">
          <a:xfrm>
            <a:off x="323528" y="594928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7740352" y="20904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Heart 9"/>
          <p:cNvSpPr/>
          <p:nvPr/>
        </p:nvSpPr>
        <p:spPr bwMode="auto">
          <a:xfrm>
            <a:off x="8316416" y="580330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737853" y="244462"/>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358525" y="1058438"/>
            <a:ext cx="8250583" cy="1242106"/>
          </a:xfrm>
          <a:prstGeom prst="rect">
            <a:avLst/>
          </a:prstGeom>
          <a:solidFill>
            <a:srgbClr val="FF5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إن واحدة من أكبر مسببات الخلاف بين الزوجين أن تخفي المرأة ودون قصد مشاعرها وتتظاهر بشئ آخر فعندما يتأخر الرجل قد تشعر المرأة بالخوف من أن شيئاً قد حصل له لكنه عندما يأتي فإنها لا تخبره بأنها كانت متخوفة عليه بل تسأله " ما الذي أخرك؟ لماذا لم تتصل؟"</a:t>
            </a:r>
          </a:p>
        </p:txBody>
      </p:sp>
      <p:sp>
        <p:nvSpPr>
          <p:cNvPr id="14" name="Rectangle 13"/>
          <p:cNvSpPr/>
          <p:nvPr/>
        </p:nvSpPr>
        <p:spPr>
          <a:xfrm>
            <a:off x="353865" y="4267421"/>
            <a:ext cx="8250583" cy="1002658"/>
          </a:xfrm>
          <a:prstGeom prst="rect">
            <a:avLst/>
          </a:prstGeom>
          <a:solidFill>
            <a:srgbClr val="FF3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000" b="1" kern="0" dirty="0">
                <a:solidFill>
                  <a:prstClr val="white"/>
                </a:solidFill>
                <a:latin typeface="Calibri"/>
              </a:rPr>
              <a:t>إن الإفصاح عما في النفس من مشاعر وبصدق يجب أن يكون استراتيجية مطبقة دائماً عند المرأة على أن تكون بلطف وتدرج</a:t>
            </a:r>
            <a:endParaRPr kumimoji="0" lang="ar-EG" sz="2000" b="1" i="0" u="none" strike="noStrike" kern="0" cap="none" spc="0" normalizeH="0" baseline="0" noProof="0" dirty="0" smtClean="0">
              <a:ln>
                <a:noFill/>
              </a:ln>
              <a:solidFill>
                <a:prstClr val="white"/>
              </a:solidFill>
              <a:effectLst/>
              <a:uLnTx/>
              <a:uFillTx/>
              <a:latin typeface="Calibri"/>
            </a:endParaRPr>
          </a:p>
        </p:txBody>
      </p:sp>
      <p:pic>
        <p:nvPicPr>
          <p:cNvPr id="4" name="Picture 3"/>
          <p:cNvPicPr>
            <a:picLocks noChangeAspect="1"/>
          </p:cNvPicPr>
          <p:nvPr/>
        </p:nvPicPr>
        <p:blipFill>
          <a:blip r:embed="rId2"/>
          <a:stretch>
            <a:fillRect/>
          </a:stretch>
        </p:blipFill>
        <p:spPr>
          <a:xfrm>
            <a:off x="1547664" y="5226409"/>
            <a:ext cx="2574021" cy="14457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587497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3419872" y="531290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Heart 8"/>
          <p:cNvSpPr/>
          <p:nvPr/>
        </p:nvSpPr>
        <p:spPr bwMode="auto">
          <a:xfrm>
            <a:off x="3563888" y="404590"/>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Heart 10"/>
          <p:cNvSpPr/>
          <p:nvPr/>
        </p:nvSpPr>
        <p:spPr bwMode="auto">
          <a:xfrm>
            <a:off x="688977" y="158769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Heart 15"/>
          <p:cNvSpPr/>
          <p:nvPr/>
        </p:nvSpPr>
        <p:spPr bwMode="auto">
          <a:xfrm>
            <a:off x="8470488" y="4113076"/>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Freeform 16"/>
          <p:cNvSpPr/>
          <p:nvPr/>
        </p:nvSpPr>
        <p:spPr>
          <a:xfrm rot="714597">
            <a:off x="1982575" y="1690123"/>
            <a:ext cx="5616209" cy="2707090"/>
          </a:xfrm>
          <a:custGeom>
            <a:avLst/>
            <a:gdLst>
              <a:gd name="connsiteX0" fmla="*/ 0 w 1748883"/>
              <a:gd name="connsiteY0" fmla="*/ 139911 h 1399106"/>
              <a:gd name="connsiteX1" fmla="*/ 139911 w 1748883"/>
              <a:gd name="connsiteY1" fmla="*/ 0 h 1399106"/>
              <a:gd name="connsiteX2" fmla="*/ 1608972 w 1748883"/>
              <a:gd name="connsiteY2" fmla="*/ 0 h 1399106"/>
              <a:gd name="connsiteX3" fmla="*/ 1748883 w 1748883"/>
              <a:gd name="connsiteY3" fmla="*/ 139911 h 1399106"/>
              <a:gd name="connsiteX4" fmla="*/ 1748883 w 1748883"/>
              <a:gd name="connsiteY4" fmla="*/ 1259195 h 1399106"/>
              <a:gd name="connsiteX5" fmla="*/ 1608972 w 1748883"/>
              <a:gd name="connsiteY5" fmla="*/ 1399106 h 1399106"/>
              <a:gd name="connsiteX6" fmla="*/ 139911 w 1748883"/>
              <a:gd name="connsiteY6" fmla="*/ 1399106 h 1399106"/>
              <a:gd name="connsiteX7" fmla="*/ 0 w 1748883"/>
              <a:gd name="connsiteY7" fmla="*/ 1259195 h 1399106"/>
              <a:gd name="connsiteX8" fmla="*/ 0 w 1748883"/>
              <a:gd name="connsiteY8" fmla="*/ 139911 h 13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883" h="1399106">
                <a:moveTo>
                  <a:pt x="0" y="139911"/>
                </a:moveTo>
                <a:cubicBezTo>
                  <a:pt x="0" y="62640"/>
                  <a:pt x="62640" y="0"/>
                  <a:pt x="139911" y="0"/>
                </a:cubicBezTo>
                <a:lnTo>
                  <a:pt x="1608972" y="0"/>
                </a:lnTo>
                <a:cubicBezTo>
                  <a:pt x="1686243" y="0"/>
                  <a:pt x="1748883" y="62640"/>
                  <a:pt x="1748883" y="139911"/>
                </a:cubicBezTo>
                <a:lnTo>
                  <a:pt x="1748883" y="1259195"/>
                </a:lnTo>
                <a:cubicBezTo>
                  <a:pt x="1748883" y="1336466"/>
                  <a:pt x="1686243" y="1399106"/>
                  <a:pt x="1608972" y="1399106"/>
                </a:cubicBezTo>
                <a:lnTo>
                  <a:pt x="139911" y="1399106"/>
                </a:lnTo>
                <a:cubicBezTo>
                  <a:pt x="62640" y="1399106"/>
                  <a:pt x="0" y="1336466"/>
                  <a:pt x="0" y="1259195"/>
                </a:cubicBezTo>
                <a:lnTo>
                  <a:pt x="0" y="139911"/>
                </a:lnTo>
                <a:close/>
              </a:path>
            </a:pathLst>
          </a:cu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86698" tIns="86698" rIns="86698" bIns="86698" numCol="1" spcCol="1270" anchor="ctr" anchorCtr="0">
            <a:noAutofit/>
          </a:bodyPr>
          <a:lstStyle/>
          <a:p>
            <a:pPr marL="0" marR="0" lvl="0" indent="0" algn="ctr" defTabSz="1066800" rtl="1" eaLnBrk="1" fontAlgn="auto" latinLnBrk="0" hangingPunct="1">
              <a:lnSpc>
                <a:spcPct val="90000"/>
              </a:lnSpc>
              <a:spcBef>
                <a:spcPts val="0"/>
              </a:spcBef>
              <a:spcAft>
                <a:spcPct val="35000"/>
              </a:spcAft>
              <a:buClrTx/>
              <a:buSzTx/>
              <a:buFontTx/>
              <a:buNone/>
              <a:tabLst/>
              <a:defRPr/>
            </a:pPr>
            <a:r>
              <a:rPr lang="ar-EG" sz="2800" b="1" kern="0">
                <a:solidFill>
                  <a:schemeClr val="bg1"/>
                </a:solidFill>
                <a:latin typeface="Calibri"/>
              </a:rPr>
              <a:t>الرجل التقليدي الشرقي يري القوة في طاعة الآخرين له والمرأة التقليدية الشرقية تري القوة في تخطيطها ومكرها</a:t>
            </a:r>
            <a:endParaRPr lang="ar-EG" sz="2800" b="1" kern="0" dirty="0">
              <a:solidFill>
                <a:schemeClr val="bg1"/>
              </a:solidFill>
              <a:latin typeface="Calibri"/>
            </a:endParaRPr>
          </a:p>
        </p:txBody>
      </p:sp>
      <p:pic>
        <p:nvPicPr>
          <p:cNvPr id="2" name="Picture 1"/>
          <p:cNvPicPr>
            <a:picLocks noChangeAspect="1"/>
          </p:cNvPicPr>
          <p:nvPr/>
        </p:nvPicPr>
        <p:blipFill>
          <a:blip r:embed="rId2"/>
          <a:stretch>
            <a:fillRect/>
          </a:stretch>
        </p:blipFill>
        <p:spPr>
          <a:xfrm>
            <a:off x="324368" y="4305904"/>
            <a:ext cx="2769096" cy="18483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31069488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bwMode="auto">
          <a:xfrm>
            <a:off x="4535996" y="489796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endParaRPr lang="ar-EG" dirty="0" smtClean="0">
              <a:solidFill>
                <a:srgbClr val="000000"/>
              </a:solidFill>
            </a:endParaRPr>
          </a:p>
        </p:txBody>
      </p:sp>
      <p:sp>
        <p:nvSpPr>
          <p:cNvPr id="6" name="Heart 5"/>
          <p:cNvSpPr/>
          <p:nvPr/>
        </p:nvSpPr>
        <p:spPr bwMode="auto">
          <a:xfrm>
            <a:off x="7511206" y="416348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endParaRPr lang="ar-EG" dirty="0" smtClean="0">
              <a:solidFill>
                <a:srgbClr val="000000"/>
              </a:solidFill>
            </a:endParaRPr>
          </a:p>
        </p:txBody>
      </p:sp>
      <p:pic>
        <p:nvPicPr>
          <p:cNvPr id="2" name="Picture 1"/>
          <p:cNvPicPr>
            <a:picLocks noChangeAspect="1"/>
          </p:cNvPicPr>
          <p:nvPr/>
        </p:nvPicPr>
        <p:blipFill>
          <a:blip r:embed="rId2" cstate="print"/>
          <a:stretch>
            <a:fillRect/>
          </a:stretch>
        </p:blipFill>
        <p:spPr>
          <a:xfrm>
            <a:off x="3059832" y="1143000"/>
            <a:ext cx="5472608" cy="3420380"/>
          </a:xfrm>
          <a:prstGeom prst="ellipse">
            <a:avLst/>
          </a:prstGeom>
          <a:ln>
            <a:noFill/>
          </a:ln>
          <a:effectLst>
            <a:softEdge rad="112500"/>
          </a:effectLst>
        </p:spPr>
      </p:pic>
      <p:sp>
        <p:nvSpPr>
          <p:cNvPr id="12290" name="Rectangle 2"/>
          <p:cNvSpPr>
            <a:spLocks noGrp="1" noChangeArrowheads="1"/>
          </p:cNvSpPr>
          <p:nvPr>
            <p:ph type="title"/>
          </p:nvPr>
        </p:nvSpPr>
        <p:spPr>
          <a:xfrm>
            <a:off x="4552590" y="236917"/>
            <a:ext cx="5747594" cy="1143000"/>
          </a:xfrm>
        </p:spPr>
        <p:txBody>
          <a:bodyPr/>
          <a:lstStyle/>
          <a:p>
            <a:r>
              <a:rPr lang="ar-EG" altLang="ar-EG" sz="5400" b="1" smtClean="0">
                <a:solidFill>
                  <a:srgbClr val="C00000"/>
                </a:solidFill>
              </a:rPr>
              <a:t>شكرا لكم</a:t>
            </a:r>
            <a:endParaRPr lang="ar-EG" altLang="ar-EG" sz="5400" b="1" dirty="0">
              <a:solidFill>
                <a:srgbClr val="C00000"/>
              </a:solidFill>
            </a:endParaRPr>
          </a:p>
        </p:txBody>
      </p:sp>
    </p:spTree>
    <p:extLst>
      <p:ext uri="{BB962C8B-B14F-4D97-AF65-F5344CB8AC3E}">
        <p14:creationId xmlns:p14="http://schemas.microsoft.com/office/powerpoint/2010/main" xmlns="" val="38858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87624" y="2420888"/>
            <a:ext cx="8229600" cy="1143000"/>
          </a:xfrm>
        </p:spPr>
        <p:txBody>
          <a:bodyPr/>
          <a:lstStyle/>
          <a:p>
            <a:r>
              <a:rPr lang="ar-EG" altLang="ar-EG" sz="5400" b="1" dirty="0">
                <a:solidFill>
                  <a:srgbClr val="C00000"/>
                </a:solidFill>
              </a:rPr>
              <a:t>ما الذي نقصده بالحب؟</a:t>
            </a:r>
            <a:br>
              <a:rPr lang="ar-EG" altLang="ar-EG" sz="5400" b="1" dirty="0">
                <a:solidFill>
                  <a:srgbClr val="C00000"/>
                </a:solidFill>
              </a:rPr>
            </a:br>
            <a:endParaRPr lang="ar-EG" altLang="ar-EG" sz="5400" b="1" dirty="0">
              <a:solidFill>
                <a:srgbClr val="C00000"/>
              </a:solidFill>
            </a:endParaRPr>
          </a:p>
        </p:txBody>
      </p:sp>
      <p:sp>
        <p:nvSpPr>
          <p:cNvPr id="3" name="Heart 2"/>
          <p:cNvSpPr/>
          <p:nvPr/>
        </p:nvSpPr>
        <p:spPr bwMode="auto">
          <a:xfrm>
            <a:off x="4535996" y="4897963"/>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4" name="Heart 3"/>
          <p:cNvSpPr/>
          <p:nvPr/>
        </p:nvSpPr>
        <p:spPr bwMode="auto">
          <a:xfrm>
            <a:off x="7511206" y="4163481"/>
            <a:ext cx="576064" cy="504056"/>
          </a:xfrm>
          <a:prstGeom prst="heart">
            <a:avLst/>
          </a:prstGeom>
          <a:solidFill>
            <a:srgbClr val="FF7C8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788026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ar-EG"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ar-EG"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5555</Words>
  <Application>Microsoft Office PowerPoint</Application>
  <PresentationFormat>On-screen Show (4:3)</PresentationFormat>
  <Paragraphs>295</Paragraphs>
  <Slides>83</Slides>
  <Notes>1</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Diseño predeterminado</vt:lpstr>
      <vt:lpstr>اسرار الحب</vt:lpstr>
      <vt:lpstr>Slide 2</vt:lpstr>
      <vt:lpstr>Slide 3</vt:lpstr>
      <vt:lpstr>Slide 4</vt:lpstr>
      <vt:lpstr>Slide 5</vt:lpstr>
      <vt:lpstr>Slide 6</vt:lpstr>
      <vt:lpstr>مقدمات</vt:lpstr>
      <vt:lpstr>Slide 8</vt:lpstr>
      <vt:lpstr>ما الذي نقصده بالحب؟ </vt:lpstr>
      <vt:lpstr>Slide 10</vt:lpstr>
      <vt:lpstr>Slide 11</vt:lpstr>
      <vt:lpstr>Slide 12</vt:lpstr>
      <vt:lpstr>Slide 13</vt:lpstr>
      <vt:lpstr>Slide 14</vt:lpstr>
      <vt:lpstr>Slide 15</vt:lpstr>
      <vt:lpstr>شروط للسعادة الزوجية</vt:lpstr>
      <vt:lpstr>Slide 17</vt:lpstr>
      <vt:lpstr>Slide 18</vt:lpstr>
      <vt:lpstr>Slide 19</vt:lpstr>
      <vt:lpstr>Slide 20</vt:lpstr>
      <vt:lpstr>Slide 21</vt:lpstr>
      <vt:lpstr>Slide 22</vt:lpstr>
      <vt:lpstr>كيف تكسبين زوجك؟</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متي يواجه الرجل بالنقد  والنصيحة؟</vt:lpstr>
      <vt:lpstr>Slide 59</vt:lpstr>
      <vt:lpstr>Slide 60</vt:lpstr>
      <vt:lpstr>Slide 61</vt:lpstr>
      <vt:lpstr>Slide 62</vt:lpstr>
      <vt:lpstr>Slide 63</vt:lpstr>
      <vt:lpstr>Slide 64</vt:lpstr>
      <vt:lpstr>Slide 65</vt:lpstr>
      <vt:lpstr>Slide 66</vt:lpstr>
      <vt:lpstr>Slide 67</vt:lpstr>
      <vt:lpstr>الاحتياجات الرئيسية  للجنسين</vt:lpstr>
      <vt:lpstr>Slide 69</vt:lpstr>
      <vt:lpstr>Slide 70</vt:lpstr>
      <vt:lpstr>Slide 71</vt:lpstr>
      <vt:lpstr>Slide 72</vt:lpstr>
      <vt:lpstr>Slide 73</vt:lpstr>
      <vt:lpstr>Slide 74</vt:lpstr>
      <vt:lpstr>ثلاثة أخطاء شائعة لكل  من الرجل والمرأة  في الاتصال تجاه الطرف الثاني</vt:lpstr>
      <vt:lpstr>Slide 76</vt:lpstr>
      <vt:lpstr>Slide 77</vt:lpstr>
      <vt:lpstr>Slide 78</vt:lpstr>
      <vt:lpstr>Slide 79</vt:lpstr>
      <vt:lpstr>Slide 80</vt:lpstr>
      <vt:lpstr>Slide 81</vt:lpstr>
      <vt:lpstr>Slide 82</vt:lpstr>
      <vt:lpstr>شكرا لكم</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atar</cp:lastModifiedBy>
  <cp:revision>80</cp:revision>
  <dcterms:created xsi:type="dcterms:W3CDTF">2010-02-11T18:41:59Z</dcterms:created>
  <dcterms:modified xsi:type="dcterms:W3CDTF">2015-03-18T15:35:45Z</dcterms:modified>
</cp:coreProperties>
</file>